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4DB8A6-C82F-46E4-BB53-F33B55C13A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C8C6BC0-0D3A-4594-BECB-8E2EE59CD7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F96AA7-27DB-4796-950F-01EE16CC1980}" type="datetimeFigureOut">
              <a:rPr lang="it-IT" smtClean="0"/>
              <a:t>20/03/2020</a:t>
            </a:fld>
            <a:endParaRPr lang="it-IT"/>
          </a:p>
        </p:txBody>
      </p:sp>
      <p:sp>
        <p:nvSpPr>
          <p:cNvPr id="4" name="Segnaposto piè di pagina 3">
            <a:extLst>
              <a:ext uri="{FF2B5EF4-FFF2-40B4-BE49-F238E27FC236}">
                <a16:creationId xmlns:a16="http://schemas.microsoft.com/office/drawing/2014/main" id="{A559FA5E-E371-4CE8-B252-950DCC07E0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B837735-5382-4669-9386-42CB5E5204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05711-E58D-40B1-A0EF-B0EB0DA78734}" type="slidenum">
              <a:rPr lang="it-IT" smtClean="0"/>
              <a:t>‹N›</a:t>
            </a:fld>
            <a:endParaRPr lang="it-IT"/>
          </a:p>
        </p:txBody>
      </p:sp>
    </p:spTree>
    <p:extLst>
      <p:ext uri="{BB962C8B-B14F-4D97-AF65-F5344CB8AC3E}">
        <p14:creationId xmlns:p14="http://schemas.microsoft.com/office/powerpoint/2010/main" val="4027920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6AB23-396B-450A-9BE4-A3EEAA036872}" type="datetimeFigureOut">
              <a:rPr lang="it-IT" smtClean="0"/>
              <a:t>20/03/2020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4EB9-A4AD-40AA-8E07-596D5B63E4D8}" type="slidenum">
              <a:rPr lang="it-IT" smtClean="0"/>
              <a:t>‹N›</a:t>
            </a:fld>
            <a:endParaRPr lang="it-IT"/>
          </a:p>
        </p:txBody>
      </p:sp>
    </p:spTree>
    <p:extLst>
      <p:ext uri="{BB962C8B-B14F-4D97-AF65-F5344CB8AC3E}">
        <p14:creationId xmlns:p14="http://schemas.microsoft.com/office/powerpoint/2010/main" val="1897370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7528FCD-9B10-4DA9-AB6C-13A07661A608}" type="datetime1">
              <a:rPr lang="en-US" smtClean="0"/>
              <a:t>3/20/2020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04A13A4-4AED-45C4-B311-0E67E77E6796}" type="datetime1">
              <a:rPr lang="en-US" smtClean="0"/>
              <a:t>3/20/2020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957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05639F8-6E89-4FCD-ACAC-DBB255D3BE48}" type="datetime1">
              <a:rPr lang="en-US" smtClean="0"/>
              <a:t>3/20/2020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418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E1C933-8916-427B-807F-25C9E5524323}" type="datetime1">
              <a:rPr lang="en-US" smtClean="0"/>
              <a:t>3/20/2020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6234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2749EF-0B86-4E11-B733-42FCB71C72B9}" type="datetime1">
              <a:rPr lang="en-US" smtClean="0"/>
              <a:t>3/20/2020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D2770F7-4B9B-429E-A557-F407B822EA32}" type="datetime1">
              <a:rPr lang="en-US" smtClean="0"/>
              <a:t>3/20/2020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5199448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CA34D3E-183D-4B19-8F51-B7051437761D}" type="datetime1">
              <a:rPr lang="en-US" smtClean="0"/>
              <a:t>3/20/2020</a:t>
            </a:fld>
            <a:endParaRPr lang="en-US"/>
          </a:p>
        </p:txBody>
      </p:sp>
      <p:sp>
        <p:nvSpPr>
          <p:cNvPr id="8" name="Footer Placeholder 7"/>
          <p:cNvSpPr>
            <a:spLocks noGrp="1"/>
          </p:cNvSpPr>
          <p:nvPr>
            <p:ph type="ftr" sz="quarter" idx="11"/>
          </p:nvPr>
        </p:nvSpPr>
        <p:spPr/>
        <p:txBody>
          <a:body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0027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CEDD398-A44D-422A-A637-20A5ED16A8E0}" type="datetime1">
              <a:rPr lang="en-US" smtClean="0"/>
              <a:t>3/20/2020</a:t>
            </a:fld>
            <a:endParaRPr lang="en-US"/>
          </a:p>
        </p:txBody>
      </p:sp>
      <p:sp>
        <p:nvSpPr>
          <p:cNvPr id="4" name="Footer Placeholder 3"/>
          <p:cNvSpPr>
            <a:spLocks noGrp="1"/>
          </p:cNvSpPr>
          <p:nvPr>
            <p:ph type="ftr" sz="quarter" idx="11"/>
          </p:nvPr>
        </p:nvSpPr>
        <p:spPr/>
        <p:txBody>
          <a:bodyPr/>
          <a:lstStyle/>
          <a:p>
            <a:r>
              <a:rPr lang="en-US"/>
              <a:t>Visual Analytics, Sapienza University of Rome</a:t>
            </a:r>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1606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D718DE-18F0-4B20-9197-C3D68D0DAC93}" type="datetime1">
              <a:rPr lang="en-US" smtClean="0"/>
              <a:t>3/20/2020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627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0AE23D-F30A-4687-9D23-E8E9D049FF08}" type="datetime1">
              <a:rPr lang="en-US" smtClean="0"/>
              <a:t>3/20/2020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Visual Analytics, Sapienza University of Rome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8010530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7F8028-9155-47AE-9B46-671BE77A582F}" type="datetime1">
              <a:rPr lang="en-US" smtClean="0"/>
              <a:t>3/20/2020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743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EAF5C3-6944-4EAB-8201-409AE3FFEB8F}" type="datetime1">
              <a:rPr lang="en-US" smtClean="0"/>
              <a:t>3/20/2020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Visual Analytics, Sapienza University of Rome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D31F4-64FA-4BA0-9498-67783267A8C8}"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9420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CE36AB-4AC6-4AC5-B3A1-6425F49F2232}"/>
              </a:ext>
            </a:extLst>
          </p:cNvPr>
          <p:cNvSpPr>
            <a:spLocks noGrp="1"/>
          </p:cNvSpPr>
          <p:nvPr>
            <p:ph type="ctrTitle"/>
          </p:nvPr>
        </p:nvSpPr>
        <p:spPr/>
        <p:txBody>
          <a:bodyPr/>
          <a:lstStyle/>
          <a:p>
            <a:r>
              <a:rPr lang="it-IT" dirty="0" err="1">
                <a:solidFill>
                  <a:srgbClr val="9B2D1F"/>
                </a:solidFill>
              </a:rPr>
              <a:t>EarthQuakes</a:t>
            </a:r>
            <a:r>
              <a:rPr lang="it-IT" dirty="0">
                <a:solidFill>
                  <a:srgbClr val="9B2D1F"/>
                </a:solidFill>
              </a:rPr>
              <a:t> VA</a:t>
            </a:r>
          </a:p>
        </p:txBody>
      </p:sp>
      <p:sp>
        <p:nvSpPr>
          <p:cNvPr id="3" name="Sottotitolo 2">
            <a:extLst>
              <a:ext uri="{FF2B5EF4-FFF2-40B4-BE49-F238E27FC236}">
                <a16:creationId xmlns:a16="http://schemas.microsoft.com/office/drawing/2014/main" id="{3611DAF9-36C1-4587-A626-BD76EA36DCF2}"/>
              </a:ext>
            </a:extLst>
          </p:cNvPr>
          <p:cNvSpPr>
            <a:spLocks noGrp="1"/>
          </p:cNvSpPr>
          <p:nvPr>
            <p:ph type="subTitle" idx="1"/>
          </p:nvPr>
        </p:nvSpPr>
        <p:spPr/>
        <p:txBody>
          <a:bodyPr/>
          <a:lstStyle/>
          <a:p>
            <a:r>
              <a:rPr lang="it-IT" dirty="0"/>
              <a:t>ANALYZE AND EXPLORE EARTHQUAKES OCCURRENCES, FREQUENCIES AND BEHAVIOR THROUGH A VISUAL ANALTYCS SYSTEM</a:t>
            </a:r>
          </a:p>
        </p:txBody>
      </p:sp>
    </p:spTree>
    <p:extLst>
      <p:ext uri="{BB962C8B-B14F-4D97-AF65-F5344CB8AC3E}">
        <p14:creationId xmlns:p14="http://schemas.microsoft.com/office/powerpoint/2010/main" val="115868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1899920"/>
            <a:ext cx="10524978" cy="3282691"/>
          </a:xfrm>
        </p:spPr>
        <p:txBody>
          <a:bodyPr>
            <a:noAutofit/>
          </a:bodyPr>
          <a:lstStyle/>
          <a:p>
            <a:pPr>
              <a:buFont typeface="Arial" panose="020B0604020202020204" pitchFamily="34" charset="0"/>
              <a:buChar char="•"/>
            </a:pPr>
            <a:r>
              <a:rPr lang="it-IT" dirty="0"/>
              <a:t> </a:t>
            </a:r>
            <a:r>
              <a:rPr lang="en-US" b="1" dirty="0"/>
              <a:t>Header</a:t>
            </a:r>
            <a:r>
              <a:rPr lang="en-US" dirty="0"/>
              <a:t>: let the user to select a year between 2000 and 2020. Also he can check button for the comparison mode.</a:t>
            </a:r>
            <a:endParaRPr lang="en-US" b="1" dirty="0"/>
          </a:p>
          <a:p>
            <a:pPr>
              <a:buFont typeface="Arial" panose="020B0604020202020204" pitchFamily="34" charset="0"/>
              <a:buChar char="•"/>
            </a:pPr>
            <a:r>
              <a:rPr lang="en-US" dirty="0"/>
              <a:t> </a:t>
            </a:r>
            <a:r>
              <a:rPr lang="en-US" b="1" dirty="0"/>
              <a:t>Map</a:t>
            </a:r>
            <a:r>
              <a:rPr lang="en-US" dirty="0"/>
              <a:t>: offers possibility to pan and zoom over the countries of Eurasia. Then, by clicking on one of them it will update data displayed in the page, interacting with all the graphs.</a:t>
            </a:r>
          </a:p>
          <a:p>
            <a:pPr>
              <a:buFont typeface="Arial" panose="020B0604020202020204" pitchFamily="34" charset="0"/>
              <a:buChar char="•"/>
            </a:pPr>
            <a:r>
              <a:rPr lang="en-US" dirty="0"/>
              <a:t> </a:t>
            </a:r>
            <a:r>
              <a:rPr lang="en-US" b="1" dirty="0"/>
              <a:t>Scatterplot</a:t>
            </a:r>
            <a:r>
              <a:rPr lang="en-US" dirty="0"/>
              <a:t>: let the user to brush an area to focus on only part of data. Doing this, the parallel chart and the map will change their data color to point out which are the ones just selected with scatterplot.</a:t>
            </a:r>
          </a:p>
          <a:p>
            <a:pPr>
              <a:buFont typeface="Arial" panose="020B0604020202020204" pitchFamily="34" charset="0"/>
              <a:buChar char="•"/>
            </a:pPr>
            <a:r>
              <a:rPr lang="en-US" dirty="0"/>
              <a:t> </a:t>
            </a:r>
            <a:r>
              <a:rPr lang="en-US" b="1" dirty="0"/>
              <a:t>Parallel</a:t>
            </a:r>
            <a:r>
              <a:rPr lang="en-US" dirty="0"/>
              <a:t>: it offers possibility to filter out data based on different feature of the dataset to focus on specific range of values. Doing this, all other graphs update their data according to the selected range of value. So, what emerges is also a bidirectional interaction between parallel and map and another one with parallel and scatterplot.</a:t>
            </a:r>
          </a:p>
          <a:p>
            <a:pPr>
              <a:buFont typeface="Arial" panose="020B0604020202020204" pitchFamily="34" charset="0"/>
              <a:buChar char="•"/>
            </a:pPr>
            <a:r>
              <a:rPr lang="en-US" b="1" dirty="0" err="1"/>
              <a:t>Barchart</a:t>
            </a:r>
            <a:r>
              <a:rPr lang="en-US" dirty="0"/>
              <a:t>: as already shown, clicking on a bar of the chart, it will show magnitude percentage for that country to better understand the entity of earthquakes. </a:t>
            </a:r>
            <a:br>
              <a:rPr lang="en-US" dirty="0"/>
            </a:br>
            <a:endParaRPr lang="it-IT" dirty="0"/>
          </a:p>
        </p:txBody>
      </p:sp>
      <p:sp>
        <p:nvSpPr>
          <p:cNvPr id="10" name="Segnaposto data 9">
            <a:extLst>
              <a:ext uri="{FF2B5EF4-FFF2-40B4-BE49-F238E27FC236}">
                <a16:creationId xmlns:a16="http://schemas.microsoft.com/office/drawing/2014/main" id="{5B7D67F5-154A-472F-A672-49A9132A3131}"/>
              </a:ext>
            </a:extLst>
          </p:cNvPr>
          <p:cNvSpPr>
            <a:spLocks noGrp="1"/>
          </p:cNvSpPr>
          <p:nvPr>
            <p:ph type="dt" sz="half" idx="10"/>
          </p:nvPr>
        </p:nvSpPr>
        <p:spPr/>
        <p:txBody>
          <a:bodyPr/>
          <a:lstStyle/>
          <a:p>
            <a:fld id="{240AD565-08AA-4592-89E3-645390B44F24}" type="datetime1">
              <a:rPr lang="en-US" sz="1200" smtClean="0"/>
              <a:t>3/20/2020</a:t>
            </a:fld>
            <a:endParaRPr lang="en-US" sz="1200"/>
          </a:p>
        </p:txBody>
      </p:sp>
      <p:sp>
        <p:nvSpPr>
          <p:cNvPr id="11" name="Segnaposto piè di pagina 10">
            <a:extLst>
              <a:ext uri="{FF2B5EF4-FFF2-40B4-BE49-F238E27FC236}">
                <a16:creationId xmlns:a16="http://schemas.microsoft.com/office/drawing/2014/main" id="{803DE2D8-BD74-4825-9264-E3E551EBE17D}"/>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195271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2378772"/>
            <a:ext cx="10524978" cy="3282691"/>
          </a:xfrm>
        </p:spPr>
        <p:txBody>
          <a:bodyPr>
            <a:noAutofit/>
          </a:bodyPr>
          <a:lstStyle/>
          <a:p>
            <a:pPr marL="0" indent="0">
              <a:buNone/>
            </a:pPr>
            <a:r>
              <a:rPr lang="it-IT" dirty="0" err="1"/>
              <a:t>Let’s</a:t>
            </a:r>
            <a:r>
              <a:rPr lang="it-IT" dirty="0"/>
              <a:t> </a:t>
            </a:r>
            <a:r>
              <a:rPr lang="it-IT" dirty="0" err="1"/>
              <a:t>now</a:t>
            </a:r>
            <a:r>
              <a:rPr lang="it-IT" dirty="0"/>
              <a:t> focus on </a:t>
            </a:r>
            <a:r>
              <a:rPr lang="it-IT" dirty="0" err="1"/>
              <a:t>main</a:t>
            </a:r>
            <a:r>
              <a:rPr lang="it-IT" dirty="0"/>
              <a:t> </a:t>
            </a:r>
            <a:r>
              <a:rPr lang="it-IT" dirty="0" err="1"/>
              <a:t>computation</a:t>
            </a:r>
            <a:r>
              <a:rPr lang="it-IT" dirty="0"/>
              <a:t> </a:t>
            </a:r>
            <a:r>
              <a:rPr lang="it-IT" dirty="0" err="1"/>
              <a:t>efforts</a:t>
            </a:r>
            <a:r>
              <a:rPr lang="it-IT" dirty="0"/>
              <a:t> </a:t>
            </a:r>
            <a:r>
              <a:rPr lang="it-IT" dirty="0" err="1"/>
              <a:t>performed</a:t>
            </a:r>
            <a:r>
              <a:rPr lang="it-IT" dirty="0"/>
              <a:t> by the project.</a:t>
            </a:r>
          </a:p>
          <a:p>
            <a:pPr>
              <a:buFont typeface="Arial" panose="020B0604020202020204" pitchFamily="34" charset="0"/>
              <a:buChar char="•"/>
            </a:pPr>
            <a:r>
              <a:rPr lang="it-IT" dirty="0"/>
              <a:t> The one, </a:t>
            </a:r>
            <a:r>
              <a:rPr lang="it-IT" dirty="0" err="1"/>
              <a:t>that</a:t>
            </a:r>
            <a:r>
              <a:rPr lang="it-IT" dirty="0"/>
              <a:t> </a:t>
            </a:r>
            <a:r>
              <a:rPr lang="it-IT" dirty="0" err="1"/>
              <a:t>immediately</a:t>
            </a:r>
            <a:r>
              <a:rPr lang="it-IT" dirty="0"/>
              <a:t> </a:t>
            </a:r>
            <a:r>
              <a:rPr lang="it-IT" dirty="0" err="1"/>
              <a:t>appears</a:t>
            </a:r>
            <a:r>
              <a:rPr lang="it-IT" dirty="0"/>
              <a:t> </a:t>
            </a:r>
            <a:r>
              <a:rPr lang="it-IT" dirty="0" err="1"/>
              <a:t>visible</a:t>
            </a:r>
            <a:r>
              <a:rPr lang="it-IT" dirty="0"/>
              <a:t> to the user, </a:t>
            </a:r>
            <a:r>
              <a:rPr lang="it-IT" dirty="0" err="1"/>
              <a:t>is</a:t>
            </a:r>
            <a:r>
              <a:rPr lang="it-IT" dirty="0"/>
              <a:t> the </a:t>
            </a:r>
            <a:r>
              <a:rPr lang="it-IT" dirty="0" err="1"/>
              <a:t>computation</a:t>
            </a:r>
            <a:r>
              <a:rPr lang="it-IT" dirty="0"/>
              <a:t> of the frequencies, </a:t>
            </a:r>
            <a:r>
              <a:rPr lang="it-IT" dirty="0" err="1"/>
              <a:t>both</a:t>
            </a:r>
            <a:r>
              <a:rPr lang="it-IT" dirty="0"/>
              <a:t> </a:t>
            </a:r>
            <a:r>
              <a:rPr lang="it-IT" dirty="0" err="1"/>
              <a:t>those</a:t>
            </a:r>
            <a:r>
              <a:rPr lang="it-IT" dirty="0"/>
              <a:t> of countries for </a:t>
            </a:r>
            <a:r>
              <a:rPr lang="it-IT" dirty="0" err="1"/>
              <a:t>years</a:t>
            </a:r>
            <a:r>
              <a:rPr lang="it-IT" dirty="0"/>
              <a:t> or </a:t>
            </a:r>
            <a:r>
              <a:rPr lang="it-IT" dirty="0" err="1"/>
              <a:t>month</a:t>
            </a:r>
            <a:r>
              <a:rPr lang="it-IT" dirty="0"/>
              <a:t>, </a:t>
            </a:r>
            <a:r>
              <a:rPr lang="it-IT" dirty="0" err="1"/>
              <a:t>both</a:t>
            </a:r>
            <a:r>
              <a:rPr lang="it-IT" dirty="0"/>
              <a:t> </a:t>
            </a:r>
            <a:r>
              <a:rPr lang="it-IT" dirty="0" err="1"/>
              <a:t>those</a:t>
            </a:r>
            <a:r>
              <a:rPr lang="it-IT" dirty="0"/>
              <a:t> of countries for </a:t>
            </a:r>
            <a:r>
              <a:rPr lang="it-IT" dirty="0" err="1"/>
              <a:t>magnitudes</a:t>
            </a:r>
            <a:r>
              <a:rPr lang="it-IT" dirty="0"/>
              <a:t> and </a:t>
            </a:r>
            <a:r>
              <a:rPr lang="it-IT" dirty="0" err="1"/>
              <a:t>also</a:t>
            </a:r>
            <a:r>
              <a:rPr lang="it-IT" dirty="0"/>
              <a:t> the ranking of </a:t>
            </a:r>
            <a:r>
              <a:rPr lang="it-IT" dirty="0" err="1"/>
              <a:t>most</a:t>
            </a:r>
            <a:r>
              <a:rPr lang="it-IT" dirty="0"/>
              <a:t> hit countries to </a:t>
            </a:r>
            <a:r>
              <a:rPr lang="it-IT" dirty="0" err="1"/>
              <a:t>give</a:t>
            </a:r>
            <a:r>
              <a:rPr lang="it-IT" dirty="0"/>
              <a:t> an </a:t>
            </a:r>
            <a:r>
              <a:rPr lang="it-IT" dirty="0" err="1"/>
              <a:t>order</a:t>
            </a:r>
            <a:r>
              <a:rPr lang="it-IT" dirty="0"/>
              <a:t> to the </a:t>
            </a:r>
            <a:r>
              <a:rPr lang="it-IT" dirty="0" err="1"/>
              <a:t>barchart</a:t>
            </a:r>
            <a:r>
              <a:rPr lang="it-IT" dirty="0"/>
              <a:t>.</a:t>
            </a:r>
          </a:p>
          <a:p>
            <a:pPr>
              <a:buFont typeface="Arial" panose="020B0604020202020204" pitchFamily="34" charset="0"/>
              <a:buChar char="•"/>
            </a:pPr>
            <a:r>
              <a:rPr lang="it-IT" dirty="0"/>
              <a:t> To compute the </a:t>
            </a:r>
            <a:r>
              <a:rPr lang="it-IT" dirty="0" err="1"/>
              <a:t>radarchart</a:t>
            </a:r>
            <a:r>
              <a:rPr lang="it-IT" dirty="0"/>
              <a:t> </a:t>
            </a:r>
            <a:r>
              <a:rPr lang="it-IT" dirty="0" err="1"/>
              <a:t>areas</a:t>
            </a:r>
            <a:r>
              <a:rPr lang="it-IT" dirty="0"/>
              <a:t> for </a:t>
            </a:r>
            <a:r>
              <a:rPr lang="it-IT" dirty="0" err="1"/>
              <a:t>each</a:t>
            </a:r>
            <a:r>
              <a:rPr lang="it-IT" dirty="0"/>
              <a:t> country, for </a:t>
            </a:r>
            <a:r>
              <a:rPr lang="it-IT" dirty="0" err="1"/>
              <a:t>each</a:t>
            </a:r>
            <a:r>
              <a:rPr lang="it-IT" dirty="0"/>
              <a:t> feature </a:t>
            </a:r>
            <a:r>
              <a:rPr lang="it-IT" dirty="0" err="1"/>
              <a:t>is</a:t>
            </a:r>
            <a:r>
              <a:rPr lang="it-IT" dirty="0"/>
              <a:t> </a:t>
            </a:r>
            <a:r>
              <a:rPr lang="it-IT" dirty="0" err="1"/>
              <a:t>computed</a:t>
            </a:r>
            <a:r>
              <a:rPr lang="it-IT" dirty="0"/>
              <a:t> a </a:t>
            </a:r>
            <a:r>
              <a:rPr lang="it-IT" dirty="0" err="1"/>
              <a:t>mean</a:t>
            </a:r>
            <a:r>
              <a:rPr lang="it-IT" dirty="0"/>
              <a:t> </a:t>
            </a:r>
            <a:r>
              <a:rPr lang="it-IT" dirty="0" err="1"/>
              <a:t>based</a:t>
            </a:r>
            <a:r>
              <a:rPr lang="it-IT" dirty="0"/>
              <a:t> on </a:t>
            </a:r>
            <a:r>
              <a:rPr lang="it-IT" dirty="0" err="1"/>
              <a:t>each</a:t>
            </a:r>
            <a:r>
              <a:rPr lang="it-IT" dirty="0"/>
              <a:t> </a:t>
            </a:r>
            <a:r>
              <a:rPr lang="it-IT" dirty="0" err="1"/>
              <a:t>earthquake</a:t>
            </a:r>
            <a:r>
              <a:rPr lang="it-IT" dirty="0"/>
              <a:t> of the </a:t>
            </a:r>
            <a:r>
              <a:rPr lang="it-IT" dirty="0" err="1"/>
              <a:t>filtered</a:t>
            </a:r>
            <a:r>
              <a:rPr lang="it-IT" dirty="0"/>
              <a:t> dataset.</a:t>
            </a:r>
          </a:p>
          <a:p>
            <a:pPr>
              <a:buFont typeface="Arial" panose="020B0604020202020204" pitchFamily="34" charset="0"/>
              <a:buChar char="•"/>
            </a:pPr>
            <a:r>
              <a:rPr lang="it-IT" dirty="0"/>
              <a:t> </a:t>
            </a:r>
            <a:r>
              <a:rPr lang="it-IT" dirty="0" err="1"/>
              <a:t>There</a:t>
            </a:r>
            <a:r>
              <a:rPr lang="it-IT" dirty="0"/>
              <a:t> are </a:t>
            </a:r>
            <a:r>
              <a:rPr lang="it-IT" dirty="0" err="1"/>
              <a:t>then</a:t>
            </a:r>
            <a:r>
              <a:rPr lang="it-IT" dirty="0"/>
              <a:t> some </a:t>
            </a:r>
            <a:r>
              <a:rPr lang="it-IT" dirty="0" err="1"/>
              <a:t>scaling</a:t>
            </a:r>
            <a:r>
              <a:rPr lang="it-IT" dirty="0"/>
              <a:t> </a:t>
            </a:r>
            <a:r>
              <a:rPr lang="it-IT" dirty="0" err="1"/>
              <a:t>computation</a:t>
            </a:r>
            <a:r>
              <a:rPr lang="it-IT" dirty="0"/>
              <a:t> to </a:t>
            </a:r>
            <a:r>
              <a:rPr lang="it-IT" dirty="0" err="1"/>
              <a:t>adapt</a:t>
            </a:r>
            <a:r>
              <a:rPr lang="it-IT" dirty="0"/>
              <a:t> data with the </a:t>
            </a:r>
            <a:r>
              <a:rPr lang="it-IT" dirty="0" err="1"/>
              <a:t>graphs</a:t>
            </a:r>
            <a:r>
              <a:rPr lang="it-IT" dirty="0"/>
              <a:t> and </a:t>
            </a:r>
            <a:r>
              <a:rPr lang="it-IT" dirty="0" err="1"/>
              <a:t>also</a:t>
            </a:r>
            <a:r>
              <a:rPr lang="it-IT" dirty="0"/>
              <a:t> the </a:t>
            </a:r>
            <a:r>
              <a:rPr lang="it-IT" dirty="0" err="1"/>
              <a:t>computation</a:t>
            </a:r>
            <a:r>
              <a:rPr lang="it-IT" dirty="0"/>
              <a:t> of </a:t>
            </a:r>
            <a:r>
              <a:rPr lang="it-IT" dirty="0" err="1"/>
              <a:t>quantiles</a:t>
            </a:r>
            <a:r>
              <a:rPr lang="it-IT" dirty="0"/>
              <a:t> for the </a:t>
            </a:r>
            <a:r>
              <a:rPr lang="it-IT" dirty="0" err="1"/>
              <a:t>boxplot</a:t>
            </a:r>
            <a:r>
              <a:rPr lang="it-IT" dirty="0"/>
              <a:t> </a:t>
            </a:r>
            <a:r>
              <a:rPr lang="it-IT" dirty="0" err="1"/>
              <a:t>each</a:t>
            </a:r>
            <a:r>
              <a:rPr lang="it-IT" dirty="0"/>
              <a:t> time the data </a:t>
            </a:r>
            <a:r>
              <a:rPr lang="it-IT" dirty="0" err="1"/>
              <a:t>changed</a:t>
            </a:r>
            <a:r>
              <a:rPr lang="it-IT" dirty="0"/>
              <a:t>.</a:t>
            </a:r>
          </a:p>
          <a:p>
            <a:pPr>
              <a:buFont typeface="Arial" panose="020B0604020202020204" pitchFamily="34" charset="0"/>
              <a:buChar char="•"/>
            </a:pPr>
            <a:r>
              <a:rPr lang="it-IT" dirty="0"/>
              <a:t> </a:t>
            </a:r>
            <a:r>
              <a:rPr lang="it-IT" dirty="0" err="1"/>
              <a:t>Finally</a:t>
            </a:r>
            <a:r>
              <a:rPr lang="it-IT" dirty="0"/>
              <a:t> </a:t>
            </a:r>
            <a:r>
              <a:rPr lang="it-IT" dirty="0" err="1"/>
              <a:t>other</a:t>
            </a:r>
            <a:r>
              <a:rPr lang="it-IT" dirty="0"/>
              <a:t> </a:t>
            </a:r>
            <a:r>
              <a:rPr lang="it-IT" dirty="0" err="1"/>
              <a:t>computation</a:t>
            </a:r>
            <a:r>
              <a:rPr lang="it-IT" dirty="0"/>
              <a:t>, </a:t>
            </a:r>
            <a:r>
              <a:rPr lang="it-IT" dirty="0" err="1"/>
              <a:t>less</a:t>
            </a:r>
            <a:r>
              <a:rPr lang="it-IT" dirty="0"/>
              <a:t> </a:t>
            </a:r>
            <a:r>
              <a:rPr lang="it-IT" dirty="0" err="1"/>
              <a:t>visible</a:t>
            </a:r>
            <a:r>
              <a:rPr lang="it-IT" dirty="0"/>
              <a:t>, like ranges for </a:t>
            </a:r>
            <a:r>
              <a:rPr lang="it-IT" dirty="0" err="1"/>
              <a:t>axes</a:t>
            </a:r>
            <a:r>
              <a:rPr lang="it-IT" dirty="0"/>
              <a:t> </a:t>
            </a:r>
            <a:r>
              <a:rPr lang="it-IT" dirty="0" err="1"/>
              <a:t>that</a:t>
            </a:r>
            <a:r>
              <a:rPr lang="it-IT" dirty="0"/>
              <a:t> are </a:t>
            </a:r>
            <a:r>
              <a:rPr lang="it-IT" dirty="0" err="1"/>
              <a:t>dinamically</a:t>
            </a:r>
            <a:r>
              <a:rPr lang="it-IT" dirty="0"/>
              <a:t> </a:t>
            </a:r>
            <a:r>
              <a:rPr lang="it-IT" dirty="0" err="1"/>
              <a:t>updated</a:t>
            </a:r>
            <a:r>
              <a:rPr lang="it-IT" dirty="0"/>
              <a:t> with the data </a:t>
            </a:r>
            <a:r>
              <a:rPr lang="it-IT" dirty="0" err="1"/>
              <a:t>changes</a:t>
            </a:r>
            <a:r>
              <a:rPr lang="it-IT" dirty="0"/>
              <a:t>.</a:t>
            </a:r>
            <a:br>
              <a:rPr lang="en-US" dirty="0"/>
            </a:br>
            <a:endParaRPr lang="it-IT" dirty="0"/>
          </a:p>
        </p:txBody>
      </p:sp>
      <p:sp>
        <p:nvSpPr>
          <p:cNvPr id="3" name="Segnaposto data 2">
            <a:extLst>
              <a:ext uri="{FF2B5EF4-FFF2-40B4-BE49-F238E27FC236}">
                <a16:creationId xmlns:a16="http://schemas.microsoft.com/office/drawing/2014/main" id="{13752701-573A-4221-8EAB-79BDB8656C08}"/>
              </a:ext>
            </a:extLst>
          </p:cNvPr>
          <p:cNvSpPr>
            <a:spLocks noGrp="1"/>
          </p:cNvSpPr>
          <p:nvPr>
            <p:ph type="dt" sz="half" idx="10"/>
          </p:nvPr>
        </p:nvSpPr>
        <p:spPr/>
        <p:txBody>
          <a:bodyPr/>
          <a:lstStyle/>
          <a:p>
            <a:fld id="{21C10D9A-70FE-42B6-A997-8B15A4351D56}" type="datetime1">
              <a:rPr lang="en-US" sz="1200" smtClean="0"/>
              <a:t>3/20/2020</a:t>
            </a:fld>
            <a:endParaRPr lang="en-US" sz="1200"/>
          </a:p>
        </p:txBody>
      </p:sp>
      <p:sp>
        <p:nvSpPr>
          <p:cNvPr id="5" name="Segnaposto piè di pagina 4">
            <a:extLst>
              <a:ext uri="{FF2B5EF4-FFF2-40B4-BE49-F238E27FC236}">
                <a16:creationId xmlns:a16="http://schemas.microsoft.com/office/drawing/2014/main" id="{0288185C-4282-4085-9B5E-77A5396DDDA8}"/>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24037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6BAC0F9E-9368-447E-84EC-7B4CC9003774}"/>
              </a:ext>
            </a:extLst>
          </p:cNvPr>
          <p:cNvSpPr>
            <a:spLocks noGrp="1"/>
          </p:cNvSpPr>
          <p:nvPr>
            <p:ph idx="1"/>
          </p:nvPr>
        </p:nvSpPr>
        <p:spPr>
          <a:xfrm>
            <a:off x="1097280" y="2302183"/>
            <a:ext cx="10058400" cy="3062182"/>
          </a:xfrm>
        </p:spPr>
        <p:txBody>
          <a:bodyPr>
            <a:normAutofit lnSpcReduction="10000"/>
          </a:bodyPr>
          <a:lstStyle/>
          <a:p>
            <a:pPr>
              <a:buFont typeface="Arial" panose="020B0604020202020204" pitchFamily="34" charset="0"/>
              <a:buChar char="•"/>
            </a:pPr>
            <a:r>
              <a:rPr lang="it-IT" dirty="0"/>
              <a:t> </a:t>
            </a:r>
            <a:r>
              <a:rPr lang="en-US" dirty="0"/>
              <a:t>Earthquakes have always been considered a natural disaster, bringing destruction and devastation in cities and countries.</a:t>
            </a:r>
          </a:p>
          <a:p>
            <a:pPr>
              <a:buFont typeface="Arial" panose="020B0604020202020204" pitchFamily="34" charset="0"/>
              <a:buChar char="•"/>
            </a:pPr>
            <a:r>
              <a:rPr lang="en-US" dirty="0"/>
              <a:t> An earthquake could cause a very high number of victims, without counting the damages to the buildings.</a:t>
            </a:r>
          </a:p>
          <a:p>
            <a:pPr>
              <a:buFont typeface="Arial" panose="020B0604020202020204" pitchFamily="34" charset="0"/>
              <a:buChar char="•"/>
            </a:pPr>
            <a:r>
              <a:rPr lang="en-US" dirty="0"/>
              <a:t> The study of the earthquakes is conduced starting from the data analysis and the study of the past earthquakes.</a:t>
            </a:r>
          </a:p>
          <a:p>
            <a:pPr>
              <a:buFont typeface="Arial" panose="020B0604020202020204" pitchFamily="34" charset="0"/>
              <a:buChar char="•"/>
            </a:pPr>
            <a:r>
              <a:rPr lang="en-US" dirty="0"/>
              <a:t> Of particular importance could be the monitoring of the various earthquakes of a specific country during the years or the comparison of two adjacent countries to see how, also between near territory the earthquake occurrences changes.</a:t>
            </a:r>
            <a:endParaRPr lang="it-IT" dirty="0"/>
          </a:p>
        </p:txBody>
      </p:sp>
      <p:sp>
        <p:nvSpPr>
          <p:cNvPr id="6" name="CasellaDiTesto 5">
            <a:extLst>
              <a:ext uri="{FF2B5EF4-FFF2-40B4-BE49-F238E27FC236}">
                <a16:creationId xmlns:a16="http://schemas.microsoft.com/office/drawing/2014/main" id="{FC569519-957B-42F7-976B-1F9F8067E38F}"/>
              </a:ext>
            </a:extLst>
          </p:cNvPr>
          <p:cNvSpPr txBox="1"/>
          <p:nvPr/>
        </p:nvSpPr>
        <p:spPr>
          <a:xfrm>
            <a:off x="1097280" y="1107197"/>
            <a:ext cx="10058400" cy="646331"/>
          </a:xfrm>
          <a:prstGeom prst="rect">
            <a:avLst/>
          </a:prstGeom>
          <a:noFill/>
        </p:spPr>
        <p:txBody>
          <a:bodyPr wrap="square" rtlCol="0">
            <a:spAutoFit/>
          </a:bodyPr>
          <a:lstStyle/>
          <a:p>
            <a:r>
              <a:rPr lang="en-US" dirty="0">
                <a:solidFill>
                  <a:schemeClr val="tx1">
                    <a:lumMod val="85000"/>
                    <a:lumOff val="15000"/>
                  </a:schemeClr>
                </a:solidFill>
              </a:rPr>
              <a:t>Our project purpose is to help our users to better understand the correlation between earthquakes that arises in the last 20 years aiming to provide an easy visualization of the data.</a:t>
            </a:r>
            <a:endParaRPr lang="it-IT" dirty="0">
              <a:solidFill>
                <a:schemeClr val="tx1">
                  <a:lumMod val="85000"/>
                  <a:lumOff val="15000"/>
                </a:schemeClr>
              </a:solidFill>
            </a:endParaRPr>
          </a:p>
        </p:txBody>
      </p:sp>
      <p:sp>
        <p:nvSpPr>
          <p:cNvPr id="7" name="Titolo 1">
            <a:extLst>
              <a:ext uri="{FF2B5EF4-FFF2-40B4-BE49-F238E27FC236}">
                <a16:creationId xmlns:a16="http://schemas.microsoft.com/office/drawing/2014/main" id="{B1D724CC-58C3-4FB2-993A-517D53077A06}"/>
              </a:ext>
            </a:extLst>
          </p:cNvPr>
          <p:cNvSpPr txBox="1">
            <a:spLocks/>
          </p:cNvSpPr>
          <p:nvPr/>
        </p:nvSpPr>
        <p:spPr>
          <a:xfrm>
            <a:off x="1066800" y="132079"/>
            <a:ext cx="10058400" cy="8187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err="1">
                <a:solidFill>
                  <a:srgbClr val="9B2D1F"/>
                </a:solidFill>
              </a:rPr>
              <a:t>Introduction</a:t>
            </a:r>
            <a:r>
              <a:rPr lang="it-IT" dirty="0">
                <a:solidFill>
                  <a:srgbClr val="9B2D1F"/>
                </a:solidFill>
              </a:rPr>
              <a:t> &amp; </a:t>
            </a:r>
            <a:r>
              <a:rPr lang="it-IT" dirty="0" err="1">
                <a:solidFill>
                  <a:srgbClr val="9B2D1F"/>
                </a:solidFill>
              </a:rPr>
              <a:t>Context</a:t>
            </a:r>
            <a:endParaRPr lang="it-IT" dirty="0">
              <a:solidFill>
                <a:srgbClr val="9B2D1F"/>
              </a:solidFill>
            </a:endParaRPr>
          </a:p>
        </p:txBody>
      </p:sp>
      <p:sp>
        <p:nvSpPr>
          <p:cNvPr id="10" name="Segnaposto data 9">
            <a:extLst>
              <a:ext uri="{FF2B5EF4-FFF2-40B4-BE49-F238E27FC236}">
                <a16:creationId xmlns:a16="http://schemas.microsoft.com/office/drawing/2014/main" id="{243E9888-4C34-4706-B4E6-8CE2A3934B04}"/>
              </a:ext>
            </a:extLst>
          </p:cNvPr>
          <p:cNvSpPr>
            <a:spLocks noGrp="1"/>
          </p:cNvSpPr>
          <p:nvPr>
            <p:ph type="dt" sz="half" idx="10"/>
          </p:nvPr>
        </p:nvSpPr>
        <p:spPr/>
        <p:txBody>
          <a:bodyPr/>
          <a:lstStyle/>
          <a:p>
            <a:fld id="{5E7E14DC-9293-49D6-9A96-949929A081AC}" type="datetime1">
              <a:rPr lang="en-US" sz="1200" smtClean="0"/>
              <a:t>3/20/2020</a:t>
            </a:fld>
            <a:endParaRPr lang="en-US" sz="1200"/>
          </a:p>
        </p:txBody>
      </p:sp>
      <p:sp>
        <p:nvSpPr>
          <p:cNvPr id="11" name="Segnaposto piè di pagina 10">
            <a:extLst>
              <a:ext uri="{FF2B5EF4-FFF2-40B4-BE49-F238E27FC236}">
                <a16:creationId xmlns:a16="http://schemas.microsoft.com/office/drawing/2014/main" id="{0993089D-31A8-4703-8B28-D64AB9D7F10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30011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407963"/>
          </a:xfrm>
        </p:spPr>
        <p:txBody>
          <a:bodyPr/>
          <a:lstStyle/>
          <a:p>
            <a:pPr marL="0" indent="0">
              <a:buNone/>
            </a:pPr>
            <a:r>
              <a:rPr lang="it-IT" dirty="0" err="1"/>
              <a:t>We</a:t>
            </a:r>
            <a:r>
              <a:rPr lang="it-IT" dirty="0"/>
              <a:t> </a:t>
            </a:r>
            <a:r>
              <a:rPr lang="it-IT" dirty="0" err="1"/>
              <a:t>selected</a:t>
            </a:r>
            <a:r>
              <a:rPr lang="it-IT" dirty="0"/>
              <a:t> </a:t>
            </a:r>
            <a:r>
              <a:rPr lang="it-IT" dirty="0" err="1"/>
              <a:t>as</a:t>
            </a:r>
            <a:r>
              <a:rPr lang="it-IT" dirty="0"/>
              <a:t> </a:t>
            </a:r>
            <a:r>
              <a:rPr lang="it-IT" dirty="0" err="1"/>
              <a:t>object</a:t>
            </a:r>
            <a:r>
              <a:rPr lang="it-IT" dirty="0"/>
              <a:t> of </a:t>
            </a:r>
            <a:r>
              <a:rPr lang="it-IT" dirty="0" err="1"/>
              <a:t>our</a:t>
            </a:r>
            <a:r>
              <a:rPr lang="it-IT" dirty="0"/>
              <a:t> </a:t>
            </a:r>
            <a:r>
              <a:rPr lang="it-IT" dirty="0" err="1"/>
              <a:t>analysis</a:t>
            </a:r>
            <a:r>
              <a:rPr lang="it-IT" dirty="0"/>
              <a:t> </a:t>
            </a:r>
            <a:r>
              <a:rPr lang="it-IT" dirty="0" err="1"/>
              <a:t>only</a:t>
            </a:r>
            <a:r>
              <a:rPr lang="it-IT" dirty="0"/>
              <a:t> </a:t>
            </a:r>
            <a:r>
              <a:rPr lang="it-IT" dirty="0" err="1"/>
              <a:t>those</a:t>
            </a:r>
            <a:r>
              <a:rPr lang="it-IT" dirty="0"/>
              <a:t> countries </a:t>
            </a:r>
            <a:r>
              <a:rPr lang="it-IT" dirty="0" err="1"/>
              <a:t>bounded</a:t>
            </a:r>
            <a:r>
              <a:rPr lang="it-IT" dirty="0"/>
              <a:t> in the Eurasia </a:t>
            </a:r>
            <a:r>
              <a:rPr lang="it-IT" dirty="0" err="1"/>
              <a:t>continent</a:t>
            </a:r>
            <a:r>
              <a:rPr lang="it-IT" dirty="0"/>
              <a:t>.</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5" name="Segnaposto contenuto 2">
            <a:extLst>
              <a:ext uri="{FF2B5EF4-FFF2-40B4-BE49-F238E27FC236}">
                <a16:creationId xmlns:a16="http://schemas.microsoft.com/office/drawing/2014/main" id="{13714060-6F1B-44A4-8B7A-EF39D3557919}"/>
              </a:ext>
            </a:extLst>
          </p:cNvPr>
          <p:cNvSpPr txBox="1">
            <a:spLocks/>
          </p:cNvSpPr>
          <p:nvPr/>
        </p:nvSpPr>
        <p:spPr>
          <a:xfrm>
            <a:off x="1066800" y="2585854"/>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id</a:t>
            </a:r>
            <a:r>
              <a:rPr lang="it-IT" dirty="0"/>
              <a:t>: </a:t>
            </a:r>
            <a:r>
              <a:rPr lang="it-IT" sz="1600" dirty="0" err="1"/>
              <a:t>earthquake</a:t>
            </a:r>
            <a:r>
              <a:rPr lang="it-IT" sz="1600" dirty="0"/>
              <a:t> </a:t>
            </a:r>
            <a:r>
              <a:rPr lang="it-IT" sz="1600" dirty="0" err="1"/>
              <a:t>identifier</a:t>
            </a:r>
            <a:endParaRPr lang="it-IT" sz="1600" dirty="0"/>
          </a:p>
          <a:p>
            <a:pPr>
              <a:buFont typeface="Arial" panose="020B0604020202020204" pitchFamily="34" charset="0"/>
              <a:buChar char="•"/>
            </a:pPr>
            <a:r>
              <a:rPr lang="it-IT" dirty="0"/>
              <a:t> </a:t>
            </a:r>
            <a:r>
              <a:rPr lang="it-IT" b="1" dirty="0" err="1"/>
              <a:t>latitude</a:t>
            </a:r>
            <a:r>
              <a:rPr lang="it-IT" dirty="0"/>
              <a:t>: </a:t>
            </a:r>
            <a:r>
              <a:rPr lang="it-IT" sz="1600" dirty="0" err="1"/>
              <a:t>lat</a:t>
            </a:r>
            <a:r>
              <a:rPr lang="it-IT" sz="1600" dirty="0"/>
              <a:t>.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longitude</a:t>
            </a:r>
            <a:r>
              <a:rPr lang="it-IT" dirty="0"/>
              <a:t>: </a:t>
            </a:r>
            <a:r>
              <a:rPr lang="it-IT" sz="1600" dirty="0"/>
              <a:t>long.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magnitude</a:t>
            </a:r>
            <a:r>
              <a:rPr lang="it-IT" dirty="0"/>
              <a:t>: </a:t>
            </a:r>
            <a:r>
              <a:rPr lang="it-IT" sz="1600" dirty="0" err="1"/>
              <a:t>earthquake</a:t>
            </a:r>
            <a:r>
              <a:rPr lang="it-IT" sz="1600" dirty="0"/>
              <a:t> </a:t>
            </a:r>
            <a:r>
              <a:rPr lang="it-IT" sz="1600" dirty="0" err="1"/>
              <a:t>strength</a:t>
            </a:r>
            <a:r>
              <a:rPr lang="it-IT" sz="1600" dirty="0"/>
              <a:t> </a:t>
            </a:r>
            <a:r>
              <a:rPr lang="it-IT" sz="1600" dirty="0" err="1"/>
              <a:t>level</a:t>
            </a:r>
            <a:endParaRPr lang="it-IT" sz="1600" dirty="0"/>
          </a:p>
          <a:p>
            <a:pPr>
              <a:buFont typeface="Arial" panose="020B0604020202020204" pitchFamily="34" charset="0"/>
              <a:buChar char="•"/>
            </a:pPr>
            <a:r>
              <a:rPr lang="it-IT" dirty="0"/>
              <a:t> </a:t>
            </a:r>
            <a:r>
              <a:rPr lang="it-IT" b="1" dirty="0" err="1"/>
              <a:t>magType</a:t>
            </a:r>
            <a:r>
              <a:rPr lang="it-IT" dirty="0"/>
              <a:t>: </a:t>
            </a:r>
            <a:r>
              <a:rPr lang="it-IT" sz="1600" dirty="0" err="1"/>
              <a:t>algorithm</a:t>
            </a:r>
            <a:r>
              <a:rPr lang="it-IT" sz="1600" dirty="0"/>
              <a:t> </a:t>
            </a:r>
            <a:r>
              <a:rPr lang="it-IT" sz="1600" dirty="0" err="1"/>
              <a:t>used</a:t>
            </a:r>
            <a:r>
              <a:rPr lang="it-IT" sz="1600" dirty="0"/>
              <a:t> to compute the </a:t>
            </a:r>
            <a:br>
              <a:rPr lang="it-IT" sz="1600" dirty="0"/>
            </a:br>
            <a:r>
              <a:rPr lang="it-IT" sz="1600" dirty="0"/>
              <a:t>mag.</a:t>
            </a:r>
          </a:p>
          <a:p>
            <a:pPr>
              <a:buFont typeface="Arial" panose="020B0604020202020204" pitchFamily="34" charset="0"/>
              <a:buChar char="•"/>
            </a:pPr>
            <a:r>
              <a:rPr lang="it-IT" dirty="0"/>
              <a:t> </a:t>
            </a:r>
            <a:r>
              <a:rPr lang="it-IT" b="1" dirty="0" err="1"/>
              <a:t>depth</a:t>
            </a:r>
            <a:r>
              <a:rPr lang="it-IT" dirty="0"/>
              <a:t>: </a:t>
            </a:r>
            <a:r>
              <a:rPr lang="it-IT" sz="1600" dirty="0" err="1"/>
              <a:t>distance</a:t>
            </a:r>
            <a:r>
              <a:rPr lang="it-IT" sz="1600" dirty="0"/>
              <a:t> in km </a:t>
            </a:r>
            <a:r>
              <a:rPr lang="it-IT" sz="1600" dirty="0" err="1"/>
              <a:t>between</a:t>
            </a:r>
            <a:r>
              <a:rPr lang="it-IT" sz="1600" dirty="0"/>
              <a:t> </a:t>
            </a:r>
            <a:r>
              <a:rPr lang="it-IT" sz="1600" dirty="0" err="1"/>
              <a:t>epicenter</a:t>
            </a:r>
            <a:r>
              <a:rPr lang="it-IT" sz="1600" dirty="0"/>
              <a:t> and </a:t>
            </a:r>
            <a:r>
              <a:rPr lang="it-IT" sz="1600" dirty="0" err="1"/>
              <a:t>ipocenter</a:t>
            </a:r>
            <a:endParaRPr lang="it-IT" sz="1600" dirty="0"/>
          </a:p>
          <a:p>
            <a:pPr>
              <a:buFont typeface="Arial" panose="020B0604020202020204" pitchFamily="34" charset="0"/>
              <a:buChar char="•"/>
            </a:pPr>
            <a:endParaRPr lang="it-IT" dirty="0"/>
          </a:p>
        </p:txBody>
      </p:sp>
      <p:sp>
        <p:nvSpPr>
          <p:cNvPr id="6" name="Segnaposto contenuto 2">
            <a:extLst>
              <a:ext uri="{FF2B5EF4-FFF2-40B4-BE49-F238E27FC236}">
                <a16:creationId xmlns:a16="http://schemas.microsoft.com/office/drawing/2014/main" id="{425B47EB-B7C1-4E49-BA44-C613A624AB6D}"/>
              </a:ext>
            </a:extLst>
          </p:cNvPr>
          <p:cNvSpPr txBox="1">
            <a:spLocks/>
          </p:cNvSpPr>
          <p:nvPr/>
        </p:nvSpPr>
        <p:spPr>
          <a:xfrm>
            <a:off x="6292949" y="2597320"/>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gap</a:t>
            </a:r>
            <a:r>
              <a:rPr lang="it-IT" dirty="0"/>
              <a:t>: </a:t>
            </a:r>
            <a:r>
              <a:rPr lang="it-IT" sz="1600" dirty="0" err="1"/>
              <a:t>azimuthal</a:t>
            </a:r>
            <a:r>
              <a:rPr lang="it-IT" sz="1600" dirty="0"/>
              <a:t> gap </a:t>
            </a:r>
            <a:r>
              <a:rPr lang="it-IT" sz="1600" dirty="0" err="1"/>
              <a:t>between</a:t>
            </a:r>
            <a:r>
              <a:rPr lang="it-IT" sz="1600" dirty="0"/>
              <a:t> stations</a:t>
            </a:r>
          </a:p>
          <a:p>
            <a:pPr>
              <a:buFont typeface="Arial" panose="020B0604020202020204" pitchFamily="34" charset="0"/>
              <a:buChar char="•"/>
            </a:pPr>
            <a:r>
              <a:rPr lang="it-IT" dirty="0"/>
              <a:t> </a:t>
            </a:r>
            <a:r>
              <a:rPr lang="it-IT" b="1" dirty="0" err="1"/>
              <a:t>rms</a:t>
            </a:r>
            <a:r>
              <a:rPr lang="it-IT" dirty="0"/>
              <a:t>: </a:t>
            </a:r>
            <a:r>
              <a:rPr lang="it-IT" sz="1600" dirty="0"/>
              <a:t>root-</a:t>
            </a:r>
            <a:r>
              <a:rPr lang="it-IT" sz="1600" dirty="0" err="1"/>
              <a:t>mean</a:t>
            </a:r>
            <a:r>
              <a:rPr lang="it-IT" sz="1600" dirty="0"/>
              <a:t>-</a:t>
            </a:r>
            <a:r>
              <a:rPr lang="it-IT" sz="1600" dirty="0" err="1"/>
              <a:t>squared</a:t>
            </a:r>
            <a:r>
              <a:rPr lang="it-IT" sz="1600" dirty="0"/>
              <a:t> </a:t>
            </a:r>
            <a:r>
              <a:rPr lang="it-IT" sz="1600" dirty="0" err="1"/>
              <a:t>arrival</a:t>
            </a:r>
            <a:r>
              <a:rPr lang="it-IT" sz="1600" dirty="0"/>
              <a:t> time (sec</a:t>
            </a:r>
            <a:r>
              <a:rPr lang="it-IT" dirty="0"/>
              <a:t>)</a:t>
            </a:r>
          </a:p>
          <a:p>
            <a:pPr>
              <a:buFont typeface="Arial" panose="020B0604020202020204" pitchFamily="34" charset="0"/>
              <a:buChar char="•"/>
            </a:pPr>
            <a:r>
              <a:rPr lang="it-IT" dirty="0"/>
              <a:t> </a:t>
            </a:r>
            <a:r>
              <a:rPr lang="it-IT" b="1" dirty="0"/>
              <a:t>place</a:t>
            </a:r>
            <a:r>
              <a:rPr lang="it-IT" dirty="0"/>
              <a:t>: </a:t>
            </a:r>
            <a:r>
              <a:rPr lang="it-IT" sz="1600" dirty="0"/>
              <a:t>country </a:t>
            </a:r>
            <a:r>
              <a:rPr lang="it-IT" sz="1600" dirty="0" err="1"/>
              <a:t>where</a:t>
            </a:r>
            <a:r>
              <a:rPr lang="it-IT" sz="1600" dirty="0"/>
              <a:t> the </a:t>
            </a:r>
            <a:r>
              <a:rPr lang="it-IT" sz="1600" dirty="0" err="1"/>
              <a:t>earhquake</a:t>
            </a:r>
            <a:r>
              <a:rPr lang="it-IT" sz="1600" dirty="0"/>
              <a:t> </a:t>
            </a:r>
            <a:r>
              <a:rPr lang="it-IT" sz="1600" dirty="0" err="1"/>
              <a:t>arised</a:t>
            </a:r>
            <a:endParaRPr lang="it-IT" sz="1600" dirty="0"/>
          </a:p>
          <a:p>
            <a:pPr>
              <a:buFont typeface="Arial" panose="020B0604020202020204" pitchFamily="34" charset="0"/>
              <a:buChar char="•"/>
            </a:pPr>
            <a:r>
              <a:rPr lang="it-IT" dirty="0"/>
              <a:t> </a:t>
            </a:r>
            <a:r>
              <a:rPr lang="it-IT" b="1" dirty="0" err="1"/>
              <a:t>type</a:t>
            </a:r>
            <a:r>
              <a:rPr lang="it-IT" dirty="0"/>
              <a:t>: </a:t>
            </a:r>
            <a:r>
              <a:rPr lang="it-IT" sz="1600" dirty="0"/>
              <a:t>event </a:t>
            </a:r>
            <a:r>
              <a:rPr lang="it-IT" sz="1600" dirty="0" err="1"/>
              <a:t>type</a:t>
            </a:r>
            <a:r>
              <a:rPr lang="it-IT" sz="1600" dirty="0"/>
              <a:t>: ‘’</a:t>
            </a:r>
            <a:r>
              <a:rPr lang="it-IT" sz="1600" dirty="0" err="1"/>
              <a:t>earthquake</a:t>
            </a:r>
            <a:r>
              <a:rPr lang="it-IT" sz="1600" dirty="0"/>
              <a:t>’’ or ‘’</a:t>
            </a:r>
            <a:r>
              <a:rPr lang="it-IT" sz="1600" dirty="0" err="1"/>
              <a:t>quarry</a:t>
            </a:r>
            <a:r>
              <a:rPr lang="it-IT" sz="1600" dirty="0"/>
              <a:t>’’</a:t>
            </a:r>
          </a:p>
          <a:p>
            <a:pPr>
              <a:buFont typeface="Arial" panose="020B0604020202020204" pitchFamily="34" charset="0"/>
              <a:buChar char="•"/>
            </a:pPr>
            <a:r>
              <a:rPr lang="it-IT" dirty="0"/>
              <a:t> </a:t>
            </a:r>
            <a:r>
              <a:rPr lang="it-IT" b="1" dirty="0"/>
              <a:t>status</a:t>
            </a:r>
            <a:r>
              <a:rPr lang="it-IT" dirty="0"/>
              <a:t>: </a:t>
            </a:r>
            <a:r>
              <a:rPr lang="en-US" sz="1600" dirty="0"/>
              <a:t>automatic or reviewed</a:t>
            </a:r>
            <a:endParaRPr lang="it-IT" sz="1600" dirty="0"/>
          </a:p>
          <a:p>
            <a:pPr>
              <a:buFont typeface="Arial" panose="020B0604020202020204" pitchFamily="34" charset="0"/>
              <a:buChar char="•"/>
            </a:pPr>
            <a:r>
              <a:rPr lang="it-IT" b="1" dirty="0"/>
              <a:t> </a:t>
            </a:r>
            <a:r>
              <a:rPr lang="it-IT" b="1" dirty="0" err="1"/>
              <a:t>nst</a:t>
            </a:r>
            <a:r>
              <a:rPr lang="it-IT" dirty="0"/>
              <a:t>: </a:t>
            </a:r>
            <a:r>
              <a:rPr lang="it-IT" sz="1600" dirty="0" err="1"/>
              <a:t>number</a:t>
            </a:r>
            <a:r>
              <a:rPr lang="it-IT" sz="1600" dirty="0"/>
              <a:t> o stations </a:t>
            </a:r>
            <a:r>
              <a:rPr lang="it-IT" sz="1600" dirty="0" err="1"/>
              <a:t>used</a:t>
            </a:r>
            <a:r>
              <a:rPr lang="it-IT" sz="1600" dirty="0"/>
              <a:t> to compute </a:t>
            </a:r>
            <a:r>
              <a:rPr lang="it-IT" sz="1600" dirty="0" err="1"/>
              <a:t>earthquake</a:t>
            </a:r>
            <a:r>
              <a:rPr lang="it-IT" sz="1600" dirty="0"/>
              <a:t> location</a:t>
            </a:r>
          </a:p>
          <a:p>
            <a:pPr>
              <a:buFont typeface="Arial" panose="020B0604020202020204" pitchFamily="34" charset="0"/>
              <a:buChar char="•"/>
            </a:pPr>
            <a:endParaRPr lang="it-IT" dirty="0"/>
          </a:p>
          <a:p>
            <a:pPr>
              <a:buFont typeface="Arial" panose="020B0604020202020204" pitchFamily="34" charset="0"/>
              <a:buChar char="•"/>
            </a:pPr>
            <a:endParaRPr lang="it-IT" dirty="0"/>
          </a:p>
        </p:txBody>
      </p:sp>
      <p:sp>
        <p:nvSpPr>
          <p:cNvPr id="8" name="Segnaposto data 7">
            <a:extLst>
              <a:ext uri="{FF2B5EF4-FFF2-40B4-BE49-F238E27FC236}">
                <a16:creationId xmlns:a16="http://schemas.microsoft.com/office/drawing/2014/main" id="{5B122BFF-D7AB-4A69-956D-C78DBDDAFA4E}"/>
              </a:ext>
            </a:extLst>
          </p:cNvPr>
          <p:cNvSpPr>
            <a:spLocks noGrp="1"/>
          </p:cNvSpPr>
          <p:nvPr>
            <p:ph type="dt" sz="half" idx="10"/>
          </p:nvPr>
        </p:nvSpPr>
        <p:spPr/>
        <p:txBody>
          <a:bodyPr/>
          <a:lstStyle/>
          <a:p>
            <a:fld id="{85AFEC11-81A4-44B4-AF55-863FAA31C847}" type="datetime1">
              <a:rPr lang="en-US" sz="1200" smtClean="0"/>
              <a:t>3/20/2020</a:t>
            </a:fld>
            <a:endParaRPr lang="en-US" sz="1200"/>
          </a:p>
        </p:txBody>
      </p:sp>
      <p:sp>
        <p:nvSpPr>
          <p:cNvPr id="9" name="Segnaposto piè di pagina 8">
            <a:extLst>
              <a:ext uri="{FF2B5EF4-FFF2-40B4-BE49-F238E27FC236}">
                <a16:creationId xmlns:a16="http://schemas.microsoft.com/office/drawing/2014/main" id="{7D5764FE-086D-4EEE-A330-A7E3B85D9171}"/>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326079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1106133"/>
          </a:xfrm>
        </p:spPr>
        <p:txBody>
          <a:bodyPr>
            <a:noAutofit/>
          </a:bodyPr>
          <a:lstStyle/>
          <a:p>
            <a:pPr marL="0" indent="0">
              <a:buNone/>
            </a:pPr>
            <a:r>
              <a:rPr lang="en-US" dirty="0"/>
              <a:t>Preprocessing process removed some column of dataset not useful for our purposes.</a:t>
            </a:r>
          </a:p>
          <a:p>
            <a:pPr marL="0" indent="0">
              <a:buNone/>
            </a:pPr>
            <a:endParaRPr lang="en-US" dirty="0"/>
          </a:p>
          <a:p>
            <a:pPr marL="0" indent="0">
              <a:buNone/>
            </a:pPr>
            <a:r>
              <a:rPr lang="en-US" dirty="0"/>
              <a:t>“Place” column is standardized and adapted to the map countries.</a:t>
            </a:r>
          </a:p>
          <a:p>
            <a:pPr marL="0" indent="0">
              <a:buNone/>
            </a:pPr>
            <a:br>
              <a:rPr lang="en-US" dirty="0"/>
            </a:br>
            <a:r>
              <a:rPr lang="en-US" dirty="0"/>
              <a:t>Moreover, PCA algorithm is performed on dataset features in order to calculate two PCA components and store them as two new columns of the dataset:</a:t>
            </a:r>
          </a:p>
          <a:p>
            <a:pPr>
              <a:buFont typeface="Arial" panose="020B0604020202020204" pitchFamily="34" charset="0"/>
              <a:buChar char="•"/>
            </a:pPr>
            <a:r>
              <a:rPr lang="en-US" b="1" dirty="0"/>
              <a:t> PCA_Component1</a:t>
            </a:r>
            <a:r>
              <a:rPr lang="en-US" dirty="0"/>
              <a:t>: the first component computed by PCA algorithm, the one with the highest variance.</a:t>
            </a:r>
          </a:p>
          <a:p>
            <a:pPr>
              <a:buFont typeface="Arial" panose="020B0604020202020204" pitchFamily="34" charset="0"/>
              <a:buChar char="•"/>
            </a:pPr>
            <a:r>
              <a:rPr lang="en-US" dirty="0"/>
              <a:t> </a:t>
            </a:r>
            <a:r>
              <a:rPr lang="en-US" b="1" dirty="0"/>
              <a:t>PCA_Component2</a:t>
            </a:r>
            <a:r>
              <a:rPr lang="en-US" dirty="0"/>
              <a:t>: the second component computed by PCA algorithm, the one with the highest variance that is orthogonal to the first, so it is linearly uncorrelated with it.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DCB2A0C5-F723-463B-9DA9-57092077588F}"/>
              </a:ext>
            </a:extLst>
          </p:cNvPr>
          <p:cNvSpPr>
            <a:spLocks noGrp="1"/>
          </p:cNvSpPr>
          <p:nvPr>
            <p:ph type="dt" sz="half" idx="10"/>
          </p:nvPr>
        </p:nvSpPr>
        <p:spPr/>
        <p:txBody>
          <a:bodyPr/>
          <a:lstStyle/>
          <a:p>
            <a:fld id="{117A1719-8E99-43BB-8926-FDF4D8CDE160}" type="datetime1">
              <a:rPr lang="en-US" sz="1200" smtClean="0"/>
              <a:t>3/20/2020</a:t>
            </a:fld>
            <a:endParaRPr lang="en-US" sz="1200"/>
          </a:p>
        </p:txBody>
      </p:sp>
      <p:sp>
        <p:nvSpPr>
          <p:cNvPr id="8" name="Segnaposto piè di pagina 7">
            <a:extLst>
              <a:ext uri="{FF2B5EF4-FFF2-40B4-BE49-F238E27FC236}">
                <a16:creationId xmlns:a16="http://schemas.microsoft.com/office/drawing/2014/main" id="{3C6D37DB-AB34-4D0F-A714-1F5448803AF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81178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Visualization</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1998394"/>
            <a:ext cx="3097237" cy="1106133"/>
          </a:xfrm>
        </p:spPr>
        <p:txBody>
          <a:bodyPr>
            <a:noAutofit/>
          </a:bodyPr>
          <a:lstStyle/>
          <a:p>
            <a:pPr marL="0" indent="0">
              <a:buNone/>
            </a:pPr>
            <a:r>
              <a:rPr lang="en-US" dirty="0"/>
              <a:t>Starting the project, this overview appears to the users: they can explore the map, read the frequencies of earthquake through the bar, filter the parallel chart and the scatterplot to focus on particular data.</a:t>
            </a:r>
          </a:p>
          <a:p>
            <a:pPr marL="0" indent="0">
              <a:buNone/>
            </a:pPr>
            <a:r>
              <a:rPr lang="en-US" dirty="0"/>
              <a:t>Moreover, if one wants to focus on a specific country, he can select through the map a country (or two if he wants to compare them) and visualize more detailed info of the features of that country.</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comes up with a header to filter data by year and it shows through some graphs and a map the earthquake arose for that year in Eurasia.</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FEE067F3-6F0A-4BC7-8EA5-21654123FFF0}"/>
              </a:ext>
            </a:extLst>
          </p:cNvPr>
          <p:cNvSpPr>
            <a:spLocks noGrp="1"/>
          </p:cNvSpPr>
          <p:nvPr>
            <p:ph type="dt" sz="half" idx="10"/>
          </p:nvPr>
        </p:nvSpPr>
        <p:spPr/>
        <p:txBody>
          <a:bodyPr/>
          <a:lstStyle/>
          <a:p>
            <a:fld id="{AD7CD4AD-5E8B-4BE1-9217-F4BBCAF79CE5}" type="datetime1">
              <a:rPr lang="en-US" sz="1200" smtClean="0"/>
              <a:t>3/20/2020</a:t>
            </a:fld>
            <a:endParaRPr lang="en-US" sz="1200"/>
          </a:p>
        </p:txBody>
      </p:sp>
      <p:sp>
        <p:nvSpPr>
          <p:cNvPr id="8" name="Segnaposto piè di pagina 7">
            <a:extLst>
              <a:ext uri="{FF2B5EF4-FFF2-40B4-BE49-F238E27FC236}">
                <a16:creationId xmlns:a16="http://schemas.microsoft.com/office/drawing/2014/main" id="{38BC1A34-2823-4171-A702-9351354C9E10}"/>
              </a:ext>
            </a:extLst>
          </p:cNvPr>
          <p:cNvSpPr>
            <a:spLocks noGrp="1"/>
          </p:cNvSpPr>
          <p:nvPr>
            <p:ph type="ftr" sz="quarter" idx="11"/>
          </p:nvPr>
        </p:nvSpPr>
        <p:spPr/>
        <p:txBody>
          <a:bodyPr/>
          <a:lstStyle/>
          <a:p>
            <a:r>
              <a:rPr lang="en-US" sz="1200"/>
              <a:t>Visual Analytics, Sapienza University of Rome</a:t>
            </a:r>
          </a:p>
        </p:txBody>
      </p:sp>
      <p:pic>
        <p:nvPicPr>
          <p:cNvPr id="9" name="Immagine 8" descr="Immagine che contiene mappa, testo&#10;&#10;Descrizione generata automaticamente">
            <a:extLst>
              <a:ext uri="{FF2B5EF4-FFF2-40B4-BE49-F238E27FC236}">
                <a16:creationId xmlns:a16="http://schemas.microsoft.com/office/drawing/2014/main" id="{475C2B24-2893-4E73-B4B8-BD9B2E6B7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062" y="2178276"/>
            <a:ext cx="6923805" cy="3892740"/>
          </a:xfrm>
          <a:prstGeom prst="rect">
            <a:avLst/>
          </a:prstGeom>
        </p:spPr>
      </p:pic>
    </p:spTree>
    <p:extLst>
      <p:ext uri="{BB962C8B-B14F-4D97-AF65-F5344CB8AC3E}">
        <p14:creationId xmlns:p14="http://schemas.microsoft.com/office/powerpoint/2010/main" val="5136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Map</a:t>
            </a:r>
            <a:r>
              <a:rPr lang="it-IT" dirty="0">
                <a:solidFill>
                  <a:srgbClr val="9B2D1F"/>
                </a:solidFill>
              </a:rPr>
              <a:t> and </a:t>
            </a:r>
            <a:r>
              <a:rPr lang="it-IT" dirty="0" err="1">
                <a:solidFill>
                  <a:srgbClr val="9B2D1F"/>
                </a:solidFill>
              </a:rPr>
              <a:t>parallel</a:t>
            </a:r>
            <a:r>
              <a:rPr lang="it-IT" dirty="0">
                <a:solidFill>
                  <a:srgbClr val="9B2D1F"/>
                </a:solidFill>
              </a:rPr>
              <a:t> </a:t>
            </a:r>
            <a:r>
              <a:rPr lang="it-IT" dirty="0" err="1">
                <a:solidFill>
                  <a:srgbClr val="9B2D1F"/>
                </a:solidFill>
              </a:rPr>
              <a:t>coordinates</a:t>
            </a:r>
            <a:r>
              <a:rPr lang="it-IT" dirty="0">
                <a:solidFill>
                  <a:srgbClr val="9B2D1F"/>
                </a:solidFill>
              </a:rPr>
              <a:t> chart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13245"/>
            <a:ext cx="4489938" cy="3708138"/>
          </a:xfrm>
        </p:spPr>
        <p:txBody>
          <a:bodyPr>
            <a:noAutofit/>
          </a:bodyPr>
          <a:lstStyle/>
          <a:p>
            <a:pPr marL="0" indent="0">
              <a:buNone/>
            </a:pPr>
            <a:r>
              <a:rPr lang="en-US" dirty="0"/>
              <a:t>Parallel allows to user to brush its axes in order to select a range of values of interest.</a:t>
            </a:r>
          </a:p>
          <a:p>
            <a:pPr marL="0" indent="0">
              <a:buNone/>
            </a:pPr>
            <a:r>
              <a:rPr lang="en-US" dirty="0"/>
              <a:t>The map responds to parallel changes updating the points.</a:t>
            </a:r>
          </a:p>
          <a:p>
            <a:pPr marL="0" indent="0">
              <a:buNone/>
            </a:pPr>
            <a:r>
              <a:rPr lang="en-US" dirty="0"/>
              <a:t>This interaction enable an easy filtering of the data from any feature of the dataset.</a:t>
            </a:r>
          </a:p>
          <a:p>
            <a:pPr marL="0" indent="0">
              <a:buNone/>
            </a:pPr>
            <a:endParaRPr lang="en-US" dirty="0"/>
          </a:p>
          <a:p>
            <a:pPr marL="0" indent="0">
              <a:buNone/>
            </a:pPr>
            <a:r>
              <a:rPr lang="en-US" dirty="0"/>
              <a:t>Also the parallel filtering will influence all the other graphs of the project.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graphs are two of the main visual elements of the project. They fill both the overview page and the comparison page, and through parallel filtering, the map points are updated.</a:t>
            </a:r>
            <a:endParaRPr lang="it-IT" dirty="0">
              <a:solidFill>
                <a:schemeClr val="tx1">
                  <a:lumMod val="85000"/>
                  <a:lumOff val="15000"/>
                </a:schemeClr>
              </a:solidFill>
            </a:endParaRPr>
          </a:p>
        </p:txBody>
      </p:sp>
      <p:pic>
        <p:nvPicPr>
          <p:cNvPr id="7" name="Immagine 6" descr="Immagine che contiene testo, mappa, largo&#10;&#10;Descrizione generata automaticamente">
            <a:extLst>
              <a:ext uri="{FF2B5EF4-FFF2-40B4-BE49-F238E27FC236}">
                <a16:creationId xmlns:a16="http://schemas.microsoft.com/office/drawing/2014/main" id="{78941D0F-5CF7-483D-98F7-88687243B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240" y="2040598"/>
            <a:ext cx="4135825" cy="4106984"/>
          </a:xfrm>
          <a:prstGeom prst="rect">
            <a:avLst/>
          </a:prstGeom>
        </p:spPr>
      </p:pic>
      <p:sp>
        <p:nvSpPr>
          <p:cNvPr id="8" name="Segnaposto data 7">
            <a:extLst>
              <a:ext uri="{FF2B5EF4-FFF2-40B4-BE49-F238E27FC236}">
                <a16:creationId xmlns:a16="http://schemas.microsoft.com/office/drawing/2014/main" id="{CFF03DCA-208E-46A5-833A-DD1ADEC85B5B}"/>
              </a:ext>
            </a:extLst>
          </p:cNvPr>
          <p:cNvSpPr>
            <a:spLocks noGrp="1"/>
          </p:cNvSpPr>
          <p:nvPr>
            <p:ph type="dt" sz="half" idx="10"/>
          </p:nvPr>
        </p:nvSpPr>
        <p:spPr/>
        <p:txBody>
          <a:bodyPr/>
          <a:lstStyle/>
          <a:p>
            <a:fld id="{DE58C6DA-BA73-45B6-9F63-89706DBDC295}" type="datetime1">
              <a:rPr lang="en-US" sz="1200" smtClean="0"/>
              <a:t>3/20/2020</a:t>
            </a:fld>
            <a:endParaRPr lang="en-US" sz="1200"/>
          </a:p>
        </p:txBody>
      </p:sp>
      <p:sp>
        <p:nvSpPr>
          <p:cNvPr id="9" name="Segnaposto piè di pagina 8">
            <a:extLst>
              <a:ext uri="{FF2B5EF4-FFF2-40B4-BE49-F238E27FC236}">
                <a16:creationId xmlns:a16="http://schemas.microsoft.com/office/drawing/2014/main" id="{F7B95389-9418-42D4-A033-64E988CDBAF1}"/>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164081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screenshot&#10;&#10;Descrizione generata automaticamente">
            <a:extLst>
              <a:ext uri="{FF2B5EF4-FFF2-40B4-BE49-F238E27FC236}">
                <a16:creationId xmlns:a16="http://schemas.microsoft.com/office/drawing/2014/main" id="{C3D4897F-D541-4EEC-A3B4-87A09B78A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277" y="2013245"/>
            <a:ext cx="3798923" cy="4200675"/>
          </a:xfrm>
          <a:prstGeom prst="rect">
            <a:avLst/>
          </a:prstGeom>
        </p:spPr>
      </p:pic>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Bar chart and </a:t>
            </a:r>
            <a:r>
              <a:rPr lang="it-IT" dirty="0" err="1">
                <a:solidFill>
                  <a:srgbClr val="9B2D1F"/>
                </a:solidFill>
              </a:rPr>
              <a:t>scatter</a:t>
            </a:r>
            <a:r>
              <a:rPr lang="it-IT" dirty="0">
                <a:solidFill>
                  <a:srgbClr val="9B2D1F"/>
                </a:solidFill>
              </a:rPr>
              <a:t> plot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799" y="2013245"/>
            <a:ext cx="5291797" cy="3708138"/>
          </a:xfrm>
        </p:spPr>
        <p:txBody>
          <a:bodyPr>
            <a:noAutofit/>
          </a:bodyPr>
          <a:lstStyle/>
          <a:p>
            <a:pPr marL="0" indent="0">
              <a:buNone/>
            </a:pPr>
            <a:r>
              <a:rPr lang="en-US" dirty="0"/>
              <a:t>The </a:t>
            </a:r>
            <a:r>
              <a:rPr lang="en-US" dirty="0" err="1"/>
              <a:t>barchart</a:t>
            </a:r>
            <a:r>
              <a:rPr lang="en-US" dirty="0"/>
              <a:t> shows the frequencies of earthquakes in each country.</a:t>
            </a:r>
            <a:br>
              <a:rPr lang="en-US" dirty="0"/>
            </a:br>
            <a:r>
              <a:rPr lang="en-US" dirty="0"/>
              <a:t>To better analyze them, the user can click on a bar to analyze percentages of each magnitude level.</a:t>
            </a:r>
          </a:p>
          <a:p>
            <a:pPr marL="0" indent="0">
              <a:buNone/>
            </a:pPr>
            <a:r>
              <a:rPr lang="en-US" dirty="0"/>
              <a:t>Also countries with few occurrences are grouped together creating “others” labels, and the “show all” button allows to display them.</a:t>
            </a:r>
            <a:br>
              <a:rPr lang="en-US" dirty="0"/>
            </a:br>
            <a:endParaRPr lang="en-US" dirty="0"/>
          </a:p>
          <a:p>
            <a:pPr marL="0" indent="0">
              <a:buNone/>
            </a:pPr>
            <a:r>
              <a:rPr lang="en-US" dirty="0"/>
              <a:t>Scatterplot displays each element of the dataset according to the first two PCA components, helping to point out outliers and clusters. </a:t>
            </a:r>
            <a:br>
              <a:rPr lang="en-US" dirty="0"/>
            </a:br>
            <a:r>
              <a:rPr lang="en-US" dirty="0"/>
              <a:t>Brushing a rectangle area on it will point out the selected point both on the map and on the parallel chart, changing the data color.</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are the other two important element of the overview and through them the user can again filter and deeper analyze the data.</a:t>
            </a:r>
            <a:endParaRPr lang="it-IT" dirty="0">
              <a:solidFill>
                <a:schemeClr val="tx1">
                  <a:lumMod val="85000"/>
                  <a:lumOff val="15000"/>
                </a:schemeClr>
              </a:solidFill>
            </a:endParaRPr>
          </a:p>
        </p:txBody>
      </p:sp>
      <p:pic>
        <p:nvPicPr>
          <p:cNvPr id="11" name="Immagine 10" descr="Immagine che contiene screenshot&#10;&#10;Descrizione generata automaticamente">
            <a:extLst>
              <a:ext uri="{FF2B5EF4-FFF2-40B4-BE49-F238E27FC236}">
                <a16:creationId xmlns:a16="http://schemas.microsoft.com/office/drawing/2014/main" id="{B276BA07-80C9-4D24-9BE7-DA749AABE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277" y="2013245"/>
            <a:ext cx="3816646" cy="4200674"/>
          </a:xfrm>
          <a:prstGeom prst="rect">
            <a:avLst/>
          </a:prstGeom>
        </p:spPr>
      </p:pic>
      <p:sp>
        <p:nvSpPr>
          <p:cNvPr id="12" name="Segnaposto data 11">
            <a:extLst>
              <a:ext uri="{FF2B5EF4-FFF2-40B4-BE49-F238E27FC236}">
                <a16:creationId xmlns:a16="http://schemas.microsoft.com/office/drawing/2014/main" id="{9D8EE9CE-6154-4A92-970A-CB69E858145C}"/>
              </a:ext>
            </a:extLst>
          </p:cNvPr>
          <p:cNvSpPr>
            <a:spLocks noGrp="1"/>
          </p:cNvSpPr>
          <p:nvPr>
            <p:ph type="dt" sz="half" idx="10"/>
          </p:nvPr>
        </p:nvSpPr>
        <p:spPr/>
        <p:txBody>
          <a:bodyPr/>
          <a:lstStyle/>
          <a:p>
            <a:fld id="{8AA3251D-E439-4AC9-B9A8-A4E255655DEA}" type="datetime1">
              <a:rPr lang="en-US" sz="1200" smtClean="0"/>
              <a:t>3/20/2020</a:t>
            </a:fld>
            <a:endParaRPr lang="en-US" sz="1200"/>
          </a:p>
        </p:txBody>
      </p:sp>
      <p:sp>
        <p:nvSpPr>
          <p:cNvPr id="13" name="Segnaposto piè di pagina 12">
            <a:extLst>
              <a:ext uri="{FF2B5EF4-FFF2-40B4-BE49-F238E27FC236}">
                <a16:creationId xmlns:a16="http://schemas.microsoft.com/office/drawing/2014/main" id="{F4832F14-7FD0-4E9C-8C6C-A800D32C099B}"/>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5311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Country </a:t>
            </a:r>
            <a:r>
              <a:rPr lang="it-IT" dirty="0" err="1">
                <a:solidFill>
                  <a:srgbClr val="9B2D1F"/>
                </a:solidFill>
              </a:rPr>
              <a:t>selection</a:t>
            </a:r>
            <a:r>
              <a:rPr lang="it-IT" dirty="0">
                <a:solidFill>
                  <a:srgbClr val="9B2D1F"/>
                </a:solidFill>
              </a:rPr>
              <a:t> and </a:t>
            </a:r>
            <a:r>
              <a:rPr lang="it-IT" dirty="0" err="1">
                <a:solidFill>
                  <a:srgbClr val="9B2D1F"/>
                </a:solidFill>
              </a:rPr>
              <a:t>comparison</a:t>
            </a:r>
            <a:r>
              <a:rPr lang="it-IT" dirty="0">
                <a:solidFill>
                  <a:srgbClr val="9B2D1F"/>
                </a:solidFill>
              </a:rPr>
              <a:t> mode</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second aspect of our project allows the user to select a country to focus on its earthquake and analyze it during the years. Moreover, he can choose a secondo country to directly compare both them.</a:t>
            </a:r>
            <a:endParaRPr lang="it-IT" dirty="0">
              <a:solidFill>
                <a:schemeClr val="tx1">
                  <a:lumMod val="85000"/>
                  <a:lumOff val="15000"/>
                </a:schemeClr>
              </a:solidFill>
            </a:endParaRPr>
          </a:p>
        </p:txBody>
      </p:sp>
      <p:sp>
        <p:nvSpPr>
          <p:cNvPr id="7" name="Segnaposto contenuto 2">
            <a:extLst>
              <a:ext uri="{FF2B5EF4-FFF2-40B4-BE49-F238E27FC236}">
                <a16:creationId xmlns:a16="http://schemas.microsoft.com/office/drawing/2014/main" id="{FE07FA49-04F1-41E2-878C-1F285E56E236}"/>
              </a:ext>
            </a:extLst>
          </p:cNvPr>
          <p:cNvSpPr>
            <a:spLocks noGrp="1"/>
          </p:cNvSpPr>
          <p:nvPr>
            <p:ph idx="1"/>
          </p:nvPr>
        </p:nvSpPr>
        <p:spPr>
          <a:xfrm>
            <a:off x="1066800" y="2040598"/>
            <a:ext cx="3097237" cy="1106133"/>
          </a:xfrm>
        </p:spPr>
        <p:txBody>
          <a:bodyPr>
            <a:noAutofit/>
          </a:bodyPr>
          <a:lstStyle/>
          <a:p>
            <a:pPr marL="0" indent="0">
              <a:buNone/>
            </a:pPr>
            <a:r>
              <a:rPr lang="en-US" dirty="0"/>
              <a:t>We can see here that clicking on the map on a particular country, it will update parallel data. So in this sense there is a bidirectional interaction between these two graphs.</a:t>
            </a:r>
          </a:p>
          <a:p>
            <a:pPr marL="0" indent="0">
              <a:buNone/>
            </a:pPr>
            <a:r>
              <a:rPr lang="en-US" dirty="0"/>
              <a:t>Parallel chart still works as before. Now, filtering range of data will update just the earthquakes of the selected country.</a:t>
            </a:r>
            <a:endParaRPr lang="it-IT" dirty="0"/>
          </a:p>
        </p:txBody>
      </p:sp>
      <p:sp>
        <p:nvSpPr>
          <p:cNvPr id="5" name="Segnaposto data 4">
            <a:extLst>
              <a:ext uri="{FF2B5EF4-FFF2-40B4-BE49-F238E27FC236}">
                <a16:creationId xmlns:a16="http://schemas.microsoft.com/office/drawing/2014/main" id="{C84463BD-73FF-4147-B889-527FD9178ECE}"/>
              </a:ext>
            </a:extLst>
          </p:cNvPr>
          <p:cNvSpPr>
            <a:spLocks noGrp="1"/>
          </p:cNvSpPr>
          <p:nvPr>
            <p:ph type="dt" sz="half" idx="10"/>
          </p:nvPr>
        </p:nvSpPr>
        <p:spPr/>
        <p:txBody>
          <a:bodyPr/>
          <a:lstStyle/>
          <a:p>
            <a:fld id="{21FFF813-BE1B-43EC-A6D5-BC4E018CFF49}" type="datetime1">
              <a:rPr lang="en-US" sz="1200" smtClean="0"/>
              <a:t>3/20/2020</a:t>
            </a:fld>
            <a:endParaRPr lang="en-US" sz="1200"/>
          </a:p>
        </p:txBody>
      </p:sp>
      <p:sp>
        <p:nvSpPr>
          <p:cNvPr id="8" name="Segnaposto piè di pagina 7">
            <a:extLst>
              <a:ext uri="{FF2B5EF4-FFF2-40B4-BE49-F238E27FC236}">
                <a16:creationId xmlns:a16="http://schemas.microsoft.com/office/drawing/2014/main" id="{1C8B06F2-194C-4645-BF45-0787AA6E1738}"/>
              </a:ext>
            </a:extLst>
          </p:cNvPr>
          <p:cNvSpPr>
            <a:spLocks noGrp="1"/>
          </p:cNvSpPr>
          <p:nvPr>
            <p:ph type="ftr" sz="quarter" idx="11"/>
          </p:nvPr>
        </p:nvSpPr>
        <p:spPr/>
        <p:txBody>
          <a:bodyPr/>
          <a:lstStyle/>
          <a:p>
            <a:r>
              <a:rPr lang="en-US" sz="1200"/>
              <a:t>Visual Analytics, Sapienza University of Rome</a:t>
            </a:r>
          </a:p>
        </p:txBody>
      </p:sp>
      <p:pic>
        <p:nvPicPr>
          <p:cNvPr id="13" name="Immagine 12" descr="Immagine che contiene mappa, testo&#10;&#10;Descrizione generata automaticamente">
            <a:extLst>
              <a:ext uri="{FF2B5EF4-FFF2-40B4-BE49-F238E27FC236}">
                <a16:creationId xmlns:a16="http://schemas.microsoft.com/office/drawing/2014/main" id="{2D0296C2-0A92-435C-941F-E3F6B8B9C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980" y="2076397"/>
            <a:ext cx="6415220" cy="3606800"/>
          </a:xfrm>
          <a:prstGeom prst="rect">
            <a:avLst/>
          </a:prstGeom>
        </p:spPr>
      </p:pic>
      <p:pic>
        <p:nvPicPr>
          <p:cNvPr id="15" name="Immagine 14" descr="Immagine che contiene mappa, testo, fotografia, computer&#10;&#10;Descrizione generata automaticamente">
            <a:extLst>
              <a:ext uri="{FF2B5EF4-FFF2-40B4-BE49-F238E27FC236}">
                <a16:creationId xmlns:a16="http://schemas.microsoft.com/office/drawing/2014/main" id="{18A2BC10-06C9-4AC0-A5CC-5334EB900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2" y="2076398"/>
            <a:ext cx="6415219" cy="3606800"/>
          </a:xfrm>
          <a:prstGeom prst="rect">
            <a:avLst/>
          </a:prstGeom>
        </p:spPr>
      </p:pic>
    </p:spTree>
    <p:extLst>
      <p:ext uri="{BB962C8B-B14F-4D97-AF65-F5344CB8AC3E}">
        <p14:creationId xmlns:p14="http://schemas.microsoft.com/office/powerpoint/2010/main" val="31735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Radar chart, line and </a:t>
            </a:r>
            <a:r>
              <a:rPr lang="it-IT" dirty="0" err="1">
                <a:solidFill>
                  <a:srgbClr val="9B2D1F"/>
                </a:solidFill>
              </a:rPr>
              <a:t>boxplot</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799" y="2013245"/>
            <a:ext cx="5291797" cy="3708138"/>
          </a:xfrm>
        </p:spPr>
        <p:txBody>
          <a:bodyPr>
            <a:noAutofit/>
          </a:bodyPr>
          <a:lstStyle/>
          <a:p>
            <a:pPr marL="0" indent="0">
              <a:buNone/>
            </a:pPr>
            <a:r>
              <a:rPr lang="en-US" dirty="0"/>
              <a:t>The </a:t>
            </a:r>
            <a:r>
              <a:rPr lang="en-US" dirty="0" err="1"/>
              <a:t>radarchart</a:t>
            </a:r>
            <a:r>
              <a:rPr lang="en-US" dirty="0"/>
              <a:t> shows an area for each selected country: each feature is represented by an axe and the more the area cover an axe the closer the computed mean will be to the maximum value of that feature.</a:t>
            </a:r>
          </a:p>
          <a:p>
            <a:pPr marL="0" indent="0">
              <a:buNone/>
            </a:pPr>
            <a:endParaRPr lang="en-US" dirty="0"/>
          </a:p>
          <a:p>
            <a:pPr marL="0" indent="0">
              <a:buNone/>
            </a:pPr>
            <a:r>
              <a:rPr lang="en-US" dirty="0"/>
              <a:t>The </a:t>
            </a:r>
            <a:r>
              <a:rPr lang="en-US" dirty="0" err="1"/>
              <a:t>lineplot</a:t>
            </a:r>
            <a:r>
              <a:rPr lang="en-US" dirty="0"/>
              <a:t> show the trend of countries’ earthquake frequencies during the selected year over each month.</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right side of these mode does not directly influence other graphs but is used to show data in different aspects and from the point of view of different features.</a:t>
            </a:r>
            <a:endParaRPr lang="it-IT" dirty="0">
              <a:solidFill>
                <a:schemeClr val="tx1">
                  <a:lumMod val="85000"/>
                  <a:lumOff val="15000"/>
                </a:schemeClr>
              </a:solidFill>
            </a:endParaRPr>
          </a:p>
        </p:txBody>
      </p:sp>
      <p:sp>
        <p:nvSpPr>
          <p:cNvPr id="5" name="Segnaposto data 4">
            <a:extLst>
              <a:ext uri="{FF2B5EF4-FFF2-40B4-BE49-F238E27FC236}">
                <a16:creationId xmlns:a16="http://schemas.microsoft.com/office/drawing/2014/main" id="{4EE25983-DEE1-42A6-A626-B2E10A2B624F}"/>
              </a:ext>
            </a:extLst>
          </p:cNvPr>
          <p:cNvSpPr>
            <a:spLocks noGrp="1"/>
          </p:cNvSpPr>
          <p:nvPr>
            <p:ph type="dt" sz="half" idx="10"/>
          </p:nvPr>
        </p:nvSpPr>
        <p:spPr/>
        <p:txBody>
          <a:bodyPr/>
          <a:lstStyle/>
          <a:p>
            <a:fld id="{79A8EBA1-DCCF-4E06-942A-00B249EAC5DF}" type="datetime1">
              <a:rPr lang="en-US" sz="1200" smtClean="0"/>
              <a:t>3/20/2020</a:t>
            </a:fld>
            <a:endParaRPr lang="en-US" sz="1200"/>
          </a:p>
        </p:txBody>
      </p:sp>
      <p:sp>
        <p:nvSpPr>
          <p:cNvPr id="7" name="Segnaposto piè di pagina 6">
            <a:extLst>
              <a:ext uri="{FF2B5EF4-FFF2-40B4-BE49-F238E27FC236}">
                <a16:creationId xmlns:a16="http://schemas.microsoft.com/office/drawing/2014/main" id="{79EE0656-9E41-4175-950D-8DB4F47825CF}"/>
              </a:ext>
            </a:extLst>
          </p:cNvPr>
          <p:cNvSpPr>
            <a:spLocks noGrp="1"/>
          </p:cNvSpPr>
          <p:nvPr>
            <p:ph type="ftr" sz="quarter" idx="11"/>
          </p:nvPr>
        </p:nvSpPr>
        <p:spPr/>
        <p:txBody>
          <a:bodyPr/>
          <a:lstStyle/>
          <a:p>
            <a:r>
              <a:rPr lang="en-US" sz="1200" dirty="0"/>
              <a:t>Visual Analytics, Sapienza University of Rome</a:t>
            </a:r>
          </a:p>
        </p:txBody>
      </p:sp>
      <p:pic>
        <p:nvPicPr>
          <p:cNvPr id="9" name="Immagine 8">
            <a:extLst>
              <a:ext uri="{FF2B5EF4-FFF2-40B4-BE49-F238E27FC236}">
                <a16:creationId xmlns:a16="http://schemas.microsoft.com/office/drawing/2014/main" id="{883C9159-809F-4ED2-88C1-2C0A0837E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336" y="2013245"/>
            <a:ext cx="3751400" cy="4147511"/>
          </a:xfrm>
          <a:prstGeom prst="rect">
            <a:avLst/>
          </a:prstGeom>
        </p:spPr>
      </p:pic>
    </p:spTree>
    <p:extLst>
      <p:ext uri="{BB962C8B-B14F-4D97-AF65-F5344CB8AC3E}">
        <p14:creationId xmlns:p14="http://schemas.microsoft.com/office/powerpoint/2010/main" val="3308771762"/>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630</TotalTime>
  <Words>1485</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Retrospettivo</vt:lpstr>
      <vt:lpstr>EarthQuakes VA</vt:lpstr>
      <vt:lpstr>Presentazione standard di PowerPoint</vt:lpstr>
      <vt:lpstr>Dataset and preprocessing</vt:lpstr>
      <vt:lpstr>Dataset and preprocessing</vt:lpstr>
      <vt:lpstr>Visualization</vt:lpstr>
      <vt:lpstr>Map and parallel coordinates chart</vt:lpstr>
      <vt:lpstr>Bar chart and scatter plot</vt:lpstr>
      <vt:lpstr>Country selection and comparison mode</vt:lpstr>
      <vt:lpstr>Radar chart, line and boxplot</vt:lpstr>
      <vt:lpstr>Analytics and interactions</vt:lpstr>
      <vt:lpstr>Analytics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Michael Capponi</dc:creator>
  <cp:lastModifiedBy>Michael Capponi</cp:lastModifiedBy>
  <cp:revision>25</cp:revision>
  <dcterms:created xsi:type="dcterms:W3CDTF">2020-03-19T11:54:44Z</dcterms:created>
  <dcterms:modified xsi:type="dcterms:W3CDTF">2020-03-20T14:08:42Z</dcterms:modified>
</cp:coreProperties>
</file>