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73"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5143500" type="screen16x9"/>
  <p:notesSz cx="6858000" cy="9144000"/>
  <p:embeddedFontLst>
    <p:embeddedFont>
      <p:font typeface="SimSun" panose="02010600030101010101" pitchFamily="2" charset="-122"/>
      <p:regular r:id="rId25"/>
    </p:embeddedFont>
    <p:embeddedFont>
      <p:font typeface="Calibri" panose="020F0502020204030204"/>
      <p:regular r:id="rId26"/>
      <p:bold r:id="rId27"/>
      <p:italic r:id="rId28"/>
      <p:boldItalic r:id="rId29"/>
    </p:embeddedFont>
    <p:embeddedFont>
      <p:font typeface="Calibri" panose="020F0502020204030204" charset="0"/>
      <p:regular r:id="rId30"/>
      <p:bold r:id="rId31"/>
      <p:italic r:id="rId32"/>
      <p:boldItalic r:id="rId33"/>
    </p:embeddedFont>
    <p:embeddedFont>
      <p:font typeface="Roboto" panose="0200000000000000000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3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E88EDA9-F6C5-4236-A0E6-9B0AA660338D}" styleName="Table_0">
    <a:wholeTbl>
      <a:tcTxStyle>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CF4"/>
          </a:solidFill>
        </a:fill>
      </a:tcStyle>
    </a:wholeTbl>
    <a:band1H>
      <a:tcStyle>
        <a:tcBdr/>
        <a:fill>
          <a:solidFill>
            <a:srgbClr val="CFD7E7"/>
          </a:solidFill>
        </a:fill>
      </a:tcStyle>
    </a:band1H>
    <a:band2H>
      <a:tcStyle>
        <a:tcBdr/>
      </a:tcStyle>
    </a:band2H>
    <a:band1V>
      <a:tcStyle>
        <a:tcBdr/>
        <a:fill>
          <a:solidFill>
            <a:srgbClr val="CFD7E7"/>
          </a:solidFill>
        </a:fill>
      </a:tcStyle>
    </a:band1V>
    <a:band2V>
      <a:tcStyle>
        <a:tcBdr/>
      </a:tcStyle>
    </a:band2V>
    <a:lastCol>
      <a:tcTxStyle b="on">
        <a:font>
          <a:latin typeface="Calibri"/>
          <a:ea typeface="Calibri"/>
          <a:cs typeface="Calibri"/>
        </a:font>
        <a:srgbClr val="FFFFFF"/>
      </a:tcTxStyle>
      <a:tcStyle>
        <a:tcBdr/>
        <a:fill>
          <a:solidFill>
            <a:srgbClr val="4F81BD"/>
          </a:solidFill>
        </a:fill>
      </a:tcStyle>
    </a:lastCol>
    <a:firstCol>
      <a:tcTxStyle b="on">
        <a:font>
          <a:latin typeface="Calibri"/>
          <a:ea typeface="Calibri"/>
          <a:cs typeface="Calibri"/>
        </a:font>
        <a:srgbClr val="FFFFFF"/>
      </a:tcTxStyle>
      <a:tcStyle>
        <a:tcBdr/>
        <a:fill>
          <a:solidFill>
            <a:srgbClr val="4F81BD"/>
          </a:solidFill>
        </a:fill>
      </a:tcStyle>
    </a:firstCol>
    <a:lastRow>
      <a:tcTxStyle b="on">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F81BD"/>
          </a:solidFill>
        </a:fill>
      </a:tcStyle>
    </a:lastRow>
    <a:seCell>
      <a:tcStyle>
        <a:tcBdr/>
      </a:tcStyle>
    </a:seCell>
    <a:swCell>
      <a:tcStyle>
        <a:tcBdr/>
      </a:tcStyle>
    </a:swCell>
    <a:firstRow>
      <a:tcTxStyle b="on">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F81BD"/>
          </a:solidFill>
        </a:fill>
      </a:tcStyle>
    </a:firstRow>
    <a:neCell>
      <a:tcStyle>
        <a:tcBdr/>
      </a:tcStyle>
    </a:neCell>
    <a:nwCell>
      <a:tcStyle>
        <a:tcBdr/>
      </a:tcStyle>
    </a:nwCell>
  </a:tblStyle>
  <a:tblStyle styleId="{1A03EBFA-F943-4E1E-AB38-A822DAB149C4}" styleName="Table_1">
    <a:wholeTbl>
      <a:tcTxStyle>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CF4"/>
          </a:solidFill>
        </a:fill>
      </a:tcStyle>
    </a:wholeTbl>
    <a:band1H>
      <a:tcStyle>
        <a:tcBdr/>
        <a:fill>
          <a:solidFill>
            <a:srgbClr val="CFD7E7"/>
          </a:solidFill>
        </a:fill>
      </a:tcStyle>
    </a:band1H>
    <a:band2H>
      <a:tcStyle>
        <a:tcBdr/>
      </a:tcStyle>
    </a:band2H>
    <a:band1V>
      <a:tcStyle>
        <a:tcBdr/>
        <a:fill>
          <a:solidFill>
            <a:srgbClr val="CFD7E7"/>
          </a:solidFill>
        </a:fill>
      </a:tcStyle>
    </a:band1V>
    <a:band2V>
      <a:tcStyle>
        <a:tcBdr/>
      </a:tcStyle>
    </a:band2V>
    <a:lastCol>
      <a:tcTxStyle b="on">
        <a:font>
          <a:latin typeface="Calibri"/>
          <a:ea typeface="Calibri"/>
          <a:cs typeface="Calibri"/>
        </a:font>
        <a:srgbClr val="FFFFFF"/>
      </a:tcTxStyle>
      <a:tcStyle>
        <a:tcBdr/>
        <a:fill>
          <a:solidFill>
            <a:srgbClr val="4F81BD"/>
          </a:solidFill>
        </a:fill>
      </a:tcStyle>
    </a:lastCol>
    <a:firstCol>
      <a:tcTxStyle b="on">
        <a:font>
          <a:latin typeface="Calibri"/>
          <a:ea typeface="Calibri"/>
          <a:cs typeface="Calibri"/>
        </a:font>
        <a:srgbClr val="FFFFFF"/>
      </a:tcTxStyle>
      <a:tcStyle>
        <a:tcBdr/>
        <a:fill>
          <a:solidFill>
            <a:srgbClr val="4F81BD"/>
          </a:solidFill>
        </a:fill>
      </a:tcStyle>
    </a:firstCol>
    <a:lastRow>
      <a:tcTxStyle b="on">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F81BD"/>
          </a:solidFill>
        </a:fill>
      </a:tcStyle>
    </a:lastRow>
    <a:seCell>
      <a:tcStyle>
        <a:tcBdr/>
      </a:tcStyle>
    </a:seCell>
    <a:swCell>
      <a:tcStyle>
        <a:tcBdr/>
      </a:tcStyle>
    </a:swCell>
    <a:firstRow>
      <a:tcTxStyle b="on">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F81BD"/>
          </a:solidFill>
        </a:fill>
      </a:tcStyle>
    </a:firstRow>
    <a:neCell>
      <a:tcStyle>
        <a:tcBdr/>
      </a:tcStyle>
    </a:neCell>
    <a:nwCell>
      <a:tcStyle>
        <a:tcBdr/>
      </a:tcStyle>
    </a:nwCell>
  </a:tblStyle>
  <a:tblStyle styleId="{B6F3DF4C-64B5-4756-879F-FA81134B3ED6}"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60"/>
  </p:normalViewPr>
  <p:slideViewPr>
    <p:cSldViewPr snapToGrid="0" showGuides="1">
      <p:cViewPr varScale="1">
        <p:scale>
          <a:sx n="158" d="100"/>
          <a:sy n="158" d="100"/>
        </p:scale>
        <p:origin x="560" y="184"/>
      </p:cViewPr>
      <p:guideLst>
        <p:guide orient="horz" pos="163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font" Target="fonts/font13.fntdata"/><Relationship Id="rId36" Type="http://schemas.openxmlformats.org/officeDocument/2006/relationships/font" Target="fonts/font12.fntdata"/><Relationship Id="rId35" Type="http://schemas.openxmlformats.org/officeDocument/2006/relationships/font" Target="fonts/font11.fntdata"/><Relationship Id="rId34" Type="http://schemas.openxmlformats.org/officeDocument/2006/relationships/font" Target="fonts/font10.fntdata"/><Relationship Id="rId33" Type="http://schemas.openxmlformats.org/officeDocument/2006/relationships/font" Target="fonts/font9.fntdata"/><Relationship Id="rId32" Type="http://schemas.openxmlformats.org/officeDocument/2006/relationships/font" Target="fonts/font8.fntdata"/><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g2cb55c91e4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5" name="Google Shape;85;g2cb55c91e4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Google Shape;194;g2cb55c91e47_0_4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5" name="Google Shape;195;g2cb55c91e47_0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g2cb55c91e47_0_4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342900" lvl="0" indent="-190500" algn="l" rtl="0">
              <a:lnSpc>
                <a:spcPct val="100000"/>
              </a:lnSpc>
              <a:spcBef>
                <a:spcPts val="0"/>
              </a:spcBef>
              <a:spcAft>
                <a:spcPts val="0"/>
              </a:spcAft>
              <a:buClr>
                <a:schemeClr val="dk1"/>
              </a:buClr>
              <a:buSzPts val="2400"/>
              <a:buNone/>
            </a:pPr>
            <a:r>
              <a:rPr lang="en-US"/>
              <a:t>Splitting Heads</a:t>
            </a:r>
            <a:endParaRPr lang="en-US"/>
          </a:p>
          <a:p>
            <a:pPr marL="342900" lvl="0" indent="-190500" algn="l" rtl="0">
              <a:lnSpc>
                <a:spcPct val="100000"/>
              </a:lnSpc>
              <a:spcBef>
                <a:spcPts val="0"/>
              </a:spcBef>
              <a:spcAft>
                <a:spcPts val="0"/>
              </a:spcAft>
              <a:buClr>
                <a:schemeClr val="dk1"/>
              </a:buClr>
              <a:buSzPts val="2400"/>
              <a:buNone/>
            </a:pPr>
            <a:r>
              <a:rPr lang="en-US"/>
              <a:t>Parallel Attention</a:t>
            </a:r>
            <a:endParaRPr lang="en-US"/>
          </a:p>
          <a:p>
            <a:pPr marL="342900" lvl="0" indent="-190500" algn="l" rtl="0">
              <a:lnSpc>
                <a:spcPct val="100000"/>
              </a:lnSpc>
              <a:spcBef>
                <a:spcPts val="0"/>
              </a:spcBef>
              <a:spcAft>
                <a:spcPts val="0"/>
              </a:spcAft>
              <a:buClr>
                <a:schemeClr val="dk1"/>
              </a:buClr>
              <a:buSzPts val="2400"/>
              <a:buNone/>
            </a:pPr>
            <a:r>
              <a:rPr lang="en-US"/>
              <a:t>Concatenating Heads</a:t>
            </a:r>
            <a:endParaRPr lang="en-US"/>
          </a:p>
          <a:p>
            <a:pPr marL="342900" lvl="0" indent="-190500" algn="l" rtl="0">
              <a:lnSpc>
                <a:spcPct val="100000"/>
              </a:lnSpc>
              <a:spcBef>
                <a:spcPts val="0"/>
              </a:spcBef>
              <a:spcAft>
                <a:spcPts val="0"/>
              </a:spcAft>
              <a:buClr>
                <a:schemeClr val="dk1"/>
              </a:buClr>
              <a:buSzPts val="2400"/>
              <a:buNone/>
            </a:pPr>
            <a:endParaRPr lang="en-US"/>
          </a:p>
          <a:p>
            <a:pPr marL="342900" lvl="0" indent="-190500" algn="l" rtl="0">
              <a:lnSpc>
                <a:spcPct val="100000"/>
              </a:lnSpc>
              <a:spcBef>
                <a:spcPts val="0"/>
              </a:spcBef>
              <a:spcAft>
                <a:spcPts val="0"/>
              </a:spcAft>
              <a:buClr>
                <a:schemeClr val="dk1"/>
              </a:buClr>
              <a:buSzPts val="2400"/>
              <a:buNone/>
            </a:pPr>
            <a:r>
              <a:rPr lang="en-US"/>
              <a:t>Capturing Different Features of the Sequence</a:t>
            </a:r>
            <a:endParaRPr lang="en-US"/>
          </a:p>
          <a:p>
            <a:pPr marL="342900" lvl="0" indent="-190500" algn="l" rtl="0">
              <a:lnSpc>
                <a:spcPct val="100000"/>
              </a:lnSpc>
              <a:spcBef>
                <a:spcPts val="0"/>
              </a:spcBef>
              <a:spcAft>
                <a:spcPts val="0"/>
              </a:spcAft>
              <a:buClr>
                <a:schemeClr val="dk1"/>
              </a:buClr>
              <a:buSzPts val="2400"/>
              <a:buNone/>
            </a:pPr>
            <a:r>
              <a:rPr lang="en-US"/>
              <a:t>Increased Parallelism</a:t>
            </a:r>
            <a:endParaRPr lang="en-US"/>
          </a:p>
          <a:p>
            <a:pPr marL="0" lvl="0" indent="0" algn="l" rtl="0">
              <a:lnSpc>
                <a:spcPct val="100000"/>
              </a:lnSpc>
              <a:spcBef>
                <a:spcPts val="0"/>
              </a:spcBef>
              <a:spcAft>
                <a:spcPts val="0"/>
              </a:spcAft>
              <a:buSzPts val="1400"/>
              <a:buNone/>
            </a:pPr>
            <a:endParaRPr lang="en-US"/>
          </a:p>
        </p:txBody>
      </p:sp>
      <p:sp>
        <p:nvSpPr>
          <p:cNvPr id="203" name="Google Shape;203;g2cb55c91e47_0_4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2"/>
        <p:cNvGrpSpPr/>
        <p:nvPr/>
      </p:nvGrpSpPr>
      <p:grpSpPr>
        <a:xfrm>
          <a:off x="0" y="0"/>
          <a:ext cx="0" cy="0"/>
          <a:chOff x="0" y="0"/>
          <a:chExt cx="0" cy="0"/>
        </a:xfrm>
      </p:grpSpPr>
      <p:sp>
        <p:nvSpPr>
          <p:cNvPr id="213" name="Google Shape;213;g2cb55c91e47_0_5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g2cb55c91e47_0_5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15" name="Google Shape;215;g2cb55c91e47_0_57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0"/>
        <p:cNvGrpSpPr/>
        <p:nvPr/>
      </p:nvGrpSpPr>
      <p:grpSpPr>
        <a:xfrm>
          <a:off x="0" y="0"/>
          <a:ext cx="0" cy="0"/>
          <a:chOff x="0" y="0"/>
          <a:chExt cx="0" cy="0"/>
        </a:xfrm>
      </p:grpSpPr>
      <p:sp>
        <p:nvSpPr>
          <p:cNvPr id="221" name="Google Shape;221;g2cb8f8c0b34_0_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22" name="Google Shape;222;g2cb8f8c0b34_0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7"/>
        <p:cNvGrpSpPr/>
        <p:nvPr/>
      </p:nvGrpSpPr>
      <p:grpSpPr>
        <a:xfrm>
          <a:off x="0" y="0"/>
          <a:ext cx="0" cy="0"/>
          <a:chOff x="0" y="0"/>
          <a:chExt cx="0" cy="0"/>
        </a:xfrm>
      </p:grpSpPr>
      <p:sp>
        <p:nvSpPr>
          <p:cNvPr id="228" name="Google Shape;228;g2cb8f8c0b3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29" name="Google Shape;229;g2cb8f8c0b3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5"/>
        <p:cNvGrpSpPr/>
        <p:nvPr/>
      </p:nvGrpSpPr>
      <p:grpSpPr>
        <a:xfrm>
          <a:off x="0" y="0"/>
          <a:ext cx="0" cy="0"/>
          <a:chOff x="0" y="0"/>
          <a:chExt cx="0" cy="0"/>
        </a:xfrm>
      </p:grpSpPr>
      <p:sp>
        <p:nvSpPr>
          <p:cNvPr id="236" name="Google Shape;236;g2cb8f8c0b34_0_1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g2cb8f8c0b34_0_1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38" name="Google Shape;238;g2cb8f8c0b34_0_16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3"/>
        <p:cNvGrpSpPr/>
        <p:nvPr/>
      </p:nvGrpSpPr>
      <p:grpSpPr>
        <a:xfrm>
          <a:off x="0" y="0"/>
          <a:ext cx="0" cy="0"/>
          <a:chOff x="0" y="0"/>
          <a:chExt cx="0" cy="0"/>
        </a:xfrm>
      </p:grpSpPr>
      <p:sp>
        <p:nvSpPr>
          <p:cNvPr id="244" name="Google Shape;24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5" name="Google Shape;24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0"/>
        <p:cNvGrpSpPr/>
        <p:nvPr/>
      </p:nvGrpSpPr>
      <p:grpSpPr>
        <a:xfrm>
          <a:off x="0" y="0"/>
          <a:ext cx="0" cy="0"/>
          <a:chOff x="0" y="0"/>
          <a:chExt cx="0" cy="0"/>
        </a:xfrm>
      </p:grpSpPr>
      <p:sp>
        <p:nvSpPr>
          <p:cNvPr id="251" name="Google Shape;25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2" name="Google Shape;25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Google Shape;91;g2cb55c91e47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2" name="Google Shape;92;g2cb55c91e47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g2cb55c91e47_0_2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6" name="Google Shape;106;g2cb55c91e47_0_2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g2cb55c91e47_0_1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3" name="Google Shape;113;g2cb55c91e47_0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Let's start with traditional factors that play a critical role in financial analysis. These factors are segmented into categories such as Valuation, which includes metrics like the Price to Sales Ratio and PE Ratio, and Profitability and Efficiency, where we consider ratios like Asset to Equity and Asset Turnover. Additionally, we scrutinize Risk and Solvency through tools like the Altman Z Score and assess Investment and Cost of Capital by examining the Return on Capital to WACC Ratio. The momentum category is evaluated through indicators like RSI and Moving Averages, while Market Performance is gauged via the Last Closing Price and Historical Market Capitalization. These factors form the foundation of our analysis.</a:t>
            </a:r>
            <a:endParaRPr lang="en-US"/>
          </a:p>
          <a:p>
            <a:pPr marL="0" lvl="0" indent="0" algn="l" rtl="0">
              <a:spcBef>
                <a:spcPts val="0"/>
              </a:spcBef>
              <a:spcAft>
                <a:spcPts val="0"/>
              </a:spcAft>
              <a:buNone/>
            </a:pPr>
            <a:endParaRPr lang="en-US"/>
          </a:p>
          <a:p>
            <a:pPr marL="0" lvl="0" indent="0" algn="l" rtl="0">
              <a:spcBef>
                <a:spcPts val="0"/>
              </a:spcBef>
              <a:spcAft>
                <a:spcPts val="0"/>
              </a:spcAft>
              <a:buNone/>
            </a:pP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 remove</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same format</a:t>
            </a:r>
            <a:endParaRPr lang="en-US"/>
          </a:p>
          <a:p>
            <a:pPr marL="0" lvl="0" indent="0" algn="l" rtl="0">
              <a:spcBef>
                <a:spcPts val="0"/>
              </a:spcBef>
              <a:spcAft>
                <a:spcPts val="0"/>
              </a:spcAft>
              <a:buNone/>
            </a:pPr>
            <a:endParaRPr lang="en-US"/>
          </a:p>
          <a:p>
            <a:pPr marL="0" lvl="0" indent="0" algn="l" rtl="0">
              <a:spcBef>
                <a:spcPts val="0"/>
              </a:spcBef>
              <a:spcAft>
                <a:spcPts val="0"/>
              </a:spcAft>
              <a:buNone/>
            </a:pPr>
            <a:endParaRPr lang="en-US"/>
          </a:p>
        </p:txBody>
      </p:sp>
      <p:sp>
        <p:nvSpPr>
          <p:cNvPr id="123" name="Google Shape;1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Moving forward, let’s discuss the macroeconomic variables and trading signals. </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-Decided to add macroeconomic variables and create novel predictors for 3 main reasons:</a:t>
            </a:r>
            <a:endParaRPr lang="en-US"/>
          </a:p>
          <a:p>
            <a:pPr marL="0" lvl="0" indent="0" algn="l" rtl="0">
              <a:spcBef>
                <a:spcPts val="0"/>
              </a:spcBef>
              <a:spcAft>
                <a:spcPts val="0"/>
              </a:spcAft>
              <a:buNone/>
            </a:pPr>
            <a:endParaRPr lang="en-US"/>
          </a:p>
          <a:p>
            <a:pPr marL="457200" lvl="0" indent="-317500" algn="l" rtl="0">
              <a:spcBef>
                <a:spcPts val="0"/>
              </a:spcBef>
              <a:spcAft>
                <a:spcPts val="0"/>
              </a:spcAft>
              <a:buSzPts val="1400"/>
              <a:buAutoNum type="arabicPeriod"/>
            </a:pPr>
            <a:r>
              <a:rPr lang="en-US"/>
              <a:t>Utilizing a variety of data sources (like macroeconomic indicators and trading signals) can make your model more robust against overfitting to a single data type. This diversification can lead to more stable and reliable performance across different market scenarios.</a:t>
            </a:r>
            <a:endParaRPr lang="en-US"/>
          </a:p>
          <a:p>
            <a:pPr marL="457200" lvl="0" indent="-317500" algn="l" rtl="0">
              <a:spcBef>
                <a:spcPts val="0"/>
              </a:spcBef>
              <a:spcAft>
                <a:spcPts val="0"/>
              </a:spcAft>
              <a:buSzPts val="1400"/>
              <a:buAutoNum type="arabicPeriod"/>
            </a:pPr>
            <a:r>
              <a:rPr lang="en-US"/>
              <a:t>Capture market consensus. Some macroeconomic variables can offer insights into consumer behavior, which can be crucial for sectors like retail and consumer goods. This can guide investment strategies in these sectors.</a:t>
            </a:r>
            <a:endParaRPr lang="en-US"/>
          </a:p>
          <a:p>
            <a:pPr marL="457200" lvl="0" indent="-317500" algn="l" rtl="0">
              <a:spcBef>
                <a:spcPts val="0"/>
              </a:spcBef>
              <a:spcAft>
                <a:spcPts val="0"/>
              </a:spcAft>
              <a:buSzPts val="1400"/>
              <a:buAutoNum type="arabicPeriod"/>
            </a:pPr>
            <a:r>
              <a:rPr lang="en-US"/>
              <a:t>Macroeconomic indicators are often the first to reflect the impact of global events (like geopolitical changes, pandemics, etc.). By including these in your model, you can enhance its adaptability and responsiveness to such events.</a:t>
            </a:r>
            <a:endParaRPr lang="en-US"/>
          </a:p>
          <a:p>
            <a:pPr marL="0" lvl="0" indent="0" algn="l" rtl="0">
              <a:spcBef>
                <a:spcPts val="0"/>
              </a:spcBef>
              <a:spcAft>
                <a:spcPts val="0"/>
              </a:spcAft>
              <a:buNone/>
            </a:pPr>
            <a:endParaRPr lang="en-US"/>
          </a:p>
          <a:p>
            <a:pPr marL="0" lvl="0" indent="0" algn="l" rtl="0">
              <a:spcBef>
                <a:spcPts val="0"/>
              </a:spcBef>
              <a:spcAft>
                <a:spcPts val="0"/>
              </a:spcAft>
              <a:buNone/>
            </a:pPr>
            <a:endParaRPr lang="en-US"/>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Google Shape;154;g2c8f424225a_1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To prepare the original factors pool excel into the form that we need for the transformer model, first read the excel into python using Pandas library; this is in the form of a dictionary.</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Did some processing such as removing non-numerical predictors, and create the aforementioned macroeconomic factors.</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Finally transformed the dictionary into a 3-dimensional array as presented above. </a:t>
            </a:r>
            <a:endParaRPr lang="en-US"/>
          </a:p>
          <a:p>
            <a:pPr marL="0" lvl="0" indent="0" algn="l" rtl="0">
              <a:spcBef>
                <a:spcPts val="0"/>
              </a:spcBef>
              <a:spcAft>
                <a:spcPts val="0"/>
              </a:spcAft>
              <a:buNone/>
            </a:pPr>
            <a:br>
              <a:rPr lang="en-US"/>
            </a:br>
            <a:r>
              <a:rPr lang="en-US"/>
              <a:t>The core of our project revolves around a meticulously structured training data set. X(S, T, F) represents the structure of our training data where 'S' stands for the stock, 'T' for the time step, and 'F' for the chosen factor. The labels of our training data, represented by Y(S, T), are what we predict, such as the daily return of a stock. This structure is critical for training our models effectively.</a:t>
            </a:r>
            <a:endParaRPr lang="en-US"/>
          </a:p>
          <a:p>
            <a:pPr marL="0" lvl="0" indent="0" algn="l" rtl="0">
              <a:spcBef>
                <a:spcPts val="0"/>
              </a:spcBef>
              <a:spcAft>
                <a:spcPts val="0"/>
              </a:spcAft>
              <a:buNone/>
            </a:pP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fuck the image</a:t>
            </a:r>
            <a:endParaRPr lang="en-US"/>
          </a:p>
          <a:p>
            <a:pPr marL="0" lvl="0" indent="0" algn="l" rtl="0">
              <a:spcBef>
                <a:spcPts val="0"/>
              </a:spcBef>
              <a:spcAft>
                <a:spcPts val="0"/>
              </a:spcAft>
              <a:buNone/>
            </a:pPr>
            <a:r>
              <a:rPr lang="en-US"/>
              <a:t>continous data machine learning image</a:t>
            </a:r>
            <a:endParaRPr lang="en-US"/>
          </a:p>
          <a:p>
            <a:pPr marL="0" lvl="0" indent="0" algn="l" rtl="0">
              <a:spcBef>
                <a:spcPts val="0"/>
              </a:spcBef>
              <a:spcAft>
                <a:spcPts val="0"/>
              </a:spcAft>
              <a:buNone/>
            </a:pPr>
            <a:endParaRPr lang="en-US"/>
          </a:p>
          <a:p>
            <a:pPr marL="0" lvl="0" indent="0" algn="l" rtl="0">
              <a:spcBef>
                <a:spcPts val="0"/>
              </a:spcBef>
              <a:spcAft>
                <a:spcPts val="0"/>
              </a:spcAft>
              <a:buNone/>
            </a:pPr>
            <a:endParaRPr lang="en-US"/>
          </a:p>
        </p:txBody>
      </p:sp>
      <p:sp>
        <p:nvSpPr>
          <p:cNvPr id="155" name="Google Shape;155;g2c8f424225a_1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Before we dive into modeling, it's imperative to preprocess the data. </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There are NA values that we have to deal with. These values arise due to various reasons:</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1. bloomberg data being incomplete</a:t>
            </a:r>
            <a:endParaRPr lang="en-US"/>
          </a:p>
          <a:p>
            <a:pPr marL="0" lvl="0" indent="0" algn="l" rtl="0">
              <a:spcBef>
                <a:spcPts val="0"/>
              </a:spcBef>
              <a:spcAft>
                <a:spcPts val="0"/>
              </a:spcAft>
              <a:buNone/>
            </a:pPr>
            <a:r>
              <a:rPr lang="en-US"/>
              <a:t>2. IPO dates of stocks are different</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In dealing with NA values, we first remove low-quality data </a:t>
            </a:r>
            <a:endParaRPr lang="en-US"/>
          </a:p>
          <a:p>
            <a:pPr marL="0" lvl="0" indent="457200" algn="l" rtl="0">
              <a:spcBef>
                <a:spcPts val="0"/>
              </a:spcBef>
              <a:spcAft>
                <a:spcPts val="0"/>
              </a:spcAft>
              <a:buNone/>
            </a:pPr>
            <a:r>
              <a:rPr lang="en-US"/>
              <a:t> </a:t>
            </a:r>
            <a:endParaRPr lang="en-US"/>
          </a:p>
          <a:p>
            <a:pPr marL="0" lvl="0" indent="457200" algn="l" rtl="0">
              <a:spcBef>
                <a:spcPts val="0"/>
              </a:spcBef>
              <a:spcAft>
                <a:spcPts val="0"/>
              </a:spcAft>
              <a:buNone/>
            </a:pPr>
            <a:r>
              <a:rPr lang="en-US"/>
              <a:t> data with more than &gt;4 predictors data missing </a:t>
            </a:r>
            <a:endParaRPr lang="en-US"/>
          </a:p>
          <a:p>
            <a:pPr marL="457200" lvl="0" indent="0" algn="l" rtl="0">
              <a:spcBef>
                <a:spcPts val="0"/>
              </a:spcBef>
              <a:spcAft>
                <a:spcPts val="0"/>
              </a:spcAft>
              <a:buNone/>
            </a:pPr>
            <a:r>
              <a:rPr lang="en-US"/>
              <a:t> data with no label</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With remaining NA values, interpolate with the factor's mean or previous value, depending on the context. </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Finally, we  perform Z-Score normalization and scale the data to a range of [-10, 10] to prepare it for the subsequent analytical processes.</a:t>
            </a:r>
            <a:endParaRPr lang="en-US"/>
          </a:p>
          <a:p>
            <a:pPr marL="0" lvl="0" indent="0" algn="l" rtl="0">
              <a:spcBef>
                <a:spcPts val="0"/>
              </a:spcBef>
              <a:spcAft>
                <a:spcPts val="0"/>
              </a:spcAft>
              <a:buNone/>
            </a:pPr>
            <a:endParaRPr lang="en-US"/>
          </a:p>
          <a:p>
            <a:pPr marL="0" lvl="0" indent="0" algn="l" rtl="0">
              <a:spcBef>
                <a:spcPts val="0"/>
              </a:spcBef>
              <a:spcAft>
                <a:spcPts val="0"/>
              </a:spcAft>
              <a:buNone/>
            </a:pPr>
            <a:endParaRPr lang="en-US"/>
          </a:p>
          <a:p>
            <a:pPr marL="0" lvl="0" indent="0" algn="l" rtl="0">
              <a:spcBef>
                <a:spcPts val="0"/>
              </a:spcBef>
              <a:spcAft>
                <a:spcPts val="0"/>
              </a:spcAft>
              <a:buNone/>
            </a:pP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Too many words</a:t>
            </a:r>
            <a:endParaRPr lang="en-US"/>
          </a:p>
          <a:p>
            <a:pPr marL="0" lvl="0" indent="0" algn="l" rtl="0">
              <a:spcBef>
                <a:spcPts val="0"/>
              </a:spcBef>
              <a:spcAft>
                <a:spcPts val="0"/>
              </a:spcAft>
              <a:buNone/>
            </a:pPr>
            <a:r>
              <a:rPr lang="en-US"/>
              <a:t>Normalize description - more conclusive, keywords less estnence</a:t>
            </a:r>
            <a:endParaRPr lang="en-US"/>
          </a:p>
          <a:p>
            <a:pPr marL="0" lvl="0" indent="0" algn="l" rtl="0">
              <a:spcBef>
                <a:spcPts val="0"/>
              </a:spcBef>
              <a:spcAft>
                <a:spcPts val="0"/>
              </a:spcAft>
              <a:buNone/>
            </a:pPr>
            <a:endParaRPr lang="en-US"/>
          </a:p>
          <a:p>
            <a:pPr marL="0" lvl="0" indent="0" algn="l" rtl="0">
              <a:spcBef>
                <a:spcPts val="0"/>
              </a:spcBef>
              <a:spcAft>
                <a:spcPts val="0"/>
              </a:spcAft>
              <a:buNone/>
            </a:pPr>
            <a:endParaRPr lang="en-US"/>
          </a:p>
        </p:txBody>
      </p:sp>
      <p:sp>
        <p:nvSpPr>
          <p:cNvPr id="164" name="Google Shape;16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4"/>
        <p:cNvGrpSpPr/>
        <p:nvPr/>
      </p:nvGrpSpPr>
      <p:grpSpPr>
        <a:xfrm>
          <a:off x="0" y="0"/>
          <a:ext cx="0" cy="0"/>
          <a:chOff x="0" y="0"/>
          <a:chExt cx="0" cy="0"/>
        </a:xfrm>
      </p:grpSpPr>
      <p:sp>
        <p:nvSpPr>
          <p:cNvPr id="185" name="Google Shape;185;g2cb55c91e47_0_3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g2cb55c91e47_0_3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p>
        </p:txBody>
      </p:sp>
      <p:sp>
        <p:nvSpPr>
          <p:cNvPr id="187" name="Google Shape;187;g2cb55c91e47_0_3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685800" y="1597820"/>
            <a:ext cx="7772400" cy="110251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2"/>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rgbClr val="888888"/>
              </a:buClr>
              <a:buSzPts val="2400"/>
              <a:buNone/>
              <a:defRPr>
                <a:solidFill>
                  <a:srgbClr val="888888"/>
                </a:solidFill>
              </a:defRPr>
            </a:lvl1pPr>
            <a:lvl2pPr lvl="1" algn="ctr">
              <a:spcBef>
                <a:spcPts val="480"/>
              </a:spcBef>
              <a:spcAft>
                <a:spcPts val="0"/>
              </a:spcAft>
              <a:buClr>
                <a:srgbClr val="888888"/>
              </a:buClr>
              <a:buSzPts val="24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280"/>
              </a:spcBef>
              <a:spcAft>
                <a:spcPts val="0"/>
              </a:spcAft>
              <a:buClr>
                <a:srgbClr val="888888"/>
              </a:buClr>
              <a:buSzPts val="14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457200" y="675085"/>
            <a:ext cx="8229600" cy="80129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11"/>
          <p:cNvSpPr txBox="1">
            <a:spLocks noGrp="1"/>
          </p:cNvSpPr>
          <p:nvPr>
            <p:ph type="body" idx="1"/>
          </p:nvPr>
        </p:nvSpPr>
        <p:spPr>
          <a:xfrm rot="5400000">
            <a:off x="3408164" y="-684014"/>
            <a:ext cx="23276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4" name="Google Shape;74;p1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5463778" y="1371602"/>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12"/>
          <p:cNvSpPr txBox="1">
            <a:spLocks noGrp="1"/>
          </p:cNvSpPr>
          <p:nvPr>
            <p:ph type="body" idx="1"/>
          </p:nvPr>
        </p:nvSpPr>
        <p:spPr>
          <a:xfrm rot="5400000">
            <a:off x="1272778" y="-609598"/>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0" name="Google Shape;80;p1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57200" y="675085"/>
            <a:ext cx="8229600" cy="80129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3"/>
          <p:cNvSpPr txBox="1">
            <a:spLocks noGrp="1"/>
          </p:cNvSpPr>
          <p:nvPr>
            <p:ph type="body" idx="1"/>
          </p:nvPr>
        </p:nvSpPr>
        <p:spPr>
          <a:xfrm>
            <a:off x="457200" y="1476377"/>
            <a:ext cx="4038600" cy="3118247"/>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25" name="Google Shape;25;p3"/>
          <p:cNvSpPr txBox="1">
            <a:spLocks noGrp="1"/>
          </p:cNvSpPr>
          <p:nvPr>
            <p:ph type="body" idx="2"/>
          </p:nvPr>
        </p:nvSpPr>
        <p:spPr>
          <a:xfrm>
            <a:off x="4648200" y="1476377"/>
            <a:ext cx="4038600" cy="3118247"/>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26" name="Google Shape;26;p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457200" y="675085"/>
            <a:ext cx="8229600" cy="80129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4"/>
          <p:cNvSpPr txBox="1">
            <a:spLocks noGrp="1"/>
          </p:cNvSpPr>
          <p:nvPr>
            <p:ph type="body" idx="1"/>
          </p:nvPr>
        </p:nvSpPr>
        <p:spPr>
          <a:xfrm>
            <a:off x="457200" y="2266950"/>
            <a:ext cx="8229600" cy="232767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32" name="Google Shape;32;p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722313" y="1035563"/>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5"/>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8" name="Google Shape;38;p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457203" y="650504"/>
            <a:ext cx="8229600" cy="80129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6"/>
          <p:cNvSpPr txBox="1">
            <a:spLocks noGrp="1"/>
          </p:cNvSpPr>
          <p:nvPr>
            <p:ph type="body" idx="1"/>
          </p:nvPr>
        </p:nvSpPr>
        <p:spPr>
          <a:xfrm>
            <a:off x="457200" y="1631156"/>
            <a:ext cx="4040188" cy="2963466"/>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4" name="Google Shape;44;p6"/>
          <p:cNvSpPr txBox="1">
            <a:spLocks noGrp="1"/>
          </p:cNvSpPr>
          <p:nvPr>
            <p:ph type="body" idx="2"/>
          </p:nvPr>
        </p:nvSpPr>
        <p:spPr>
          <a:xfrm>
            <a:off x="4645028" y="1631156"/>
            <a:ext cx="4041775" cy="2963466"/>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5" name="Google Shape;45;p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457200" y="675085"/>
            <a:ext cx="8229600" cy="80129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457203"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9"/>
          <p:cNvSpPr txBox="1">
            <a:spLocks noGrp="1"/>
          </p:cNvSpPr>
          <p:nvPr>
            <p:ph type="body" idx="1"/>
          </p:nvPr>
        </p:nvSpPr>
        <p:spPr>
          <a:xfrm>
            <a:off x="3575050" y="204789"/>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60" name="Google Shape;60;p9"/>
          <p:cNvSpPr txBox="1">
            <a:spLocks noGrp="1"/>
          </p:cNvSpPr>
          <p:nvPr>
            <p:ph type="body" idx="2"/>
          </p:nvPr>
        </p:nvSpPr>
        <p:spPr>
          <a:xfrm>
            <a:off x="457203" y="1076327"/>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1" name="Google Shape;61;p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1792288" y="3600451"/>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10"/>
          <p:cNvSpPr>
            <a:spLocks noGrp="1"/>
          </p:cNvSpPr>
          <p:nvPr>
            <p:ph type="pic" idx="2"/>
          </p:nvPr>
        </p:nvSpPr>
        <p:spPr>
          <a:xfrm>
            <a:off x="1792288" y="459581"/>
            <a:ext cx="5486400" cy="3086100"/>
          </a:xfrm>
          <a:prstGeom prst="rect">
            <a:avLst/>
          </a:prstGeom>
          <a:noFill/>
          <a:ln>
            <a:noFill/>
          </a:ln>
        </p:spPr>
      </p:sp>
      <p:sp>
        <p:nvSpPr>
          <p:cNvPr id="67" name="Google Shape;67;p10"/>
          <p:cNvSpPr txBox="1">
            <a:spLocks noGrp="1"/>
          </p:cNvSpPr>
          <p:nvPr>
            <p:ph type="body" idx="1"/>
          </p:nvPr>
        </p:nvSpPr>
        <p:spPr>
          <a:xfrm>
            <a:off x="1792288" y="4025504"/>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8" name="Google Shape;68;p1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675085"/>
            <a:ext cx="8229600" cy="80129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2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2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2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2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2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2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2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2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
          <p:cNvSpPr txBox="1">
            <a:spLocks noGrp="1"/>
          </p:cNvSpPr>
          <p:nvPr>
            <p:ph type="body" idx="1"/>
          </p:nvPr>
        </p:nvSpPr>
        <p:spPr>
          <a:xfrm>
            <a:off x="457200" y="2266950"/>
            <a:ext cx="8229600" cy="232767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92100" algn="l" rtl="0">
              <a:spcBef>
                <a:spcPts val="200"/>
              </a:spcBef>
              <a:spcAft>
                <a:spcPts val="0"/>
              </a:spcAft>
              <a:buClr>
                <a:schemeClr val="dk1"/>
              </a:buClr>
              <a:buSzPts val="1000"/>
              <a:buFont typeface="Arial" panose="020B0604020202020204"/>
              <a:buChar char="»"/>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pic>
        <p:nvPicPr>
          <p:cNvPr id="15" name="Google Shape;15;p1"/>
          <p:cNvPicPr preferRelativeResize="0"/>
          <p:nvPr/>
        </p:nvPicPr>
        <p:blipFill rotWithShape="1">
          <a:blip r:embed="rId12"/>
          <a:srcRect/>
          <a:stretch>
            <a:fillRect/>
          </a:stretch>
        </p:blipFill>
        <p:spPr>
          <a:xfrm>
            <a:off x="1" y="0"/>
            <a:ext cx="9152194" cy="457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558165" y="927895"/>
            <a:ext cx="7772400" cy="1102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C00000"/>
                </a:solidFill>
                <a:latin typeface="Arial" panose="020B0604020202020204"/>
                <a:ea typeface="Arial" panose="020B0604020202020204"/>
                <a:cs typeface="Arial" panose="020B0604020202020204"/>
                <a:sym typeface="Arial" panose="020B0604020202020204"/>
              </a:rPr>
              <a:t>Transformer-Driven Factors Investing</a:t>
            </a:r>
            <a:endParaRPr>
              <a:solidFill>
                <a:srgbClr val="C00000"/>
              </a:solidFill>
              <a:latin typeface="Arial" panose="020B0604020202020204"/>
              <a:ea typeface="Arial" panose="020B0604020202020204"/>
              <a:cs typeface="Arial" panose="020B0604020202020204"/>
              <a:sym typeface="Arial" panose="020B0604020202020204"/>
            </a:endParaRPr>
          </a:p>
          <a:p>
            <a:pPr marL="0" lvl="0" indent="0" algn="ctr" rtl="0">
              <a:lnSpc>
                <a:spcPct val="100000"/>
              </a:lnSpc>
              <a:spcBef>
                <a:spcPts val="0"/>
              </a:spcBef>
              <a:spcAft>
                <a:spcPts val="0"/>
              </a:spcAft>
              <a:buSzPts val="1400"/>
              <a:buNone/>
            </a:pPr>
            <a:r>
              <a:rPr lang="en-US">
                <a:solidFill>
                  <a:srgbClr val="C00000"/>
                </a:solidFill>
              </a:rPr>
              <a:t>April 19, 2024</a:t>
            </a:r>
            <a:r>
              <a:rPr lang="en-US">
                <a:latin typeface="Arial" panose="020B0604020202020204"/>
                <a:ea typeface="Arial" panose="020B0604020202020204"/>
                <a:cs typeface="Arial" panose="020B0604020202020204"/>
                <a:sym typeface="Arial" panose="020B0604020202020204"/>
              </a:rPr>
              <a:t> </a:t>
            </a:r>
            <a:endParaRPr>
              <a:latin typeface="Arial" panose="020B0604020202020204"/>
              <a:ea typeface="Arial" panose="020B0604020202020204"/>
              <a:cs typeface="Arial" panose="020B0604020202020204"/>
              <a:sym typeface="Arial" panose="020B0604020202020204"/>
            </a:endParaRPr>
          </a:p>
        </p:txBody>
      </p:sp>
      <p:sp>
        <p:nvSpPr>
          <p:cNvPr id="88" name="Google Shape;88;p13"/>
          <p:cNvSpPr txBox="1">
            <a:spLocks noGrp="1"/>
          </p:cNvSpPr>
          <p:nvPr>
            <p:ph type="subTitle" idx="1"/>
          </p:nvPr>
        </p:nvSpPr>
        <p:spPr>
          <a:xfrm>
            <a:off x="1371600" y="2914650"/>
            <a:ext cx="6400800" cy="17373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2000"/>
              <a:buFont typeface="Arial" panose="020B0604020202020204"/>
              <a:buNone/>
            </a:pPr>
            <a:r>
              <a:rPr lang="en-US" sz="2000" b="1">
                <a:solidFill>
                  <a:schemeClr val="dk1"/>
                </a:solidFill>
              </a:rPr>
              <a:t>Michael Chan</a:t>
            </a:r>
            <a:endParaRPr sz="2000" b="1">
              <a:solidFill>
                <a:schemeClr val="dk1"/>
              </a:solidFill>
            </a:endParaRPr>
          </a:p>
          <a:p>
            <a:pPr marL="0" lvl="0" indent="0" algn="ctr" rtl="0">
              <a:lnSpc>
                <a:spcPct val="100000"/>
              </a:lnSpc>
              <a:spcBef>
                <a:spcPts val="400"/>
              </a:spcBef>
              <a:spcAft>
                <a:spcPts val="0"/>
              </a:spcAft>
              <a:buClr>
                <a:schemeClr val="dk1"/>
              </a:buClr>
              <a:buSzPts val="2000"/>
              <a:buFont typeface="Arial" panose="020B0604020202020204"/>
              <a:buNone/>
            </a:pPr>
            <a:r>
              <a:rPr lang="en-US" sz="2000" b="1">
                <a:solidFill>
                  <a:schemeClr val="dk1"/>
                </a:solidFill>
              </a:rPr>
              <a:t>Zhao Qu(Team Leader)</a:t>
            </a:r>
            <a:endParaRPr sz="2000" b="1">
              <a:solidFill>
                <a:schemeClr val="dk1"/>
              </a:solidFill>
            </a:endParaRPr>
          </a:p>
          <a:p>
            <a:pPr marL="0" lvl="0" indent="0" algn="ctr" rtl="0">
              <a:lnSpc>
                <a:spcPct val="100000"/>
              </a:lnSpc>
              <a:spcBef>
                <a:spcPts val="400"/>
              </a:spcBef>
              <a:spcAft>
                <a:spcPts val="0"/>
              </a:spcAft>
              <a:buClr>
                <a:schemeClr val="dk1"/>
              </a:buClr>
              <a:buSzPts val="2000"/>
              <a:buFont typeface="Arial" panose="020B0604020202020204"/>
              <a:buNone/>
            </a:pPr>
            <a:r>
              <a:rPr lang="en-US" sz="2000" b="1">
                <a:solidFill>
                  <a:schemeClr val="dk1"/>
                </a:solidFill>
              </a:rPr>
              <a:t>Zhijiang Yang</a:t>
            </a:r>
            <a:endParaRPr sz="2000" b="1">
              <a:solidFill>
                <a:schemeClr val="dk1"/>
              </a:solidFill>
            </a:endParaRPr>
          </a:p>
          <a:p>
            <a:pPr marL="0" lvl="0" indent="0" algn="ctr" rtl="0">
              <a:lnSpc>
                <a:spcPct val="100000"/>
              </a:lnSpc>
              <a:spcBef>
                <a:spcPts val="400"/>
              </a:spcBef>
              <a:spcAft>
                <a:spcPts val="0"/>
              </a:spcAft>
              <a:buClr>
                <a:schemeClr val="dk1"/>
              </a:buClr>
              <a:buSzPts val="2000"/>
              <a:buFont typeface="Arial" panose="020B0604020202020204"/>
              <a:buNone/>
            </a:pPr>
            <a:r>
              <a:rPr lang="en-US" sz="2000" b="1">
                <a:solidFill>
                  <a:schemeClr val="dk1"/>
                </a:solidFill>
              </a:rPr>
              <a:t>Kexuan Zhou</a:t>
            </a:r>
            <a:endParaRPr sz="2000" b="1">
              <a:solidFill>
                <a:schemeClr val="dk1"/>
              </a:solidFill>
            </a:endParaRPr>
          </a:p>
          <a:p>
            <a:pPr marL="0" lvl="0" indent="0" algn="ctr" rtl="0">
              <a:lnSpc>
                <a:spcPct val="100000"/>
              </a:lnSpc>
              <a:spcBef>
                <a:spcPts val="260"/>
              </a:spcBef>
              <a:spcAft>
                <a:spcPts val="0"/>
              </a:spcAft>
              <a:buClr>
                <a:srgbClr val="888888"/>
              </a:buClr>
              <a:buSzPts val="1300"/>
              <a:buFont typeface="Arial" panose="020B0604020202020204"/>
              <a:buNone/>
            </a:pPr>
            <a:endParaRPr sz="1300"/>
          </a:p>
          <a:p>
            <a:pPr marL="0" lvl="0" indent="0" algn="ctr" rtl="0">
              <a:lnSpc>
                <a:spcPct val="100000"/>
              </a:lnSpc>
              <a:spcBef>
                <a:spcPts val="260"/>
              </a:spcBef>
              <a:spcAft>
                <a:spcPts val="0"/>
              </a:spcAft>
              <a:buClr>
                <a:srgbClr val="888888"/>
              </a:buClr>
              <a:buSzPts val="1300"/>
              <a:buFont typeface="Arial" panose="020B0604020202020204"/>
              <a:buNone/>
            </a:pPr>
            <a:endParaRPr sz="1300"/>
          </a:p>
          <a:p>
            <a:pPr marL="0" lvl="0" indent="0" algn="ctr" rtl="0">
              <a:lnSpc>
                <a:spcPct val="100000"/>
              </a:lnSpc>
              <a:spcBef>
                <a:spcPts val="260"/>
              </a:spcBef>
              <a:spcAft>
                <a:spcPts val="0"/>
              </a:spcAft>
              <a:buClr>
                <a:srgbClr val="888888"/>
              </a:buClr>
              <a:buSzPts val="1300"/>
              <a:buFont typeface="Arial" panose="020B0604020202020204"/>
              <a:buNone/>
            </a:pPr>
            <a:endParaRPr sz="1300"/>
          </a:p>
        </p:txBody>
      </p:sp>
      <p:sp>
        <p:nvSpPr>
          <p:cNvPr id="89" name="Google Shape;89;p13"/>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a:spLocks noGrp="1"/>
          </p:cNvSpPr>
          <p:nvPr>
            <p:ph type="title"/>
          </p:nvPr>
        </p:nvSpPr>
        <p:spPr>
          <a:xfrm>
            <a:off x="372745" y="570865"/>
            <a:ext cx="8119745" cy="5162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800"/>
              <a:t>Model Selection</a:t>
            </a:r>
            <a:endParaRPr lang="en-US" sz="2800"/>
          </a:p>
        </p:txBody>
      </p:sp>
      <p:sp>
        <p:nvSpPr>
          <p:cNvPr id="190" name="Google Shape;190;p21"/>
          <p:cNvSpPr txBox="1">
            <a:spLocks noGrp="1"/>
          </p:cNvSpPr>
          <p:nvPr>
            <p:ph type="body" idx="1"/>
          </p:nvPr>
        </p:nvSpPr>
        <p:spPr>
          <a:xfrm>
            <a:off x="490220" y="1386205"/>
            <a:ext cx="3760470" cy="326771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sz="1600" b="1" dirty="0">
              <a:solidFill>
                <a:srgbClr val="0D0D0D"/>
              </a:solidFill>
              <a:latin typeface="Calibri" panose="020F0502020204030204"/>
              <a:ea typeface="Calibri" panose="020F0502020204030204"/>
              <a:cs typeface="Calibri" panose="020F0502020204030204"/>
              <a:sym typeface="Calibri" panose="020F0502020204030204"/>
            </a:endParaRPr>
          </a:p>
          <a:p>
            <a:pPr marL="571500" lvl="0" algn="l" rtl="0">
              <a:lnSpc>
                <a:spcPct val="100000"/>
              </a:lnSpc>
              <a:spcBef>
                <a:spcPts val="360"/>
              </a:spcBef>
              <a:spcAft>
                <a:spcPts val="0"/>
              </a:spcAft>
              <a:buClr>
                <a:schemeClr val="dk1"/>
              </a:buClr>
              <a:buSzPts val="1800"/>
            </a:pPr>
            <a:r>
              <a:rPr lang="en-US" b="1" dirty="0">
                <a:solidFill>
                  <a:srgbClr val="0D0D0D"/>
                </a:solidFill>
                <a:latin typeface="Calibri" panose="020F0502020204030204"/>
                <a:ea typeface="Calibri" panose="020F0502020204030204"/>
                <a:cs typeface="Calibri" panose="020F0502020204030204"/>
                <a:sym typeface="Calibri" panose="020F0502020204030204"/>
              </a:rPr>
              <a:t>Model: </a:t>
            </a:r>
            <a:r>
              <a:rPr lang="en-US" dirty="0">
                <a:solidFill>
                  <a:srgbClr val="0D0D0D"/>
                </a:solidFill>
                <a:latin typeface="Calibri" panose="020F0502020204030204"/>
                <a:ea typeface="Calibri" panose="020F0502020204030204"/>
                <a:cs typeface="Calibri" panose="020F0502020204030204"/>
                <a:sym typeface="Calibri" panose="020F0502020204030204"/>
              </a:rPr>
              <a:t>Transformer</a:t>
            </a:r>
            <a:endParaRPr dirty="0">
              <a:solidFill>
                <a:srgbClr val="0D0D0D"/>
              </a:solidFill>
              <a:latin typeface="Calibri" panose="020F0502020204030204"/>
              <a:ea typeface="Calibri" panose="020F0502020204030204"/>
              <a:cs typeface="Calibri" panose="020F0502020204030204"/>
              <a:sym typeface="Calibri" panose="020F0502020204030204"/>
            </a:endParaRPr>
          </a:p>
          <a:p>
            <a:pPr marL="457200" lvl="0" indent="-228600" algn="l" rtl="0">
              <a:lnSpc>
                <a:spcPct val="100000"/>
              </a:lnSpc>
              <a:spcBef>
                <a:spcPts val="360"/>
              </a:spcBef>
              <a:spcAft>
                <a:spcPts val="0"/>
              </a:spcAft>
              <a:buClr>
                <a:schemeClr val="dk1"/>
              </a:buClr>
              <a:buSzPts val="1800"/>
              <a:buNone/>
            </a:pPr>
            <a:endParaRPr b="1" dirty="0">
              <a:solidFill>
                <a:srgbClr val="0D0D0D"/>
              </a:solidFill>
              <a:latin typeface="Calibri" panose="020F0502020204030204"/>
              <a:ea typeface="Calibri" panose="020F0502020204030204"/>
              <a:cs typeface="Calibri" panose="020F0502020204030204"/>
              <a:sym typeface="Calibri" panose="020F0502020204030204"/>
            </a:endParaRPr>
          </a:p>
          <a:p>
            <a:pPr marL="571500" lvl="0" algn="l" rtl="0">
              <a:lnSpc>
                <a:spcPct val="100000"/>
              </a:lnSpc>
              <a:spcBef>
                <a:spcPts val="360"/>
              </a:spcBef>
              <a:spcAft>
                <a:spcPts val="0"/>
              </a:spcAft>
              <a:buClr>
                <a:schemeClr val="dk1"/>
              </a:buClr>
              <a:buSzPts val="1800"/>
            </a:pPr>
            <a:r>
              <a:rPr lang="en-US" b="1" dirty="0">
                <a:solidFill>
                  <a:srgbClr val="0D0D0D"/>
                </a:solidFill>
                <a:latin typeface="Calibri" panose="020F0502020204030204"/>
                <a:ea typeface="Calibri" panose="020F0502020204030204"/>
                <a:cs typeface="Calibri" panose="020F0502020204030204"/>
                <a:sym typeface="Calibri" panose="020F0502020204030204"/>
              </a:rPr>
              <a:t>Library Type: </a:t>
            </a:r>
            <a:r>
              <a:rPr lang="en-US" dirty="0">
                <a:solidFill>
                  <a:srgbClr val="0D0D0D"/>
                </a:solidFill>
                <a:latin typeface="Calibri" panose="020F0502020204030204"/>
                <a:ea typeface="Calibri" panose="020F0502020204030204"/>
                <a:cs typeface="Calibri" panose="020F0502020204030204"/>
                <a:sym typeface="Calibri" panose="020F0502020204030204"/>
              </a:rPr>
              <a:t>PyTorch</a:t>
            </a:r>
            <a:endParaRPr lang="en-US" dirty="0">
              <a:solidFill>
                <a:srgbClr val="0D0D0D"/>
              </a:solidFill>
              <a:latin typeface="Calibri" panose="020F0502020204030204"/>
              <a:ea typeface="Calibri" panose="020F0502020204030204"/>
              <a:cs typeface="Calibri" panose="020F0502020204030204"/>
              <a:sym typeface="Calibri" panose="020F0502020204030204"/>
            </a:endParaRPr>
          </a:p>
          <a:p>
            <a:pPr marL="457200" lvl="0" indent="-228600" algn="l" rtl="0">
              <a:lnSpc>
                <a:spcPct val="100000"/>
              </a:lnSpc>
              <a:spcBef>
                <a:spcPts val="360"/>
              </a:spcBef>
              <a:spcAft>
                <a:spcPts val="0"/>
              </a:spcAft>
              <a:buClr>
                <a:schemeClr val="dk1"/>
              </a:buClr>
              <a:buSzPts val="1800"/>
              <a:buNone/>
            </a:pPr>
            <a:endParaRPr dirty="0">
              <a:solidFill>
                <a:srgbClr val="0D0D0D"/>
              </a:solidFill>
              <a:highlight>
                <a:srgbClr val="FFFFFF"/>
              </a:highlight>
              <a:latin typeface="Calibri" panose="020F0502020204030204"/>
              <a:ea typeface="Calibri" panose="020F0502020204030204"/>
              <a:cs typeface="Calibri" panose="020F0502020204030204"/>
              <a:sym typeface="Calibri" panose="020F0502020204030204"/>
            </a:endParaRPr>
          </a:p>
          <a:p>
            <a:pPr marL="571500" lvl="0" algn="l" rtl="0">
              <a:lnSpc>
                <a:spcPct val="100000"/>
              </a:lnSpc>
              <a:spcBef>
                <a:spcPts val="360"/>
              </a:spcBef>
              <a:spcAft>
                <a:spcPts val="0"/>
              </a:spcAft>
              <a:buClr>
                <a:schemeClr val="dk1"/>
              </a:buClr>
              <a:buSzPts val="1800"/>
            </a:pPr>
            <a:r>
              <a:rPr lang="en-US" b="1" dirty="0">
                <a:solidFill>
                  <a:srgbClr val="0D0D0D"/>
                </a:solidFill>
                <a:latin typeface="Calibri" panose="020F0502020204030204"/>
                <a:ea typeface="Calibri" panose="020F0502020204030204"/>
                <a:cs typeface="Calibri" panose="020F0502020204030204"/>
                <a:sym typeface="Calibri" panose="020F0502020204030204"/>
              </a:rPr>
              <a:t>Architecture:  </a:t>
            </a:r>
            <a:r>
              <a:rPr lang="en-US" dirty="0">
                <a:solidFill>
                  <a:srgbClr val="0D0D0D"/>
                </a:solidFill>
                <a:latin typeface="Calibri" panose="020F0502020204030204"/>
                <a:ea typeface="Calibri" panose="020F0502020204030204"/>
                <a:cs typeface="Calibri" panose="020F0502020204030204"/>
                <a:sym typeface="Calibri" panose="020F0502020204030204"/>
              </a:rPr>
              <a:t>Encode only</a:t>
            </a:r>
            <a:endParaRPr dirty="0">
              <a:solidFill>
                <a:srgbClr val="0D0D0D"/>
              </a:solidFill>
              <a:latin typeface="Calibri" panose="020F0502020204030204"/>
              <a:ea typeface="Calibri" panose="020F0502020204030204"/>
              <a:cs typeface="Calibri" panose="020F0502020204030204"/>
              <a:sym typeface="Calibri" panose="020F0502020204030204"/>
            </a:endParaRPr>
          </a:p>
          <a:p>
            <a:pPr marL="457200" lvl="0" indent="-228600" algn="l" rtl="0">
              <a:lnSpc>
                <a:spcPct val="100000"/>
              </a:lnSpc>
              <a:spcBef>
                <a:spcPts val="360"/>
              </a:spcBef>
              <a:spcAft>
                <a:spcPts val="0"/>
              </a:spcAft>
              <a:buClr>
                <a:schemeClr val="dk1"/>
              </a:buClr>
              <a:buSzPts val="1800"/>
              <a:buNone/>
            </a:pPr>
            <a:endParaRPr sz="2000" b="1" dirty="0">
              <a:solidFill>
                <a:srgbClr val="0D0D0D"/>
              </a:solidFill>
              <a:latin typeface="Calibri" panose="020F0502020204030204"/>
              <a:ea typeface="Calibri" panose="020F0502020204030204"/>
              <a:cs typeface="Calibri" panose="020F0502020204030204"/>
              <a:sym typeface="Calibri" panose="020F0502020204030204"/>
            </a:endParaRPr>
          </a:p>
          <a:p>
            <a:pPr marL="457200" lvl="0" indent="-228600" algn="l" rtl="0">
              <a:lnSpc>
                <a:spcPct val="100000"/>
              </a:lnSpc>
              <a:spcBef>
                <a:spcPts val="360"/>
              </a:spcBef>
              <a:spcAft>
                <a:spcPts val="0"/>
              </a:spcAft>
              <a:buClr>
                <a:schemeClr val="dk1"/>
              </a:buClr>
              <a:buSzPts val="1800"/>
              <a:buNone/>
            </a:pPr>
            <a:endParaRPr sz="2000" b="1" dirty="0">
              <a:solidFill>
                <a:srgbClr val="0D0D0D"/>
              </a:solidFill>
              <a:latin typeface="Calibri" panose="020F0502020204030204"/>
              <a:ea typeface="Calibri" panose="020F0502020204030204"/>
              <a:cs typeface="Calibri" panose="020F0502020204030204"/>
              <a:sym typeface="Calibri" panose="020F0502020204030204"/>
            </a:endParaRPr>
          </a:p>
        </p:txBody>
      </p:sp>
      <p:sp>
        <p:nvSpPr>
          <p:cNvPr id="191" name="Google Shape;191;p21"/>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pic>
        <p:nvPicPr>
          <p:cNvPr id="105" name="Picture 104"/>
          <p:cNvPicPr/>
          <p:nvPr/>
        </p:nvPicPr>
        <p:blipFill>
          <a:blip r:embed="rId1"/>
          <a:stretch>
            <a:fillRect/>
          </a:stretch>
        </p:blipFill>
        <p:spPr>
          <a:xfrm>
            <a:off x="4394200" y="1191260"/>
            <a:ext cx="3559175" cy="357632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2"/>
          <p:cNvSpPr txBox="1">
            <a:spLocks noGrp="1"/>
          </p:cNvSpPr>
          <p:nvPr>
            <p:ph type="title"/>
          </p:nvPr>
        </p:nvSpPr>
        <p:spPr>
          <a:xfrm>
            <a:off x="457200" y="675085"/>
            <a:ext cx="8229600" cy="801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Transformer Model</a:t>
            </a:r>
            <a:r>
              <a:rPr lang="en-US">
                <a:latin typeface="SimSun" panose="02010600030101010101" pitchFamily="2" charset="-122"/>
                <a:ea typeface="SimSun" panose="02010600030101010101" pitchFamily="2" charset="-122"/>
                <a:cs typeface="SimSun" panose="02010600030101010101" pitchFamily="2" charset="-122"/>
                <a:sym typeface="SimSun" panose="02010600030101010101" pitchFamily="2" charset="-122"/>
              </a:rPr>
              <a:t>: </a:t>
            </a:r>
            <a:r>
              <a:rPr lang="en-US"/>
              <a:t>Encoding</a:t>
            </a:r>
            <a:endParaRPr lang="en-US"/>
          </a:p>
        </p:txBody>
      </p:sp>
      <p:sp>
        <p:nvSpPr>
          <p:cNvPr id="198" name="Google Shape;198;p22"/>
          <p:cNvSpPr txBox="1">
            <a:spLocks noGrp="1"/>
          </p:cNvSpPr>
          <p:nvPr>
            <p:ph type="body" idx="1"/>
          </p:nvPr>
        </p:nvSpPr>
        <p:spPr>
          <a:xfrm>
            <a:off x="567159" y="1650363"/>
            <a:ext cx="5308800" cy="2692800"/>
          </a:xfrm>
          <a:prstGeom prst="rect">
            <a:avLst/>
          </a:prstGeom>
          <a:noFill/>
          <a:ln>
            <a:noFill/>
          </a:ln>
        </p:spPr>
        <p:txBody>
          <a:bodyPr spcFirstLastPara="1" wrap="square" lIns="91425" tIns="45700" rIns="91425" bIns="45700" anchor="t" anchorCtr="0">
            <a:noAutofit/>
          </a:bodyPr>
          <a:lstStyle/>
          <a:p>
            <a:pPr marL="438150" lvl="0" indent="-285750" algn="l" rtl="0">
              <a:lnSpc>
                <a:spcPct val="100000"/>
              </a:lnSpc>
              <a:spcBef>
                <a:spcPts val="0"/>
              </a:spcBef>
              <a:spcAft>
                <a:spcPts val="0"/>
              </a:spcAft>
              <a:buSzPts val="1100"/>
              <a:buFont typeface="Noto Sans Symbols"/>
              <a:buChar char="●"/>
            </a:pPr>
            <a:r>
              <a:rPr lang="en-US" sz="2000" dirty="0">
                <a:latin typeface="Calibri" panose="020F0502020204030204"/>
                <a:ea typeface="Calibri" panose="020F0502020204030204"/>
                <a:cs typeface="Calibri" panose="020F0502020204030204"/>
                <a:sym typeface="Calibri" panose="020F0502020204030204"/>
              </a:rPr>
              <a:t>  </a:t>
            </a:r>
            <a:r>
              <a:rPr lang="en-US" sz="1800" b="1" dirty="0">
                <a:latin typeface="Calibri" panose="020F0502020204030204"/>
                <a:ea typeface="Calibri" panose="020F0502020204030204"/>
                <a:cs typeface="Calibri" panose="020F0502020204030204"/>
                <a:sym typeface="Calibri" panose="020F0502020204030204"/>
              </a:rPr>
              <a:t>Self-Attention Mechanism (SAM)</a:t>
            </a:r>
            <a:endParaRPr lang="en-US" sz="1800" b="1" dirty="0">
              <a:latin typeface="Calibri" panose="020F0502020204030204"/>
              <a:ea typeface="Calibri" panose="020F0502020204030204"/>
              <a:cs typeface="Calibri" panose="020F0502020204030204"/>
              <a:sym typeface="Calibri" panose="020F0502020204030204"/>
            </a:endParaRPr>
          </a:p>
          <a:p>
            <a:pPr marL="609600" lvl="1" indent="0">
              <a:spcBef>
                <a:spcPts val="0"/>
              </a:spcBef>
              <a:buSzPts val="1100"/>
              <a:buNone/>
            </a:pPr>
            <a:r>
              <a:rPr lang="en-US" altLang="zh-CN" sz="1800" dirty="0">
                <a:latin typeface="Calibri" panose="020F0502020204030204"/>
                <a:ea typeface="Calibri" panose="020F0502020204030204"/>
                <a:cs typeface="Calibri" panose="020F0502020204030204"/>
                <a:sym typeface="Calibri" panose="020F0502020204030204"/>
              </a:rPr>
              <a:t>Capture dependencies between any two</a:t>
            </a:r>
            <a:r>
              <a:rPr lang="zh-CN" altLang="en-US" sz="1800" dirty="0">
                <a:latin typeface="Calibri" panose="020F0502020204030204"/>
                <a:ea typeface="Calibri" panose="020F0502020204030204"/>
                <a:cs typeface="Calibri" panose="020F0502020204030204"/>
                <a:sym typeface="Calibri" panose="020F0502020204030204"/>
              </a:rPr>
              <a:t>       </a:t>
            </a:r>
            <a:r>
              <a:rPr lang="en-US" altLang="zh-CN" sz="1800" dirty="0">
                <a:latin typeface="Calibri" panose="020F0502020204030204"/>
                <a:ea typeface="Calibri" panose="020F0502020204030204"/>
                <a:cs typeface="Calibri" panose="020F0502020204030204"/>
                <a:sym typeface="Calibri" panose="020F0502020204030204"/>
              </a:rPr>
              <a:t>positions within the sequence.</a:t>
            </a:r>
            <a:endParaRPr lang="en-US" altLang="zh-CN" sz="1800" dirty="0"/>
          </a:p>
          <a:p>
            <a:pPr marL="152400" indent="0">
              <a:spcBef>
                <a:spcPts val="0"/>
              </a:spcBef>
              <a:buSzPts val="1100"/>
              <a:buNone/>
            </a:pPr>
            <a:endParaRPr sz="1800" dirty="0">
              <a:latin typeface="Calibri" panose="020F0502020204030204"/>
              <a:ea typeface="Calibri" panose="020F0502020204030204"/>
              <a:cs typeface="Calibri" panose="020F0502020204030204"/>
              <a:sym typeface="Calibri" panose="020F0502020204030204"/>
            </a:endParaRPr>
          </a:p>
          <a:p>
            <a:pPr marL="438150" lvl="0" indent="-285750" algn="l" rtl="0">
              <a:lnSpc>
                <a:spcPct val="100000"/>
              </a:lnSpc>
              <a:spcBef>
                <a:spcPts val="0"/>
              </a:spcBef>
              <a:spcAft>
                <a:spcPts val="0"/>
              </a:spcAft>
              <a:buSzPts val="1100"/>
              <a:buFont typeface="Noto Sans Symbols"/>
              <a:buChar char="●"/>
            </a:pPr>
            <a:r>
              <a:rPr lang="en-US" sz="1800" dirty="0">
                <a:latin typeface="Calibri" panose="020F0502020204030204"/>
                <a:ea typeface="Calibri" panose="020F0502020204030204"/>
                <a:cs typeface="Calibri" panose="020F0502020204030204"/>
                <a:sym typeface="Calibri" panose="020F0502020204030204"/>
              </a:rPr>
              <a:t> </a:t>
            </a:r>
            <a:r>
              <a:rPr lang="en-US" sz="1800" b="1" dirty="0">
                <a:latin typeface="Calibri" panose="020F0502020204030204"/>
                <a:ea typeface="Calibri" panose="020F0502020204030204"/>
                <a:cs typeface="Calibri" panose="020F0502020204030204"/>
                <a:sym typeface="Calibri" panose="020F0502020204030204"/>
              </a:rPr>
              <a:t>Feed-Forward Neural Network (FFN)</a:t>
            </a:r>
            <a:endParaRPr lang="en-US" sz="1800" b="1" dirty="0">
              <a:latin typeface="Calibri" panose="020F0502020204030204"/>
              <a:ea typeface="Calibri" panose="020F0502020204030204"/>
              <a:cs typeface="Calibri" panose="020F0502020204030204"/>
              <a:sym typeface="Calibri" panose="020F0502020204030204"/>
            </a:endParaRPr>
          </a:p>
          <a:p>
            <a:pPr marL="609600" lvl="1" indent="0">
              <a:spcBef>
                <a:spcPts val="0"/>
              </a:spcBef>
              <a:buSzPts val="1100"/>
              <a:buNone/>
            </a:pPr>
            <a:r>
              <a:rPr lang="en-US" altLang="zh-CN" sz="1800" dirty="0">
                <a:latin typeface="Calibri" panose="020F0502020204030204"/>
                <a:ea typeface="Calibri" panose="020F0502020204030204"/>
                <a:cs typeface="Calibri" panose="020F0502020204030204"/>
                <a:sym typeface="Calibri" panose="020F0502020204030204"/>
              </a:rPr>
              <a:t>Pass through the same network but do not      interact with each other.</a:t>
            </a:r>
            <a:endParaRPr lang="en-US" altLang="zh-CN" sz="1800" dirty="0">
              <a:latin typeface="Calibri" panose="020F0502020204030204"/>
              <a:ea typeface="Calibri" panose="020F0502020204030204"/>
              <a:cs typeface="Calibri" panose="020F0502020204030204"/>
              <a:sym typeface="Calibri" panose="020F0502020204030204"/>
            </a:endParaRPr>
          </a:p>
          <a:p>
            <a:pPr marL="438150" lvl="0" indent="-285750" algn="l" rtl="0">
              <a:lnSpc>
                <a:spcPct val="100000"/>
              </a:lnSpc>
              <a:spcBef>
                <a:spcPts val="0"/>
              </a:spcBef>
              <a:spcAft>
                <a:spcPts val="0"/>
              </a:spcAft>
              <a:buSzPts val="1100"/>
              <a:buFont typeface="Noto Sans Symbols"/>
              <a:buChar char="●"/>
            </a:pPr>
            <a:endParaRPr lang="en-US" sz="1800" b="1" dirty="0">
              <a:latin typeface="Calibri" panose="020F0502020204030204"/>
              <a:ea typeface="Calibri" panose="020F0502020204030204"/>
              <a:cs typeface="Calibri" panose="020F0502020204030204"/>
              <a:sym typeface="Calibri" panose="020F0502020204030204"/>
            </a:endParaRPr>
          </a:p>
          <a:p>
            <a:pPr marL="342900" lvl="0" indent="-190500" algn="l" rtl="0">
              <a:lnSpc>
                <a:spcPct val="100000"/>
              </a:lnSpc>
              <a:spcBef>
                <a:spcPts val="0"/>
              </a:spcBef>
              <a:spcAft>
                <a:spcPts val="0"/>
              </a:spcAft>
              <a:buClr>
                <a:schemeClr val="dk1"/>
              </a:buClr>
              <a:buSzPts val="1100"/>
              <a:buFont typeface="Arial" panose="020B0604020202020204"/>
              <a:buNone/>
            </a:pPr>
            <a:r>
              <a:rPr lang="en-US" sz="2000" dirty="0">
                <a:latin typeface="Calibri" panose="020F0502020204030204"/>
                <a:ea typeface="Calibri" panose="020F0502020204030204"/>
                <a:cs typeface="Calibri" panose="020F0502020204030204"/>
                <a:sym typeface="Calibri" panose="020F0502020204030204"/>
              </a:rPr>
              <a:t>		</a:t>
            </a:r>
            <a:endParaRPr sz="1800" dirty="0"/>
          </a:p>
          <a:p>
            <a:pPr marL="342900" lvl="0" indent="-190500" algn="l" rtl="0">
              <a:lnSpc>
                <a:spcPct val="100000"/>
              </a:lnSpc>
              <a:spcBef>
                <a:spcPts val="0"/>
              </a:spcBef>
              <a:spcAft>
                <a:spcPts val="0"/>
              </a:spcAft>
              <a:buClr>
                <a:schemeClr val="dk1"/>
              </a:buClr>
              <a:buSzPts val="1100"/>
              <a:buFont typeface="Arial" panose="020B0604020202020204"/>
              <a:buNone/>
            </a:pPr>
            <a:endParaRPr sz="1800" dirty="0"/>
          </a:p>
          <a:p>
            <a:pPr marL="342900" lvl="0" indent="-190500" algn="l" rtl="0">
              <a:lnSpc>
                <a:spcPct val="100000"/>
              </a:lnSpc>
              <a:spcBef>
                <a:spcPts val="0"/>
              </a:spcBef>
              <a:spcAft>
                <a:spcPts val="0"/>
              </a:spcAft>
              <a:buClr>
                <a:schemeClr val="dk1"/>
              </a:buClr>
              <a:buSzPts val="2400"/>
              <a:buNone/>
            </a:pPr>
            <a:endParaRPr sz="1700" dirty="0"/>
          </a:p>
        </p:txBody>
      </p:sp>
      <p:sp>
        <p:nvSpPr>
          <p:cNvPr id="199" name="Google Shape;199;p22"/>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pic>
        <p:nvPicPr>
          <p:cNvPr id="100" name="Picture 99"/>
          <p:cNvPicPr/>
          <p:nvPr/>
        </p:nvPicPr>
        <p:blipFill>
          <a:blip/>
          <a:stretch>
            <a:fillRect/>
          </a:stretch>
        </p:blipFill>
        <p:spPr>
          <a:xfrm>
            <a:off x="4381500" y="2381250"/>
            <a:ext cx="381000" cy="381000"/>
          </a:xfrm>
          <a:prstGeom prst="rect">
            <a:avLst/>
          </a:prstGeom>
          <a:noFill/>
          <a:ln w="9525">
            <a:noFill/>
          </a:ln>
        </p:spPr>
      </p:pic>
      <p:pic>
        <p:nvPicPr>
          <p:cNvPr id="2" name="Picture 1"/>
          <p:cNvPicPr>
            <a:picLocks noChangeAspect="1"/>
          </p:cNvPicPr>
          <p:nvPr/>
        </p:nvPicPr>
        <p:blipFill>
          <a:blip r:embed="rId1"/>
          <a:stretch>
            <a:fillRect/>
          </a:stretch>
        </p:blipFill>
        <p:spPr>
          <a:xfrm>
            <a:off x="5682615" y="1535430"/>
            <a:ext cx="2334895" cy="29991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3"/>
          <p:cNvSpPr txBox="1">
            <a:spLocks noGrp="1"/>
          </p:cNvSpPr>
          <p:nvPr>
            <p:ph type="title"/>
          </p:nvPr>
        </p:nvSpPr>
        <p:spPr>
          <a:xfrm>
            <a:off x="457199" y="675085"/>
            <a:ext cx="8496000" cy="801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 Self Attention</a:t>
            </a:r>
            <a:r>
              <a:rPr lang="en-US">
                <a:latin typeface="SimSun" panose="02010600030101010101" pitchFamily="2" charset="-122"/>
                <a:ea typeface="SimSun" panose="02010600030101010101" pitchFamily="2" charset="-122"/>
                <a:cs typeface="SimSun" panose="02010600030101010101" pitchFamily="2" charset="-122"/>
                <a:sym typeface="SimSun" panose="02010600030101010101" pitchFamily="2" charset="-122"/>
              </a:rPr>
              <a:t>: </a:t>
            </a:r>
            <a:r>
              <a:rPr lang="en-US"/>
              <a:t>Matrix Operations</a:t>
            </a:r>
            <a:endParaRPr lang="en-US"/>
          </a:p>
        </p:txBody>
      </p:sp>
      <p:sp>
        <p:nvSpPr>
          <p:cNvPr id="206" name="Google Shape;206;p23"/>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207" name="Google Shape;207;p23"/>
          <p:cNvSpPr/>
          <p:nvPr/>
        </p:nvSpPr>
        <p:spPr>
          <a:xfrm>
            <a:off x="4454820" y="2417862"/>
            <a:ext cx="2343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 name="Google Shape;208;p23"/>
          <p:cNvSpPr txBox="1"/>
          <p:nvPr/>
        </p:nvSpPr>
        <p:spPr>
          <a:xfrm>
            <a:off x="247826" y="2058360"/>
            <a:ext cx="4542802" cy="705485"/>
          </a:xfrm>
          <a:prstGeom prst="rect">
            <a:avLst/>
          </a:prstGeom>
          <a:noFill/>
          <a:ln>
            <a:noFill/>
          </a:ln>
        </p:spPr>
        <p:txBody>
          <a:bodyPr spcFirstLastPara="1" wrap="square" lIns="91425" tIns="45700" rIns="91425" bIns="45700" anchor="t" anchorCtr="0">
            <a:spAutoFit/>
          </a:bodyPr>
          <a:lstStyle/>
          <a:p>
            <a:pPr marL="495300" marR="0" lvl="0" indent="-342900" algn="l" rtl="0">
              <a:lnSpc>
                <a:spcPct val="100000"/>
              </a:lnSpc>
              <a:spcBef>
                <a:spcPts val="0"/>
              </a:spcBef>
              <a:spcAft>
                <a:spcPts val="0"/>
              </a:spcAft>
              <a:buClr>
                <a:schemeClr val="dk1"/>
              </a:buClr>
              <a:buSzPts val="2400"/>
              <a:buFont typeface="Arial" panose="020B0604020202020204" pitchFamily="34" charset="0"/>
              <a:buChar char="•"/>
            </a:pPr>
            <a:r>
              <a:rPr lang="en-US" sz="2400" dirty="0">
                <a:solidFill>
                  <a:schemeClr val="dk1"/>
                </a:solidFill>
                <a:latin typeface="Calibri" panose="020F0502020204030204"/>
                <a:ea typeface="Calibri" panose="020F0502020204030204"/>
                <a:cs typeface="Calibri" panose="020F0502020204030204"/>
                <a:sym typeface="Calibri" panose="020F0502020204030204"/>
              </a:rPr>
              <a:t>Query: </a:t>
            </a:r>
            <a:r>
              <a:rPr lang="en-US" sz="1600" b="1" dirty="0">
                <a:solidFill>
                  <a:srgbClr val="0D0D0D"/>
                </a:solidFill>
                <a:highlight>
                  <a:srgbClr val="FFFFFF"/>
                </a:highlight>
                <a:latin typeface="Calibri" panose="020F0502020204030204"/>
                <a:ea typeface="Calibri" panose="020F0502020204030204"/>
                <a:cs typeface="Calibri" panose="020F0502020204030204"/>
                <a:sym typeface="Calibri" panose="020F0502020204030204"/>
              </a:rPr>
              <a:t>Current market data at a specific time.</a:t>
            </a:r>
            <a:endParaRPr sz="1600" b="1" dirty="0">
              <a:latin typeface="Calibri" panose="020F0502020204030204"/>
              <a:ea typeface="Calibri" panose="020F0502020204030204"/>
              <a:cs typeface="Calibri" panose="020F0502020204030204"/>
              <a:sym typeface="Calibri" panose="020F0502020204030204"/>
            </a:endParaRPr>
          </a:p>
        </p:txBody>
      </p:sp>
      <p:sp>
        <p:nvSpPr>
          <p:cNvPr id="209" name="Google Shape;209;p23"/>
          <p:cNvSpPr txBox="1"/>
          <p:nvPr/>
        </p:nvSpPr>
        <p:spPr>
          <a:xfrm>
            <a:off x="247826" y="2754379"/>
            <a:ext cx="4688314" cy="520700"/>
          </a:xfrm>
          <a:prstGeom prst="rect">
            <a:avLst/>
          </a:prstGeom>
          <a:noFill/>
          <a:ln>
            <a:noFill/>
          </a:ln>
        </p:spPr>
        <p:txBody>
          <a:bodyPr spcFirstLastPara="1" wrap="square" lIns="91425" tIns="45700" rIns="91425" bIns="45700" anchor="t" anchorCtr="0">
            <a:spAutoFit/>
          </a:bodyPr>
          <a:lstStyle/>
          <a:p>
            <a:pPr marL="495300" marR="0" lvl="0" indent="-342900" algn="l" rtl="0">
              <a:lnSpc>
                <a:spcPct val="100000"/>
              </a:lnSpc>
              <a:spcBef>
                <a:spcPts val="0"/>
              </a:spcBef>
              <a:spcAft>
                <a:spcPts val="0"/>
              </a:spcAft>
              <a:buClr>
                <a:schemeClr val="dk1"/>
              </a:buClr>
              <a:buSzPts val="2400"/>
              <a:buFont typeface="Arial" panose="020B0604020202020204" pitchFamily="34" charset="0"/>
              <a:buChar char="•"/>
            </a:pPr>
            <a:r>
              <a:rPr lang="en-US" sz="2400" dirty="0">
                <a:solidFill>
                  <a:schemeClr val="dk1"/>
                </a:solidFill>
                <a:latin typeface="Calibri" panose="020F0502020204030204"/>
                <a:ea typeface="Calibri" panose="020F0502020204030204"/>
                <a:cs typeface="Calibri" panose="020F0502020204030204"/>
                <a:sym typeface="Calibri" panose="020F0502020204030204"/>
              </a:rPr>
              <a:t>Key</a:t>
            </a:r>
            <a:r>
              <a:rPr lang="en-US" sz="2800" dirty="0">
                <a:solidFill>
                  <a:schemeClr val="dk1"/>
                </a:solidFill>
                <a:latin typeface="Calibri" panose="020F0502020204030204"/>
                <a:ea typeface="Calibri" panose="020F0502020204030204"/>
                <a:cs typeface="Calibri" panose="020F0502020204030204"/>
                <a:sym typeface="Calibri" panose="020F0502020204030204"/>
              </a:rPr>
              <a:t>: </a:t>
            </a:r>
            <a:r>
              <a:rPr lang="en-US" sz="1600" b="1" dirty="0">
                <a:solidFill>
                  <a:srgbClr val="0D0D0D"/>
                </a:solidFill>
                <a:highlight>
                  <a:srgbClr val="FFFFFF"/>
                </a:highlight>
                <a:latin typeface="Calibri" panose="020F0502020204030204"/>
                <a:ea typeface="Calibri" panose="020F0502020204030204"/>
                <a:cs typeface="Calibri" panose="020F0502020204030204"/>
                <a:sym typeface="Calibri" panose="020F0502020204030204"/>
              </a:rPr>
              <a:t>Historical market data for comparison</a:t>
            </a:r>
            <a:endParaRPr sz="1600" b="1" dirty="0">
              <a:latin typeface="Calibri" panose="020F0502020204030204"/>
              <a:ea typeface="Calibri" panose="020F0502020204030204"/>
              <a:cs typeface="Calibri" panose="020F0502020204030204"/>
              <a:sym typeface="Calibri" panose="020F0502020204030204"/>
            </a:endParaRPr>
          </a:p>
        </p:txBody>
      </p:sp>
      <p:sp>
        <p:nvSpPr>
          <p:cNvPr id="210" name="Google Shape;210;p23"/>
          <p:cNvSpPr txBox="1"/>
          <p:nvPr/>
        </p:nvSpPr>
        <p:spPr>
          <a:xfrm>
            <a:off x="247826" y="3489177"/>
            <a:ext cx="5262849" cy="520700"/>
          </a:xfrm>
          <a:prstGeom prst="rect">
            <a:avLst/>
          </a:prstGeom>
          <a:noFill/>
          <a:ln>
            <a:noFill/>
          </a:ln>
        </p:spPr>
        <p:txBody>
          <a:bodyPr spcFirstLastPara="1" wrap="square" lIns="91425" tIns="45700" rIns="91425" bIns="45700" anchor="t" anchorCtr="0">
            <a:spAutoFit/>
          </a:bodyPr>
          <a:lstStyle/>
          <a:p>
            <a:pPr marL="495300" marR="0" lvl="0" indent="-342900" algn="l" rtl="0">
              <a:lnSpc>
                <a:spcPct val="100000"/>
              </a:lnSpc>
              <a:spcBef>
                <a:spcPts val="0"/>
              </a:spcBef>
              <a:spcAft>
                <a:spcPts val="0"/>
              </a:spcAft>
              <a:buClr>
                <a:schemeClr val="dk1"/>
              </a:buClr>
              <a:buSzPts val="2400"/>
              <a:buFont typeface="Arial" panose="020B0604020202020204" pitchFamily="34" charset="0"/>
              <a:buChar char="•"/>
            </a:pPr>
            <a:r>
              <a:rPr lang="en-US" sz="2400" dirty="0">
                <a:solidFill>
                  <a:schemeClr val="dk1"/>
                </a:solidFill>
                <a:latin typeface="Calibri" panose="020F0502020204030204"/>
                <a:ea typeface="Calibri" panose="020F0502020204030204"/>
                <a:cs typeface="Calibri" panose="020F0502020204030204"/>
                <a:sym typeface="Calibri" panose="020F0502020204030204"/>
              </a:rPr>
              <a:t>Value</a:t>
            </a:r>
            <a:r>
              <a:rPr lang="en-US" sz="2800" dirty="0">
                <a:solidFill>
                  <a:schemeClr val="dk1"/>
                </a:solidFill>
                <a:latin typeface="Calibri" panose="020F0502020204030204"/>
                <a:ea typeface="Calibri" panose="020F0502020204030204"/>
                <a:cs typeface="Calibri" panose="020F0502020204030204"/>
                <a:sym typeface="Calibri" panose="020F0502020204030204"/>
              </a:rPr>
              <a:t>: </a:t>
            </a:r>
            <a:r>
              <a:rPr lang="en-US" sz="1600" b="1" dirty="0">
                <a:solidFill>
                  <a:srgbClr val="0D0D0D"/>
                </a:solidFill>
                <a:highlight>
                  <a:srgbClr val="FFFFFF"/>
                </a:highlight>
                <a:latin typeface="Calibri" panose="020F0502020204030204"/>
                <a:ea typeface="Calibri" panose="020F0502020204030204"/>
                <a:cs typeface="Calibri" panose="020F0502020204030204"/>
                <a:sym typeface="Calibri" panose="020F0502020204030204"/>
              </a:rPr>
              <a:t>Relevant output information from history</a:t>
            </a:r>
            <a:endParaRPr sz="1600" b="1" dirty="0">
              <a:latin typeface="Calibri" panose="020F0502020204030204"/>
              <a:ea typeface="Calibri" panose="020F0502020204030204"/>
              <a:cs typeface="Calibri" panose="020F0502020204030204"/>
              <a:sym typeface="Calibri" panose="020F0502020204030204"/>
            </a:endParaRPr>
          </a:p>
        </p:txBody>
      </p:sp>
      <p:pic>
        <p:nvPicPr>
          <p:cNvPr id="211" name="Google Shape;211;p23"/>
          <p:cNvPicPr preferRelativeResize="0"/>
          <p:nvPr/>
        </p:nvPicPr>
        <p:blipFill>
          <a:blip r:embed="rId1"/>
          <a:stretch>
            <a:fillRect/>
          </a:stretch>
        </p:blipFill>
        <p:spPr>
          <a:xfrm>
            <a:off x="4936140" y="1667169"/>
            <a:ext cx="4206994" cy="2697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txBox="1">
            <a:spLocks noGrp="1"/>
          </p:cNvSpPr>
          <p:nvPr>
            <p:ph type="title"/>
          </p:nvPr>
        </p:nvSpPr>
        <p:spPr>
          <a:xfrm>
            <a:off x="457200" y="675085"/>
            <a:ext cx="8229600" cy="801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Hyperparameters</a:t>
            </a:r>
            <a:endParaRPr lang="en-US"/>
          </a:p>
        </p:txBody>
      </p:sp>
      <p:sp>
        <p:nvSpPr>
          <p:cNvPr id="218" name="Google Shape;218;p24"/>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graphicFrame>
        <p:nvGraphicFramePr>
          <p:cNvPr id="219" name="Google Shape;219;p24"/>
          <p:cNvGraphicFramePr/>
          <p:nvPr/>
        </p:nvGraphicFramePr>
        <p:xfrm>
          <a:off x="549910" y="1554480"/>
          <a:ext cx="7855585" cy="3002915"/>
        </p:xfrm>
        <a:graphic>
          <a:graphicData uri="http://schemas.openxmlformats.org/drawingml/2006/table">
            <a:tbl>
              <a:tblPr firstRow="1" bandRow="1">
                <a:noFill/>
                <a:tableStyleId>{1A03EBFA-F943-4E1E-AB38-A822DAB149C4}</a:tableStyleId>
              </a:tblPr>
              <a:tblGrid>
                <a:gridCol w="2398395"/>
                <a:gridCol w="1647190"/>
                <a:gridCol w="1824990"/>
                <a:gridCol w="1985010"/>
              </a:tblGrid>
              <a:tr h="462800">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u="none" strike="noStrike" cap="none"/>
                        <a:t>Name</a:t>
                      </a:r>
                      <a:endParaRPr sz="1800" u="none" strike="noStrike" cap="none"/>
                    </a:p>
                  </a:txBody>
                  <a:tcPr marL="91450" marR="91450" marT="45725" marB="45725">
                    <a:solidFill>
                      <a:srgbClr val="C0504D"/>
                    </a:solidFill>
                  </a:tcPr>
                </a:tc>
                <a:tc gridSpan="3">
                  <a:txBody>
                    <a:bodyPr/>
                    <a:lstStyle/>
                    <a:p>
                      <a:pPr marL="0" lvl="0" indent="0" algn="ctr" rtl="0">
                        <a:spcBef>
                          <a:spcPts val="0"/>
                        </a:spcBef>
                        <a:spcAft>
                          <a:spcPts val="0"/>
                        </a:spcAft>
                        <a:buNone/>
                      </a:pPr>
                      <a:r>
                        <a:rPr lang="en-US" sz="1800" b="1">
                          <a:solidFill>
                            <a:srgbClr val="FFFFFF"/>
                          </a:solidFill>
                          <a:latin typeface="Calibri" panose="020F0502020204030204"/>
                          <a:ea typeface="Calibri" panose="020F0502020204030204"/>
                          <a:cs typeface="Calibri" panose="020F0502020204030204"/>
                          <a:sym typeface="Calibri" panose="020F0502020204030204"/>
                        </a:rPr>
                        <a:t>Range</a:t>
                      </a:r>
                      <a:endParaRPr sz="1800" b="1" u="none" strike="noStrike" cap="none">
                        <a:solidFill>
                          <a:srgbClr val="FFFFFF"/>
                        </a:solidFill>
                        <a:latin typeface="Calibri" panose="020F0502020204030204"/>
                        <a:ea typeface="Calibri" panose="020F0502020204030204"/>
                        <a:cs typeface="Calibri" panose="020F0502020204030204"/>
                        <a:sym typeface="Calibri" panose="020F0502020204030204"/>
                      </a:endParaRPr>
                    </a:p>
                  </a:txBody>
                  <a:tcPr marL="91450" marR="91450" marT="45725" marB="45725">
                    <a:solidFill>
                      <a:srgbClr val="C0504D"/>
                    </a:solidFill>
                  </a:tcPr>
                </a:tc>
                <a:tc hMerge="1">
                  <a:tcPr/>
                </a:tc>
                <a:tc hMerge="1">
                  <a:tcPr/>
                </a:tc>
              </a:tr>
              <a:tr h="436880">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u="none" strike="noStrike" cap="none"/>
                        <a:t>Number Of Layers</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800"/>
                        <a:t>1</a:t>
                      </a:r>
                      <a:endParaRPr sz="1800"/>
                    </a:p>
                  </a:txBody>
                  <a:tcPr marL="91450" marR="91450" marT="45725" marB="45725">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a:t>4</a:t>
                      </a:r>
                      <a:endParaRPr sz="1800"/>
                    </a:p>
                  </a:txBody>
                  <a:tcPr marL="91450" marR="91450" marT="45725" marB="45725">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a:t>6</a:t>
                      </a:r>
                      <a:endParaRPr sz="1800" u="none" strike="noStrike" cap="none"/>
                    </a:p>
                  </a:txBody>
                  <a:tcPr marL="91450" marR="91450" marT="45725" marB="45725">
                    <a:lnB w="12700" cap="flat" cmpd="sng">
                      <a:solidFill>
                        <a:srgbClr val="FFFFFF"/>
                      </a:solidFill>
                      <a:prstDash val="solid"/>
                      <a:round/>
                      <a:headEnd type="none" w="sm" len="sm"/>
                      <a:tailEnd type="none" w="sm" len="sm"/>
                    </a:lnB>
                  </a:tcPr>
                </a:tc>
              </a:tr>
              <a:tr h="403860">
                <a:tc>
                  <a:txBody>
                    <a:bodyPr/>
                    <a:p>
                      <a:pPr marL="0" marR="0" lvl="0" indent="0" algn="ctr" rtl="0">
                        <a:lnSpc>
                          <a:spcPct val="100000"/>
                        </a:lnSpc>
                        <a:spcBef>
                          <a:spcPts val="0"/>
                        </a:spcBef>
                        <a:spcAft>
                          <a:spcPts val="0"/>
                        </a:spcAft>
                        <a:buClr>
                          <a:srgbClr val="000000"/>
                        </a:buClr>
                        <a:buSzPts val="1800"/>
                        <a:buFont typeface="Calibri" panose="020F0502020204030204"/>
                        <a:buNone/>
                      </a:pPr>
                      <a:r>
                        <a:rPr lang="en-US" sz="1800" u="none" strike="noStrike" cap="none"/>
                        <a:t>Batch Size</a:t>
                      </a:r>
                      <a:endParaRPr lang="en-US" sz="1800" u="none" strike="noStrike" cap="none"/>
                    </a:p>
                  </a:txBody>
                  <a:tcPr marL="91450" marR="91450" marT="45725" marB="45725"/>
                </a:tc>
                <a:tc>
                  <a:txBody>
                    <a:bodyPr/>
                    <a:p>
                      <a:pPr marL="0" marR="0" lvl="0" indent="0" algn="ctr" rtl="0">
                        <a:lnSpc>
                          <a:spcPct val="100000"/>
                        </a:lnSpc>
                        <a:spcBef>
                          <a:spcPts val="0"/>
                        </a:spcBef>
                        <a:spcAft>
                          <a:spcPts val="0"/>
                        </a:spcAft>
                        <a:buNone/>
                      </a:pPr>
                      <a:r>
                        <a:rPr lang="en-US" sz="1800"/>
                        <a:t>32</a:t>
                      </a:r>
                      <a:endParaRPr lang="en-US" sz="1800"/>
                    </a:p>
                  </a:txBody>
                  <a:tcPr marL="91450" marR="91450" marT="45725" marB="45725">
                    <a:lnB w="12700" cap="flat" cmpd="sng">
                      <a:solidFill>
                        <a:srgbClr val="FFFFFF"/>
                      </a:solidFill>
                      <a:prstDash val="solid"/>
                      <a:round/>
                      <a:headEnd type="none" w="sm" len="sm"/>
                      <a:tailEnd type="none" w="sm" len="sm"/>
                    </a:lnB>
                  </a:tcPr>
                </a:tc>
                <a:tc>
                  <a:txBody>
                    <a:bodyPr/>
                    <a:p>
                      <a:pPr marL="0" marR="0" lvl="0" indent="0" algn="ctr" rtl="0">
                        <a:lnSpc>
                          <a:spcPct val="100000"/>
                        </a:lnSpc>
                        <a:spcBef>
                          <a:spcPts val="0"/>
                        </a:spcBef>
                        <a:spcAft>
                          <a:spcPts val="0"/>
                        </a:spcAft>
                        <a:buNone/>
                      </a:pPr>
                      <a:r>
                        <a:rPr lang="en-US" sz="1800"/>
                        <a:t>64</a:t>
                      </a:r>
                      <a:endParaRPr lang="en-US" sz="1800"/>
                    </a:p>
                  </a:txBody>
                  <a:tcPr marL="91450" marR="91450" marT="45725" marB="45725">
                    <a:lnB w="12700" cap="flat" cmpd="sng">
                      <a:solidFill>
                        <a:srgbClr val="FFFFFF"/>
                      </a:solidFill>
                      <a:prstDash val="solid"/>
                      <a:round/>
                      <a:headEnd type="none" w="sm" len="sm"/>
                      <a:tailEnd type="none" w="sm" len="sm"/>
                    </a:lnB>
                  </a:tcPr>
                </a:tc>
                <a:tc>
                  <a:txBody>
                    <a:bodyPr/>
                    <a:p>
                      <a:pPr marL="0" marR="0" lvl="0" indent="0" algn="ctr" rtl="0">
                        <a:lnSpc>
                          <a:spcPct val="100000"/>
                        </a:lnSpc>
                        <a:spcBef>
                          <a:spcPts val="0"/>
                        </a:spcBef>
                        <a:spcAft>
                          <a:spcPts val="0"/>
                        </a:spcAft>
                        <a:buClr>
                          <a:srgbClr val="000000"/>
                        </a:buClr>
                        <a:buSzPts val="1800"/>
                        <a:buFont typeface="Calibri" panose="020F0502020204030204"/>
                        <a:buNone/>
                      </a:pPr>
                      <a:r>
                        <a:rPr lang="en-US" sz="1800" u="none" strike="noStrike" cap="none"/>
                        <a:t>128</a:t>
                      </a:r>
                      <a:endParaRPr lang="en-US" sz="1800" u="none" strike="noStrike" cap="none"/>
                    </a:p>
                  </a:txBody>
                  <a:tcPr marL="91450" marR="91450" marT="45725" marB="45725">
                    <a:lnB w="12700" cap="flat" cmpd="sng">
                      <a:solidFill>
                        <a:srgbClr val="FFFFFF"/>
                      </a:solidFill>
                      <a:prstDash val="solid"/>
                      <a:round/>
                      <a:headEnd type="none" w="sm" len="sm"/>
                      <a:tailEnd type="none" w="sm" len="sm"/>
                    </a:lnB>
                  </a:tcPr>
                </a:tc>
              </a:tr>
              <a:tr h="360680">
                <a:tc>
                  <a:txBody>
                    <a:bodyPr/>
                    <a:lstStyle/>
                    <a:p>
                      <a:pPr marL="0" marR="0" lvl="0" indent="0" algn="ctr" rtl="0">
                        <a:lnSpc>
                          <a:spcPct val="100000"/>
                        </a:lnSpc>
                        <a:spcBef>
                          <a:spcPts val="0"/>
                        </a:spcBef>
                        <a:spcAft>
                          <a:spcPts val="0"/>
                        </a:spcAft>
                        <a:buNone/>
                      </a:pPr>
                      <a:r>
                        <a:rPr lang="en-US" sz="1800"/>
                        <a:t>Multi-Head Numbers</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800"/>
                        <a:t>1</a:t>
                      </a:r>
                      <a:endParaRPr sz="1800"/>
                    </a:p>
                  </a:txBody>
                  <a:tcPr marL="91450" marR="91450" marT="45725" marB="45725">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a:t>5</a:t>
                      </a:r>
                      <a:endParaRPr sz="1800"/>
                    </a:p>
                  </a:txBody>
                  <a:tcPr marL="91450" marR="91450" marT="45725" marB="45725">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800"/>
                    </a:p>
                  </a:txBody>
                  <a:tcPr marL="91450" marR="91450" marT="45725" marB="45725">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r>
              <a:tr h="426750">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u="none" strike="noStrike" cap="none"/>
                        <a:t>Learning Rate</a:t>
                      </a:r>
                      <a:endParaRPr sz="1800" u="none" strike="noStrike" cap="none"/>
                    </a:p>
                  </a:txBody>
                  <a:tcPr marL="91450" marR="91450" marT="45725" marB="45725">
                    <a:lnR w="12700" cap="flat" cmpd="sng">
                      <a:solidFill>
                        <a:srgbClr val="FFFFFF"/>
                      </a:solidFill>
                      <a:prstDash val="solid"/>
                      <a:round/>
                      <a:headEnd type="none" w="sm" len="sm"/>
                      <a:tailEnd type="none" w="sm" len="sm"/>
                    </a:lnR>
                  </a:tcPr>
                </a:tc>
                <a:tc>
                  <a:txBody>
                    <a:bodyPr/>
                    <a:lstStyle/>
                    <a:p>
                      <a:pPr marL="0" marR="0" lvl="0" indent="0" algn="ctr" rtl="0">
                        <a:lnSpc>
                          <a:spcPct val="100000"/>
                        </a:lnSpc>
                        <a:spcBef>
                          <a:spcPts val="0"/>
                        </a:spcBef>
                        <a:spcAft>
                          <a:spcPts val="0"/>
                        </a:spcAft>
                        <a:buNone/>
                      </a:pPr>
                      <a:r>
                        <a:rPr lang="en-US" sz="1800"/>
                        <a:t>1e-4</a:t>
                      </a:r>
                      <a:endParaRPr sz="1800" u="none" strike="noStrike" cap="none"/>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a:t>5e-3</a:t>
                      </a:r>
                      <a:endParaRPr sz="1800" u="none" strike="noStrike" cap="none"/>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a:t>1e-3</a:t>
                      </a:r>
                      <a:endParaRPr sz="1800" u="none" strike="noStrike" cap="none"/>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r>
              <a:tr h="426750">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u="none" strike="noStrike" cap="none"/>
                        <a:t>Epoch</a:t>
                      </a:r>
                      <a:endParaRPr sz="1800" u="none" strike="noStrike" cap="none"/>
                    </a:p>
                  </a:txBody>
                  <a:tcPr marL="91450" marR="91450" marT="45725" marB="45725">
                    <a:lnR w="12700" cap="flat" cmpd="sng">
                      <a:solidFill>
                        <a:srgbClr val="FFFFFF"/>
                      </a:solidFill>
                      <a:prstDash val="solid"/>
                      <a:round/>
                      <a:headEnd type="none" w="sm" len="sm"/>
                      <a:tailEnd type="none" w="sm" len="sm"/>
                    </a:lnR>
                  </a:tcPr>
                </a:tc>
                <a:tc>
                  <a:txBody>
                    <a:bodyPr/>
                    <a:lstStyle/>
                    <a:p>
                      <a:pPr marL="0" marR="0" lvl="0" indent="0" algn="ctr" rtl="0">
                        <a:lnSpc>
                          <a:spcPct val="100000"/>
                        </a:lnSpc>
                        <a:spcBef>
                          <a:spcPts val="0"/>
                        </a:spcBef>
                        <a:spcAft>
                          <a:spcPts val="0"/>
                        </a:spcAft>
                        <a:buNone/>
                      </a:pPr>
                      <a:r>
                        <a:rPr lang="en-US" sz="1800"/>
                        <a:t>50</a:t>
                      </a:r>
                      <a:endParaRPr sz="1800" u="none" strike="noStrike" cap="none"/>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a:t>100</a:t>
                      </a:r>
                      <a:endParaRPr sz="1800" u="none" strike="noStrike" cap="none"/>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a:t>200</a:t>
                      </a:r>
                      <a:endParaRPr sz="1800" u="none" strike="noStrike" cap="none"/>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r>
              <a:tr h="480100">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u="none" strike="noStrike" cap="none"/>
                        <a:t>Time Steps</a:t>
                      </a:r>
                      <a:endParaRPr sz="1800" u="none" strike="noStrike" cap="none"/>
                    </a:p>
                  </a:txBody>
                  <a:tcPr marL="91450" marR="91450" marT="45725" marB="45725">
                    <a:lnR w="12700" cap="flat" cmpd="sng">
                      <a:solidFill>
                        <a:srgbClr val="FFFFFF"/>
                      </a:solidFill>
                      <a:prstDash val="solid"/>
                      <a:round/>
                      <a:headEnd type="none" w="sm" len="sm"/>
                      <a:tailEnd type="none" w="sm" len="sm"/>
                    </a:lnR>
                  </a:tcPr>
                </a:tc>
                <a:tc>
                  <a:txBody>
                    <a:bodyPr/>
                    <a:lstStyle/>
                    <a:p>
                      <a:pPr marL="0" marR="0" lvl="0" indent="0" algn="ctr" rtl="0">
                        <a:lnSpc>
                          <a:spcPct val="100000"/>
                        </a:lnSpc>
                        <a:spcBef>
                          <a:spcPts val="0"/>
                        </a:spcBef>
                        <a:spcAft>
                          <a:spcPts val="0"/>
                        </a:spcAft>
                        <a:buNone/>
                      </a:pPr>
                      <a:r>
                        <a:rPr lang="en-US" sz="1800"/>
                        <a:t>1</a:t>
                      </a:r>
                      <a:endParaRPr sz="1800" u="none" strike="noStrike" cap="none"/>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a:t>3</a:t>
                      </a:r>
                      <a:endParaRPr sz="1800" u="none" strike="noStrike" cap="none"/>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a:t>6</a:t>
                      </a:r>
                      <a:endParaRPr sz="1800" u="none" strike="noStrike" cap="none"/>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385445" y="584280"/>
            <a:ext cx="8229600" cy="801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Self-Attention Scores</a:t>
            </a:r>
            <a:endParaRPr lang="en-US"/>
          </a:p>
        </p:txBody>
      </p:sp>
      <p:sp>
        <p:nvSpPr>
          <p:cNvPr id="225" name="Google Shape;225;p25"/>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pic>
        <p:nvPicPr>
          <p:cNvPr id="226" name="Google Shape;226;p25"/>
          <p:cNvPicPr preferRelativeResize="0"/>
          <p:nvPr/>
        </p:nvPicPr>
        <p:blipFill>
          <a:blip r:embed="rId1"/>
          <a:srcRect t="1792" r="6306"/>
          <a:stretch>
            <a:fillRect/>
          </a:stretch>
        </p:blipFill>
        <p:spPr>
          <a:xfrm>
            <a:off x="3051810" y="1339215"/>
            <a:ext cx="5794375" cy="3166110"/>
          </a:xfrm>
          <a:prstGeom prst="rect">
            <a:avLst/>
          </a:prstGeom>
          <a:noFill/>
          <a:ln>
            <a:noFill/>
          </a:ln>
        </p:spPr>
      </p:pic>
      <p:sp>
        <p:nvSpPr>
          <p:cNvPr id="2" name="Down Arrow 1"/>
          <p:cNvSpPr/>
          <p:nvPr/>
        </p:nvSpPr>
        <p:spPr>
          <a:xfrm>
            <a:off x="598170" y="1531620"/>
            <a:ext cx="266065" cy="2688590"/>
          </a:xfrm>
          <a:prstGeom prst="downArrow">
            <a:avLst/>
          </a:prstGeom>
          <a:solidFill>
            <a:srgbClr val="C00000"/>
          </a:solidFill>
          <a:ln>
            <a:gradFill>
              <a:gsLst>
                <a:gs pos="0">
                  <a:srgbClr val="E30000"/>
                </a:gs>
                <a:gs pos="100000">
                  <a:srgbClr val="760303"/>
                </a:gs>
              </a:gsLst>
            </a:gra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Text Box 2"/>
          <p:cNvSpPr txBox="1"/>
          <p:nvPr/>
        </p:nvSpPr>
        <p:spPr>
          <a:xfrm>
            <a:off x="1169035" y="1603375"/>
            <a:ext cx="1576705" cy="2748915"/>
          </a:xfrm>
          <a:prstGeom prst="rect">
            <a:avLst/>
          </a:prstGeom>
          <a:noFill/>
        </p:spPr>
        <p:txBody>
          <a:bodyPr wrap="square" rtlCol="0">
            <a:noAutofit/>
          </a:bodyPr>
          <a:p>
            <a:pPr marL="285750" indent="-285750">
              <a:buFont typeface="Arial" panose="020B0604020202020204" pitchFamily="34" charset="0"/>
              <a:buChar char="•"/>
            </a:pPr>
            <a:r>
              <a:rPr lang="en-US" b="1"/>
              <a:t>Macro </a:t>
            </a:r>
            <a:endParaRPr lang="en-US" b="1"/>
          </a:p>
          <a:p>
            <a:pPr marL="285750" indent="-285750">
              <a:buFont typeface="Arial" panose="020B0604020202020204" pitchFamily="34" charset="0"/>
              <a:buChar char="•"/>
            </a:pPr>
            <a:endParaRPr lang="en-US" b="1"/>
          </a:p>
          <a:p>
            <a:pPr marL="285750" indent="-285750">
              <a:buFont typeface="Arial" panose="020B0604020202020204" pitchFamily="34" charset="0"/>
              <a:buChar char="•"/>
            </a:pPr>
            <a:endParaRPr lang="en-US" b="1"/>
          </a:p>
          <a:p>
            <a:pPr marL="285750" indent="-285750">
              <a:buFont typeface="Arial" panose="020B0604020202020204" pitchFamily="34" charset="0"/>
              <a:buChar char="•"/>
            </a:pPr>
            <a:r>
              <a:rPr lang="en-US" b="1"/>
              <a:t>Value</a:t>
            </a:r>
            <a:endParaRPr lang="en-US" b="1"/>
          </a:p>
          <a:p>
            <a:pPr marL="285750" indent="-285750">
              <a:buFont typeface="Arial" panose="020B0604020202020204" pitchFamily="34" charset="0"/>
              <a:buChar char="•"/>
            </a:pPr>
            <a:endParaRPr lang="en-US" b="1"/>
          </a:p>
          <a:p>
            <a:pPr marL="285750" indent="-285750">
              <a:buFont typeface="Arial" panose="020B0604020202020204" pitchFamily="34" charset="0"/>
              <a:buChar char="•"/>
            </a:pPr>
            <a:endParaRPr lang="en-US" b="1"/>
          </a:p>
          <a:p>
            <a:pPr marL="285750" indent="-285750">
              <a:buFont typeface="Arial" panose="020B0604020202020204" pitchFamily="34" charset="0"/>
              <a:buChar char="•"/>
            </a:pPr>
            <a:r>
              <a:rPr lang="en-US" b="1"/>
              <a:t>Momentum</a:t>
            </a:r>
            <a:endParaRPr lang="en-US" b="1"/>
          </a:p>
          <a:p>
            <a:pPr marL="285750" indent="-285750">
              <a:buFont typeface="Arial" panose="020B0604020202020204" pitchFamily="34" charset="0"/>
              <a:buChar char="•"/>
            </a:pPr>
            <a:endParaRPr lang="en-US" b="1"/>
          </a:p>
          <a:p>
            <a:pPr marL="285750" indent="-285750">
              <a:buFont typeface="Arial" panose="020B0604020202020204" pitchFamily="34" charset="0"/>
              <a:buChar char="•"/>
            </a:pPr>
            <a:endParaRPr lang="en-US" b="1"/>
          </a:p>
          <a:p>
            <a:pPr marL="285750" indent="-285750">
              <a:buFont typeface="Arial" panose="020B0604020202020204" pitchFamily="34" charset="0"/>
              <a:buChar char="•"/>
            </a:pPr>
            <a:r>
              <a:rPr lang="en-US" b="1"/>
              <a:t>Others</a:t>
            </a:r>
            <a:endParaRPr lang="en-US"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6"/>
          <p:cNvSpPr txBox="1">
            <a:spLocks noGrp="1"/>
          </p:cNvSpPr>
          <p:nvPr>
            <p:ph type="title"/>
          </p:nvPr>
        </p:nvSpPr>
        <p:spPr>
          <a:xfrm>
            <a:off x="457200" y="675085"/>
            <a:ext cx="8229600" cy="801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Score Factors </a:t>
            </a:r>
            <a:endParaRPr lang="en-US"/>
          </a:p>
        </p:txBody>
      </p:sp>
      <p:sp>
        <p:nvSpPr>
          <p:cNvPr id="232" name="Google Shape;232;p26"/>
          <p:cNvSpPr txBox="1">
            <a:spLocks noGrp="1"/>
          </p:cNvSpPr>
          <p:nvPr>
            <p:ph type="body" idx="1"/>
          </p:nvPr>
        </p:nvSpPr>
        <p:spPr>
          <a:xfrm>
            <a:off x="47625" y="1556975"/>
            <a:ext cx="9231900" cy="2890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None/>
            </a:pPr>
            <a:endParaRPr sz="1400"/>
          </a:p>
          <a:p>
            <a:pPr marL="342900" lvl="0" indent="-349250" algn="l" rtl="0">
              <a:lnSpc>
                <a:spcPct val="100000"/>
              </a:lnSpc>
              <a:spcBef>
                <a:spcPts val="280"/>
              </a:spcBef>
              <a:spcAft>
                <a:spcPts val="0"/>
              </a:spcAft>
              <a:buClr>
                <a:schemeClr val="dk1"/>
              </a:buClr>
              <a:buSzPts val="1500"/>
              <a:buChar char="•"/>
            </a:pPr>
            <a:r>
              <a:rPr lang="en-US" sz="1500"/>
              <a:t>Model Application(Scoring Outcome): Monthly Scoring of CSI 1000 Constituent Stocks Post-2019</a:t>
            </a:r>
            <a:endParaRPr sz="1500"/>
          </a:p>
          <a:p>
            <a:pPr marL="342900" lvl="0" indent="-349250" algn="l" rtl="0">
              <a:lnSpc>
                <a:spcPct val="100000"/>
              </a:lnSpc>
              <a:spcBef>
                <a:spcPts val="280"/>
              </a:spcBef>
              <a:spcAft>
                <a:spcPts val="0"/>
              </a:spcAft>
              <a:buSzPts val="1500"/>
              <a:buChar char="•"/>
            </a:pPr>
            <a:r>
              <a:rPr lang="en-US" sz="1500"/>
              <a:t>Metrics methods: By calculating each factor’s contribution to total R</a:t>
            </a:r>
            <a:r>
              <a:rPr lang="en-US" sz="1500" baseline="30000"/>
              <a:t>2</a:t>
            </a:r>
            <a:endParaRPr sz="1500" baseline="30000"/>
          </a:p>
          <a:p>
            <a:pPr marL="342900" lvl="0" indent="-254000" algn="l" rtl="0">
              <a:lnSpc>
                <a:spcPct val="100000"/>
              </a:lnSpc>
              <a:spcBef>
                <a:spcPts val="280"/>
              </a:spcBef>
              <a:spcAft>
                <a:spcPts val="0"/>
              </a:spcAft>
              <a:buSzPts val="1400"/>
              <a:buNone/>
            </a:pPr>
            <a:endParaRPr sz="1600"/>
          </a:p>
          <a:p>
            <a:pPr marL="342900" lvl="0" indent="-254000" algn="l" rtl="0">
              <a:lnSpc>
                <a:spcPct val="100000"/>
              </a:lnSpc>
              <a:spcBef>
                <a:spcPts val="280"/>
              </a:spcBef>
              <a:spcAft>
                <a:spcPts val="0"/>
              </a:spcAft>
              <a:buClr>
                <a:schemeClr val="dk1"/>
              </a:buClr>
              <a:buSzPts val="1400"/>
              <a:buNone/>
            </a:pPr>
            <a:endParaRPr sz="1400"/>
          </a:p>
          <a:p>
            <a:pPr marL="342900" lvl="0" indent="-228600" algn="l" rtl="0">
              <a:lnSpc>
                <a:spcPct val="100000"/>
              </a:lnSpc>
              <a:spcBef>
                <a:spcPts val="360"/>
              </a:spcBef>
              <a:spcAft>
                <a:spcPts val="0"/>
              </a:spcAft>
              <a:buClr>
                <a:schemeClr val="dk1"/>
              </a:buClr>
              <a:buSzPts val="1800"/>
              <a:buNone/>
            </a:pPr>
            <a:endParaRPr sz="1800"/>
          </a:p>
        </p:txBody>
      </p:sp>
      <p:sp>
        <p:nvSpPr>
          <p:cNvPr id="233" name="Google Shape;233;p26"/>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graphicFrame>
        <p:nvGraphicFramePr>
          <p:cNvPr id="234" name="Google Shape;234;p26"/>
          <p:cNvGraphicFramePr/>
          <p:nvPr/>
        </p:nvGraphicFramePr>
        <p:xfrm>
          <a:off x="599938" y="2705425"/>
          <a:ext cx="7944125" cy="3000000"/>
        </p:xfrm>
        <a:graphic>
          <a:graphicData uri="http://schemas.openxmlformats.org/drawingml/2006/table">
            <a:tbl>
              <a:tblPr>
                <a:noFill/>
                <a:tableStyleId>{B6F3DF4C-64B5-4756-879F-FA81134B3ED6}</a:tableStyleId>
              </a:tblPr>
              <a:tblGrid>
                <a:gridCol w="1048475"/>
                <a:gridCol w="1443225"/>
                <a:gridCol w="1175825"/>
                <a:gridCol w="1182100"/>
                <a:gridCol w="1086725"/>
                <a:gridCol w="959300"/>
                <a:gridCol w="1048475"/>
              </a:tblGrid>
              <a:tr h="65635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700" u="none" strike="noStrike" cap="none"/>
                        <a:t>factors</a:t>
                      </a:r>
                      <a:endParaRPr sz="1700" u="none" strike="noStrike" cap="none"/>
                    </a:p>
                  </a:txBody>
                  <a:tcPr marL="91425" marR="91425" marT="91425" marB="91425">
                    <a:solidFill>
                      <a:srgbClr val="C0504D"/>
                    </a:solidFill>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700"/>
                        <a:t>Net Dividend</a:t>
                      </a:r>
                      <a:endParaRPr sz="1700" u="none" strike="noStrike" cap="none"/>
                    </a:p>
                  </a:txBody>
                  <a:tcPr marL="91425" marR="91425" marT="91425" marB="91425">
                    <a:solidFill>
                      <a:srgbClr val="C0504D"/>
                    </a:solidFill>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700"/>
                        <a:t>RSI</a:t>
                      </a:r>
                      <a:endParaRPr sz="1700" u="none" strike="noStrike" cap="none"/>
                    </a:p>
                  </a:txBody>
                  <a:tcPr marL="91425" marR="91425" marT="91425" marB="91425">
                    <a:solidFill>
                      <a:srgbClr val="C0504D"/>
                    </a:solidFill>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700"/>
                        <a:t>MA</a:t>
                      </a:r>
                      <a:endParaRPr sz="1700" u="none" strike="noStrike" cap="none"/>
                    </a:p>
                  </a:txBody>
                  <a:tcPr marL="91425" marR="91425" marT="91425" marB="91425">
                    <a:solidFill>
                      <a:srgbClr val="C0504D"/>
                    </a:solidFill>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700"/>
                        <a:t>P/S</a:t>
                      </a:r>
                      <a:endParaRPr sz="1700" u="none" strike="noStrike" cap="none"/>
                    </a:p>
                  </a:txBody>
                  <a:tcPr marL="91425" marR="91425" marT="91425" marB="91425">
                    <a:solidFill>
                      <a:srgbClr val="C0504D"/>
                    </a:solidFill>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700"/>
                        <a:t>P/E</a:t>
                      </a:r>
                      <a:endParaRPr sz="1700" u="none" strike="noStrike" cap="none"/>
                    </a:p>
                  </a:txBody>
                  <a:tcPr marL="91425" marR="91425" marT="91425" marB="91425">
                    <a:solidFill>
                      <a:srgbClr val="C0504D"/>
                    </a:solidFill>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700"/>
                        <a:t>others</a:t>
                      </a:r>
                      <a:endParaRPr sz="1700" u="none" strike="noStrike" cap="none"/>
                    </a:p>
                  </a:txBody>
                  <a:tcPr marL="91425" marR="91425" marT="91425" marB="91425">
                    <a:solidFill>
                      <a:srgbClr val="C0504D"/>
                    </a:solidFill>
                  </a:tcPr>
                </a:tc>
              </a:tr>
              <a:tr h="597225">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u="none" strike="noStrike" cap="none"/>
                        <a:t>R</a:t>
                      </a:r>
                      <a:r>
                        <a:rPr lang="en-US" sz="1400" u="none" strike="noStrike" cap="none" baseline="30000"/>
                        <a:t>2</a:t>
                      </a:r>
                      <a:endParaRPr sz="1400" u="none" strike="noStrike" cap="none" baseline="30000"/>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US">
                          <a:solidFill>
                            <a:schemeClr val="dk1"/>
                          </a:solidFill>
                          <a:highlight>
                            <a:srgbClr val="FFFFFF"/>
                          </a:highlight>
                        </a:rPr>
                        <a:t>0.611</a:t>
                      </a:r>
                      <a:endParaRPr sz="1800"/>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a:t>0.103</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a:t>0.102</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a:t>0.003</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a:t>0.001</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a:t>0</a:t>
                      </a:r>
                      <a:endParaRPr sz="1400" u="none" strike="noStrike" cap="none"/>
                    </a:p>
                  </a:txBody>
                  <a:tcPr marL="91425" marR="91425" marT="91425" marB="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7"/>
          <p:cNvSpPr txBox="1">
            <a:spLocks noGrp="1"/>
          </p:cNvSpPr>
          <p:nvPr>
            <p:ph type="title"/>
          </p:nvPr>
        </p:nvSpPr>
        <p:spPr>
          <a:xfrm>
            <a:off x="457200" y="675085"/>
            <a:ext cx="8229600" cy="801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Factors Assessment</a:t>
            </a:r>
            <a:endParaRPr lang="en-US"/>
          </a:p>
        </p:txBody>
      </p:sp>
      <p:sp>
        <p:nvSpPr>
          <p:cNvPr id="241" name="Google Shape;241;p27"/>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graphicFrame>
        <p:nvGraphicFramePr>
          <p:cNvPr id="242" name="Google Shape;242;p27"/>
          <p:cNvGraphicFramePr/>
          <p:nvPr/>
        </p:nvGraphicFramePr>
        <p:xfrm>
          <a:off x="457200" y="1676886"/>
          <a:ext cx="8154575" cy="3000000"/>
        </p:xfrm>
        <a:graphic>
          <a:graphicData uri="http://schemas.openxmlformats.org/drawingml/2006/table">
            <a:tbl>
              <a:tblPr firstRow="1" bandRow="1">
                <a:noFill/>
                <a:tableStyleId>{1A03EBFA-F943-4E1E-AB38-A822DAB149C4}</a:tableStyleId>
              </a:tblPr>
              <a:tblGrid>
                <a:gridCol w="1621875"/>
                <a:gridCol w="1633175"/>
                <a:gridCol w="1633175"/>
                <a:gridCol w="1633175"/>
                <a:gridCol w="1633175"/>
              </a:tblGrid>
              <a:tr h="534875">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a:t>Type</a:t>
                      </a:r>
                      <a:endParaRPr sz="1800" u="none" strike="noStrike" cap="none"/>
                    </a:p>
                  </a:txBody>
                  <a:tcPr marL="91450" marR="91450" marT="45725" marB="45725">
                    <a:solidFill>
                      <a:srgbClr val="C0504D"/>
                    </a:solidFill>
                  </a:tcPr>
                </a:tc>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a:t>Name</a:t>
                      </a:r>
                      <a:endParaRPr sz="1800" u="none" strike="noStrike" cap="none"/>
                    </a:p>
                  </a:txBody>
                  <a:tcPr marL="91450" marR="91450" marT="45725" marB="45725">
                    <a:solidFill>
                      <a:srgbClr val="C0504D"/>
                    </a:solidFill>
                  </a:tcPr>
                </a:tc>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a:t>Frequncy</a:t>
                      </a:r>
                      <a:endParaRPr sz="1800" u="none" strike="noStrike" cap="none"/>
                    </a:p>
                  </a:txBody>
                  <a:tcPr marL="91450" marR="91450" marT="45725" marB="45725">
                    <a:solidFill>
                      <a:srgbClr val="C0504D"/>
                    </a:solidFill>
                  </a:tcPr>
                </a:tc>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a:t>Scores</a:t>
                      </a:r>
                      <a:endParaRPr sz="1800" u="none" strike="noStrike" cap="none"/>
                    </a:p>
                  </a:txBody>
                  <a:tcPr marL="91450" marR="91450" marT="45725" marB="45725">
                    <a:solidFill>
                      <a:srgbClr val="C0504D"/>
                    </a:solidFill>
                  </a:tcPr>
                </a:tc>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a:t>R</a:t>
                      </a:r>
                      <a:r>
                        <a:rPr lang="en-US" sz="1800" baseline="30000"/>
                        <a:t>2</a:t>
                      </a:r>
                      <a:endParaRPr sz="1800" u="none" strike="noStrike" cap="none" baseline="30000"/>
                    </a:p>
                  </a:txBody>
                  <a:tcPr marL="91450" marR="91450" marT="45725" marB="45725">
                    <a:solidFill>
                      <a:srgbClr val="C0504D"/>
                    </a:solidFill>
                  </a:tcPr>
                </a:tc>
              </a:tr>
              <a:tr h="640100">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a:t> Macro</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600"/>
                        <a:t>2y-10y</a:t>
                      </a:r>
                      <a:r>
                        <a:rPr lang="zh-CN" altLang="en-US" sz="1600">
                          <a:ea typeface="SimSun" panose="02010600030101010101" pitchFamily="2" charset="-122"/>
                        </a:rPr>
                        <a:t>，</a:t>
                      </a:r>
                      <a:endParaRPr sz="1600"/>
                    </a:p>
                    <a:p>
                      <a:pPr marL="0" marR="0" lvl="0" indent="0" algn="ctr" rtl="0">
                        <a:lnSpc>
                          <a:spcPct val="100000"/>
                        </a:lnSpc>
                        <a:spcBef>
                          <a:spcPts val="0"/>
                        </a:spcBef>
                        <a:spcAft>
                          <a:spcPts val="0"/>
                        </a:spcAft>
                        <a:buClr>
                          <a:srgbClr val="000000"/>
                        </a:buClr>
                        <a:buSzPts val="1800"/>
                        <a:buFont typeface="Calibri" panose="020F0502020204030204"/>
                        <a:buNone/>
                      </a:pPr>
                      <a:r>
                        <a:rPr lang="en-US" sz="1600"/>
                        <a:t>GOGHG</a:t>
                      </a:r>
                      <a:endParaRPr sz="1600"/>
                    </a:p>
                  </a:txBody>
                  <a:tcPr marL="91450" marR="91450" marT="45725" marB="45725">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u="none" strike="noStrike" cap="none"/>
                        <a:t>Daily</a:t>
                      </a:r>
                      <a:endParaRPr lang="en-US" sz="1800" u="none" strike="noStrike" cap="none"/>
                    </a:p>
                  </a:txBody>
                  <a:tcPr marL="91450" marR="91450" marT="45725" marB="45725">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a:t>High</a:t>
                      </a:r>
                      <a:endParaRPr sz="1800" u="none" strike="noStrike" cap="none"/>
                    </a:p>
                  </a:txBody>
                  <a:tcPr marL="91450" marR="91450" marT="45725" marB="45725">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a:t>0</a:t>
                      </a:r>
                      <a:endParaRPr sz="1800" u="none" strike="noStrike" cap="none"/>
                    </a:p>
                  </a:txBody>
                  <a:tcPr marL="91450" marR="91450" marT="45725" marB="45725">
                    <a:lnB w="12700" cap="flat" cmpd="sng">
                      <a:solidFill>
                        <a:srgbClr val="FFFFFF"/>
                      </a:solidFill>
                      <a:prstDash val="solid"/>
                      <a:round/>
                      <a:headEnd type="none" w="sm" len="sm"/>
                      <a:tailEnd type="none" w="sm" len="sm"/>
                    </a:lnB>
                  </a:tcPr>
                </a:tc>
              </a:tr>
              <a:tr h="493200">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a:t>Value </a:t>
                      </a:r>
                      <a:endParaRPr sz="1800" u="none" strike="noStrike" cap="none"/>
                    </a:p>
                  </a:txBody>
                  <a:tcPr marL="91450" marR="91450" marT="45725" marB="45725">
                    <a:lnR w="12700" cap="flat" cmpd="sng">
                      <a:solidFill>
                        <a:srgbClr val="FFFFFF"/>
                      </a:solidFill>
                      <a:prstDash val="solid"/>
                      <a:round/>
                      <a:headEnd type="none" w="sm" len="sm"/>
                      <a:tailEnd type="none" w="sm" len="sm"/>
                    </a:lnR>
                  </a:tcPr>
                </a:tc>
                <a:tc>
                  <a:txBody>
                    <a:bodyPr/>
                    <a:lstStyle/>
                    <a:p>
                      <a:pPr marL="0" marR="0" lvl="0" indent="0" algn="ctr" rtl="0">
                        <a:lnSpc>
                          <a:spcPct val="100000"/>
                        </a:lnSpc>
                        <a:spcBef>
                          <a:spcPts val="0"/>
                        </a:spcBef>
                        <a:spcAft>
                          <a:spcPts val="0"/>
                        </a:spcAft>
                        <a:buNone/>
                      </a:pPr>
                      <a:r>
                        <a:rPr lang="en-US" sz="1800"/>
                        <a:t>P/E,P/S,P/B</a:t>
                      </a:r>
                      <a:endParaRPr sz="1800" u="none" strike="noStrike" cap="none"/>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u="none" strike="noStrike" cap="none"/>
                        <a:t>Seasonality</a:t>
                      </a:r>
                      <a:endParaRPr lang="en-US" sz="1800" u="none" strike="noStrike" cap="none"/>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a:t>High</a:t>
                      </a:r>
                      <a:endParaRPr sz="1800" u="none" strike="noStrike" cap="none"/>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u="none" strike="noStrike" cap="none"/>
                        <a:t>0.004</a:t>
                      </a:r>
                      <a:endParaRPr lang="en-US" sz="1800" u="none" strike="noStrike" cap="none"/>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r>
              <a:tr h="493200">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a:t>Momentum</a:t>
                      </a:r>
                      <a:endParaRPr sz="1800" u="none" strike="noStrike" cap="none"/>
                    </a:p>
                  </a:txBody>
                  <a:tcPr marL="91450" marR="91450" marT="45725" marB="45725">
                    <a:lnR w="12700" cap="flat" cmpd="sng">
                      <a:solidFill>
                        <a:srgbClr val="FFFFFF"/>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700"/>
                        <a:t>Daily Return,RSI</a:t>
                      </a:r>
                      <a:endParaRPr sz="1700" u="none" strike="noStrike" cap="none"/>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a:sym typeface="+mn-ea"/>
                        </a:rPr>
                        <a:t>Daily</a:t>
                      </a:r>
                      <a:endParaRPr sz="1800" u="none" strike="noStrike" cap="none"/>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a:t>Low</a:t>
                      </a:r>
                      <a:endParaRPr lang="en-US" sz="180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US" sz="1800" u="none" strike="noStrike" cap="none"/>
                        <a:t>0.805</a:t>
                      </a:r>
                      <a:endParaRPr lang="en-US" sz="1800" u="none" strike="noStrike" cap="none"/>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r>
              <a:tr h="554850">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a:t>Others</a:t>
                      </a:r>
                      <a:endParaRPr sz="1800" u="none" strike="noStrike" cap="none"/>
                    </a:p>
                  </a:txBody>
                  <a:tcPr marL="91450" marR="91450" marT="45725" marB="45725">
                    <a:lnR w="12700" cap="flat" cmpd="sng">
                      <a:solidFill>
                        <a:srgbClr val="FFFFFF"/>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endParaRPr sz="1800" u="none" strike="noStrike" cap="none"/>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a:t>Seasonality</a:t>
                      </a:r>
                      <a:endParaRPr lang="en-US" sz="180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a:t>Low</a:t>
                      </a:r>
                      <a:endParaRPr lang="en-US" sz="180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US" sz="1800" u="none" strike="noStrike" cap="none"/>
                        <a:t>0</a:t>
                      </a:r>
                      <a:endParaRPr lang="en-US" sz="1800" u="none" strike="noStrike" cap="none"/>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8"/>
          <p:cNvSpPr txBox="1">
            <a:spLocks noGrp="1"/>
          </p:cNvSpPr>
          <p:nvPr>
            <p:ph type="title"/>
          </p:nvPr>
        </p:nvSpPr>
        <p:spPr>
          <a:xfrm>
            <a:off x="457200" y="675085"/>
            <a:ext cx="8229600" cy="80129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Future  Work</a:t>
            </a:r>
            <a:endParaRPr lang="en-US" sz="4000"/>
          </a:p>
        </p:txBody>
      </p:sp>
      <p:sp>
        <p:nvSpPr>
          <p:cNvPr id="248" name="Google Shape;248;p28"/>
          <p:cNvSpPr txBox="1">
            <a:spLocks noGrp="1"/>
          </p:cNvSpPr>
          <p:nvPr>
            <p:ph type="body" idx="1"/>
          </p:nvPr>
        </p:nvSpPr>
        <p:spPr>
          <a:xfrm>
            <a:off x="457200" y="2080125"/>
            <a:ext cx="8229600" cy="23277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None/>
            </a:pPr>
            <a:r>
              <a:rPr lang="en-US" sz="1800"/>
              <a:t> 1: </a:t>
            </a:r>
            <a:r>
              <a:rPr lang="en-US" sz="17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Split low-frequency data into high-frequency data (linear interpolation ) and test</a:t>
            </a:r>
            <a:endParaRPr sz="1700"/>
          </a:p>
          <a:p>
            <a:pPr marL="342900" lvl="0" indent="-228600" algn="l" rtl="0">
              <a:spcBef>
                <a:spcPts val="0"/>
              </a:spcBef>
              <a:spcAft>
                <a:spcPts val="0"/>
              </a:spcAft>
              <a:buClr>
                <a:schemeClr val="dk1"/>
              </a:buClr>
              <a:buSzPts val="1800"/>
              <a:buNone/>
            </a:pPr>
            <a:r>
              <a:rPr lang="en-US" sz="1900"/>
              <a:t> </a:t>
            </a:r>
            <a:endParaRPr sz="1900"/>
          </a:p>
          <a:p>
            <a:pPr marL="342900" lvl="0" indent="-228600" algn="l" rtl="0">
              <a:spcBef>
                <a:spcPts val="0"/>
              </a:spcBef>
              <a:spcAft>
                <a:spcPts val="0"/>
              </a:spcAft>
              <a:buClr>
                <a:schemeClr val="dk1"/>
              </a:buClr>
              <a:buSzPts val="1800"/>
              <a:buNone/>
            </a:pPr>
            <a:endParaRPr sz="1800"/>
          </a:p>
          <a:p>
            <a:pPr marL="342900" lvl="0" indent="-228600" algn="l" rtl="0">
              <a:spcBef>
                <a:spcPts val="0"/>
              </a:spcBef>
              <a:spcAft>
                <a:spcPts val="0"/>
              </a:spcAft>
              <a:buClr>
                <a:schemeClr val="dk1"/>
              </a:buClr>
              <a:buSzPts val="1800"/>
              <a:buNone/>
            </a:pPr>
            <a:r>
              <a:rPr lang="en-US" sz="1800"/>
              <a:t> 2: Construct portfolios based on factors values</a:t>
            </a:r>
            <a:endParaRPr sz="1800"/>
          </a:p>
          <a:p>
            <a:pPr marL="342900" lvl="0" indent="-228600" algn="l" rtl="0">
              <a:spcBef>
                <a:spcPts val="0"/>
              </a:spcBef>
              <a:spcAft>
                <a:spcPts val="0"/>
              </a:spcAft>
              <a:buClr>
                <a:schemeClr val="dk1"/>
              </a:buClr>
              <a:buSzPts val="1800"/>
              <a:buNone/>
            </a:pPr>
            <a:endParaRPr sz="1800"/>
          </a:p>
          <a:p>
            <a:pPr marL="342900" lvl="0" indent="-228600" algn="l" rtl="0">
              <a:spcBef>
                <a:spcPts val="0"/>
              </a:spcBef>
              <a:spcAft>
                <a:spcPts val="0"/>
              </a:spcAft>
              <a:buClr>
                <a:schemeClr val="dk1"/>
              </a:buClr>
              <a:buSzPts val="1800"/>
              <a:buNone/>
            </a:pPr>
            <a:endParaRPr sz="1800"/>
          </a:p>
          <a:p>
            <a:pPr marL="342900" lvl="0" indent="-228600" algn="l" rtl="0">
              <a:spcBef>
                <a:spcPts val="0"/>
              </a:spcBef>
              <a:spcAft>
                <a:spcPts val="0"/>
              </a:spcAft>
              <a:buClr>
                <a:schemeClr val="dk1"/>
              </a:buClr>
              <a:buSzPts val="1800"/>
              <a:buNone/>
            </a:pPr>
            <a:r>
              <a:rPr lang="en-US" sz="1800"/>
              <a:t> 3: Backtest the portfolio</a:t>
            </a:r>
            <a:endParaRPr sz="1800"/>
          </a:p>
          <a:p>
            <a:pPr marL="342900" lvl="0" indent="-228600" algn="l" rtl="0">
              <a:spcBef>
                <a:spcPts val="0"/>
              </a:spcBef>
              <a:spcAft>
                <a:spcPts val="0"/>
              </a:spcAft>
              <a:buClr>
                <a:schemeClr val="dk1"/>
              </a:buClr>
              <a:buSzPts val="1800"/>
              <a:buNone/>
            </a:pPr>
            <a:endParaRPr sz="1800"/>
          </a:p>
          <a:p>
            <a:pPr marL="342900" lvl="0" indent="-228600" algn="l" rtl="0">
              <a:spcBef>
                <a:spcPts val="0"/>
              </a:spcBef>
              <a:spcAft>
                <a:spcPts val="0"/>
              </a:spcAft>
              <a:buClr>
                <a:schemeClr val="dk1"/>
              </a:buClr>
              <a:buSzPts val="1800"/>
              <a:buNone/>
            </a:pPr>
            <a:endParaRPr sz="1800"/>
          </a:p>
          <a:p>
            <a:pPr marL="342900" lvl="0" indent="-228600" algn="l" rtl="0">
              <a:spcBef>
                <a:spcPts val="0"/>
              </a:spcBef>
              <a:spcAft>
                <a:spcPts val="0"/>
              </a:spcAft>
              <a:buClr>
                <a:schemeClr val="dk1"/>
              </a:buClr>
              <a:buSzPts val="1800"/>
              <a:buNone/>
            </a:pPr>
            <a:r>
              <a:rPr lang="en-US" sz="1800"/>
              <a:t> </a:t>
            </a:r>
            <a:endParaRPr sz="1800"/>
          </a:p>
        </p:txBody>
      </p:sp>
      <p:sp>
        <p:nvSpPr>
          <p:cNvPr id="249" name="Google Shape;249;p2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9"/>
          <p:cNvSpPr txBox="1">
            <a:spLocks noGrp="1"/>
          </p:cNvSpPr>
          <p:nvPr>
            <p:ph type="title"/>
          </p:nvPr>
        </p:nvSpPr>
        <p:spPr>
          <a:xfrm>
            <a:off x="457200" y="1279560"/>
            <a:ext cx="8229600" cy="8013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5800"/>
              <a:t> </a:t>
            </a:r>
            <a:r>
              <a:rPr lang="en-US" sz="4400"/>
              <a:t>Thank You</a:t>
            </a:r>
            <a:br>
              <a:rPr lang="en-US" sz="4000"/>
            </a:br>
            <a:r>
              <a:rPr lang="en-US" sz="4400"/>
              <a:t>Q&amp;A </a:t>
            </a:r>
            <a:endParaRPr lang="en-US" sz="4400"/>
          </a:p>
        </p:txBody>
      </p:sp>
      <p:sp>
        <p:nvSpPr>
          <p:cNvPr id="255" name="Google Shape;255;p2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457200" y="675085"/>
            <a:ext cx="8229600" cy="801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Team Members</a:t>
            </a:r>
            <a:endParaRPr lang="en-US"/>
          </a:p>
        </p:txBody>
      </p:sp>
      <p:pic>
        <p:nvPicPr>
          <p:cNvPr id="95" name="Google Shape;95;p14"/>
          <p:cNvPicPr preferRelativeResize="0">
            <a:picLocks noGrp="1"/>
          </p:cNvPicPr>
          <p:nvPr>
            <p:ph type="body" idx="1"/>
          </p:nvPr>
        </p:nvPicPr>
        <p:blipFill rotWithShape="1">
          <a:blip r:embed="rId1"/>
          <a:srcRect/>
          <a:stretch>
            <a:fillRect/>
          </a:stretch>
        </p:blipFill>
        <p:spPr>
          <a:xfrm>
            <a:off x="1014065" y="1670924"/>
            <a:ext cx="1645200" cy="1801500"/>
          </a:xfrm>
          <a:prstGeom prst="rect">
            <a:avLst/>
          </a:prstGeom>
          <a:noFill/>
          <a:ln>
            <a:noFill/>
          </a:ln>
        </p:spPr>
      </p:pic>
      <p:pic>
        <p:nvPicPr>
          <p:cNvPr id="96" name="Google Shape;96;p14"/>
          <p:cNvPicPr preferRelativeResize="0">
            <a:picLocks noGrp="1"/>
          </p:cNvPicPr>
          <p:nvPr>
            <p:ph type="body" idx="2"/>
          </p:nvPr>
        </p:nvPicPr>
        <p:blipFill rotWithShape="1">
          <a:blip r:embed="rId2"/>
          <a:srcRect/>
          <a:stretch>
            <a:fillRect/>
          </a:stretch>
        </p:blipFill>
        <p:spPr>
          <a:xfrm>
            <a:off x="2863596" y="1671086"/>
            <a:ext cx="1671600" cy="1801500"/>
          </a:xfrm>
          <a:prstGeom prst="rect">
            <a:avLst/>
          </a:prstGeom>
          <a:noFill/>
          <a:ln>
            <a:noFill/>
          </a:ln>
        </p:spPr>
      </p:pic>
      <p:pic>
        <p:nvPicPr>
          <p:cNvPr id="97" name="Google Shape;97;p14"/>
          <p:cNvPicPr preferRelativeResize="0"/>
          <p:nvPr/>
        </p:nvPicPr>
        <p:blipFill rotWithShape="1">
          <a:blip r:embed="rId3"/>
          <a:srcRect/>
          <a:stretch>
            <a:fillRect/>
          </a:stretch>
        </p:blipFill>
        <p:spPr>
          <a:xfrm>
            <a:off x="4739528" y="1671086"/>
            <a:ext cx="1670399" cy="1801257"/>
          </a:xfrm>
          <a:prstGeom prst="rect">
            <a:avLst/>
          </a:prstGeom>
          <a:noFill/>
          <a:ln>
            <a:noFill/>
          </a:ln>
        </p:spPr>
      </p:pic>
      <p:pic>
        <p:nvPicPr>
          <p:cNvPr id="98" name="Google Shape;98;p14"/>
          <p:cNvPicPr preferRelativeResize="0"/>
          <p:nvPr/>
        </p:nvPicPr>
        <p:blipFill rotWithShape="1">
          <a:blip r:embed="rId4"/>
          <a:srcRect/>
          <a:stretch>
            <a:fillRect/>
          </a:stretch>
        </p:blipFill>
        <p:spPr>
          <a:xfrm>
            <a:off x="6614258" y="1671004"/>
            <a:ext cx="1635235" cy="1801257"/>
          </a:xfrm>
          <a:prstGeom prst="rect">
            <a:avLst/>
          </a:prstGeom>
          <a:noFill/>
          <a:ln>
            <a:noFill/>
          </a:ln>
        </p:spPr>
      </p:pic>
      <p:sp>
        <p:nvSpPr>
          <p:cNvPr id="99" name="Google Shape;99;p14"/>
          <p:cNvSpPr txBox="1"/>
          <p:nvPr/>
        </p:nvSpPr>
        <p:spPr>
          <a:xfrm>
            <a:off x="1014065" y="3525175"/>
            <a:ext cx="17040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b="1" i="0" u="none" strike="noStrike" cap="none">
                <a:solidFill>
                  <a:schemeClr val="dk1"/>
                </a:solidFill>
                <a:latin typeface="Calibri" panose="020F0502020204030204"/>
                <a:ea typeface="Calibri" panose="020F0502020204030204"/>
                <a:cs typeface="Calibri" panose="020F0502020204030204"/>
                <a:sym typeface="Calibri" panose="020F0502020204030204"/>
              </a:rPr>
              <a:t>Michael Chan</a:t>
            </a:r>
            <a:endParaRPr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b="0" i="0" u="none" strike="noStrike" cap="none">
                <a:solidFill>
                  <a:schemeClr val="dk1"/>
                </a:solidFill>
                <a:latin typeface="Calibri" panose="020F0502020204030204"/>
                <a:ea typeface="Calibri" panose="020F0502020204030204"/>
                <a:cs typeface="Calibri" panose="020F0502020204030204"/>
                <a:sym typeface="Calibri" panose="020F0502020204030204"/>
              </a:rPr>
              <a:t>cchan8@ncsu.edu</a:t>
            </a:r>
            <a:endParaRPr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0" name="Google Shape;100;p14"/>
          <p:cNvSpPr txBox="1"/>
          <p:nvPr/>
        </p:nvSpPr>
        <p:spPr>
          <a:xfrm>
            <a:off x="4739528" y="3525175"/>
            <a:ext cx="38373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b="1" i="0" u="none" strike="noStrike" cap="none">
                <a:solidFill>
                  <a:schemeClr val="dk1"/>
                </a:solidFill>
                <a:latin typeface="Calibri" panose="020F0502020204030204"/>
                <a:ea typeface="Calibri" panose="020F0502020204030204"/>
                <a:cs typeface="Calibri" panose="020F0502020204030204"/>
                <a:sym typeface="Calibri" panose="020F0502020204030204"/>
              </a:rPr>
              <a:t>Zhijiang Yang</a:t>
            </a:r>
            <a:endParaRPr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b="0" i="0" u="none" strike="noStrike" cap="none">
                <a:solidFill>
                  <a:schemeClr val="dk1"/>
                </a:solidFill>
                <a:latin typeface="Calibri" panose="020F0502020204030204"/>
                <a:ea typeface="Calibri" panose="020F0502020204030204"/>
                <a:cs typeface="Calibri" panose="020F0502020204030204"/>
                <a:sym typeface="Calibri" panose="020F0502020204030204"/>
              </a:rPr>
              <a:t>zyang54@ncsu.edu</a:t>
            </a:r>
            <a:endParaRPr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1" name="Google Shape;101;p14"/>
          <p:cNvSpPr txBox="1"/>
          <p:nvPr/>
        </p:nvSpPr>
        <p:spPr>
          <a:xfrm>
            <a:off x="2863596" y="3525175"/>
            <a:ext cx="2237400" cy="785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b="1" i="0" u="none" strike="noStrike" cap="none">
                <a:solidFill>
                  <a:schemeClr val="dk1"/>
                </a:solidFill>
                <a:latin typeface="Calibri" panose="020F0502020204030204"/>
                <a:ea typeface="Calibri" panose="020F0502020204030204"/>
                <a:cs typeface="Calibri" panose="020F0502020204030204"/>
                <a:sym typeface="Calibri" panose="020F0502020204030204"/>
              </a:rPr>
              <a:t>Zhao Qu</a:t>
            </a:r>
            <a:endParaRPr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b="0" i="0" u="none" strike="noStrike" cap="none">
                <a:solidFill>
                  <a:schemeClr val="dk1"/>
                </a:solidFill>
                <a:latin typeface="Calibri" panose="020F0502020204030204"/>
                <a:ea typeface="Calibri" panose="020F0502020204030204"/>
                <a:cs typeface="Calibri" panose="020F0502020204030204"/>
                <a:sym typeface="Calibri" panose="020F0502020204030204"/>
              </a:rPr>
              <a:t>zqu6@ncsu.edu</a:t>
            </a:r>
            <a:endParaRPr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7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 name="Google Shape;102;p14"/>
          <p:cNvSpPr txBox="1"/>
          <p:nvPr/>
        </p:nvSpPr>
        <p:spPr>
          <a:xfrm>
            <a:off x="6614258" y="3525175"/>
            <a:ext cx="4035300" cy="75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b="1" i="0" u="none" strike="noStrike" cap="none">
                <a:solidFill>
                  <a:schemeClr val="dk1"/>
                </a:solidFill>
                <a:latin typeface="Calibri" panose="020F0502020204030204"/>
                <a:ea typeface="Calibri" panose="020F0502020204030204"/>
                <a:cs typeface="Calibri" panose="020F0502020204030204"/>
                <a:sym typeface="Calibri" panose="020F0502020204030204"/>
              </a:rPr>
              <a:t>Kexuan Zhou</a:t>
            </a:r>
            <a:endParaRPr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b="0" i="0" u="none" strike="noStrike" cap="none">
                <a:solidFill>
                  <a:schemeClr val="dk1"/>
                </a:solidFill>
                <a:latin typeface="Calibri" panose="020F0502020204030204"/>
                <a:ea typeface="Calibri" panose="020F0502020204030204"/>
                <a:cs typeface="Calibri" panose="020F0502020204030204"/>
                <a:sym typeface="Calibri" panose="020F0502020204030204"/>
              </a:rPr>
              <a:t>kzhou9@ncsu.edu</a:t>
            </a:r>
            <a:endParaRPr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14"/>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457200" y="675077"/>
            <a:ext cx="8229600" cy="653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Outline</a:t>
            </a:r>
            <a:endParaRPr lang="en-US"/>
          </a:p>
        </p:txBody>
      </p:sp>
      <p:sp>
        <p:nvSpPr>
          <p:cNvPr id="109" name="Google Shape;109;p15"/>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110" name="Google Shape;110;p15"/>
          <p:cNvSpPr txBox="1"/>
          <p:nvPr/>
        </p:nvSpPr>
        <p:spPr>
          <a:xfrm>
            <a:off x="1110615" y="1417320"/>
            <a:ext cx="6966585" cy="297307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endParaRPr b="1">
              <a:latin typeface="Calibri" panose="020F0502020204030204"/>
              <a:ea typeface="Calibri" panose="020F0502020204030204"/>
              <a:cs typeface="Calibri" panose="020F0502020204030204"/>
              <a:sym typeface="Calibri" panose="020F0502020204030204"/>
            </a:endParaRPr>
          </a:p>
          <a:p>
            <a:pPr marL="914400" marR="0" lvl="0" indent="-355600" algn="l" rtl="0">
              <a:lnSpc>
                <a:spcPct val="170000"/>
              </a:lnSpc>
              <a:spcBef>
                <a:spcPts val="0"/>
              </a:spcBef>
              <a:spcAft>
                <a:spcPts val="0"/>
              </a:spcAft>
              <a:buClr>
                <a:srgbClr val="000000"/>
              </a:buClr>
              <a:buSzPts val="2000"/>
              <a:buFont typeface="Calibri" panose="020F0502020204030204"/>
              <a:buChar char="●"/>
            </a:pP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Data Preparation </a:t>
            </a:r>
            <a:endParaRPr sz="2000" b="1">
              <a:latin typeface="Calibri" panose="020F0502020204030204"/>
              <a:ea typeface="Calibri" panose="020F0502020204030204"/>
              <a:cs typeface="Calibri" panose="020F0502020204030204"/>
              <a:sym typeface="Calibri" panose="020F0502020204030204"/>
            </a:endParaRPr>
          </a:p>
          <a:p>
            <a:pPr marL="914400" marR="0" lvl="0" indent="-355600" algn="l" rtl="0">
              <a:lnSpc>
                <a:spcPct val="170000"/>
              </a:lnSpc>
              <a:spcBef>
                <a:spcPts val="0"/>
              </a:spcBef>
              <a:spcAft>
                <a:spcPts val="0"/>
              </a:spcAft>
              <a:buClr>
                <a:srgbClr val="000000"/>
              </a:buClr>
              <a:buSzPts val="2000"/>
              <a:buFont typeface="Calibri" panose="020F0502020204030204"/>
              <a:buChar char="●"/>
            </a:pPr>
            <a:r>
              <a:rPr lang="en-US" sz="2000" b="1">
                <a:solidFill>
                  <a:srgbClr val="0D0D0D"/>
                </a:solidFill>
                <a:highlight>
                  <a:schemeClr val="lt1"/>
                </a:highlight>
                <a:latin typeface="Calibri" panose="020F0502020204030204"/>
                <a:ea typeface="Calibri" panose="020F0502020204030204"/>
                <a:cs typeface="Calibri" panose="020F0502020204030204"/>
                <a:sym typeface="Calibri" panose="020F0502020204030204"/>
              </a:rPr>
              <a:t>Factors Construction</a:t>
            </a:r>
            <a:endParaRPr sz="2000" b="1">
              <a:solidFill>
                <a:srgbClr val="0D0D0D"/>
              </a:solidFill>
              <a:highlight>
                <a:schemeClr val="lt1"/>
              </a:highlight>
              <a:latin typeface="Calibri" panose="020F0502020204030204"/>
              <a:ea typeface="Calibri" panose="020F0502020204030204"/>
              <a:cs typeface="Calibri" panose="020F0502020204030204"/>
              <a:sym typeface="Calibri" panose="020F0502020204030204"/>
            </a:endParaRPr>
          </a:p>
          <a:p>
            <a:pPr marL="914400" marR="0" lvl="0" indent="-355600" algn="l" rtl="0">
              <a:lnSpc>
                <a:spcPct val="170000"/>
              </a:lnSpc>
              <a:spcBef>
                <a:spcPts val="0"/>
              </a:spcBef>
              <a:spcAft>
                <a:spcPts val="0"/>
              </a:spcAft>
              <a:buClr>
                <a:srgbClr val="000000"/>
              </a:buClr>
              <a:buSzPts val="2000"/>
              <a:buFont typeface="Calibri" panose="020F0502020204030204"/>
              <a:buChar char="●"/>
            </a:pPr>
            <a:r>
              <a:rPr lang="en-US" sz="2000" b="1">
                <a:solidFill>
                  <a:srgbClr val="0D0D0D"/>
                </a:solidFill>
                <a:highlight>
                  <a:schemeClr val="lt1"/>
                </a:highlight>
                <a:latin typeface="Calibri" panose="020F0502020204030204"/>
                <a:ea typeface="Calibri" panose="020F0502020204030204"/>
                <a:cs typeface="Calibri" panose="020F0502020204030204"/>
                <a:sym typeface="Calibri" panose="020F0502020204030204"/>
              </a:rPr>
              <a:t>Model Training With Transformer Architecture</a:t>
            </a:r>
            <a:endParaRPr sz="2000" b="1">
              <a:solidFill>
                <a:srgbClr val="0D0D0D"/>
              </a:solidFill>
              <a:highlight>
                <a:schemeClr val="lt1"/>
              </a:highlight>
              <a:latin typeface="Calibri" panose="020F0502020204030204"/>
              <a:ea typeface="Calibri" panose="020F0502020204030204"/>
              <a:cs typeface="Calibri" panose="020F0502020204030204"/>
              <a:sym typeface="Calibri" panose="020F0502020204030204"/>
            </a:endParaRPr>
          </a:p>
          <a:p>
            <a:pPr marL="914400" marR="0" lvl="0" indent="-355600" algn="l" rtl="0">
              <a:lnSpc>
                <a:spcPct val="170000"/>
              </a:lnSpc>
              <a:spcBef>
                <a:spcPts val="0"/>
              </a:spcBef>
              <a:spcAft>
                <a:spcPts val="0"/>
              </a:spcAft>
              <a:buClr>
                <a:srgbClr val="000000"/>
              </a:buClr>
              <a:buSzPts val="2000"/>
              <a:buFont typeface="Calibri" panose="020F0502020204030204"/>
              <a:buChar char="●"/>
            </a:pPr>
            <a:r>
              <a:rPr lang="en-US" sz="2000" b="1">
                <a:solidFill>
                  <a:srgbClr val="0D0D0D"/>
                </a:solidFill>
                <a:highlight>
                  <a:schemeClr val="lt1"/>
                </a:highlight>
                <a:latin typeface="Calibri" panose="020F0502020204030204"/>
                <a:ea typeface="Calibri" panose="020F0502020204030204"/>
                <a:cs typeface="Calibri" panose="020F0502020204030204"/>
                <a:sym typeface="Calibri" panose="020F0502020204030204"/>
              </a:rPr>
              <a:t>Factors Scoring</a:t>
            </a:r>
            <a:endParaRPr sz="2000" b="1">
              <a:solidFill>
                <a:srgbClr val="0D0D0D"/>
              </a:solidFill>
              <a:highlight>
                <a:schemeClr val="lt1"/>
              </a:highlight>
              <a:latin typeface="Calibri" panose="020F0502020204030204"/>
              <a:ea typeface="Calibri" panose="020F0502020204030204"/>
              <a:cs typeface="Calibri" panose="020F0502020204030204"/>
              <a:sym typeface="Calibri" panose="020F0502020204030204"/>
            </a:endParaRPr>
          </a:p>
          <a:p>
            <a:pPr marL="914400" lvl="0" indent="-355600" algn="l" rtl="0">
              <a:lnSpc>
                <a:spcPct val="170000"/>
              </a:lnSpc>
              <a:spcBef>
                <a:spcPts val="0"/>
              </a:spcBef>
              <a:spcAft>
                <a:spcPts val="0"/>
              </a:spcAft>
              <a:buClr>
                <a:srgbClr val="0D0D0D"/>
              </a:buClr>
              <a:buSzPts val="2000"/>
              <a:buFont typeface="Calibri" panose="020F0502020204030204"/>
              <a:buChar char="●"/>
            </a:pPr>
            <a:r>
              <a:rPr lang="en-US" sz="2000" b="1">
                <a:solidFill>
                  <a:srgbClr val="0D0D0D"/>
                </a:solidFill>
                <a:highlight>
                  <a:srgbClr val="FFFFFF"/>
                </a:highlight>
                <a:latin typeface="Calibri" panose="020F0502020204030204"/>
                <a:ea typeface="Calibri" panose="020F0502020204030204"/>
                <a:cs typeface="Calibri" panose="020F0502020204030204"/>
                <a:sym typeface="Calibri" panose="020F0502020204030204"/>
              </a:rPr>
              <a:t>Calculate The R-squared For Each Factor</a:t>
            </a:r>
            <a:endParaRPr sz="2000" b="1">
              <a:solidFill>
                <a:srgbClr val="0D0D0D"/>
              </a:solidFill>
              <a:highlight>
                <a:schemeClr val="lt1"/>
              </a:highlight>
              <a:latin typeface="Calibri" panose="020F0502020204030204"/>
              <a:ea typeface="Calibri" panose="020F0502020204030204"/>
              <a:cs typeface="Calibri" panose="020F0502020204030204"/>
              <a:sym typeface="Calibri" panose="020F0502020204030204"/>
            </a:endParaRPr>
          </a:p>
          <a:p>
            <a:pPr marL="914400" marR="0" lvl="0" indent="0" algn="l" rtl="0">
              <a:lnSpc>
                <a:spcPct val="150000"/>
              </a:lnSpc>
              <a:spcBef>
                <a:spcPts val="0"/>
              </a:spcBef>
              <a:spcAft>
                <a:spcPts val="0"/>
              </a:spcAft>
              <a:buNone/>
            </a:pPr>
            <a:endParaRPr sz="1800" b="1">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457200" y="675085"/>
            <a:ext cx="8229600" cy="801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Motivation: Why factors investing?</a:t>
            </a:r>
            <a:endParaRPr lang="en-US"/>
          </a:p>
        </p:txBody>
      </p:sp>
      <p:sp>
        <p:nvSpPr>
          <p:cNvPr id="116" name="Google Shape;116;p16"/>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pic>
        <p:nvPicPr>
          <p:cNvPr id="117" name="Google Shape;117;p16"/>
          <p:cNvPicPr preferRelativeResize="0"/>
          <p:nvPr/>
        </p:nvPicPr>
        <p:blipFill rotWithShape="1">
          <a:blip r:embed="rId1"/>
          <a:srcRect/>
          <a:stretch>
            <a:fillRect/>
          </a:stretch>
        </p:blipFill>
        <p:spPr>
          <a:xfrm>
            <a:off x="4226950" y="1798750"/>
            <a:ext cx="4268700" cy="2510550"/>
          </a:xfrm>
          <a:prstGeom prst="rect">
            <a:avLst/>
          </a:prstGeom>
          <a:noFill/>
          <a:ln>
            <a:noFill/>
          </a:ln>
        </p:spPr>
      </p:pic>
      <p:sp>
        <p:nvSpPr>
          <p:cNvPr id="118" name="Google Shape;118;p16"/>
          <p:cNvSpPr txBox="1"/>
          <p:nvPr/>
        </p:nvSpPr>
        <p:spPr>
          <a:xfrm>
            <a:off x="968425" y="2086638"/>
            <a:ext cx="2565300" cy="509100"/>
          </a:xfrm>
          <a:prstGeom prst="rect">
            <a:avLst/>
          </a:prstGeom>
          <a:noFill/>
          <a:ln>
            <a:noFill/>
          </a:ln>
        </p:spPr>
        <p:txBody>
          <a:bodyPr spcFirstLastPara="1" wrap="square" lIns="91425" tIns="91425" rIns="91425" bIns="91425" anchor="t" anchorCtr="0">
            <a:noAutofit/>
          </a:bodyPr>
          <a:lstStyle/>
          <a:p>
            <a:pPr marL="457200" marR="0" lvl="0" indent="-361950" algn="l" rtl="0">
              <a:lnSpc>
                <a:spcPct val="90000"/>
              </a:lnSpc>
              <a:spcBef>
                <a:spcPts val="0"/>
              </a:spcBef>
              <a:spcAft>
                <a:spcPts val="0"/>
              </a:spcAft>
              <a:buClr>
                <a:srgbClr val="0D0D0D"/>
              </a:buClr>
              <a:buSzPts val="2100"/>
              <a:buFont typeface="Calibri" panose="020F0502020204030204"/>
              <a:buChar char="●"/>
            </a:pPr>
            <a:r>
              <a:rPr lang="en-US" sz="2100" b="1" i="0" u="none" strike="noStrike" cap="none">
                <a:solidFill>
                  <a:srgbClr val="0D0D0D"/>
                </a:solidFill>
                <a:highlight>
                  <a:srgbClr val="FFFFFF"/>
                </a:highlight>
                <a:latin typeface="Calibri" panose="020F0502020204030204"/>
                <a:ea typeface="Calibri" panose="020F0502020204030204"/>
                <a:cs typeface="Calibri" panose="020F0502020204030204"/>
                <a:sym typeface="Calibri" panose="020F0502020204030204"/>
              </a:rPr>
              <a:t>Breaking Down β</a:t>
            </a:r>
            <a:endParaRPr sz="2100" b="1" i="0" u="none" strike="noStrike" cap="none">
              <a:solidFill>
                <a:srgbClr val="0D0D0D"/>
              </a:solidFill>
              <a:highlight>
                <a:srgbClr val="FFFFFF"/>
              </a:highlight>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0"/>
              </a:spcBef>
              <a:spcAft>
                <a:spcPts val="0"/>
              </a:spcAft>
              <a:buClr>
                <a:srgbClr val="000000"/>
              </a:buClr>
              <a:buSzPts val="1400"/>
              <a:buFont typeface="Arial" panose="020B0604020202020204"/>
              <a:buNone/>
            </a:pPr>
            <a:endParaRPr sz="1400" b="0" i="0" u="none" strike="noStrike" cap="none">
              <a:solidFill>
                <a:srgbClr val="0D0D0D"/>
              </a:solidFill>
              <a:highlight>
                <a:srgbClr val="FFFFFF"/>
              </a:highlight>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0"/>
              </a:spcBef>
              <a:spcAft>
                <a:spcPts val="0"/>
              </a:spcAft>
              <a:buClr>
                <a:srgbClr val="000000"/>
              </a:buClr>
              <a:buSzPts val="1900"/>
              <a:buFont typeface="Arial" panose="020B0604020202020204"/>
              <a:buNone/>
            </a:pPr>
            <a:endParaRPr sz="1900" b="0" i="0" u="none" strike="noStrike" cap="none">
              <a:solidFill>
                <a:srgbClr val="0D0D0D"/>
              </a:solidFill>
              <a:highlight>
                <a:srgbClr val="FFFFFF"/>
              </a:highlight>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0"/>
              </a:spcBef>
              <a:spcAft>
                <a:spcPts val="0"/>
              </a:spcAft>
              <a:buClr>
                <a:srgbClr val="000000"/>
              </a:buClr>
              <a:buSzPts val="1900"/>
              <a:buFont typeface="Arial" panose="020B0604020202020204"/>
              <a:buNone/>
            </a:pPr>
            <a:endParaRPr sz="1900" b="0" i="0" u="none" strike="noStrike" cap="none">
              <a:solidFill>
                <a:srgbClr val="0D0D0D"/>
              </a:solidFill>
              <a:highlight>
                <a:srgbClr val="FFFFFF"/>
              </a:highlight>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900"/>
              <a:buFont typeface="Arial" panose="020B0604020202020204"/>
              <a:buNone/>
            </a:pPr>
            <a:endParaRPr sz="1900" b="0" i="0" u="none" strike="noStrike" cap="none">
              <a:solidFill>
                <a:srgbClr val="0D0D0D"/>
              </a:solidFill>
              <a:highlight>
                <a:srgbClr val="FFFFFF"/>
              </a:highlight>
              <a:latin typeface="Calibri" panose="020F0502020204030204"/>
              <a:ea typeface="Calibri" panose="020F0502020204030204"/>
              <a:cs typeface="Calibri" panose="020F0502020204030204"/>
              <a:sym typeface="Calibri" panose="020F0502020204030204"/>
            </a:endParaRPr>
          </a:p>
        </p:txBody>
      </p:sp>
      <p:sp>
        <p:nvSpPr>
          <p:cNvPr id="119" name="Google Shape;119;p16"/>
          <p:cNvSpPr txBox="1"/>
          <p:nvPr/>
        </p:nvSpPr>
        <p:spPr>
          <a:xfrm>
            <a:off x="968425" y="2794350"/>
            <a:ext cx="2565300" cy="509100"/>
          </a:xfrm>
          <a:prstGeom prst="rect">
            <a:avLst/>
          </a:prstGeom>
          <a:noFill/>
          <a:ln>
            <a:noFill/>
          </a:ln>
        </p:spPr>
        <p:txBody>
          <a:bodyPr spcFirstLastPara="1" wrap="square" lIns="91425" tIns="91425" rIns="91425" bIns="91425" anchor="t" anchorCtr="0">
            <a:noAutofit/>
          </a:bodyPr>
          <a:lstStyle/>
          <a:p>
            <a:pPr marL="457200" marR="0" lvl="0" indent="-361950" algn="l" rtl="0">
              <a:lnSpc>
                <a:spcPct val="90000"/>
              </a:lnSpc>
              <a:spcBef>
                <a:spcPts val="0"/>
              </a:spcBef>
              <a:spcAft>
                <a:spcPts val="0"/>
              </a:spcAft>
              <a:buClr>
                <a:schemeClr val="dk1"/>
              </a:buClr>
              <a:buSzPts val="2100"/>
              <a:buFont typeface="Calibri" panose="020F0502020204030204"/>
              <a:buChar char="●"/>
            </a:pPr>
            <a:r>
              <a:rPr lang="en-US" sz="2100" b="1" i="0" u="none" strike="noStrike" cap="none">
                <a:solidFill>
                  <a:schemeClr val="dk1"/>
                </a:solidFill>
                <a:latin typeface="Calibri" panose="020F0502020204030204"/>
                <a:ea typeface="Calibri" panose="020F0502020204030204"/>
                <a:cs typeface="Calibri" panose="020F0502020204030204"/>
                <a:sym typeface="Calibri" panose="020F0502020204030204"/>
              </a:rPr>
              <a:t>Seeking α</a:t>
            </a:r>
            <a:endParaRPr sz="21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100"/>
              <a:buFont typeface="Arial" panose="020B0604020202020204"/>
              <a:buNone/>
            </a:pPr>
            <a:endParaRPr sz="21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0" name="Google Shape;120;p16"/>
          <p:cNvSpPr txBox="1"/>
          <p:nvPr/>
        </p:nvSpPr>
        <p:spPr>
          <a:xfrm>
            <a:off x="968425" y="3502050"/>
            <a:ext cx="2565300" cy="509100"/>
          </a:xfrm>
          <a:prstGeom prst="rect">
            <a:avLst/>
          </a:prstGeom>
          <a:noFill/>
          <a:ln>
            <a:noFill/>
          </a:ln>
        </p:spPr>
        <p:txBody>
          <a:bodyPr spcFirstLastPara="1" wrap="square" lIns="91425" tIns="91425" rIns="91425" bIns="91425" anchor="t" anchorCtr="0">
            <a:noAutofit/>
          </a:bodyPr>
          <a:lstStyle/>
          <a:p>
            <a:pPr marL="457200" marR="0" lvl="0" indent="-361950" algn="l" rtl="0">
              <a:lnSpc>
                <a:spcPct val="90000"/>
              </a:lnSpc>
              <a:spcBef>
                <a:spcPts val="0"/>
              </a:spcBef>
              <a:spcAft>
                <a:spcPts val="0"/>
              </a:spcAft>
              <a:buClr>
                <a:schemeClr val="dk1"/>
              </a:buClr>
              <a:buSzPts val="2100"/>
              <a:buFont typeface="Calibri" panose="020F0502020204030204"/>
              <a:buChar char="●"/>
            </a:pPr>
            <a:r>
              <a:rPr lang="en-US" sz="2100" b="1" i="0" u="none" strike="noStrike" cap="none">
                <a:solidFill>
                  <a:schemeClr val="dk1"/>
                </a:solidFill>
                <a:latin typeface="Calibri" panose="020F0502020204030204"/>
                <a:ea typeface="Calibri" panose="020F0502020204030204"/>
                <a:cs typeface="Calibri" panose="020F0502020204030204"/>
                <a:sym typeface="Calibri" panose="020F0502020204030204"/>
              </a:rPr>
              <a:t>Hedging Risk</a:t>
            </a:r>
            <a:endParaRPr sz="21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Collection</a:t>
            </a:r>
            <a:endParaRPr lang="en-US"/>
          </a:p>
        </p:txBody>
      </p:sp>
      <p:sp>
        <p:nvSpPr>
          <p:cNvPr id="3" name="Text Placeholder 2"/>
          <p:cNvSpPr>
            <a:spLocks noGrp="1"/>
          </p:cNvSpPr>
          <p:nvPr>
            <p:ph type="body" idx="1"/>
          </p:nvPr>
        </p:nvSpPr>
        <p:spPr>
          <a:xfrm>
            <a:off x="328295" y="1476375"/>
            <a:ext cx="8358505" cy="3118485"/>
          </a:xfrm>
        </p:spPr>
        <p:txBody>
          <a:bodyPr/>
          <a:p>
            <a:pPr>
              <a:lnSpc>
                <a:spcPct val="270000"/>
              </a:lnSpc>
            </a:pPr>
            <a:r>
              <a:rPr lang="en-US" sz="1800" b="1">
                <a:latin typeface="Calibri" panose="020F0502020204030204" charset="0"/>
                <a:cs typeface="Calibri" panose="020F0502020204030204" charset="0"/>
              </a:rPr>
              <a:t>Data Source</a:t>
            </a:r>
            <a:r>
              <a:rPr lang="en-US" sz="1800">
                <a:latin typeface="Calibri" panose="020F0502020204030204" charset="0"/>
                <a:cs typeface="Calibri" panose="020F0502020204030204" charset="0"/>
              </a:rPr>
              <a:t>: </a:t>
            </a:r>
            <a:r>
              <a:rPr lang="en-US" sz="1800" b="1">
                <a:latin typeface="Calibri" panose="020F0502020204030204" charset="0"/>
                <a:cs typeface="Calibri" panose="020F0502020204030204" charset="0"/>
              </a:rPr>
              <a:t>Bloomberg Database</a:t>
            </a:r>
            <a:endParaRPr lang="en-US" sz="2000" b="1">
              <a:latin typeface="Calibri" panose="020F0502020204030204" charset="0"/>
              <a:cs typeface="Calibri" panose="020F0502020204030204" charset="0"/>
            </a:endParaRPr>
          </a:p>
          <a:p>
            <a:pPr>
              <a:lnSpc>
                <a:spcPct val="270000"/>
              </a:lnSpc>
            </a:pPr>
            <a:r>
              <a:rPr lang="en-US" sz="1800" b="1">
                <a:latin typeface="Calibri" panose="020F0502020204030204" charset="0"/>
                <a:cs typeface="Calibri" panose="020F0502020204030204" charset="0"/>
              </a:rPr>
              <a:t>Data Categories</a:t>
            </a:r>
            <a:r>
              <a:rPr lang="en-US" sz="1800">
                <a:latin typeface="Calibri" panose="020F0502020204030204" charset="0"/>
                <a:cs typeface="Calibri" panose="020F0502020204030204" charset="0"/>
              </a:rPr>
              <a:t>:</a:t>
            </a:r>
            <a:r>
              <a:rPr lang="en-US" sz="1800" b="1">
                <a:latin typeface="Calibri" panose="020F0502020204030204" charset="0"/>
                <a:cs typeface="Calibri" panose="020F0502020204030204" charset="0"/>
              </a:rPr>
              <a:t> Financial statements, Trading Data, Macroeconomic Data</a:t>
            </a:r>
            <a:endParaRPr lang="en-US" sz="1800" b="1">
              <a:latin typeface="Calibri" panose="020F0502020204030204" charset="0"/>
              <a:cs typeface="Calibri" panose="020F0502020204030204" charset="0"/>
            </a:endParaRPr>
          </a:p>
          <a:p>
            <a:pPr>
              <a:lnSpc>
                <a:spcPct val="270000"/>
              </a:lnSpc>
            </a:pPr>
            <a:r>
              <a:rPr lang="en-US" sz="1800" b="1">
                <a:latin typeface="Calibri" panose="020F0502020204030204" charset="0"/>
                <a:cs typeface="Calibri" panose="020F0502020204030204" charset="0"/>
              </a:rPr>
              <a:t>Time Period Selection</a:t>
            </a:r>
            <a:r>
              <a:rPr lang="en-US" sz="1800">
                <a:latin typeface="Calibri" panose="020F0502020204030204" charset="0"/>
                <a:cs typeface="Calibri" panose="020F0502020204030204" charset="0"/>
              </a:rPr>
              <a:t>: </a:t>
            </a:r>
            <a:r>
              <a:rPr lang="en-US" sz="1800" b="1">
                <a:latin typeface="Calibri" panose="020F0502020204030204" charset="0"/>
                <a:cs typeface="Calibri" panose="020F0502020204030204" charset="0"/>
              </a:rPr>
              <a:t>2009/1/1 - 2024/1/1</a:t>
            </a:r>
            <a:endParaRPr lang="en-US" sz="1800" b="1">
              <a:latin typeface="Calibri" panose="020F0502020204030204" charset="0"/>
              <a:cs typeface="Calibri" panose="020F05020202040302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457200" y="675085"/>
            <a:ext cx="8229600" cy="80129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Traditional Factors </a:t>
            </a:r>
            <a:endParaRPr lang="en-US"/>
          </a:p>
        </p:txBody>
      </p:sp>
      <p:sp>
        <p:nvSpPr>
          <p:cNvPr id="126" name="Google Shape;126;p1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graphicFrame>
        <p:nvGraphicFramePr>
          <p:cNvPr id="127" name="Google Shape;127;p17"/>
          <p:cNvGraphicFramePr/>
          <p:nvPr/>
        </p:nvGraphicFramePr>
        <p:xfrm>
          <a:off x="480515" y="1547700"/>
          <a:ext cx="8182950" cy="2676650"/>
        </p:xfrm>
        <a:graphic>
          <a:graphicData uri="http://schemas.openxmlformats.org/drawingml/2006/table">
            <a:tbl>
              <a:tblPr firstRow="1" bandRow="1">
                <a:noFill/>
                <a:tableStyleId>{AE88EDA9-F6C5-4236-A0E6-9B0AA660338D}</a:tableStyleId>
              </a:tblPr>
              <a:tblGrid>
                <a:gridCol w="4091475"/>
                <a:gridCol w="4091475"/>
              </a:tblGrid>
              <a:tr h="405025">
                <a:tc>
                  <a:txBody>
                    <a:bodyPr/>
                    <a:lstStyle/>
                    <a:p>
                      <a:pPr marL="0" marR="0" lvl="0" indent="0" algn="ctr" rtl="0">
                        <a:spcBef>
                          <a:spcPts val="0"/>
                        </a:spcBef>
                        <a:spcAft>
                          <a:spcPts val="0"/>
                        </a:spcAft>
                        <a:buClr>
                          <a:srgbClr val="000000"/>
                        </a:buClr>
                        <a:buSzPts val="1800"/>
                        <a:buFont typeface="Calibri" panose="020F0502020204030204"/>
                        <a:buNone/>
                      </a:pPr>
                      <a:r>
                        <a:rPr lang="en-US" sz="1800" u="none" strike="noStrike" cap="none"/>
                        <a:t>Factor Categories</a:t>
                      </a:r>
                      <a:endParaRPr sz="1800" u="none" strike="noStrike" cap="none"/>
                    </a:p>
                  </a:txBody>
                  <a:tcPr marL="91450" marR="91450" marT="45725" marB="45725">
                    <a:solidFill>
                      <a:srgbClr val="C0504D"/>
                    </a:solidFill>
                  </a:tcPr>
                </a:tc>
                <a:tc>
                  <a:txBody>
                    <a:bodyPr/>
                    <a:lstStyle/>
                    <a:p>
                      <a:pPr marL="0" marR="0" lvl="0" indent="0" algn="ctr" rtl="0">
                        <a:spcBef>
                          <a:spcPts val="0"/>
                        </a:spcBef>
                        <a:spcAft>
                          <a:spcPts val="0"/>
                        </a:spcAft>
                        <a:buClr>
                          <a:srgbClr val="000000"/>
                        </a:buClr>
                        <a:buSzPts val="1800"/>
                        <a:buFont typeface="Calibri" panose="020F0502020204030204"/>
                        <a:buNone/>
                      </a:pPr>
                      <a:r>
                        <a:rPr lang="en-US" sz="1800" u="none" strike="noStrike" cap="none"/>
                        <a:t>Factor Style</a:t>
                      </a:r>
                      <a:endParaRPr sz="1800" u="none" strike="noStrike" cap="none"/>
                    </a:p>
                  </a:txBody>
                  <a:tcPr marL="91450" marR="91450" marT="45725" marB="45725">
                    <a:solidFill>
                      <a:srgbClr val="C0504D"/>
                    </a:solidFill>
                  </a:tcPr>
                </a:tc>
              </a:tr>
              <a:tr h="370875">
                <a:tc>
                  <a:txBody>
                    <a:bodyPr/>
                    <a:lstStyle/>
                    <a:p>
                      <a:pPr marL="0" marR="0" lvl="0" indent="0" algn="l" rtl="0">
                        <a:spcBef>
                          <a:spcPts val="0"/>
                        </a:spcBef>
                        <a:spcAft>
                          <a:spcPts val="0"/>
                        </a:spcAft>
                        <a:buClr>
                          <a:srgbClr val="000000"/>
                        </a:buClr>
                        <a:buSzPts val="1800"/>
                        <a:buFont typeface="Calibri" panose="020F0502020204030204"/>
                        <a:buNone/>
                      </a:pPr>
                      <a:r>
                        <a:rPr lang="en-US" sz="1800"/>
                        <a:t>Valuation</a:t>
                      </a:r>
                      <a:endParaRPr sz="1800" u="none" strike="noStrike" cap="none"/>
                    </a:p>
                  </a:txBody>
                  <a:tcPr marL="91450" marR="91450" marT="45725" marB="45725"/>
                </a:tc>
                <a:tc>
                  <a:txBody>
                    <a:bodyPr/>
                    <a:lstStyle/>
                    <a:p>
                      <a:pPr marL="0" marR="0" lvl="0" indent="0" algn="l" rtl="0">
                        <a:spcBef>
                          <a:spcPts val="0"/>
                        </a:spcBef>
                        <a:spcAft>
                          <a:spcPts val="0"/>
                        </a:spcAft>
                        <a:buClr>
                          <a:srgbClr val="000000"/>
                        </a:buClr>
                        <a:buSzPts val="1800"/>
                        <a:buFont typeface="Calibri" panose="020F0502020204030204"/>
                        <a:buNone/>
                      </a:pPr>
                      <a:r>
                        <a:rPr lang="en-US" sz="1800"/>
                        <a:t>P/S Ratio, P/E Ratio</a:t>
                      </a:r>
                      <a:endParaRPr sz="1800" u="none" strike="noStrike" cap="none"/>
                    </a:p>
                  </a:txBody>
                  <a:tcPr marL="91450" marR="91450" marT="45725" marB="45725">
                    <a:lnB w="12700" cap="flat" cmpd="sng">
                      <a:solidFill>
                        <a:srgbClr val="FFFFFF"/>
                      </a:solidFill>
                      <a:prstDash val="solid"/>
                      <a:round/>
                      <a:headEnd type="none" w="sm" len="sm"/>
                      <a:tailEnd type="none" w="sm" len="sm"/>
                    </a:lnB>
                  </a:tcPr>
                </a:tc>
              </a:tr>
              <a:tr h="370875">
                <a:tc>
                  <a:txBody>
                    <a:bodyPr/>
                    <a:lstStyle/>
                    <a:p>
                      <a:pPr marL="0" lvl="0" indent="0" algn="l" rtl="0">
                        <a:spcBef>
                          <a:spcPts val="0"/>
                        </a:spcBef>
                        <a:spcAft>
                          <a:spcPts val="0"/>
                        </a:spcAft>
                        <a:buClr>
                          <a:srgbClr val="000000"/>
                        </a:buClr>
                        <a:buSzPts val="1800"/>
                        <a:buFont typeface="Calibri" panose="020F0502020204030204"/>
                        <a:buNone/>
                      </a:pPr>
                      <a:r>
                        <a:rPr lang="en-US" sz="1800"/>
                        <a:t>Profitability </a:t>
                      </a:r>
                      <a:endParaRPr sz="1800"/>
                    </a:p>
                  </a:txBody>
                  <a:tcPr marL="91450" marR="91450" marT="45725" marB="45725">
                    <a:lnR w="12700" cap="flat" cmpd="sng">
                      <a:solidFill>
                        <a:srgbClr val="FFFFFF"/>
                      </a:solidFill>
                      <a:prstDash val="solid"/>
                      <a:round/>
                      <a:headEnd type="none" w="sm" len="sm"/>
                      <a:tailEnd type="none" w="sm" len="sm"/>
                    </a:lnR>
                  </a:tcPr>
                </a:tc>
                <a:tc>
                  <a:txBody>
                    <a:bodyPr/>
                    <a:lstStyle/>
                    <a:p>
                      <a:pPr marL="0" marR="0" lvl="0" indent="0" algn="l" rtl="0">
                        <a:spcBef>
                          <a:spcPts val="0"/>
                        </a:spcBef>
                        <a:spcAft>
                          <a:spcPts val="0"/>
                        </a:spcAft>
                        <a:buClr>
                          <a:srgbClr val="000000"/>
                        </a:buClr>
                        <a:buSzPts val="1800"/>
                        <a:buFont typeface="Calibri" panose="020F0502020204030204"/>
                        <a:buNone/>
                      </a:pPr>
                      <a:r>
                        <a:rPr lang="en-US" sz="1800"/>
                        <a:t>A/E Ratio, Asset Turnover</a:t>
                      </a:r>
                      <a:endParaRPr sz="180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r>
              <a:tr h="370875">
                <a:tc>
                  <a:txBody>
                    <a:bodyPr/>
                    <a:lstStyle/>
                    <a:p>
                      <a:pPr marL="0" lvl="0" indent="0" algn="l" rtl="0">
                        <a:spcBef>
                          <a:spcPts val="0"/>
                        </a:spcBef>
                        <a:spcAft>
                          <a:spcPts val="0"/>
                        </a:spcAft>
                        <a:buClr>
                          <a:srgbClr val="000000"/>
                        </a:buClr>
                        <a:buSzPts val="1800"/>
                        <a:buFont typeface="Calibri" panose="020F0502020204030204"/>
                        <a:buNone/>
                      </a:pPr>
                      <a:r>
                        <a:rPr lang="en-US" sz="1800"/>
                        <a:t>Risk </a:t>
                      </a:r>
                      <a:endParaRPr sz="1800"/>
                    </a:p>
                  </a:txBody>
                  <a:tcPr marL="91450" marR="91450" marT="45725" marB="45725">
                    <a:lnR w="12700" cap="flat" cmpd="sng">
                      <a:solidFill>
                        <a:srgbClr val="FFFFFF"/>
                      </a:solidFill>
                      <a:prstDash val="solid"/>
                      <a:round/>
                      <a:headEnd type="none" w="sm" len="sm"/>
                      <a:tailEnd type="none" w="sm" len="sm"/>
                    </a:lnR>
                  </a:tcPr>
                </a:tc>
                <a:tc>
                  <a:txBody>
                    <a:bodyPr/>
                    <a:lstStyle/>
                    <a:p>
                      <a:pPr marL="0" marR="0" lvl="0" indent="0" algn="l" rtl="0">
                        <a:spcBef>
                          <a:spcPts val="0"/>
                        </a:spcBef>
                        <a:spcAft>
                          <a:spcPts val="0"/>
                        </a:spcAft>
                        <a:buClr>
                          <a:srgbClr val="000000"/>
                        </a:buClr>
                        <a:buSzPts val="1800"/>
                        <a:buFont typeface="Calibri" panose="020F0502020204030204"/>
                        <a:buNone/>
                      </a:pPr>
                      <a:r>
                        <a:rPr lang="en-US" sz="1800"/>
                        <a:t>Altman Z-Score, Risk of Default</a:t>
                      </a:r>
                      <a:endParaRPr sz="180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r>
              <a:tr h="417250">
                <a:tc>
                  <a:txBody>
                    <a:bodyPr/>
                    <a:lstStyle/>
                    <a:p>
                      <a:pPr marL="0" lvl="0" indent="0" algn="l" rtl="0">
                        <a:spcBef>
                          <a:spcPts val="0"/>
                        </a:spcBef>
                        <a:spcAft>
                          <a:spcPts val="0"/>
                        </a:spcAft>
                        <a:buClr>
                          <a:srgbClr val="000000"/>
                        </a:buClr>
                        <a:buSzPts val="1800"/>
                        <a:buFont typeface="Calibri" panose="020F0502020204030204"/>
                        <a:buNone/>
                      </a:pPr>
                      <a:r>
                        <a:rPr lang="en-US" sz="1800"/>
                        <a:t>Cost of Capital</a:t>
                      </a:r>
                      <a:endParaRPr sz="1800"/>
                    </a:p>
                  </a:txBody>
                  <a:tcPr marL="91450" marR="91450" marT="45725" marB="45725">
                    <a:lnR w="12700" cap="flat" cmpd="sng">
                      <a:solidFill>
                        <a:srgbClr val="FFFFFF"/>
                      </a:solidFill>
                      <a:prstDash val="solid"/>
                      <a:round/>
                      <a:headEnd type="none" w="sm" len="sm"/>
                      <a:tailEnd type="none" w="sm" len="sm"/>
                    </a:lnR>
                  </a:tcPr>
                </a:tc>
                <a:tc>
                  <a:txBody>
                    <a:bodyPr/>
                    <a:lstStyle/>
                    <a:p>
                      <a:pPr marL="0" marR="0" lvl="0" indent="0" algn="l" rtl="0">
                        <a:spcBef>
                          <a:spcPts val="0"/>
                        </a:spcBef>
                        <a:spcAft>
                          <a:spcPts val="0"/>
                        </a:spcAft>
                        <a:buClr>
                          <a:srgbClr val="000000"/>
                        </a:buClr>
                        <a:buSzPts val="1800"/>
                        <a:buFont typeface="Calibri" panose="020F0502020204030204"/>
                        <a:buNone/>
                      </a:pPr>
                      <a:r>
                        <a:rPr lang="en-US" sz="1800"/>
                        <a:t>ROC/WACC Ratio</a:t>
                      </a:r>
                      <a:endParaRPr sz="1800" u="none" strike="noStrike" cap="none"/>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r>
              <a:tr h="370875">
                <a:tc>
                  <a:txBody>
                    <a:bodyPr/>
                    <a:lstStyle/>
                    <a:p>
                      <a:pPr marL="0" lvl="0" indent="0" algn="l" rtl="0">
                        <a:spcBef>
                          <a:spcPts val="0"/>
                        </a:spcBef>
                        <a:spcAft>
                          <a:spcPts val="0"/>
                        </a:spcAft>
                        <a:buClr>
                          <a:srgbClr val="000000"/>
                        </a:buClr>
                        <a:buSzPts val="1800"/>
                        <a:buFont typeface="Calibri" panose="020F0502020204030204"/>
                        <a:buNone/>
                      </a:pPr>
                      <a:r>
                        <a:rPr lang="en-US" sz="1800"/>
                        <a:t>Momentum</a:t>
                      </a:r>
                      <a:endParaRPr sz="1800"/>
                    </a:p>
                  </a:txBody>
                  <a:tcPr marL="91450" marR="91450" marT="45725" marB="45725">
                    <a:lnR w="12700" cap="flat" cmpd="sng">
                      <a:solidFill>
                        <a:srgbClr val="FFFFFF"/>
                      </a:solidFill>
                      <a:prstDash val="solid"/>
                      <a:round/>
                      <a:headEnd type="none" w="sm" len="sm"/>
                      <a:tailEnd type="none" w="sm" len="sm"/>
                    </a:lnR>
                  </a:tcPr>
                </a:tc>
                <a:tc>
                  <a:txBody>
                    <a:bodyPr/>
                    <a:lstStyle/>
                    <a:p>
                      <a:pPr marL="0" lvl="0" indent="0" algn="l" rtl="0">
                        <a:spcBef>
                          <a:spcPts val="0"/>
                        </a:spcBef>
                        <a:spcAft>
                          <a:spcPts val="0"/>
                        </a:spcAft>
                        <a:buNone/>
                      </a:pPr>
                      <a:r>
                        <a:rPr lang="en-US" sz="1800"/>
                        <a:t>RSI, Moving Average</a:t>
                      </a:r>
                      <a:endParaRPr lang="en-US" sz="180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r>
              <a:tr h="370875">
                <a:tc>
                  <a:txBody>
                    <a:bodyPr/>
                    <a:lstStyle/>
                    <a:p>
                      <a:pPr marL="0" lvl="0" indent="0" algn="l" rtl="0">
                        <a:spcBef>
                          <a:spcPts val="0"/>
                        </a:spcBef>
                        <a:spcAft>
                          <a:spcPts val="0"/>
                        </a:spcAft>
                        <a:buClr>
                          <a:srgbClr val="000000"/>
                        </a:buClr>
                        <a:buSzPts val="1800"/>
                        <a:buFont typeface="Calibri" panose="020F0502020204030204"/>
                        <a:buNone/>
                      </a:pPr>
                      <a:r>
                        <a:rPr lang="en-US" sz="1800"/>
                        <a:t>Market Performance</a:t>
                      </a:r>
                      <a:endParaRPr sz="1800"/>
                    </a:p>
                  </a:txBody>
                  <a:tcPr marL="91450" marR="91450" marT="45725" marB="45725">
                    <a:lnR w="12700" cap="flat" cmpd="sng">
                      <a:solidFill>
                        <a:srgbClr val="FFFFFF"/>
                      </a:solidFill>
                      <a:prstDash val="solid"/>
                      <a:round/>
                      <a:headEnd type="none" w="sm" len="sm"/>
                      <a:tailEnd type="none" w="sm" len="sm"/>
                    </a:lnR>
                  </a:tcPr>
                </a:tc>
                <a:tc>
                  <a:txBody>
                    <a:bodyPr/>
                    <a:lstStyle/>
                    <a:p>
                      <a:pPr marL="0" lvl="0" indent="0" algn="l" rtl="0">
                        <a:spcBef>
                          <a:spcPts val="0"/>
                        </a:spcBef>
                        <a:spcAft>
                          <a:spcPts val="0"/>
                        </a:spcAft>
                        <a:buClr>
                          <a:srgbClr val="000000"/>
                        </a:buClr>
                        <a:buSzPts val="1800"/>
                        <a:buFont typeface="Calibri" panose="020F0502020204030204"/>
                        <a:buNone/>
                      </a:pPr>
                      <a:r>
                        <a:rPr lang="en-US" sz="1800"/>
                        <a:t>Day to Day Return,  Applied Beta</a:t>
                      </a:r>
                      <a:endParaRPr sz="180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247345" y="587355"/>
            <a:ext cx="8649300" cy="894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a:t>Macroeconomic Variables &amp; Trading Signals</a:t>
            </a:r>
            <a:endParaRPr sz="2800"/>
          </a:p>
        </p:txBody>
      </p:sp>
      <p:sp>
        <p:nvSpPr>
          <p:cNvPr id="133" name="Google Shape;133;p18"/>
          <p:cNvSpPr txBox="1"/>
          <p:nvPr/>
        </p:nvSpPr>
        <p:spPr>
          <a:xfrm>
            <a:off x="4076260" y="1925758"/>
            <a:ext cx="4820400" cy="193675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Arial" panose="020B0604020202020204"/>
              <a:buChar char="•"/>
            </a:pPr>
            <a:r>
              <a:rPr lang="en-US" sz="2400">
                <a:solidFill>
                  <a:schemeClr val="dk1"/>
                </a:solidFill>
                <a:latin typeface="Calibri" panose="020F0502020204030204"/>
                <a:ea typeface="Calibri" panose="020F0502020204030204"/>
                <a:cs typeface="Calibri" panose="020F0502020204030204"/>
                <a:sym typeface="Calibri" panose="020F0502020204030204"/>
              </a:rPr>
              <a:t>Increase Data Dimensions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33350" algn="l" rtl="0">
              <a:spcBef>
                <a:spcPts val="0"/>
              </a:spcBef>
              <a:spcAft>
                <a:spcPts val="0"/>
              </a:spcAft>
              <a:buClr>
                <a:schemeClr val="dk1"/>
              </a:buClr>
              <a:buSzPts val="2400"/>
              <a:buFont typeface="Arial" panose="020B0604020202020204"/>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2400"/>
              <a:buFont typeface="Arial" panose="020B0604020202020204"/>
              <a:buChar char="•"/>
            </a:pPr>
            <a:r>
              <a:rPr lang="en-US" sz="2400">
                <a:solidFill>
                  <a:schemeClr val="dk1"/>
                </a:solidFill>
                <a:latin typeface="Calibri" panose="020F0502020204030204"/>
                <a:ea typeface="Calibri" panose="020F0502020204030204"/>
                <a:cs typeface="Calibri" panose="020F0502020204030204"/>
                <a:sym typeface="Calibri" panose="020F0502020204030204"/>
              </a:rPr>
              <a:t>Capture Market Consensus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33350" algn="l" rtl="0">
              <a:spcBef>
                <a:spcPts val="0"/>
              </a:spcBef>
              <a:spcAft>
                <a:spcPts val="0"/>
              </a:spcAft>
              <a:buClr>
                <a:schemeClr val="dk1"/>
              </a:buClr>
              <a:buSzPts val="2400"/>
              <a:buFont typeface="Arial" panose="020B0604020202020204"/>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2400"/>
              <a:buFont typeface="Arial" panose="020B0604020202020204"/>
              <a:buChar char="•"/>
            </a:pPr>
            <a:r>
              <a:rPr lang="en-US" sz="2400">
                <a:solidFill>
                  <a:schemeClr val="dk1"/>
                </a:solidFill>
                <a:latin typeface="Calibri" panose="020F0502020204030204"/>
                <a:ea typeface="Calibri" panose="020F0502020204030204"/>
                <a:cs typeface="Calibri" panose="020F0502020204030204"/>
                <a:sym typeface="Calibri" panose="020F0502020204030204"/>
              </a:rPr>
              <a:t>Adaptability Complexity</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4" name="Google Shape;134;p1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35" name="Google Shape;135;p18"/>
          <p:cNvSpPr/>
          <p:nvPr/>
        </p:nvSpPr>
        <p:spPr>
          <a:xfrm>
            <a:off x="534438" y="1682381"/>
            <a:ext cx="3368400" cy="3084900"/>
          </a:xfrm>
          <a:prstGeom prst="ellipse">
            <a:avLst/>
          </a:prstGeom>
          <a:solidFill>
            <a:srgbClr val="EDA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grpSp>
        <p:nvGrpSpPr>
          <p:cNvPr id="136" name="Google Shape;136;p18"/>
          <p:cNvGrpSpPr/>
          <p:nvPr/>
        </p:nvGrpSpPr>
        <p:grpSpPr>
          <a:xfrm>
            <a:off x="1298613" y="1545831"/>
            <a:ext cx="1847815" cy="1692296"/>
            <a:chOff x="3619861" y="407378"/>
            <a:chExt cx="2166000" cy="2166000"/>
          </a:xfrm>
        </p:grpSpPr>
        <p:sp>
          <p:nvSpPr>
            <p:cNvPr id="137" name="Google Shape;137;p18"/>
            <p:cNvSpPr/>
            <p:nvPr/>
          </p:nvSpPr>
          <p:spPr>
            <a:xfrm>
              <a:off x="3619861" y="407378"/>
              <a:ext cx="2166000" cy="2166000"/>
            </a:xfrm>
            <a:prstGeom prst="ellipse">
              <a:avLst/>
            </a:prstGeom>
            <a:solidFill>
              <a:srgbClr val="BE2F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138" name="Google Shape;138;p18"/>
            <p:cNvSpPr txBox="1"/>
            <p:nvPr/>
          </p:nvSpPr>
          <p:spPr>
            <a:xfrm>
              <a:off x="4024522" y="707737"/>
              <a:ext cx="1328400" cy="66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solidFill>
                    <a:srgbClr val="FFFFFF"/>
                  </a:solidFill>
                  <a:latin typeface="Calibri" panose="020F0502020204030204"/>
                  <a:ea typeface="Calibri" panose="020F0502020204030204"/>
                  <a:cs typeface="Calibri" panose="020F0502020204030204"/>
                  <a:sym typeface="Calibri" panose="020F0502020204030204"/>
                </a:rPr>
                <a:t>2Yr - 10Yr Treasury Yield</a:t>
              </a:r>
              <a:endParaRPr sz="1000">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139" name="Google Shape;139;p18"/>
          <p:cNvGrpSpPr/>
          <p:nvPr/>
        </p:nvGrpSpPr>
        <p:grpSpPr>
          <a:xfrm>
            <a:off x="2175813" y="2120606"/>
            <a:ext cx="1847815" cy="1692296"/>
            <a:chOff x="4648111" y="1143043"/>
            <a:chExt cx="2166000" cy="2166000"/>
          </a:xfrm>
        </p:grpSpPr>
        <p:sp>
          <p:nvSpPr>
            <p:cNvPr id="140" name="Google Shape;140;p18"/>
            <p:cNvSpPr/>
            <p:nvPr/>
          </p:nvSpPr>
          <p:spPr>
            <a:xfrm>
              <a:off x="4648111" y="1143043"/>
              <a:ext cx="2166000" cy="2166000"/>
            </a:xfrm>
            <a:prstGeom prst="ellipse">
              <a:avLst/>
            </a:prstGeom>
            <a:solidFill>
              <a:srgbClr val="D837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141" name="Google Shape;141;p18"/>
            <p:cNvSpPr txBox="1"/>
            <p:nvPr/>
          </p:nvSpPr>
          <p:spPr>
            <a:xfrm>
              <a:off x="5152564" y="1598864"/>
              <a:ext cx="1328400" cy="66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solidFill>
                    <a:srgbClr val="FFFFFF"/>
                  </a:solidFill>
                  <a:latin typeface="Calibri" panose="020F0502020204030204"/>
                  <a:ea typeface="Calibri" panose="020F0502020204030204"/>
                  <a:cs typeface="Calibri" panose="020F0502020204030204"/>
                  <a:sym typeface="Calibri" panose="020F0502020204030204"/>
                </a:rPr>
                <a:t>Relative Strength Index</a:t>
              </a:r>
              <a:endParaRPr sz="1000">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142" name="Google Shape;142;p18"/>
          <p:cNvGrpSpPr/>
          <p:nvPr/>
        </p:nvGrpSpPr>
        <p:grpSpPr>
          <a:xfrm>
            <a:off x="1826640" y="3069609"/>
            <a:ext cx="1864270" cy="1692296"/>
            <a:chOff x="4238812" y="2357689"/>
            <a:chExt cx="2185289" cy="2166000"/>
          </a:xfrm>
        </p:grpSpPr>
        <p:sp>
          <p:nvSpPr>
            <p:cNvPr id="143" name="Google Shape;143;p18"/>
            <p:cNvSpPr/>
            <p:nvPr/>
          </p:nvSpPr>
          <p:spPr>
            <a:xfrm>
              <a:off x="4238812" y="2357689"/>
              <a:ext cx="2166000" cy="2166000"/>
            </a:xfrm>
            <a:prstGeom prst="ellipse">
              <a:avLst/>
            </a:prstGeom>
            <a:solidFill>
              <a:srgbClr val="801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144" name="Google Shape;144;p18"/>
            <p:cNvSpPr txBox="1"/>
            <p:nvPr/>
          </p:nvSpPr>
          <p:spPr>
            <a:xfrm>
              <a:off x="5038100" y="3168975"/>
              <a:ext cx="1386000" cy="66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solidFill>
                    <a:srgbClr val="FFFFFF"/>
                  </a:solidFill>
                  <a:latin typeface="Calibri" panose="020F0502020204030204"/>
                  <a:ea typeface="Calibri" panose="020F0502020204030204"/>
                  <a:cs typeface="Calibri" panose="020F0502020204030204"/>
                  <a:sym typeface="Calibri" panose="020F0502020204030204"/>
                </a:rPr>
                <a:t>Copper/Gold Ratio</a:t>
              </a:r>
              <a:endParaRPr sz="1000">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145" name="Google Shape;145;p18"/>
          <p:cNvGrpSpPr/>
          <p:nvPr/>
        </p:nvGrpSpPr>
        <p:grpSpPr>
          <a:xfrm>
            <a:off x="755479" y="3069688"/>
            <a:ext cx="1847815" cy="1692296"/>
            <a:chOff x="2983201" y="2357790"/>
            <a:chExt cx="2166000" cy="2166000"/>
          </a:xfrm>
        </p:grpSpPr>
        <p:sp>
          <p:nvSpPr>
            <p:cNvPr id="146" name="Google Shape;146;p18"/>
            <p:cNvSpPr/>
            <p:nvPr/>
          </p:nvSpPr>
          <p:spPr>
            <a:xfrm>
              <a:off x="2983201" y="2357790"/>
              <a:ext cx="2166000" cy="2166000"/>
            </a:xfrm>
            <a:prstGeom prst="ellipse">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147" name="Google Shape;147;p18"/>
            <p:cNvSpPr txBox="1"/>
            <p:nvPr/>
          </p:nvSpPr>
          <p:spPr>
            <a:xfrm>
              <a:off x="3401995" y="3309049"/>
              <a:ext cx="1328400" cy="66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solidFill>
                    <a:srgbClr val="FFFFFF"/>
                  </a:solidFill>
                  <a:latin typeface="Calibri" panose="020F0502020204030204"/>
                  <a:ea typeface="Calibri" panose="020F0502020204030204"/>
                  <a:cs typeface="Calibri" panose="020F0502020204030204"/>
                  <a:sym typeface="Calibri" panose="020F0502020204030204"/>
                </a:rPr>
                <a:t>Moving Averages</a:t>
              </a:r>
              <a:endParaRPr sz="1000">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148" name="Google Shape;148;p18"/>
          <p:cNvGrpSpPr/>
          <p:nvPr/>
        </p:nvGrpSpPr>
        <p:grpSpPr>
          <a:xfrm>
            <a:off x="421500" y="2120582"/>
            <a:ext cx="1847827" cy="1692296"/>
            <a:chOff x="2591713" y="1143012"/>
            <a:chExt cx="2166014" cy="2166000"/>
          </a:xfrm>
        </p:grpSpPr>
        <p:sp>
          <p:nvSpPr>
            <p:cNvPr id="149" name="Google Shape;149;p18"/>
            <p:cNvSpPr/>
            <p:nvPr/>
          </p:nvSpPr>
          <p:spPr>
            <a:xfrm>
              <a:off x="2591728" y="1143012"/>
              <a:ext cx="2166000" cy="2166000"/>
            </a:xfrm>
            <a:prstGeom prst="ellipse">
              <a:avLst/>
            </a:prstGeom>
            <a:solidFill>
              <a:srgbClr val="B02B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150" name="Google Shape;150;p18"/>
            <p:cNvSpPr txBox="1"/>
            <p:nvPr/>
          </p:nvSpPr>
          <p:spPr>
            <a:xfrm>
              <a:off x="2591713" y="1762804"/>
              <a:ext cx="1599000" cy="101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solidFill>
                    <a:srgbClr val="FFFFFF"/>
                  </a:solidFill>
                  <a:latin typeface="Calibri" panose="020F0502020204030204"/>
                  <a:ea typeface="Calibri" panose="020F0502020204030204"/>
                  <a:cs typeface="Calibri" panose="020F0502020204030204"/>
                  <a:sym typeface="Calibri" panose="020F0502020204030204"/>
                </a:rPr>
                <a:t>Average True Range</a:t>
              </a:r>
              <a:endParaRPr sz="1000">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51" name="Google Shape;151;p18"/>
          <p:cNvSpPr/>
          <p:nvPr/>
        </p:nvSpPr>
        <p:spPr>
          <a:xfrm>
            <a:off x="1695758" y="2745887"/>
            <a:ext cx="1045800" cy="957900"/>
          </a:xfrm>
          <a:prstGeom prst="ellipse">
            <a:avLst/>
          </a:prstGeom>
          <a:solidFill>
            <a:srgbClr val="EDA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152" name="Google Shape;152;p18"/>
          <p:cNvSpPr txBox="1"/>
          <p:nvPr/>
        </p:nvSpPr>
        <p:spPr>
          <a:xfrm>
            <a:off x="1826650" y="2941475"/>
            <a:ext cx="915000" cy="45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b="1">
                <a:solidFill>
                  <a:schemeClr val="lt1"/>
                </a:solidFill>
                <a:latin typeface="Calibri" panose="020F0502020204030204"/>
                <a:ea typeface="Calibri" panose="020F0502020204030204"/>
                <a:cs typeface="Calibri" panose="020F0502020204030204"/>
                <a:sym typeface="Calibri" panose="020F0502020204030204"/>
              </a:rPr>
              <a:t>Extra Predictors</a:t>
            </a:r>
            <a:endParaRPr sz="1000" b="1">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title"/>
          </p:nvPr>
        </p:nvSpPr>
        <p:spPr>
          <a:xfrm>
            <a:off x="457200" y="675085"/>
            <a:ext cx="8229600" cy="8013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Training Data Structure Design</a:t>
            </a:r>
            <a:endParaRPr lang="en-US"/>
          </a:p>
        </p:txBody>
      </p:sp>
      <p:sp>
        <p:nvSpPr>
          <p:cNvPr id="158" name="Google Shape;158;p19"/>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59" name="Google Shape;159;p19"/>
          <p:cNvSpPr txBox="1"/>
          <p:nvPr/>
        </p:nvSpPr>
        <p:spPr>
          <a:xfrm>
            <a:off x="457200" y="1391920"/>
            <a:ext cx="6363970" cy="8597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solidFill>
                  <a:schemeClr val="dk1"/>
                </a:solidFill>
                <a:latin typeface="Calibri" panose="020F0502020204030204"/>
                <a:ea typeface="Calibri" panose="020F0502020204030204"/>
                <a:cs typeface="Calibri" panose="020F0502020204030204"/>
                <a:sym typeface="Calibri" panose="020F0502020204030204"/>
              </a:rPr>
              <a:t>X(S, T, F) - Structure of training data</a:t>
            </a:r>
            <a:endParaRPr sz="2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r>
              <a:rPr lang="en-US" sz="2200">
                <a:solidFill>
                  <a:schemeClr val="dk1"/>
                </a:solidFill>
                <a:latin typeface="Calibri" panose="020F0502020204030204"/>
                <a:ea typeface="Calibri" panose="020F0502020204030204"/>
                <a:cs typeface="Calibri" panose="020F0502020204030204"/>
                <a:sym typeface="Calibri" panose="020F0502020204030204"/>
              </a:rPr>
              <a:t>Y(S, T) - Structure of labels of training data </a:t>
            </a:r>
            <a:endParaRPr sz="2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0" name="Google Shape;160;p19"/>
          <p:cNvSpPr txBox="1"/>
          <p:nvPr/>
        </p:nvSpPr>
        <p:spPr>
          <a:xfrm>
            <a:off x="6362700" y="2348865"/>
            <a:ext cx="2611755" cy="230886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S - Which stock</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T - Time step</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F - Which factor</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Y - Stock daily return</a:t>
            </a:r>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61" name="Google Shape;161;p19"/>
          <p:cNvPicPr preferRelativeResize="0"/>
          <p:nvPr/>
        </p:nvPicPr>
        <p:blipFill>
          <a:blip r:embed="rId1"/>
          <a:stretch>
            <a:fillRect/>
          </a:stretch>
        </p:blipFill>
        <p:spPr>
          <a:xfrm>
            <a:off x="457835" y="2404110"/>
            <a:ext cx="5414645" cy="239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457200" y="675085"/>
            <a:ext cx="8229600" cy="8013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Data Preprocessing</a:t>
            </a:r>
            <a:endParaRPr lang="en-US"/>
          </a:p>
        </p:txBody>
      </p:sp>
      <p:sp>
        <p:nvSpPr>
          <p:cNvPr id="167" name="Google Shape;167;p20"/>
          <p:cNvSpPr txBox="1">
            <a:spLocks noGrp="1"/>
          </p:cNvSpPr>
          <p:nvPr>
            <p:ph type="sldNum" idx="12"/>
          </p:nvPr>
        </p:nvSpPr>
        <p:spPr>
          <a:xfrm>
            <a:off x="6553200" y="4584014"/>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grpSp>
        <p:nvGrpSpPr>
          <p:cNvPr id="168" name="Google Shape;168;p20"/>
          <p:cNvGrpSpPr/>
          <p:nvPr/>
        </p:nvGrpSpPr>
        <p:grpSpPr>
          <a:xfrm>
            <a:off x="1486678" y="1732866"/>
            <a:ext cx="6538175" cy="617994"/>
            <a:chOff x="1342700" y="880977"/>
            <a:chExt cx="6668885" cy="731700"/>
          </a:xfrm>
        </p:grpSpPr>
        <p:sp>
          <p:nvSpPr>
            <p:cNvPr id="169" name="Google Shape;169;p20"/>
            <p:cNvSpPr txBox="1"/>
            <p:nvPr/>
          </p:nvSpPr>
          <p:spPr>
            <a:xfrm>
              <a:off x="1342700" y="931975"/>
              <a:ext cx="1629900" cy="629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panose="020B0604020202020204"/>
                <a:buNone/>
              </a:pPr>
              <a:r>
                <a:rPr lang="en-US" sz="2300" b="1">
                  <a:solidFill>
                    <a:srgbClr val="A7291E"/>
                  </a:solidFill>
                  <a:latin typeface="Calibri" panose="020F0502020204030204"/>
                  <a:ea typeface="Calibri" panose="020F0502020204030204"/>
                  <a:cs typeface="Calibri" panose="020F0502020204030204"/>
                  <a:sym typeface="Calibri" panose="020F0502020204030204"/>
                </a:rPr>
                <a:t>X ( ~, ~, F)</a:t>
              </a:r>
              <a:endParaRPr sz="2300" b="1">
                <a:solidFill>
                  <a:srgbClr val="A7291E"/>
                </a:solidFill>
                <a:latin typeface="Calibri" panose="020F0502020204030204"/>
                <a:ea typeface="Calibri" panose="020F0502020204030204"/>
                <a:cs typeface="Calibri" panose="020F0502020204030204"/>
                <a:sym typeface="Calibri" panose="020F0502020204030204"/>
              </a:endParaRPr>
            </a:p>
          </p:txBody>
        </p:sp>
        <p:sp>
          <p:nvSpPr>
            <p:cNvPr id="170" name="Google Shape;170;p20"/>
            <p:cNvSpPr/>
            <p:nvPr/>
          </p:nvSpPr>
          <p:spPr>
            <a:xfrm>
              <a:off x="2789785" y="880977"/>
              <a:ext cx="5221800" cy="731700"/>
            </a:xfrm>
            <a:prstGeom prst="rect">
              <a:avLst/>
            </a:prstGeom>
            <a:solidFill>
              <a:srgbClr val="801F17"/>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171" name="Google Shape;171;p20"/>
            <p:cNvSpPr txBox="1"/>
            <p:nvPr/>
          </p:nvSpPr>
          <p:spPr>
            <a:xfrm>
              <a:off x="2884275" y="1019723"/>
              <a:ext cx="4765800" cy="45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panose="020B0604020202020204"/>
                <a:buNone/>
              </a:pPr>
              <a:r>
                <a:rPr lang="en-US" sz="1500">
                  <a:solidFill>
                    <a:schemeClr val="lt1"/>
                  </a:solidFill>
                  <a:latin typeface="Calibri" panose="020F0502020204030204"/>
                  <a:ea typeface="Calibri" panose="020F0502020204030204"/>
                  <a:cs typeface="Calibri" panose="020F0502020204030204"/>
                  <a:sym typeface="Calibri" panose="020F0502020204030204"/>
                </a:rPr>
                <a:t> Z-Score normalization</a:t>
              </a:r>
              <a:endParaRPr sz="1500">
                <a:solidFill>
                  <a:schemeClr val="lt1"/>
                </a:solidFill>
                <a:latin typeface="Calibri" panose="020F0502020204030204"/>
                <a:ea typeface="Calibri" panose="020F0502020204030204"/>
                <a:cs typeface="Calibri" panose="020F0502020204030204"/>
                <a:sym typeface="Calibri" panose="020F0502020204030204"/>
              </a:endParaRPr>
            </a:p>
          </p:txBody>
        </p:sp>
      </p:grpSp>
      <p:grpSp>
        <p:nvGrpSpPr>
          <p:cNvPr id="172" name="Google Shape;172;p20"/>
          <p:cNvGrpSpPr/>
          <p:nvPr/>
        </p:nvGrpSpPr>
        <p:grpSpPr>
          <a:xfrm>
            <a:off x="157525" y="2479797"/>
            <a:ext cx="7512915" cy="617994"/>
            <a:chOff x="-13025" y="1765338"/>
            <a:chExt cx="7663112" cy="731700"/>
          </a:xfrm>
        </p:grpSpPr>
        <p:sp>
          <p:nvSpPr>
            <p:cNvPr id="173" name="Google Shape;173;p20"/>
            <p:cNvSpPr txBox="1"/>
            <p:nvPr/>
          </p:nvSpPr>
          <p:spPr>
            <a:xfrm>
              <a:off x="-13025" y="1815550"/>
              <a:ext cx="27282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sz="2300">
                  <a:solidFill>
                    <a:srgbClr val="A7291E"/>
                  </a:solidFill>
                  <a:latin typeface="Calibri" panose="020F0502020204030204"/>
                  <a:ea typeface="Calibri" panose="020F0502020204030204"/>
                  <a:cs typeface="Calibri" panose="020F0502020204030204"/>
                  <a:sym typeface="Calibri" panose="020F0502020204030204"/>
                </a:rPr>
                <a:t>EDA </a:t>
              </a:r>
              <a:endParaRPr sz="2300">
                <a:solidFill>
                  <a:srgbClr val="A7291E"/>
                </a:solidFill>
                <a:latin typeface="Calibri" panose="020F0502020204030204"/>
                <a:ea typeface="Calibri" panose="020F0502020204030204"/>
                <a:cs typeface="Calibri" panose="020F0502020204030204"/>
                <a:sym typeface="Calibri" panose="020F0502020204030204"/>
              </a:endParaRPr>
            </a:p>
          </p:txBody>
        </p:sp>
        <p:sp>
          <p:nvSpPr>
            <p:cNvPr id="174" name="Google Shape;174;p20"/>
            <p:cNvSpPr/>
            <p:nvPr/>
          </p:nvSpPr>
          <p:spPr>
            <a:xfrm>
              <a:off x="2789787" y="1765338"/>
              <a:ext cx="4860300" cy="731700"/>
            </a:xfrm>
            <a:prstGeom prst="rect">
              <a:avLst/>
            </a:prstGeom>
            <a:solidFill>
              <a:srgbClr val="A7291E"/>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175" name="Google Shape;175;p20"/>
            <p:cNvSpPr txBox="1"/>
            <p:nvPr/>
          </p:nvSpPr>
          <p:spPr>
            <a:xfrm>
              <a:off x="2914387" y="1971908"/>
              <a:ext cx="43731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US" sz="1500">
                  <a:solidFill>
                    <a:srgbClr val="FFFFFF"/>
                  </a:solidFill>
                  <a:latin typeface="Calibri" panose="020F0502020204030204"/>
                  <a:ea typeface="Calibri" panose="020F0502020204030204"/>
                  <a:cs typeface="Calibri" panose="020F0502020204030204"/>
                  <a:sym typeface="Calibri" panose="020F0502020204030204"/>
                </a:rPr>
                <a:t>Remove low quality data</a:t>
              </a:r>
              <a:endParaRPr sz="1500">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176" name="Google Shape;176;p20"/>
          <p:cNvGrpSpPr/>
          <p:nvPr/>
        </p:nvGrpSpPr>
        <p:grpSpPr>
          <a:xfrm>
            <a:off x="788657" y="3223974"/>
            <a:ext cx="6526192" cy="617994"/>
            <a:chOff x="630725" y="2646438"/>
            <a:chExt cx="6656662" cy="731700"/>
          </a:xfrm>
        </p:grpSpPr>
        <p:sp>
          <p:nvSpPr>
            <p:cNvPr id="177" name="Google Shape;177;p20"/>
            <p:cNvSpPr txBox="1"/>
            <p:nvPr/>
          </p:nvSpPr>
          <p:spPr>
            <a:xfrm>
              <a:off x="630725" y="2696625"/>
              <a:ext cx="20844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sz="2300">
                  <a:solidFill>
                    <a:srgbClr val="B02B20"/>
                  </a:solidFill>
                  <a:latin typeface="Calibri" panose="020F0502020204030204"/>
                  <a:ea typeface="Calibri" panose="020F0502020204030204"/>
                  <a:cs typeface="Calibri" panose="020F0502020204030204"/>
                  <a:sym typeface="Calibri" panose="020F0502020204030204"/>
                </a:rPr>
                <a:t>Missing Values</a:t>
              </a:r>
              <a:endParaRPr sz="2300">
                <a:solidFill>
                  <a:srgbClr val="B02B20"/>
                </a:solidFill>
                <a:latin typeface="Calibri" panose="020F0502020204030204"/>
                <a:ea typeface="Calibri" panose="020F0502020204030204"/>
                <a:cs typeface="Calibri" panose="020F0502020204030204"/>
                <a:sym typeface="Calibri" panose="020F0502020204030204"/>
              </a:endParaRPr>
            </a:p>
          </p:txBody>
        </p:sp>
        <p:sp>
          <p:nvSpPr>
            <p:cNvPr id="178" name="Google Shape;178;p20"/>
            <p:cNvSpPr/>
            <p:nvPr/>
          </p:nvSpPr>
          <p:spPr>
            <a:xfrm>
              <a:off x="2789787" y="2646438"/>
              <a:ext cx="4497600" cy="731700"/>
            </a:xfrm>
            <a:prstGeom prst="rect">
              <a:avLst/>
            </a:prstGeom>
            <a:solidFill>
              <a:srgbClr val="B02B20"/>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179" name="Google Shape;179;p20"/>
            <p:cNvSpPr txBox="1"/>
            <p:nvPr/>
          </p:nvSpPr>
          <p:spPr>
            <a:xfrm>
              <a:off x="2914388" y="2852992"/>
              <a:ext cx="38499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US" sz="1500">
                  <a:solidFill>
                    <a:srgbClr val="FFFFFF"/>
                  </a:solidFill>
                  <a:latin typeface="Calibri" panose="020F0502020204030204"/>
                  <a:ea typeface="Calibri" panose="020F0502020204030204"/>
                  <a:cs typeface="Calibri" panose="020F0502020204030204"/>
                  <a:sym typeface="Calibri" panose="020F0502020204030204"/>
                </a:rPr>
                <a:t>Linear interpolation</a:t>
              </a:r>
              <a:endParaRPr sz="1500">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180" name="Google Shape;180;p20"/>
          <p:cNvGrpSpPr/>
          <p:nvPr/>
        </p:nvGrpSpPr>
        <p:grpSpPr>
          <a:xfrm>
            <a:off x="492993" y="3970917"/>
            <a:ext cx="6467441" cy="663486"/>
            <a:chOff x="329150" y="3530813"/>
            <a:chExt cx="6596737" cy="785563"/>
          </a:xfrm>
        </p:grpSpPr>
        <p:sp>
          <p:nvSpPr>
            <p:cNvPr id="181" name="Google Shape;181;p20"/>
            <p:cNvSpPr txBox="1"/>
            <p:nvPr/>
          </p:nvSpPr>
          <p:spPr>
            <a:xfrm>
              <a:off x="329150" y="3581000"/>
              <a:ext cx="23859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sz="2300">
                  <a:solidFill>
                    <a:srgbClr val="BE2F22"/>
                  </a:solidFill>
                  <a:latin typeface="Calibri" panose="020F0502020204030204"/>
                  <a:ea typeface="Calibri" panose="020F0502020204030204"/>
                  <a:cs typeface="Calibri" panose="020F0502020204030204"/>
                  <a:sym typeface="Calibri" panose="020F0502020204030204"/>
                </a:rPr>
                <a:t>Scale</a:t>
              </a:r>
              <a:endParaRPr sz="2300">
                <a:solidFill>
                  <a:srgbClr val="BE2F22"/>
                </a:solidFill>
                <a:latin typeface="Calibri" panose="020F0502020204030204"/>
                <a:ea typeface="Calibri" panose="020F0502020204030204"/>
                <a:cs typeface="Calibri" panose="020F0502020204030204"/>
                <a:sym typeface="Calibri" panose="020F0502020204030204"/>
              </a:endParaRPr>
            </a:p>
          </p:txBody>
        </p:sp>
        <p:sp>
          <p:nvSpPr>
            <p:cNvPr id="182" name="Google Shape;182;p20"/>
            <p:cNvSpPr/>
            <p:nvPr/>
          </p:nvSpPr>
          <p:spPr>
            <a:xfrm>
              <a:off x="2789787" y="3530813"/>
              <a:ext cx="4136100" cy="731700"/>
            </a:xfrm>
            <a:prstGeom prst="rect">
              <a:avLst/>
            </a:prstGeom>
            <a:solidFill>
              <a:srgbClr val="BE2F2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183" name="Google Shape;183;p20"/>
            <p:cNvSpPr txBox="1"/>
            <p:nvPr/>
          </p:nvSpPr>
          <p:spPr>
            <a:xfrm>
              <a:off x="2914400" y="3737375"/>
              <a:ext cx="3849900" cy="579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US" sz="1500">
                  <a:solidFill>
                    <a:schemeClr val="lt1"/>
                  </a:solidFill>
                  <a:latin typeface="Calibri" panose="020F0502020204030204"/>
                  <a:ea typeface="Calibri" panose="020F0502020204030204"/>
                  <a:cs typeface="Calibri" panose="020F0502020204030204"/>
                  <a:sym typeface="Calibri" panose="020F0502020204030204"/>
                </a:rPr>
                <a:t>Scale data to range [-10,10] </a:t>
              </a:r>
              <a:endParaRPr sz="1500">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lnSpc>
                  <a:spcPct val="115000"/>
                </a:lnSpc>
                <a:spcBef>
                  <a:spcPts val="0"/>
                </a:spcBef>
                <a:spcAft>
                  <a:spcPts val="0"/>
                </a:spcAft>
                <a:buNone/>
              </a:pPr>
              <a:endParaRPr sz="1500">
                <a:solidFill>
                  <a:srgbClr val="FFFFFF"/>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theme/theme1.xml><?xml version="1.0" encoding="utf-8"?>
<a:theme xmlns:a="http://schemas.openxmlformats.org/drawingml/2006/main" name="NCStateU-horizontal-left-log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2697</Words>
  <Application>WPS Presentation</Application>
  <PresentationFormat>全屏显示(16:9)</PresentationFormat>
  <Paragraphs>376</Paragraphs>
  <Slides>18</Slides>
  <Notes>17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Arial</vt:lpstr>
      <vt:lpstr>Calibri</vt:lpstr>
      <vt:lpstr>Calibri</vt:lpstr>
      <vt:lpstr>Noto Sans Symbols</vt:lpstr>
      <vt:lpstr>Segoe Print</vt:lpstr>
      <vt:lpstr>Roboto</vt:lpstr>
      <vt:lpstr>Microsoft YaHei</vt:lpstr>
      <vt:lpstr>Arial Unicode MS</vt:lpstr>
      <vt:lpstr>NCStateU-horizontal-left-logo</vt:lpstr>
      <vt:lpstr>April 19, 2024 </vt:lpstr>
      <vt:lpstr>Team Members</vt:lpstr>
      <vt:lpstr>Outline</vt:lpstr>
      <vt:lpstr>Motivation: Why factors investing?</vt:lpstr>
      <vt:lpstr>Data Collection</vt:lpstr>
      <vt:lpstr>Traditional Factors </vt:lpstr>
      <vt:lpstr>Macroeconomic Variables &amp; Trading Signals</vt:lpstr>
      <vt:lpstr>Training Data Structure Design</vt:lpstr>
      <vt:lpstr>Data Preprocessing</vt:lpstr>
      <vt:lpstr>Model Selection</vt:lpstr>
      <vt:lpstr>Transformer Model: Encoding</vt:lpstr>
      <vt:lpstr> Self Attention: Matrix Operations</vt:lpstr>
      <vt:lpstr>Hyperparameters</vt:lpstr>
      <vt:lpstr>Self-Attention Scores</vt:lpstr>
      <vt:lpstr>Score Factors </vt:lpstr>
      <vt:lpstr>Factors Assessment</vt:lpstr>
      <vt:lpstr>Future  Work</vt:lpstr>
      <vt:lpstr> Thank You Q&amp;A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Transformer-Driven Factors Investing_x000d_April 12, 2024 </dc:title>
  <dc:creator/>
  <cp:lastModifiedBy>Zhao Qu</cp:lastModifiedBy>
  <cp:revision>6</cp:revision>
  <dcterms:created xsi:type="dcterms:W3CDTF">2024-04-12T14:08:00Z</dcterms:created>
  <dcterms:modified xsi:type="dcterms:W3CDTF">2024-04-23T13:27:06Z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3BBFA132AD5C453E8EC84AA7309533A0_12</vt:lpwstr>
  </property>
  <property fmtid="{D5CDD505-2E9C-101B-9397-08002B2CF9AE}" pid="3" name="KSOProductBuildVer">
    <vt:lpwstr>1033-12.2.0.13472</vt:lpwstr>
  </property>
</Properties>
</file>