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9"/>
  </p:notesMasterIdLst>
  <p:sldIdLst>
    <p:sldId id="256" r:id="rId2"/>
    <p:sldId id="258" r:id="rId3"/>
    <p:sldId id="257" r:id="rId4"/>
    <p:sldId id="260" r:id="rId5"/>
    <p:sldId id="261" r:id="rId6"/>
    <p:sldId id="263" r:id="rId7"/>
    <p:sldId id="264" r:id="rId8"/>
    <p:sldId id="265" r:id="rId9"/>
    <p:sldId id="266" r:id="rId10"/>
    <p:sldId id="270" r:id="rId11"/>
    <p:sldId id="271" r:id="rId12"/>
    <p:sldId id="289" r:id="rId13"/>
    <p:sldId id="285" r:id="rId14"/>
    <p:sldId id="287" r:id="rId15"/>
    <p:sldId id="288" r:id="rId16"/>
    <p:sldId id="290" r:id="rId17"/>
    <p:sldId id="291" r:id="rId18"/>
    <p:sldId id="269" r:id="rId19"/>
    <p:sldId id="292" r:id="rId20"/>
    <p:sldId id="284" r:id="rId21"/>
    <p:sldId id="293" r:id="rId22"/>
    <p:sldId id="294" r:id="rId23"/>
    <p:sldId id="295" r:id="rId24"/>
    <p:sldId id="301" r:id="rId25"/>
    <p:sldId id="302" r:id="rId26"/>
    <p:sldId id="296" r:id="rId27"/>
    <p:sldId id="298" r:id="rId28"/>
    <p:sldId id="299" r:id="rId29"/>
    <p:sldId id="300" r:id="rId30"/>
    <p:sldId id="304" r:id="rId31"/>
    <p:sldId id="326" r:id="rId32"/>
    <p:sldId id="325" r:id="rId33"/>
    <p:sldId id="305" r:id="rId34"/>
    <p:sldId id="306" r:id="rId35"/>
    <p:sldId id="307" r:id="rId36"/>
    <p:sldId id="308" r:id="rId37"/>
    <p:sldId id="310" r:id="rId38"/>
    <p:sldId id="311" r:id="rId39"/>
    <p:sldId id="312" r:id="rId40"/>
    <p:sldId id="313" r:id="rId41"/>
    <p:sldId id="316" r:id="rId42"/>
    <p:sldId id="327" r:id="rId43"/>
    <p:sldId id="315" r:id="rId44"/>
    <p:sldId id="317" r:id="rId45"/>
    <p:sldId id="318" r:id="rId46"/>
    <p:sldId id="319" r:id="rId47"/>
    <p:sldId id="314" r:id="rId48"/>
    <p:sldId id="328" r:id="rId49"/>
    <p:sldId id="320" r:id="rId50"/>
    <p:sldId id="321" r:id="rId51"/>
    <p:sldId id="322" r:id="rId52"/>
    <p:sldId id="346" r:id="rId53"/>
    <p:sldId id="338" r:id="rId54"/>
    <p:sldId id="339" r:id="rId55"/>
    <p:sldId id="340" r:id="rId56"/>
    <p:sldId id="341" r:id="rId57"/>
    <p:sldId id="343" r:id="rId5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59" d="100"/>
          <a:sy n="59" d="100"/>
        </p:scale>
        <p:origin x="450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ED1374-DB2F-4606-A949-7626C44CF07B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47E34E-1677-4908-8BFF-7B42C841C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323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789ED0B-624F-4688-BFAB-A4BB5CCE1BCF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1018882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8883" name="Rectangle 3"/>
          <p:cNvSpPr>
            <a:spLocks noChangeArrowheads="1"/>
          </p:cNvSpPr>
          <p:nvPr/>
        </p:nvSpPr>
        <p:spPr bwMode="auto">
          <a:xfrm>
            <a:off x="0" y="8774113"/>
            <a:ext cx="297180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8884" name="Rectangle 4"/>
          <p:cNvSpPr>
            <a:spLocks noChangeArrowheads="1"/>
          </p:cNvSpPr>
          <p:nvPr/>
        </p:nvSpPr>
        <p:spPr bwMode="auto">
          <a:xfrm>
            <a:off x="0" y="0"/>
            <a:ext cx="2971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888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914400" y="4464050"/>
            <a:ext cx="5029200" cy="4079875"/>
          </a:xfrm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en-US" altLang="en-US"/>
          </a:p>
        </p:txBody>
      </p:sp>
      <p:sp>
        <p:nvSpPr>
          <p:cNvPr id="1018886" name="Rectangle 6"/>
          <p:cNvSpPr>
            <a:spLocks noChangeArrowheads="1" noTextEdit="1"/>
          </p:cNvSpPr>
          <p:nvPr>
            <p:ph type="sldImg"/>
          </p:nvPr>
        </p:nvSpPr>
        <p:spPr>
          <a:xfrm>
            <a:off x="363538" y="698500"/>
            <a:ext cx="6132512" cy="3451225"/>
          </a:xfrm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666885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2CFB-6445-4767-80DB-BC87E247D954}" type="datetimeFigureOut">
              <a:rPr lang="en-US" smtClean="0"/>
              <a:t>10/7/2017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7B478-761A-4C3C-8759-FAF14993A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440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2CFB-6445-4767-80DB-BC87E247D954}" type="datetimeFigureOut">
              <a:rPr lang="en-US" smtClean="0"/>
              <a:t>10/7/2017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7B478-761A-4C3C-8759-FAF14993A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13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2CFB-6445-4767-80DB-BC87E247D954}" type="datetimeFigureOut">
              <a:rPr lang="en-US" smtClean="0"/>
              <a:t>10/7/2017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7B478-761A-4C3C-8759-FAF14993A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5604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534585" y="214314"/>
            <a:ext cx="10390716" cy="146208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76917" y="2017713"/>
            <a:ext cx="5080000" cy="1981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860117" y="2017713"/>
            <a:ext cx="5080000" cy="1981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1576917" y="4151313"/>
            <a:ext cx="5080000" cy="1981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860117" y="4151313"/>
            <a:ext cx="5080000" cy="1981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549400" y="6243638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876800" y="6243638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9389533" y="6243638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EE47FDF7-ACDB-4189-9305-7B327BF781A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22505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2CFB-6445-4767-80DB-BC87E247D954}" type="datetimeFigureOut">
              <a:rPr lang="en-US" smtClean="0"/>
              <a:t>10/7/2017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7B478-761A-4C3C-8759-FAF14993A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547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2CFB-6445-4767-80DB-BC87E247D954}" type="datetimeFigureOut">
              <a:rPr lang="en-US" smtClean="0"/>
              <a:t>10/7/2017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7B478-761A-4C3C-8759-FAF14993A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362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2CFB-6445-4767-80DB-BC87E247D954}" type="datetimeFigureOut">
              <a:rPr lang="en-US" smtClean="0"/>
              <a:t>10/7/2017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7B478-761A-4C3C-8759-FAF14993A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234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2CFB-6445-4767-80DB-BC87E247D954}" type="datetimeFigureOut">
              <a:rPr lang="en-US" smtClean="0"/>
              <a:t>10/7/2017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7B478-761A-4C3C-8759-FAF14993A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85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2CFB-6445-4767-80DB-BC87E247D954}" type="datetimeFigureOut">
              <a:rPr lang="en-US" smtClean="0"/>
              <a:t>10/7/2017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7B478-761A-4C3C-8759-FAF14993A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234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2CFB-6445-4767-80DB-BC87E247D954}" type="datetimeFigureOut">
              <a:rPr lang="en-US" smtClean="0"/>
              <a:t>10/7/2017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7B478-761A-4C3C-8759-FAF14993A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045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2CFB-6445-4767-80DB-BC87E247D954}" type="datetimeFigureOut">
              <a:rPr lang="en-US" smtClean="0"/>
              <a:t>10/7/2017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7B478-761A-4C3C-8759-FAF14993A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773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2CFB-6445-4767-80DB-BC87E247D954}" type="datetimeFigureOut">
              <a:rPr lang="en-US" smtClean="0"/>
              <a:t>10/7/2017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7B478-761A-4C3C-8759-FAF14993A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021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2A2CFB-6445-4767-80DB-BC87E247D954}" type="datetimeFigureOut">
              <a:rPr lang="en-US" smtClean="0"/>
              <a:t>10/7/2017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37B478-761A-4C3C-8759-FAF14993A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640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2.wmf"/><Relationship Id="rId4" Type="http://schemas.openxmlformats.org/officeDocument/2006/relationships/image" Target="../media/image11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13.w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6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7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8.wmf"/><Relationship Id="rId4" Type="http://schemas.openxmlformats.org/officeDocument/2006/relationships/oleObject" Target="../embeddings/oleObject7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 5163 Intro to Data Sci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Regression Analysis</a:t>
            </a:r>
          </a:p>
        </p:txBody>
      </p:sp>
    </p:spTree>
    <p:extLst>
      <p:ext uri="{BB962C8B-B14F-4D97-AF65-F5344CB8AC3E}">
        <p14:creationId xmlns:p14="http://schemas.microsoft.com/office/powerpoint/2010/main" val="38661916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309" y="1825625"/>
            <a:ext cx="4750882" cy="320112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2918" y="1786732"/>
            <a:ext cx="4750882" cy="3201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1608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of Friends vs Daily Minutes Online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683" y="1825625"/>
            <a:ext cx="6314347" cy="435133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885592" y="4001294"/>
            <a:ext cx="24208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Best fit line</a:t>
            </a:r>
          </a:p>
          <a:p>
            <a:r>
              <a:rPr lang="en-US" dirty="0"/>
              <a:t>Y = 0.9039 X + 22.95</a:t>
            </a:r>
          </a:p>
        </p:txBody>
      </p:sp>
      <p:sp>
        <p:nvSpPr>
          <p:cNvPr id="3" name="Rectangle 2"/>
          <p:cNvSpPr/>
          <p:nvPr/>
        </p:nvSpPr>
        <p:spPr>
          <a:xfrm>
            <a:off x="8055754" y="3770461"/>
            <a:ext cx="34644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What does best fit mean?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531662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5618" name="Line 2"/>
          <p:cNvSpPr>
            <a:spLocks noChangeShapeType="1"/>
          </p:cNvSpPr>
          <p:nvPr/>
        </p:nvSpPr>
        <p:spPr bwMode="auto">
          <a:xfrm>
            <a:off x="3886200" y="2133600"/>
            <a:ext cx="0" cy="434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5619" name="Line 3"/>
          <p:cNvSpPr>
            <a:spLocks noChangeShapeType="1"/>
          </p:cNvSpPr>
          <p:nvPr/>
        </p:nvSpPr>
        <p:spPr bwMode="auto">
          <a:xfrm flipV="1">
            <a:off x="4648200" y="2209800"/>
            <a:ext cx="3048000" cy="2819400"/>
          </a:xfrm>
          <a:prstGeom prst="line">
            <a:avLst/>
          </a:prstGeom>
          <a:noFill/>
          <a:ln w="12700">
            <a:solidFill>
              <a:srgbClr val="3333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5620" name="Line 4"/>
          <p:cNvSpPr>
            <a:spLocks noChangeShapeType="1"/>
          </p:cNvSpPr>
          <p:nvPr/>
        </p:nvSpPr>
        <p:spPr bwMode="auto">
          <a:xfrm>
            <a:off x="3733800" y="60198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5621" name="Line 5"/>
          <p:cNvSpPr>
            <a:spLocks noChangeShapeType="1"/>
          </p:cNvSpPr>
          <p:nvPr/>
        </p:nvSpPr>
        <p:spPr bwMode="auto">
          <a:xfrm>
            <a:off x="5029200" y="58674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5622" name="Line 6"/>
          <p:cNvSpPr>
            <a:spLocks noChangeShapeType="1"/>
          </p:cNvSpPr>
          <p:nvPr/>
        </p:nvSpPr>
        <p:spPr bwMode="auto">
          <a:xfrm>
            <a:off x="5562600" y="58674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5623" name="Line 7"/>
          <p:cNvSpPr>
            <a:spLocks noChangeShapeType="1"/>
          </p:cNvSpPr>
          <p:nvPr/>
        </p:nvSpPr>
        <p:spPr bwMode="auto">
          <a:xfrm>
            <a:off x="5867400" y="58674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5624" name="Line 8"/>
          <p:cNvSpPr>
            <a:spLocks noChangeShapeType="1"/>
          </p:cNvSpPr>
          <p:nvPr/>
        </p:nvSpPr>
        <p:spPr bwMode="auto">
          <a:xfrm>
            <a:off x="6172200" y="58674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5625" name="Line 9"/>
          <p:cNvSpPr>
            <a:spLocks noChangeShapeType="1"/>
          </p:cNvSpPr>
          <p:nvPr/>
        </p:nvSpPr>
        <p:spPr bwMode="auto">
          <a:xfrm>
            <a:off x="6477000" y="58674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5626" name="Line 10"/>
          <p:cNvSpPr>
            <a:spLocks noChangeShapeType="1"/>
          </p:cNvSpPr>
          <p:nvPr/>
        </p:nvSpPr>
        <p:spPr bwMode="auto">
          <a:xfrm>
            <a:off x="6781800" y="58674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5627" name="Line 11"/>
          <p:cNvSpPr>
            <a:spLocks noChangeShapeType="1"/>
          </p:cNvSpPr>
          <p:nvPr/>
        </p:nvSpPr>
        <p:spPr bwMode="auto">
          <a:xfrm>
            <a:off x="7086600" y="58674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5628" name="Line 12"/>
          <p:cNvSpPr>
            <a:spLocks noChangeShapeType="1"/>
          </p:cNvSpPr>
          <p:nvPr/>
        </p:nvSpPr>
        <p:spPr bwMode="auto">
          <a:xfrm>
            <a:off x="7391400" y="58674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5629" name="Line 13"/>
          <p:cNvSpPr>
            <a:spLocks noChangeShapeType="1"/>
          </p:cNvSpPr>
          <p:nvPr/>
        </p:nvSpPr>
        <p:spPr bwMode="auto">
          <a:xfrm>
            <a:off x="7696200" y="58674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5630" name="Line 14"/>
          <p:cNvSpPr>
            <a:spLocks noChangeShapeType="1"/>
          </p:cNvSpPr>
          <p:nvPr/>
        </p:nvSpPr>
        <p:spPr bwMode="auto">
          <a:xfrm>
            <a:off x="8001000" y="58674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5631" name="Line 15"/>
          <p:cNvSpPr>
            <a:spLocks noChangeShapeType="1"/>
          </p:cNvSpPr>
          <p:nvPr/>
        </p:nvSpPr>
        <p:spPr bwMode="auto">
          <a:xfrm>
            <a:off x="4648200" y="58674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135632" name="Group 16"/>
          <p:cNvGrpSpPr>
            <a:grpSpLocks/>
          </p:cNvGrpSpPr>
          <p:nvPr/>
        </p:nvGrpSpPr>
        <p:grpSpPr bwMode="auto">
          <a:xfrm>
            <a:off x="3810000" y="2590800"/>
            <a:ext cx="304800" cy="1600200"/>
            <a:chOff x="1440" y="1632"/>
            <a:chExt cx="192" cy="1008"/>
          </a:xfrm>
        </p:grpSpPr>
        <p:sp>
          <p:nvSpPr>
            <p:cNvPr id="1135633" name="Line 17"/>
            <p:cNvSpPr>
              <a:spLocks noChangeShapeType="1"/>
            </p:cNvSpPr>
            <p:nvPr/>
          </p:nvSpPr>
          <p:spPr bwMode="auto">
            <a:xfrm>
              <a:off x="1440" y="2640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5634" name="Line 18"/>
            <p:cNvSpPr>
              <a:spLocks noChangeShapeType="1"/>
            </p:cNvSpPr>
            <p:nvPr/>
          </p:nvSpPr>
          <p:spPr bwMode="auto">
            <a:xfrm>
              <a:off x="1440" y="2496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5635" name="Line 19"/>
            <p:cNvSpPr>
              <a:spLocks noChangeShapeType="1"/>
            </p:cNvSpPr>
            <p:nvPr/>
          </p:nvSpPr>
          <p:spPr bwMode="auto">
            <a:xfrm>
              <a:off x="1440" y="230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5636" name="Line 20"/>
            <p:cNvSpPr>
              <a:spLocks noChangeShapeType="1"/>
            </p:cNvSpPr>
            <p:nvPr/>
          </p:nvSpPr>
          <p:spPr bwMode="auto">
            <a:xfrm>
              <a:off x="1440" y="2160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5637" name="Line 21"/>
            <p:cNvSpPr>
              <a:spLocks noChangeShapeType="1"/>
            </p:cNvSpPr>
            <p:nvPr/>
          </p:nvSpPr>
          <p:spPr bwMode="auto">
            <a:xfrm>
              <a:off x="1440" y="196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5638" name="Line 22"/>
            <p:cNvSpPr>
              <a:spLocks noChangeShapeType="1"/>
            </p:cNvSpPr>
            <p:nvPr/>
          </p:nvSpPr>
          <p:spPr bwMode="auto">
            <a:xfrm>
              <a:off x="1440" y="182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5639" name="Line 23"/>
            <p:cNvSpPr>
              <a:spLocks noChangeShapeType="1"/>
            </p:cNvSpPr>
            <p:nvPr/>
          </p:nvSpPr>
          <p:spPr bwMode="auto">
            <a:xfrm>
              <a:off x="1440" y="1632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35640" name="Oval 24"/>
          <p:cNvSpPr>
            <a:spLocks noChangeArrowheads="1"/>
          </p:cNvSpPr>
          <p:nvPr/>
        </p:nvSpPr>
        <p:spPr bwMode="auto">
          <a:xfrm>
            <a:off x="7391400" y="3048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5641" name="Oval 25"/>
          <p:cNvSpPr>
            <a:spLocks noChangeArrowheads="1"/>
          </p:cNvSpPr>
          <p:nvPr/>
        </p:nvSpPr>
        <p:spPr bwMode="auto">
          <a:xfrm>
            <a:off x="7391400" y="2743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5642" name="Oval 26"/>
          <p:cNvSpPr>
            <a:spLocks noChangeArrowheads="1"/>
          </p:cNvSpPr>
          <p:nvPr/>
        </p:nvSpPr>
        <p:spPr bwMode="auto">
          <a:xfrm>
            <a:off x="5562600" y="4267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5643" name="Oval 27"/>
          <p:cNvSpPr>
            <a:spLocks noChangeArrowheads="1"/>
          </p:cNvSpPr>
          <p:nvPr/>
        </p:nvSpPr>
        <p:spPr bwMode="auto">
          <a:xfrm>
            <a:off x="5562600" y="4343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5644" name="Oval 28"/>
          <p:cNvSpPr>
            <a:spLocks noChangeArrowheads="1"/>
          </p:cNvSpPr>
          <p:nvPr/>
        </p:nvSpPr>
        <p:spPr bwMode="auto">
          <a:xfrm>
            <a:off x="5562600" y="3886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5645" name="Oval 29"/>
          <p:cNvSpPr>
            <a:spLocks noChangeArrowheads="1"/>
          </p:cNvSpPr>
          <p:nvPr/>
        </p:nvSpPr>
        <p:spPr bwMode="auto">
          <a:xfrm>
            <a:off x="6400800" y="3048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5646" name="Oval 30"/>
          <p:cNvSpPr>
            <a:spLocks noChangeArrowheads="1"/>
          </p:cNvSpPr>
          <p:nvPr/>
        </p:nvSpPr>
        <p:spPr bwMode="auto">
          <a:xfrm>
            <a:off x="6400800" y="3276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5647" name="Oval 31"/>
          <p:cNvSpPr>
            <a:spLocks noChangeArrowheads="1"/>
          </p:cNvSpPr>
          <p:nvPr/>
        </p:nvSpPr>
        <p:spPr bwMode="auto">
          <a:xfrm>
            <a:off x="6400800" y="3124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5648" name="Oval 32"/>
          <p:cNvSpPr>
            <a:spLocks noChangeArrowheads="1"/>
          </p:cNvSpPr>
          <p:nvPr/>
        </p:nvSpPr>
        <p:spPr bwMode="auto">
          <a:xfrm>
            <a:off x="6400800" y="3352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135649" name="Group 33"/>
          <p:cNvGrpSpPr>
            <a:grpSpLocks/>
          </p:cNvGrpSpPr>
          <p:nvPr/>
        </p:nvGrpSpPr>
        <p:grpSpPr bwMode="auto">
          <a:xfrm>
            <a:off x="6400800" y="2895600"/>
            <a:ext cx="76200" cy="990600"/>
            <a:chOff x="3072" y="1920"/>
            <a:chExt cx="48" cy="624"/>
          </a:xfrm>
        </p:grpSpPr>
        <p:sp>
          <p:nvSpPr>
            <p:cNvPr id="1135650" name="Oval 34"/>
            <p:cNvSpPr>
              <a:spLocks noChangeArrowheads="1"/>
            </p:cNvSpPr>
            <p:nvPr/>
          </p:nvSpPr>
          <p:spPr bwMode="auto">
            <a:xfrm>
              <a:off x="3072" y="235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5651" name="Oval 35"/>
            <p:cNvSpPr>
              <a:spLocks noChangeArrowheads="1"/>
            </p:cNvSpPr>
            <p:nvPr/>
          </p:nvSpPr>
          <p:spPr bwMode="auto">
            <a:xfrm>
              <a:off x="3072" y="1920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5652" name="Oval 36"/>
            <p:cNvSpPr>
              <a:spLocks noChangeArrowheads="1"/>
            </p:cNvSpPr>
            <p:nvPr/>
          </p:nvSpPr>
          <p:spPr bwMode="auto">
            <a:xfrm>
              <a:off x="3072" y="206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5653" name="Oval 37"/>
            <p:cNvSpPr>
              <a:spLocks noChangeArrowheads="1"/>
            </p:cNvSpPr>
            <p:nvPr/>
          </p:nvSpPr>
          <p:spPr bwMode="auto">
            <a:xfrm>
              <a:off x="3072" y="220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5654" name="Oval 38"/>
            <p:cNvSpPr>
              <a:spLocks noChangeArrowheads="1"/>
            </p:cNvSpPr>
            <p:nvPr/>
          </p:nvSpPr>
          <p:spPr bwMode="auto">
            <a:xfrm>
              <a:off x="3072" y="249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35655" name="Group 39"/>
          <p:cNvGrpSpPr>
            <a:grpSpLocks/>
          </p:cNvGrpSpPr>
          <p:nvPr/>
        </p:nvGrpSpPr>
        <p:grpSpPr bwMode="auto">
          <a:xfrm>
            <a:off x="7391400" y="2133600"/>
            <a:ext cx="76200" cy="762000"/>
            <a:chOff x="3456" y="1536"/>
            <a:chExt cx="48" cy="480"/>
          </a:xfrm>
        </p:grpSpPr>
        <p:sp>
          <p:nvSpPr>
            <p:cNvPr id="1135656" name="Oval 40"/>
            <p:cNvSpPr>
              <a:spLocks noChangeArrowheads="1"/>
            </p:cNvSpPr>
            <p:nvPr/>
          </p:nvSpPr>
          <p:spPr bwMode="auto">
            <a:xfrm>
              <a:off x="345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5657" name="Oval 41"/>
            <p:cNvSpPr>
              <a:spLocks noChangeArrowheads="1"/>
            </p:cNvSpPr>
            <p:nvPr/>
          </p:nvSpPr>
          <p:spPr bwMode="auto">
            <a:xfrm>
              <a:off x="3456" y="196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5658" name="Oval 42"/>
            <p:cNvSpPr>
              <a:spLocks noChangeArrowheads="1"/>
            </p:cNvSpPr>
            <p:nvPr/>
          </p:nvSpPr>
          <p:spPr bwMode="auto">
            <a:xfrm>
              <a:off x="3456" y="153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5659" name="Oval 43"/>
            <p:cNvSpPr>
              <a:spLocks noChangeArrowheads="1"/>
            </p:cNvSpPr>
            <p:nvPr/>
          </p:nvSpPr>
          <p:spPr bwMode="auto">
            <a:xfrm>
              <a:off x="3456" y="1680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5660" name="Oval 44"/>
            <p:cNvSpPr>
              <a:spLocks noChangeArrowheads="1"/>
            </p:cNvSpPr>
            <p:nvPr/>
          </p:nvSpPr>
          <p:spPr bwMode="auto">
            <a:xfrm>
              <a:off x="3456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35661" name="Oval 45"/>
          <p:cNvSpPr>
            <a:spLocks noChangeArrowheads="1"/>
          </p:cNvSpPr>
          <p:nvPr/>
        </p:nvSpPr>
        <p:spPr bwMode="auto">
          <a:xfrm>
            <a:off x="5562600" y="3810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5662" name="Oval 46"/>
          <p:cNvSpPr>
            <a:spLocks noChangeArrowheads="1"/>
          </p:cNvSpPr>
          <p:nvPr/>
        </p:nvSpPr>
        <p:spPr bwMode="auto">
          <a:xfrm>
            <a:off x="5562600" y="4191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5663" name="Oval 47"/>
          <p:cNvSpPr>
            <a:spLocks noChangeArrowheads="1"/>
          </p:cNvSpPr>
          <p:nvPr/>
        </p:nvSpPr>
        <p:spPr bwMode="auto">
          <a:xfrm>
            <a:off x="5562600" y="4419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5664" name="Oval 48"/>
          <p:cNvSpPr>
            <a:spLocks noChangeArrowheads="1"/>
          </p:cNvSpPr>
          <p:nvPr/>
        </p:nvSpPr>
        <p:spPr bwMode="auto">
          <a:xfrm>
            <a:off x="5562600" y="4114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135665" name="Group 49"/>
          <p:cNvGrpSpPr>
            <a:grpSpLocks/>
          </p:cNvGrpSpPr>
          <p:nvPr/>
        </p:nvGrpSpPr>
        <p:grpSpPr bwMode="auto">
          <a:xfrm>
            <a:off x="5562600" y="2057400"/>
            <a:ext cx="2514600" cy="2590800"/>
            <a:chOff x="2544" y="1296"/>
            <a:chExt cx="1584" cy="1632"/>
          </a:xfrm>
        </p:grpSpPr>
        <p:grpSp>
          <p:nvGrpSpPr>
            <p:cNvPr id="1135666" name="Group 50"/>
            <p:cNvGrpSpPr>
              <a:grpSpLocks/>
            </p:cNvGrpSpPr>
            <p:nvPr/>
          </p:nvGrpSpPr>
          <p:grpSpPr bwMode="auto">
            <a:xfrm>
              <a:off x="3744" y="1296"/>
              <a:ext cx="384" cy="672"/>
              <a:chOff x="3744" y="1104"/>
              <a:chExt cx="640" cy="1104"/>
            </a:xfrm>
          </p:grpSpPr>
          <p:sp>
            <p:nvSpPr>
              <p:cNvPr id="1135667" name="Freeform 51"/>
              <p:cNvSpPr>
                <a:spLocks/>
              </p:cNvSpPr>
              <p:nvPr/>
            </p:nvSpPr>
            <p:spPr bwMode="auto">
              <a:xfrm>
                <a:off x="3744" y="1200"/>
                <a:ext cx="640" cy="1008"/>
              </a:xfrm>
              <a:custGeom>
                <a:avLst/>
                <a:gdLst>
                  <a:gd name="T0" fmla="*/ 48 w 640"/>
                  <a:gd name="T1" fmla="*/ 0 h 1008"/>
                  <a:gd name="T2" fmla="*/ 624 w 640"/>
                  <a:gd name="T3" fmla="*/ 384 h 1008"/>
                  <a:gd name="T4" fmla="*/ 144 w 640"/>
                  <a:gd name="T5" fmla="*/ 816 h 1008"/>
                  <a:gd name="T6" fmla="*/ 0 w 640"/>
                  <a:gd name="T7" fmla="*/ 1008 h 10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40" h="1008">
                    <a:moveTo>
                      <a:pt x="48" y="0"/>
                    </a:moveTo>
                    <a:cubicBezTo>
                      <a:pt x="328" y="124"/>
                      <a:pt x="608" y="248"/>
                      <a:pt x="624" y="384"/>
                    </a:cubicBezTo>
                    <a:cubicBezTo>
                      <a:pt x="640" y="520"/>
                      <a:pt x="248" y="712"/>
                      <a:pt x="144" y="816"/>
                    </a:cubicBezTo>
                    <a:cubicBezTo>
                      <a:pt x="40" y="920"/>
                      <a:pt x="24" y="976"/>
                      <a:pt x="0" y="1008"/>
                    </a:cubicBezTo>
                  </a:path>
                </a:pathLst>
              </a:custGeom>
              <a:noFill/>
              <a:ln w="9525">
                <a:solidFill>
                  <a:srgbClr val="FF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5668" name="Freeform 52"/>
              <p:cNvSpPr>
                <a:spLocks/>
              </p:cNvSpPr>
              <p:nvPr/>
            </p:nvSpPr>
            <p:spPr bwMode="auto">
              <a:xfrm>
                <a:off x="3744" y="1104"/>
                <a:ext cx="48" cy="96"/>
              </a:xfrm>
              <a:custGeom>
                <a:avLst/>
                <a:gdLst>
                  <a:gd name="T0" fmla="*/ 48 w 48"/>
                  <a:gd name="T1" fmla="*/ 96 h 96"/>
                  <a:gd name="T2" fmla="*/ 0 w 48"/>
                  <a:gd name="T3" fmla="*/ 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48" h="96">
                    <a:moveTo>
                      <a:pt x="48" y="96"/>
                    </a:moveTo>
                    <a:cubicBezTo>
                      <a:pt x="48" y="96"/>
                      <a:pt x="24" y="48"/>
                      <a:pt x="0" y="0"/>
                    </a:cubicBezTo>
                  </a:path>
                </a:pathLst>
              </a:custGeom>
              <a:noFill/>
              <a:ln w="9525">
                <a:solidFill>
                  <a:srgbClr val="FF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135669" name="Group 53"/>
            <p:cNvGrpSpPr>
              <a:grpSpLocks/>
            </p:cNvGrpSpPr>
            <p:nvPr/>
          </p:nvGrpSpPr>
          <p:grpSpPr bwMode="auto">
            <a:xfrm>
              <a:off x="2544" y="2256"/>
              <a:ext cx="384" cy="672"/>
              <a:chOff x="3744" y="1104"/>
              <a:chExt cx="640" cy="1104"/>
            </a:xfrm>
          </p:grpSpPr>
          <p:sp>
            <p:nvSpPr>
              <p:cNvPr id="1135670" name="Freeform 54"/>
              <p:cNvSpPr>
                <a:spLocks/>
              </p:cNvSpPr>
              <p:nvPr/>
            </p:nvSpPr>
            <p:spPr bwMode="auto">
              <a:xfrm>
                <a:off x="3744" y="1200"/>
                <a:ext cx="640" cy="1008"/>
              </a:xfrm>
              <a:custGeom>
                <a:avLst/>
                <a:gdLst>
                  <a:gd name="T0" fmla="*/ 48 w 640"/>
                  <a:gd name="T1" fmla="*/ 0 h 1008"/>
                  <a:gd name="T2" fmla="*/ 624 w 640"/>
                  <a:gd name="T3" fmla="*/ 384 h 1008"/>
                  <a:gd name="T4" fmla="*/ 144 w 640"/>
                  <a:gd name="T5" fmla="*/ 816 h 1008"/>
                  <a:gd name="T6" fmla="*/ 0 w 640"/>
                  <a:gd name="T7" fmla="*/ 1008 h 10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40" h="1008">
                    <a:moveTo>
                      <a:pt x="48" y="0"/>
                    </a:moveTo>
                    <a:cubicBezTo>
                      <a:pt x="328" y="124"/>
                      <a:pt x="608" y="248"/>
                      <a:pt x="624" y="384"/>
                    </a:cubicBezTo>
                    <a:cubicBezTo>
                      <a:pt x="640" y="520"/>
                      <a:pt x="248" y="712"/>
                      <a:pt x="144" y="816"/>
                    </a:cubicBezTo>
                    <a:cubicBezTo>
                      <a:pt x="40" y="920"/>
                      <a:pt x="24" y="976"/>
                      <a:pt x="0" y="1008"/>
                    </a:cubicBezTo>
                  </a:path>
                </a:pathLst>
              </a:custGeom>
              <a:noFill/>
              <a:ln w="9525">
                <a:solidFill>
                  <a:srgbClr val="FF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5671" name="Freeform 55"/>
              <p:cNvSpPr>
                <a:spLocks/>
              </p:cNvSpPr>
              <p:nvPr/>
            </p:nvSpPr>
            <p:spPr bwMode="auto">
              <a:xfrm>
                <a:off x="3744" y="1104"/>
                <a:ext cx="48" cy="96"/>
              </a:xfrm>
              <a:custGeom>
                <a:avLst/>
                <a:gdLst>
                  <a:gd name="T0" fmla="*/ 48 w 48"/>
                  <a:gd name="T1" fmla="*/ 96 h 96"/>
                  <a:gd name="T2" fmla="*/ 0 w 48"/>
                  <a:gd name="T3" fmla="*/ 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48" h="96">
                    <a:moveTo>
                      <a:pt x="48" y="96"/>
                    </a:moveTo>
                    <a:cubicBezTo>
                      <a:pt x="48" y="96"/>
                      <a:pt x="24" y="48"/>
                      <a:pt x="0" y="0"/>
                    </a:cubicBezTo>
                  </a:path>
                </a:pathLst>
              </a:custGeom>
              <a:noFill/>
              <a:ln w="9525">
                <a:solidFill>
                  <a:srgbClr val="FF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135672" name="Group 56"/>
            <p:cNvGrpSpPr>
              <a:grpSpLocks/>
            </p:cNvGrpSpPr>
            <p:nvPr/>
          </p:nvGrpSpPr>
          <p:grpSpPr bwMode="auto">
            <a:xfrm>
              <a:off x="3120" y="1776"/>
              <a:ext cx="384" cy="672"/>
              <a:chOff x="3744" y="1104"/>
              <a:chExt cx="640" cy="1104"/>
            </a:xfrm>
          </p:grpSpPr>
          <p:sp>
            <p:nvSpPr>
              <p:cNvPr id="1135673" name="Freeform 57"/>
              <p:cNvSpPr>
                <a:spLocks/>
              </p:cNvSpPr>
              <p:nvPr/>
            </p:nvSpPr>
            <p:spPr bwMode="auto">
              <a:xfrm>
                <a:off x="3744" y="1200"/>
                <a:ext cx="640" cy="1008"/>
              </a:xfrm>
              <a:custGeom>
                <a:avLst/>
                <a:gdLst>
                  <a:gd name="T0" fmla="*/ 48 w 640"/>
                  <a:gd name="T1" fmla="*/ 0 h 1008"/>
                  <a:gd name="T2" fmla="*/ 624 w 640"/>
                  <a:gd name="T3" fmla="*/ 384 h 1008"/>
                  <a:gd name="T4" fmla="*/ 144 w 640"/>
                  <a:gd name="T5" fmla="*/ 816 h 1008"/>
                  <a:gd name="T6" fmla="*/ 0 w 640"/>
                  <a:gd name="T7" fmla="*/ 1008 h 10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40" h="1008">
                    <a:moveTo>
                      <a:pt x="48" y="0"/>
                    </a:moveTo>
                    <a:cubicBezTo>
                      <a:pt x="328" y="124"/>
                      <a:pt x="608" y="248"/>
                      <a:pt x="624" y="384"/>
                    </a:cubicBezTo>
                    <a:cubicBezTo>
                      <a:pt x="640" y="520"/>
                      <a:pt x="248" y="712"/>
                      <a:pt x="144" y="816"/>
                    </a:cubicBezTo>
                    <a:cubicBezTo>
                      <a:pt x="40" y="920"/>
                      <a:pt x="24" y="976"/>
                      <a:pt x="0" y="1008"/>
                    </a:cubicBezTo>
                  </a:path>
                </a:pathLst>
              </a:custGeom>
              <a:noFill/>
              <a:ln w="9525">
                <a:solidFill>
                  <a:srgbClr val="FF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5674" name="Freeform 58"/>
              <p:cNvSpPr>
                <a:spLocks/>
              </p:cNvSpPr>
              <p:nvPr/>
            </p:nvSpPr>
            <p:spPr bwMode="auto">
              <a:xfrm>
                <a:off x="3744" y="1104"/>
                <a:ext cx="48" cy="96"/>
              </a:xfrm>
              <a:custGeom>
                <a:avLst/>
                <a:gdLst>
                  <a:gd name="T0" fmla="*/ 48 w 48"/>
                  <a:gd name="T1" fmla="*/ 96 h 96"/>
                  <a:gd name="T2" fmla="*/ 0 w 48"/>
                  <a:gd name="T3" fmla="*/ 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48" h="96">
                    <a:moveTo>
                      <a:pt x="48" y="96"/>
                    </a:moveTo>
                    <a:cubicBezTo>
                      <a:pt x="48" y="96"/>
                      <a:pt x="24" y="48"/>
                      <a:pt x="0" y="0"/>
                    </a:cubicBezTo>
                  </a:path>
                </a:pathLst>
              </a:custGeom>
              <a:noFill/>
              <a:ln w="9525">
                <a:solidFill>
                  <a:srgbClr val="FF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135675" name="Text Box 59"/>
          <p:cNvSpPr txBox="1">
            <a:spLocks noChangeArrowheads="1"/>
          </p:cNvSpPr>
          <p:nvPr/>
        </p:nvSpPr>
        <p:spPr bwMode="auto">
          <a:xfrm>
            <a:off x="3200400" y="762000"/>
            <a:ext cx="693420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The standard error of Y given X is the average variability around the regression line at any given value of X.  It is assumed to be equal at all values of X.</a:t>
            </a:r>
          </a:p>
        </p:txBody>
      </p:sp>
      <p:grpSp>
        <p:nvGrpSpPr>
          <p:cNvPr id="1135676" name="Group 60"/>
          <p:cNvGrpSpPr>
            <a:grpSpLocks/>
          </p:cNvGrpSpPr>
          <p:nvPr/>
        </p:nvGrpSpPr>
        <p:grpSpPr bwMode="auto">
          <a:xfrm>
            <a:off x="4953000" y="2133601"/>
            <a:ext cx="2590800" cy="2043113"/>
            <a:chOff x="2160" y="1344"/>
            <a:chExt cx="1632" cy="1287"/>
          </a:xfrm>
        </p:grpSpPr>
        <p:grpSp>
          <p:nvGrpSpPr>
            <p:cNvPr id="1135677" name="Group 61"/>
            <p:cNvGrpSpPr>
              <a:grpSpLocks/>
            </p:cNvGrpSpPr>
            <p:nvPr/>
          </p:nvGrpSpPr>
          <p:grpSpPr bwMode="auto">
            <a:xfrm>
              <a:off x="3312" y="1344"/>
              <a:ext cx="480" cy="279"/>
              <a:chOff x="3312" y="1344"/>
              <a:chExt cx="480" cy="279"/>
            </a:xfrm>
          </p:grpSpPr>
          <p:sp>
            <p:nvSpPr>
              <p:cNvPr id="1135678" name="Line 62"/>
              <p:cNvSpPr>
                <a:spLocks noChangeShapeType="1"/>
              </p:cNvSpPr>
              <p:nvPr/>
            </p:nvSpPr>
            <p:spPr bwMode="auto">
              <a:xfrm flipV="1">
                <a:off x="3648" y="1344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5679" name="Text Box 63"/>
              <p:cNvSpPr txBox="1">
                <a:spLocks noChangeArrowheads="1"/>
              </p:cNvSpPr>
              <p:nvPr/>
            </p:nvSpPr>
            <p:spPr bwMode="auto">
              <a:xfrm>
                <a:off x="3312" y="1392"/>
                <a:ext cx="48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/>
                  <a:t>Sy/x</a:t>
                </a:r>
              </a:p>
            </p:txBody>
          </p:sp>
        </p:grpSp>
        <p:grpSp>
          <p:nvGrpSpPr>
            <p:cNvPr id="1135680" name="Group 64"/>
            <p:cNvGrpSpPr>
              <a:grpSpLocks/>
            </p:cNvGrpSpPr>
            <p:nvPr/>
          </p:nvGrpSpPr>
          <p:grpSpPr bwMode="auto">
            <a:xfrm>
              <a:off x="2688" y="1872"/>
              <a:ext cx="480" cy="279"/>
              <a:chOff x="3312" y="1344"/>
              <a:chExt cx="480" cy="279"/>
            </a:xfrm>
          </p:grpSpPr>
          <p:sp>
            <p:nvSpPr>
              <p:cNvPr id="1135681" name="Line 65"/>
              <p:cNvSpPr>
                <a:spLocks noChangeShapeType="1"/>
              </p:cNvSpPr>
              <p:nvPr/>
            </p:nvSpPr>
            <p:spPr bwMode="auto">
              <a:xfrm flipV="1">
                <a:off x="3648" y="1344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5682" name="Text Box 66"/>
              <p:cNvSpPr txBox="1">
                <a:spLocks noChangeArrowheads="1"/>
              </p:cNvSpPr>
              <p:nvPr/>
            </p:nvSpPr>
            <p:spPr bwMode="auto">
              <a:xfrm>
                <a:off x="3312" y="1392"/>
                <a:ext cx="48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/>
                  <a:t>Sy/x</a:t>
                </a:r>
              </a:p>
            </p:txBody>
          </p:sp>
        </p:grpSp>
        <p:grpSp>
          <p:nvGrpSpPr>
            <p:cNvPr id="1135683" name="Group 67"/>
            <p:cNvGrpSpPr>
              <a:grpSpLocks/>
            </p:cNvGrpSpPr>
            <p:nvPr/>
          </p:nvGrpSpPr>
          <p:grpSpPr bwMode="auto">
            <a:xfrm>
              <a:off x="2160" y="2352"/>
              <a:ext cx="480" cy="279"/>
              <a:chOff x="3312" y="1344"/>
              <a:chExt cx="480" cy="279"/>
            </a:xfrm>
          </p:grpSpPr>
          <p:sp>
            <p:nvSpPr>
              <p:cNvPr id="1135684" name="Line 68"/>
              <p:cNvSpPr>
                <a:spLocks noChangeShapeType="1"/>
              </p:cNvSpPr>
              <p:nvPr/>
            </p:nvSpPr>
            <p:spPr bwMode="auto">
              <a:xfrm flipV="1">
                <a:off x="3648" y="1344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5685" name="Text Box 69"/>
              <p:cNvSpPr txBox="1">
                <a:spLocks noChangeArrowheads="1"/>
              </p:cNvSpPr>
              <p:nvPr/>
            </p:nvSpPr>
            <p:spPr bwMode="auto">
              <a:xfrm>
                <a:off x="3312" y="1392"/>
                <a:ext cx="48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/>
                  <a:t>Sy/x</a:t>
                </a:r>
              </a:p>
            </p:txBody>
          </p:sp>
        </p:grpSp>
      </p:grpSp>
      <p:grpSp>
        <p:nvGrpSpPr>
          <p:cNvPr id="1135686" name="Group 70"/>
          <p:cNvGrpSpPr>
            <a:grpSpLocks/>
          </p:cNvGrpSpPr>
          <p:nvPr/>
        </p:nvGrpSpPr>
        <p:grpSpPr bwMode="auto">
          <a:xfrm>
            <a:off x="5029200" y="2590801"/>
            <a:ext cx="2590800" cy="2043113"/>
            <a:chOff x="2208" y="1632"/>
            <a:chExt cx="1632" cy="1287"/>
          </a:xfrm>
        </p:grpSpPr>
        <p:grpSp>
          <p:nvGrpSpPr>
            <p:cNvPr id="1135687" name="Group 71"/>
            <p:cNvGrpSpPr>
              <a:grpSpLocks/>
            </p:cNvGrpSpPr>
            <p:nvPr/>
          </p:nvGrpSpPr>
          <p:grpSpPr bwMode="auto">
            <a:xfrm>
              <a:off x="3360" y="1632"/>
              <a:ext cx="480" cy="279"/>
              <a:chOff x="3360" y="1632"/>
              <a:chExt cx="480" cy="279"/>
            </a:xfrm>
          </p:grpSpPr>
          <p:sp>
            <p:nvSpPr>
              <p:cNvPr id="1135688" name="Line 72"/>
              <p:cNvSpPr>
                <a:spLocks noChangeShapeType="1"/>
              </p:cNvSpPr>
              <p:nvPr/>
            </p:nvSpPr>
            <p:spPr bwMode="auto">
              <a:xfrm>
                <a:off x="3648" y="1632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5689" name="Text Box 73"/>
              <p:cNvSpPr txBox="1">
                <a:spLocks noChangeArrowheads="1"/>
              </p:cNvSpPr>
              <p:nvPr/>
            </p:nvSpPr>
            <p:spPr bwMode="auto">
              <a:xfrm>
                <a:off x="3360" y="1680"/>
                <a:ext cx="48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/>
                  <a:t>Sy/x</a:t>
                </a:r>
              </a:p>
            </p:txBody>
          </p:sp>
        </p:grpSp>
        <p:grpSp>
          <p:nvGrpSpPr>
            <p:cNvPr id="1135690" name="Group 74"/>
            <p:cNvGrpSpPr>
              <a:grpSpLocks/>
            </p:cNvGrpSpPr>
            <p:nvPr/>
          </p:nvGrpSpPr>
          <p:grpSpPr bwMode="auto">
            <a:xfrm>
              <a:off x="2736" y="2160"/>
              <a:ext cx="480" cy="279"/>
              <a:chOff x="3360" y="1632"/>
              <a:chExt cx="480" cy="279"/>
            </a:xfrm>
          </p:grpSpPr>
          <p:sp>
            <p:nvSpPr>
              <p:cNvPr id="1135691" name="Line 75"/>
              <p:cNvSpPr>
                <a:spLocks noChangeShapeType="1"/>
              </p:cNvSpPr>
              <p:nvPr/>
            </p:nvSpPr>
            <p:spPr bwMode="auto">
              <a:xfrm>
                <a:off x="3648" y="1632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5692" name="Text Box 76"/>
              <p:cNvSpPr txBox="1">
                <a:spLocks noChangeArrowheads="1"/>
              </p:cNvSpPr>
              <p:nvPr/>
            </p:nvSpPr>
            <p:spPr bwMode="auto">
              <a:xfrm>
                <a:off x="3360" y="1680"/>
                <a:ext cx="48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/>
                  <a:t>Sy/x</a:t>
                </a:r>
              </a:p>
            </p:txBody>
          </p:sp>
        </p:grpSp>
        <p:grpSp>
          <p:nvGrpSpPr>
            <p:cNvPr id="1135693" name="Group 77"/>
            <p:cNvGrpSpPr>
              <a:grpSpLocks/>
            </p:cNvGrpSpPr>
            <p:nvPr/>
          </p:nvGrpSpPr>
          <p:grpSpPr bwMode="auto">
            <a:xfrm>
              <a:off x="2208" y="2640"/>
              <a:ext cx="480" cy="279"/>
              <a:chOff x="3360" y="1632"/>
              <a:chExt cx="480" cy="279"/>
            </a:xfrm>
          </p:grpSpPr>
          <p:sp>
            <p:nvSpPr>
              <p:cNvPr id="1135694" name="Line 78"/>
              <p:cNvSpPr>
                <a:spLocks noChangeShapeType="1"/>
              </p:cNvSpPr>
              <p:nvPr/>
            </p:nvSpPr>
            <p:spPr bwMode="auto">
              <a:xfrm>
                <a:off x="3648" y="1632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5695" name="Text Box 79"/>
              <p:cNvSpPr txBox="1">
                <a:spLocks noChangeArrowheads="1"/>
              </p:cNvSpPr>
              <p:nvPr/>
            </p:nvSpPr>
            <p:spPr bwMode="auto">
              <a:xfrm>
                <a:off x="3360" y="1680"/>
                <a:ext cx="48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/>
                  <a:t>Sy/x</a:t>
                </a:r>
              </a:p>
            </p:txBody>
          </p:sp>
        </p:grpSp>
      </p:grpSp>
      <p:grpSp>
        <p:nvGrpSpPr>
          <p:cNvPr id="1135696" name="Group 80"/>
          <p:cNvGrpSpPr>
            <a:grpSpLocks/>
          </p:cNvGrpSpPr>
          <p:nvPr/>
        </p:nvGrpSpPr>
        <p:grpSpPr bwMode="auto">
          <a:xfrm>
            <a:off x="4419600" y="1600200"/>
            <a:ext cx="2286000" cy="2286000"/>
            <a:chOff x="1824" y="1008"/>
            <a:chExt cx="1440" cy="1440"/>
          </a:xfrm>
        </p:grpSpPr>
        <p:sp>
          <p:nvSpPr>
            <p:cNvPr id="1135697" name="Line 81"/>
            <p:cNvSpPr>
              <a:spLocks noChangeShapeType="1"/>
            </p:cNvSpPr>
            <p:nvPr/>
          </p:nvSpPr>
          <p:spPr bwMode="auto">
            <a:xfrm>
              <a:off x="1824" y="1008"/>
              <a:ext cx="1440" cy="52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5698" name="Line 82"/>
            <p:cNvSpPr>
              <a:spLocks noChangeShapeType="1"/>
            </p:cNvSpPr>
            <p:nvPr/>
          </p:nvSpPr>
          <p:spPr bwMode="auto">
            <a:xfrm>
              <a:off x="1824" y="1008"/>
              <a:ext cx="1104" cy="912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5699" name="Line 83"/>
            <p:cNvSpPr>
              <a:spLocks noChangeShapeType="1"/>
            </p:cNvSpPr>
            <p:nvPr/>
          </p:nvSpPr>
          <p:spPr bwMode="auto">
            <a:xfrm>
              <a:off x="1824" y="1008"/>
              <a:ext cx="576" cy="144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37010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356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356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135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135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135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5675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linear regression</a:t>
            </a:r>
          </a:p>
        </p:txBody>
      </p:sp>
      <p:sp>
        <p:nvSpPr>
          <p:cNvPr id="4" name="Line 3"/>
          <p:cNvSpPr>
            <a:spLocks noChangeShapeType="1"/>
          </p:cNvSpPr>
          <p:nvPr/>
        </p:nvSpPr>
        <p:spPr bwMode="auto">
          <a:xfrm>
            <a:off x="3920196" y="1911081"/>
            <a:ext cx="0" cy="2438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4"/>
          <p:cNvSpPr>
            <a:spLocks noChangeShapeType="1"/>
          </p:cNvSpPr>
          <p:nvPr/>
        </p:nvSpPr>
        <p:spPr bwMode="auto">
          <a:xfrm>
            <a:off x="3920196" y="4349481"/>
            <a:ext cx="3352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4758396" y="3282681"/>
            <a:ext cx="76200" cy="76200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4377396" y="3435081"/>
            <a:ext cx="76200" cy="76200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4910796" y="2901681"/>
            <a:ext cx="76200" cy="76200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5291796" y="2977881"/>
            <a:ext cx="76200" cy="76200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4986996" y="2749281"/>
            <a:ext cx="76200" cy="76200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5367996" y="2825481"/>
            <a:ext cx="76200" cy="76200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4072597" y="4501881"/>
            <a:ext cx="248587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Independent variable (x)</a:t>
            </a: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 rot="16200000">
            <a:off x="2351747" y="3098531"/>
            <a:ext cx="24368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Dependent variable</a:t>
            </a:r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>
            <a:off x="5672796" y="2811193"/>
            <a:ext cx="76200" cy="76200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Oval 14"/>
          <p:cNvSpPr>
            <a:spLocks noChangeArrowheads="1"/>
          </p:cNvSpPr>
          <p:nvPr/>
        </p:nvSpPr>
        <p:spPr bwMode="auto">
          <a:xfrm>
            <a:off x="5596596" y="2582593"/>
            <a:ext cx="76200" cy="76200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Oval 16"/>
          <p:cNvSpPr>
            <a:spLocks noChangeArrowheads="1"/>
          </p:cNvSpPr>
          <p:nvPr/>
        </p:nvSpPr>
        <p:spPr bwMode="auto">
          <a:xfrm>
            <a:off x="4758396" y="3039793"/>
            <a:ext cx="76200" cy="76200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Oval 17"/>
          <p:cNvSpPr>
            <a:spLocks noChangeArrowheads="1"/>
          </p:cNvSpPr>
          <p:nvPr/>
        </p:nvSpPr>
        <p:spPr bwMode="auto">
          <a:xfrm>
            <a:off x="4148796" y="3496993"/>
            <a:ext cx="76200" cy="76200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Oval 18"/>
          <p:cNvSpPr>
            <a:spLocks noChangeArrowheads="1"/>
          </p:cNvSpPr>
          <p:nvPr/>
        </p:nvSpPr>
        <p:spPr bwMode="auto">
          <a:xfrm>
            <a:off x="5825196" y="2277793"/>
            <a:ext cx="76200" cy="76200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Text Box 19"/>
          <p:cNvSpPr txBox="1">
            <a:spLocks noChangeArrowheads="1"/>
          </p:cNvSpPr>
          <p:nvPr/>
        </p:nvSpPr>
        <p:spPr bwMode="auto">
          <a:xfrm>
            <a:off x="2548596" y="5706794"/>
            <a:ext cx="7848600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/>
              <a:t>The function will make a prediction for each observed data point. </a:t>
            </a:r>
          </a:p>
          <a:p>
            <a:pPr>
              <a:spcBef>
                <a:spcPct val="50000"/>
              </a:spcBef>
            </a:pPr>
            <a:r>
              <a:rPr lang="en-US" altLang="en-US" b="1"/>
              <a:t>The observation is denoted by y and the prediction is denoted by y.</a:t>
            </a:r>
          </a:p>
        </p:txBody>
      </p:sp>
      <p:sp>
        <p:nvSpPr>
          <p:cNvPr id="20" name="Line 20"/>
          <p:cNvSpPr>
            <a:spLocks noChangeShapeType="1"/>
          </p:cNvSpPr>
          <p:nvPr/>
        </p:nvSpPr>
        <p:spPr bwMode="auto">
          <a:xfrm flipV="1">
            <a:off x="3920196" y="2201593"/>
            <a:ext cx="2286000" cy="1676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Line 21"/>
          <p:cNvSpPr>
            <a:spLocks noChangeShapeType="1"/>
          </p:cNvSpPr>
          <p:nvPr/>
        </p:nvSpPr>
        <p:spPr bwMode="auto">
          <a:xfrm>
            <a:off x="8034996" y="4335193"/>
            <a:ext cx="914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Line 22"/>
          <p:cNvSpPr>
            <a:spLocks noChangeShapeType="1"/>
          </p:cNvSpPr>
          <p:nvPr/>
        </p:nvSpPr>
        <p:spPr bwMode="auto">
          <a:xfrm flipV="1">
            <a:off x="8034996" y="2506393"/>
            <a:ext cx="9144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Oval 23"/>
          <p:cNvSpPr>
            <a:spLocks noChangeArrowheads="1"/>
          </p:cNvSpPr>
          <p:nvPr/>
        </p:nvSpPr>
        <p:spPr bwMode="auto">
          <a:xfrm>
            <a:off x="8339796" y="2353993"/>
            <a:ext cx="152400" cy="1524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AutoShape 24"/>
          <p:cNvSpPr>
            <a:spLocks noChangeArrowheads="1"/>
          </p:cNvSpPr>
          <p:nvPr/>
        </p:nvSpPr>
        <p:spPr bwMode="auto">
          <a:xfrm rot="16200000">
            <a:off x="4836184" y="1669781"/>
            <a:ext cx="2667000" cy="3730625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25400">
            <a:solidFill>
              <a:srgbClr val="000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Rectangle 25"/>
          <p:cNvSpPr>
            <a:spLocks noChangeArrowheads="1"/>
          </p:cNvSpPr>
          <p:nvPr/>
        </p:nvSpPr>
        <p:spPr bwMode="auto">
          <a:xfrm>
            <a:off x="8034996" y="2201593"/>
            <a:ext cx="914400" cy="2667000"/>
          </a:xfrm>
          <a:prstGeom prst="rect">
            <a:avLst/>
          </a:prstGeom>
          <a:noFill/>
          <a:ln w="25400">
            <a:solidFill>
              <a:srgbClr val="000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Rectangle 26"/>
          <p:cNvSpPr>
            <a:spLocks noChangeArrowheads="1"/>
          </p:cNvSpPr>
          <p:nvPr/>
        </p:nvSpPr>
        <p:spPr bwMode="auto">
          <a:xfrm>
            <a:off x="4072596" y="3420793"/>
            <a:ext cx="228600" cy="914400"/>
          </a:xfrm>
          <a:prstGeom prst="rect">
            <a:avLst/>
          </a:prstGeom>
          <a:noFill/>
          <a:ln w="25400">
            <a:solidFill>
              <a:srgbClr val="000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Oval 27"/>
          <p:cNvSpPr>
            <a:spLocks noChangeArrowheads="1"/>
          </p:cNvSpPr>
          <p:nvPr/>
        </p:nvSpPr>
        <p:spPr bwMode="auto">
          <a:xfrm>
            <a:off x="8339796" y="2811193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Text Box 28"/>
          <p:cNvSpPr txBox="1">
            <a:spLocks noChangeArrowheads="1"/>
          </p:cNvSpPr>
          <p:nvPr/>
        </p:nvSpPr>
        <p:spPr bwMode="auto">
          <a:xfrm>
            <a:off x="9009722" y="4143106"/>
            <a:ext cx="60228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Zero</a:t>
            </a:r>
          </a:p>
        </p:txBody>
      </p:sp>
      <p:sp>
        <p:nvSpPr>
          <p:cNvPr id="29" name="Text Box 29"/>
          <p:cNvSpPr txBox="1">
            <a:spLocks noChangeArrowheads="1"/>
          </p:cNvSpPr>
          <p:nvPr/>
        </p:nvSpPr>
        <p:spPr bwMode="auto">
          <a:xfrm>
            <a:off x="8949397" y="2695306"/>
            <a:ext cx="15398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Prediction: y</a:t>
            </a:r>
          </a:p>
        </p:txBody>
      </p:sp>
      <p:sp>
        <p:nvSpPr>
          <p:cNvPr id="30" name="Text Box 30"/>
          <p:cNvSpPr txBox="1">
            <a:spLocks noChangeArrowheads="1"/>
          </p:cNvSpPr>
          <p:nvPr/>
        </p:nvSpPr>
        <p:spPr bwMode="auto">
          <a:xfrm>
            <a:off x="8949396" y="2215881"/>
            <a:ext cx="1676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Observation: y</a:t>
            </a:r>
          </a:p>
        </p:txBody>
      </p:sp>
      <p:sp>
        <p:nvSpPr>
          <p:cNvPr id="31" name="Text Box 31"/>
          <p:cNvSpPr txBox="1">
            <a:spLocks noChangeArrowheads="1"/>
          </p:cNvSpPr>
          <p:nvPr/>
        </p:nvSpPr>
        <p:spPr bwMode="auto">
          <a:xfrm>
            <a:off x="9711396" y="6011593"/>
            <a:ext cx="3000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^</a:t>
            </a:r>
          </a:p>
        </p:txBody>
      </p:sp>
      <p:sp>
        <p:nvSpPr>
          <p:cNvPr id="32" name="Text Box 32"/>
          <p:cNvSpPr txBox="1">
            <a:spLocks noChangeArrowheads="1"/>
          </p:cNvSpPr>
          <p:nvPr/>
        </p:nvSpPr>
        <p:spPr bwMode="auto">
          <a:xfrm>
            <a:off x="10006620" y="2610729"/>
            <a:ext cx="3000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/>
              <a:t>^</a:t>
            </a:r>
          </a:p>
        </p:txBody>
      </p:sp>
    </p:spTree>
    <p:extLst>
      <p:ext uri="{BB962C8B-B14F-4D97-AF65-F5344CB8AC3E}">
        <p14:creationId xmlns:p14="http://schemas.microsoft.com/office/powerpoint/2010/main" val="33878994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Error</a:t>
            </a:r>
          </a:p>
        </p:txBody>
      </p:sp>
      <p:sp>
        <p:nvSpPr>
          <p:cNvPr id="4" name="Text Box 18"/>
          <p:cNvSpPr txBox="1">
            <a:spLocks noChangeArrowheads="1"/>
          </p:cNvSpPr>
          <p:nvPr/>
        </p:nvSpPr>
        <p:spPr bwMode="auto">
          <a:xfrm>
            <a:off x="4310854" y="4876800"/>
            <a:ext cx="7848600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 dirty="0"/>
              <a:t>For each observation, the variation can be described as:</a:t>
            </a:r>
          </a:p>
          <a:p>
            <a:pPr>
              <a:spcBef>
                <a:spcPct val="50000"/>
              </a:spcBef>
            </a:pPr>
            <a:r>
              <a:rPr lang="en-US" altLang="en-US" b="1" dirty="0"/>
              <a:t>	                      	   </a:t>
            </a:r>
            <a:r>
              <a:rPr lang="en-US" altLang="en-US" sz="2400" b="1" dirty="0"/>
              <a:t>y = y + </a:t>
            </a:r>
            <a:r>
              <a:rPr lang="el-GR" altLang="en-US" sz="2400" b="1" dirty="0">
                <a:cs typeface="Arial" panose="020B0604020202020204" pitchFamily="34" charset="0"/>
              </a:rPr>
              <a:t>ε</a:t>
            </a:r>
            <a:endParaRPr lang="en-US" altLang="en-US" sz="2400" b="1" dirty="0">
              <a:cs typeface="Arial" panose="020B0604020202020204" pitchFamily="34" charset="0"/>
            </a:endParaRPr>
          </a:p>
          <a:p>
            <a:pPr>
              <a:spcBef>
                <a:spcPct val="50000"/>
              </a:spcBef>
            </a:pPr>
            <a:r>
              <a:rPr lang="en-US" altLang="en-US" sz="2400" b="1" dirty="0">
                <a:cs typeface="Arial" panose="020B0604020202020204" pitchFamily="34" charset="0"/>
              </a:rPr>
              <a:t>		Actual = Explained + Error</a:t>
            </a:r>
            <a:endParaRPr lang="el-GR" altLang="en-US" sz="2400" b="1" dirty="0">
              <a:cs typeface="Arial" panose="020B0604020202020204" pitchFamily="34" charset="0"/>
            </a:endParaRPr>
          </a:p>
        </p:txBody>
      </p:sp>
      <p:sp>
        <p:nvSpPr>
          <p:cNvPr id="5" name="Line 20"/>
          <p:cNvSpPr>
            <a:spLocks noChangeShapeType="1"/>
          </p:cNvSpPr>
          <p:nvPr/>
        </p:nvSpPr>
        <p:spPr bwMode="auto">
          <a:xfrm>
            <a:off x="7333454" y="3505200"/>
            <a:ext cx="914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Oval 22"/>
          <p:cNvSpPr>
            <a:spLocks noChangeArrowheads="1"/>
          </p:cNvSpPr>
          <p:nvPr/>
        </p:nvSpPr>
        <p:spPr bwMode="auto">
          <a:xfrm>
            <a:off x="7638254" y="1524000"/>
            <a:ext cx="152400" cy="1524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Oval 26"/>
          <p:cNvSpPr>
            <a:spLocks noChangeArrowheads="1"/>
          </p:cNvSpPr>
          <p:nvPr/>
        </p:nvSpPr>
        <p:spPr bwMode="auto">
          <a:xfrm>
            <a:off x="7638254" y="19812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Text Box 27"/>
          <p:cNvSpPr txBox="1">
            <a:spLocks noChangeArrowheads="1"/>
          </p:cNvSpPr>
          <p:nvPr/>
        </p:nvSpPr>
        <p:spPr bwMode="auto">
          <a:xfrm>
            <a:off x="8308180" y="3313113"/>
            <a:ext cx="60228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Zero</a:t>
            </a:r>
          </a:p>
        </p:txBody>
      </p:sp>
      <p:sp>
        <p:nvSpPr>
          <p:cNvPr id="9" name="Text Box 29"/>
          <p:cNvSpPr txBox="1">
            <a:spLocks noChangeArrowheads="1"/>
          </p:cNvSpPr>
          <p:nvPr/>
        </p:nvSpPr>
        <p:spPr bwMode="auto">
          <a:xfrm>
            <a:off x="8247854" y="1614488"/>
            <a:ext cx="2057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Prediction error: </a:t>
            </a:r>
            <a:r>
              <a:rPr lang="el-GR" altLang="en-US"/>
              <a:t>ε</a:t>
            </a:r>
            <a:endParaRPr lang="en-US" altLang="en-US"/>
          </a:p>
        </p:txBody>
      </p:sp>
      <p:sp>
        <p:nvSpPr>
          <p:cNvPr id="10" name="Text Box 30"/>
          <p:cNvSpPr txBox="1">
            <a:spLocks noChangeArrowheads="1"/>
          </p:cNvSpPr>
          <p:nvPr/>
        </p:nvSpPr>
        <p:spPr bwMode="auto">
          <a:xfrm>
            <a:off x="7660210" y="5241926"/>
            <a:ext cx="33855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b="1" dirty="0"/>
              <a:t>^</a:t>
            </a:r>
          </a:p>
        </p:txBody>
      </p:sp>
      <p:sp>
        <p:nvSpPr>
          <p:cNvPr id="11" name="Text Box 28"/>
          <p:cNvSpPr txBox="1">
            <a:spLocks noChangeArrowheads="1"/>
          </p:cNvSpPr>
          <p:nvPr/>
        </p:nvSpPr>
        <p:spPr bwMode="auto">
          <a:xfrm>
            <a:off x="8247854" y="2605088"/>
            <a:ext cx="1676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Prediction: y </a:t>
            </a:r>
          </a:p>
        </p:txBody>
      </p:sp>
      <p:sp>
        <p:nvSpPr>
          <p:cNvPr id="12" name="Text Box 31"/>
          <p:cNvSpPr txBox="1">
            <a:spLocks noChangeArrowheads="1"/>
          </p:cNvSpPr>
          <p:nvPr/>
        </p:nvSpPr>
        <p:spPr bwMode="auto">
          <a:xfrm>
            <a:off x="9317779" y="2528888"/>
            <a:ext cx="355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/>
              <a:t>^ </a:t>
            </a:r>
          </a:p>
        </p:txBody>
      </p:sp>
      <p:sp>
        <p:nvSpPr>
          <p:cNvPr id="13" name="AutoShape 33"/>
          <p:cNvSpPr>
            <a:spLocks/>
          </p:cNvSpPr>
          <p:nvPr/>
        </p:nvSpPr>
        <p:spPr bwMode="auto">
          <a:xfrm>
            <a:off x="7866854" y="1600200"/>
            <a:ext cx="381000" cy="457200"/>
          </a:xfrm>
          <a:prstGeom prst="rightBrace">
            <a:avLst>
              <a:gd name="adj1" fmla="val 10000"/>
              <a:gd name="adj2" fmla="val 50000"/>
            </a:avLst>
          </a:prstGeom>
          <a:noFill/>
          <a:ln w="9525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AutoShape 34"/>
          <p:cNvSpPr>
            <a:spLocks/>
          </p:cNvSpPr>
          <p:nvPr/>
        </p:nvSpPr>
        <p:spPr bwMode="auto">
          <a:xfrm>
            <a:off x="7866854" y="2057400"/>
            <a:ext cx="381000" cy="1447800"/>
          </a:xfrm>
          <a:prstGeom prst="rightBrace">
            <a:avLst>
              <a:gd name="adj1" fmla="val 31667"/>
              <a:gd name="adj2" fmla="val 50000"/>
            </a:avLst>
          </a:prstGeom>
          <a:noFill/>
          <a:ln w="9525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AutoShape 36"/>
          <p:cNvSpPr>
            <a:spLocks/>
          </p:cNvSpPr>
          <p:nvPr/>
        </p:nvSpPr>
        <p:spPr bwMode="auto">
          <a:xfrm>
            <a:off x="7104854" y="1600200"/>
            <a:ext cx="457200" cy="1905000"/>
          </a:xfrm>
          <a:prstGeom prst="leftBrace">
            <a:avLst>
              <a:gd name="adj1" fmla="val 34722"/>
              <a:gd name="adj2" fmla="val 50000"/>
            </a:avLst>
          </a:prstGeom>
          <a:noFill/>
          <a:ln w="9525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Text Box 37"/>
          <p:cNvSpPr txBox="1">
            <a:spLocks noChangeArrowheads="1"/>
          </p:cNvSpPr>
          <p:nvPr/>
        </p:nvSpPr>
        <p:spPr bwMode="auto">
          <a:xfrm>
            <a:off x="5276055" y="2300288"/>
            <a:ext cx="154747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Observation: y</a:t>
            </a:r>
          </a:p>
        </p:txBody>
      </p:sp>
      <p:sp>
        <p:nvSpPr>
          <p:cNvPr id="17" name="Rectangle 38"/>
          <p:cNvSpPr>
            <a:spLocks noChangeArrowheads="1"/>
          </p:cNvSpPr>
          <p:nvPr/>
        </p:nvSpPr>
        <p:spPr bwMode="auto">
          <a:xfrm>
            <a:off x="5060154" y="1168400"/>
            <a:ext cx="5892800" cy="3111500"/>
          </a:xfrm>
          <a:prstGeom prst="rect">
            <a:avLst/>
          </a:prstGeom>
          <a:noFill/>
          <a:ln w="25400">
            <a:solidFill>
              <a:srgbClr val="000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Line 39"/>
          <p:cNvSpPr>
            <a:spLocks noChangeShapeType="1"/>
          </p:cNvSpPr>
          <p:nvPr/>
        </p:nvSpPr>
        <p:spPr bwMode="auto">
          <a:xfrm flipV="1">
            <a:off x="6754018" y="5727700"/>
            <a:ext cx="523875" cy="2428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Line 40"/>
          <p:cNvSpPr>
            <a:spLocks noChangeShapeType="1"/>
          </p:cNvSpPr>
          <p:nvPr/>
        </p:nvSpPr>
        <p:spPr bwMode="auto">
          <a:xfrm flipH="1" flipV="1">
            <a:off x="7977980" y="5741988"/>
            <a:ext cx="53975" cy="2016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Line 41"/>
          <p:cNvSpPr>
            <a:spLocks noChangeShapeType="1"/>
          </p:cNvSpPr>
          <p:nvPr/>
        </p:nvSpPr>
        <p:spPr bwMode="auto">
          <a:xfrm flipH="1" flipV="1">
            <a:off x="8582817" y="5688014"/>
            <a:ext cx="995362" cy="295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3710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 of squares of error (SSE)</a:t>
            </a:r>
          </a:p>
        </p:txBody>
      </p:sp>
      <p:sp>
        <p:nvSpPr>
          <p:cNvPr id="4" name="Line 19"/>
          <p:cNvSpPr>
            <a:spLocks noChangeShapeType="1"/>
          </p:cNvSpPr>
          <p:nvPr/>
        </p:nvSpPr>
        <p:spPr bwMode="auto">
          <a:xfrm flipV="1">
            <a:off x="4699000" y="2784928"/>
            <a:ext cx="2286000" cy="16764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3"/>
          <p:cNvSpPr>
            <a:spLocks noChangeShapeType="1"/>
          </p:cNvSpPr>
          <p:nvPr/>
        </p:nvSpPr>
        <p:spPr bwMode="auto">
          <a:xfrm>
            <a:off x="4699000" y="1946728"/>
            <a:ext cx="0" cy="29860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4699000" y="4932817"/>
            <a:ext cx="4078288" cy="15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Oval 5"/>
          <p:cNvSpPr>
            <a:spLocks noChangeArrowheads="1"/>
          </p:cNvSpPr>
          <p:nvPr/>
        </p:nvSpPr>
        <p:spPr bwMode="auto">
          <a:xfrm>
            <a:off x="5537200" y="4004128"/>
            <a:ext cx="76200" cy="76200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Oval 6"/>
          <p:cNvSpPr>
            <a:spLocks noChangeArrowheads="1"/>
          </p:cNvSpPr>
          <p:nvPr/>
        </p:nvSpPr>
        <p:spPr bwMode="auto">
          <a:xfrm>
            <a:off x="5156200" y="3927928"/>
            <a:ext cx="76200" cy="76200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Oval 7"/>
          <p:cNvSpPr>
            <a:spLocks noChangeArrowheads="1"/>
          </p:cNvSpPr>
          <p:nvPr/>
        </p:nvSpPr>
        <p:spPr bwMode="auto">
          <a:xfrm>
            <a:off x="5689600" y="3394528"/>
            <a:ext cx="76200" cy="76200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Oval 8"/>
          <p:cNvSpPr>
            <a:spLocks noChangeArrowheads="1"/>
          </p:cNvSpPr>
          <p:nvPr/>
        </p:nvSpPr>
        <p:spPr bwMode="auto">
          <a:xfrm>
            <a:off x="6070600" y="3699328"/>
            <a:ext cx="76200" cy="76200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Oval 9"/>
          <p:cNvSpPr>
            <a:spLocks noChangeArrowheads="1"/>
          </p:cNvSpPr>
          <p:nvPr/>
        </p:nvSpPr>
        <p:spPr bwMode="auto">
          <a:xfrm>
            <a:off x="5765800" y="3242128"/>
            <a:ext cx="76200" cy="76200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Oval 10"/>
          <p:cNvSpPr>
            <a:spLocks noChangeArrowheads="1"/>
          </p:cNvSpPr>
          <p:nvPr/>
        </p:nvSpPr>
        <p:spPr bwMode="auto">
          <a:xfrm>
            <a:off x="6146800" y="3318328"/>
            <a:ext cx="76200" cy="76200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4851401" y="5085216"/>
            <a:ext cx="248587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Independent variable (x)</a:t>
            </a:r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 rot="16200000">
            <a:off x="3130551" y="3681866"/>
            <a:ext cx="24368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Dependent variable</a:t>
            </a:r>
          </a:p>
        </p:txBody>
      </p:sp>
      <p:sp>
        <p:nvSpPr>
          <p:cNvPr id="15" name="Oval 13"/>
          <p:cNvSpPr>
            <a:spLocks noChangeArrowheads="1"/>
          </p:cNvSpPr>
          <p:nvPr/>
        </p:nvSpPr>
        <p:spPr bwMode="auto">
          <a:xfrm>
            <a:off x="6451600" y="3546928"/>
            <a:ext cx="76200" cy="76200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Oval 14"/>
          <p:cNvSpPr>
            <a:spLocks noChangeArrowheads="1"/>
          </p:cNvSpPr>
          <p:nvPr/>
        </p:nvSpPr>
        <p:spPr bwMode="auto">
          <a:xfrm>
            <a:off x="6375400" y="3013528"/>
            <a:ext cx="76200" cy="76200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Oval 15"/>
          <p:cNvSpPr>
            <a:spLocks noChangeArrowheads="1"/>
          </p:cNvSpPr>
          <p:nvPr/>
        </p:nvSpPr>
        <p:spPr bwMode="auto">
          <a:xfrm>
            <a:off x="5537200" y="3470728"/>
            <a:ext cx="76200" cy="76200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Oval 16"/>
          <p:cNvSpPr>
            <a:spLocks noChangeArrowheads="1"/>
          </p:cNvSpPr>
          <p:nvPr/>
        </p:nvSpPr>
        <p:spPr bwMode="auto">
          <a:xfrm>
            <a:off x="4927600" y="3927928"/>
            <a:ext cx="76200" cy="76200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Oval 17"/>
          <p:cNvSpPr>
            <a:spLocks noChangeArrowheads="1"/>
          </p:cNvSpPr>
          <p:nvPr/>
        </p:nvSpPr>
        <p:spPr bwMode="auto">
          <a:xfrm>
            <a:off x="6604000" y="2708728"/>
            <a:ext cx="76200" cy="76200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Text Box 18"/>
          <p:cNvSpPr txBox="1">
            <a:spLocks noChangeArrowheads="1"/>
          </p:cNvSpPr>
          <p:nvPr/>
        </p:nvSpPr>
        <p:spPr bwMode="auto">
          <a:xfrm>
            <a:off x="2644775" y="5490028"/>
            <a:ext cx="7848600" cy="1054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/>
              <a:t>A least squares regression selects the line with the lowest total sum of squared prediction errors. </a:t>
            </a:r>
          </a:p>
          <a:p>
            <a:pPr>
              <a:spcBef>
                <a:spcPct val="50000"/>
              </a:spcBef>
            </a:pPr>
            <a:r>
              <a:rPr lang="en-US" altLang="en-US" b="1"/>
              <a:t>This value is called the Sum of Squares of Error, or SSE.</a:t>
            </a:r>
          </a:p>
        </p:txBody>
      </p:sp>
      <p:sp>
        <p:nvSpPr>
          <p:cNvPr id="21" name="Line 27"/>
          <p:cNvSpPr>
            <a:spLocks noChangeShapeType="1"/>
          </p:cNvSpPr>
          <p:nvPr/>
        </p:nvSpPr>
        <p:spPr bwMode="auto">
          <a:xfrm>
            <a:off x="4965700" y="4004129"/>
            <a:ext cx="0" cy="271463"/>
          </a:xfrm>
          <a:prstGeom prst="line">
            <a:avLst/>
          </a:prstGeom>
          <a:noFill/>
          <a:ln w="3175">
            <a:solidFill>
              <a:srgbClr val="0000FF"/>
            </a:solidFill>
            <a:round/>
            <a:headEnd type="triangl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Line 28"/>
          <p:cNvSpPr>
            <a:spLocks noChangeShapeType="1"/>
          </p:cNvSpPr>
          <p:nvPr/>
        </p:nvSpPr>
        <p:spPr bwMode="auto">
          <a:xfrm>
            <a:off x="5194300" y="4004129"/>
            <a:ext cx="0" cy="80963"/>
          </a:xfrm>
          <a:prstGeom prst="line">
            <a:avLst/>
          </a:prstGeom>
          <a:noFill/>
          <a:ln w="3175">
            <a:solidFill>
              <a:srgbClr val="0000FF"/>
            </a:solidFill>
            <a:round/>
            <a:headEnd type="triangl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Line 29"/>
          <p:cNvSpPr>
            <a:spLocks noChangeShapeType="1"/>
          </p:cNvSpPr>
          <p:nvPr/>
        </p:nvSpPr>
        <p:spPr bwMode="auto">
          <a:xfrm>
            <a:off x="5562600" y="3827916"/>
            <a:ext cx="0" cy="188912"/>
          </a:xfrm>
          <a:prstGeom prst="line">
            <a:avLst/>
          </a:prstGeom>
          <a:noFill/>
          <a:ln w="3175">
            <a:solidFill>
              <a:srgbClr val="0000FF"/>
            </a:solidFill>
            <a:round/>
            <a:headEnd type="triangl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Line 30"/>
          <p:cNvSpPr>
            <a:spLocks noChangeShapeType="1"/>
          </p:cNvSpPr>
          <p:nvPr/>
        </p:nvSpPr>
        <p:spPr bwMode="auto">
          <a:xfrm>
            <a:off x="5575300" y="3572328"/>
            <a:ext cx="0" cy="236538"/>
          </a:xfrm>
          <a:prstGeom prst="line">
            <a:avLst/>
          </a:prstGeom>
          <a:noFill/>
          <a:ln w="3175">
            <a:solidFill>
              <a:srgbClr val="0000FF"/>
            </a:solidFill>
            <a:round/>
            <a:headEnd type="triangl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Line 31"/>
          <p:cNvSpPr>
            <a:spLocks noChangeShapeType="1"/>
          </p:cNvSpPr>
          <p:nvPr/>
        </p:nvSpPr>
        <p:spPr bwMode="auto">
          <a:xfrm>
            <a:off x="5727700" y="3470729"/>
            <a:ext cx="0" cy="187325"/>
          </a:xfrm>
          <a:prstGeom prst="line">
            <a:avLst/>
          </a:prstGeom>
          <a:noFill/>
          <a:ln w="3175">
            <a:solidFill>
              <a:srgbClr val="0000FF"/>
            </a:solidFill>
            <a:round/>
            <a:headEnd type="triangl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Line 32"/>
          <p:cNvSpPr>
            <a:spLocks noChangeShapeType="1"/>
          </p:cNvSpPr>
          <p:nvPr/>
        </p:nvSpPr>
        <p:spPr bwMode="auto">
          <a:xfrm>
            <a:off x="5816600" y="3331029"/>
            <a:ext cx="0" cy="307975"/>
          </a:xfrm>
          <a:prstGeom prst="line">
            <a:avLst/>
          </a:prstGeom>
          <a:noFill/>
          <a:ln w="3175">
            <a:solidFill>
              <a:srgbClr val="0000FF"/>
            </a:solidFill>
            <a:round/>
            <a:headEnd type="triangl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Line 33"/>
          <p:cNvSpPr>
            <a:spLocks noChangeShapeType="1"/>
          </p:cNvSpPr>
          <p:nvPr/>
        </p:nvSpPr>
        <p:spPr bwMode="auto">
          <a:xfrm>
            <a:off x="6108700" y="3450092"/>
            <a:ext cx="0" cy="249237"/>
          </a:xfrm>
          <a:prstGeom prst="line">
            <a:avLst/>
          </a:prstGeom>
          <a:noFill/>
          <a:ln w="3175">
            <a:solidFill>
              <a:srgbClr val="0000FF"/>
            </a:solidFill>
            <a:round/>
            <a:headEnd type="triangl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Line 34"/>
          <p:cNvSpPr>
            <a:spLocks noChangeShapeType="1"/>
          </p:cNvSpPr>
          <p:nvPr/>
        </p:nvSpPr>
        <p:spPr bwMode="auto">
          <a:xfrm>
            <a:off x="6489700" y="3165928"/>
            <a:ext cx="0" cy="381000"/>
          </a:xfrm>
          <a:prstGeom prst="line">
            <a:avLst/>
          </a:prstGeom>
          <a:noFill/>
          <a:ln w="3175">
            <a:solidFill>
              <a:srgbClr val="0000FF"/>
            </a:solidFill>
            <a:round/>
            <a:headEnd type="triangl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Line 36"/>
          <p:cNvSpPr>
            <a:spLocks noChangeShapeType="1"/>
          </p:cNvSpPr>
          <p:nvPr/>
        </p:nvSpPr>
        <p:spPr bwMode="auto">
          <a:xfrm>
            <a:off x="6642100" y="2810329"/>
            <a:ext cx="0" cy="188913"/>
          </a:xfrm>
          <a:prstGeom prst="line">
            <a:avLst/>
          </a:prstGeom>
          <a:noFill/>
          <a:ln w="3175">
            <a:solidFill>
              <a:srgbClr val="0000FF"/>
            </a:solidFill>
            <a:round/>
            <a:headEnd type="triangl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Line 37"/>
          <p:cNvSpPr>
            <a:spLocks noChangeShapeType="1"/>
          </p:cNvSpPr>
          <p:nvPr/>
        </p:nvSpPr>
        <p:spPr bwMode="auto">
          <a:xfrm>
            <a:off x="6415089" y="3078617"/>
            <a:ext cx="1587" cy="104775"/>
          </a:xfrm>
          <a:prstGeom prst="line">
            <a:avLst/>
          </a:prstGeom>
          <a:noFill/>
          <a:ln w="3175">
            <a:solidFill>
              <a:srgbClr val="0000FF"/>
            </a:solidFill>
            <a:round/>
            <a:headEnd type="triangl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1906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 of squares of regression (SSR)</a:t>
            </a:r>
          </a:p>
        </p:txBody>
      </p:sp>
      <p:sp>
        <p:nvSpPr>
          <p:cNvPr id="4" name="Line 3"/>
          <p:cNvSpPr>
            <a:spLocks noChangeShapeType="1"/>
          </p:cNvSpPr>
          <p:nvPr/>
        </p:nvSpPr>
        <p:spPr bwMode="auto">
          <a:xfrm>
            <a:off x="3962400" y="1784474"/>
            <a:ext cx="0" cy="2438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4"/>
          <p:cNvSpPr>
            <a:spLocks noChangeShapeType="1"/>
          </p:cNvSpPr>
          <p:nvPr/>
        </p:nvSpPr>
        <p:spPr bwMode="auto">
          <a:xfrm>
            <a:off x="3962400" y="4222874"/>
            <a:ext cx="3352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4800600" y="3156074"/>
            <a:ext cx="76200" cy="76200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4419600" y="3308474"/>
            <a:ext cx="76200" cy="76200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4953000" y="2775074"/>
            <a:ext cx="76200" cy="76200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5334000" y="2851274"/>
            <a:ext cx="76200" cy="76200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5029200" y="2622674"/>
            <a:ext cx="76200" cy="76200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5410200" y="2698874"/>
            <a:ext cx="76200" cy="76200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4114801" y="4375274"/>
            <a:ext cx="248587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Independent variable (x)</a:t>
            </a: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 rot="16200000">
            <a:off x="2393951" y="2971924"/>
            <a:ext cx="24368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Dependent variable</a:t>
            </a:r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>
            <a:off x="5715000" y="2684586"/>
            <a:ext cx="76200" cy="76200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Oval 14"/>
          <p:cNvSpPr>
            <a:spLocks noChangeArrowheads="1"/>
          </p:cNvSpPr>
          <p:nvPr/>
        </p:nvSpPr>
        <p:spPr bwMode="auto">
          <a:xfrm>
            <a:off x="5638800" y="2455986"/>
            <a:ext cx="76200" cy="76200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Oval 15"/>
          <p:cNvSpPr>
            <a:spLocks noChangeArrowheads="1"/>
          </p:cNvSpPr>
          <p:nvPr/>
        </p:nvSpPr>
        <p:spPr bwMode="auto">
          <a:xfrm>
            <a:off x="4800600" y="2913186"/>
            <a:ext cx="76200" cy="76200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Oval 16"/>
          <p:cNvSpPr>
            <a:spLocks noChangeArrowheads="1"/>
          </p:cNvSpPr>
          <p:nvPr/>
        </p:nvSpPr>
        <p:spPr bwMode="auto">
          <a:xfrm>
            <a:off x="4191000" y="3370386"/>
            <a:ext cx="76200" cy="76200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Oval 17"/>
          <p:cNvSpPr>
            <a:spLocks noChangeArrowheads="1"/>
          </p:cNvSpPr>
          <p:nvPr/>
        </p:nvSpPr>
        <p:spPr bwMode="auto">
          <a:xfrm>
            <a:off x="5867400" y="2151186"/>
            <a:ext cx="76200" cy="76200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Text Box 18"/>
          <p:cNvSpPr txBox="1">
            <a:spLocks noChangeArrowheads="1"/>
          </p:cNvSpPr>
          <p:nvPr/>
        </p:nvSpPr>
        <p:spPr bwMode="auto">
          <a:xfrm>
            <a:off x="2590800" y="5580187"/>
            <a:ext cx="78486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/>
              <a:t>The Sum of Squares Regression (SSR) is the sum of the squared differences between the prediction for each observation and the population mean.</a:t>
            </a:r>
          </a:p>
        </p:txBody>
      </p:sp>
      <p:sp>
        <p:nvSpPr>
          <p:cNvPr id="20" name="Line 19"/>
          <p:cNvSpPr>
            <a:spLocks noChangeShapeType="1"/>
          </p:cNvSpPr>
          <p:nvPr/>
        </p:nvSpPr>
        <p:spPr bwMode="auto">
          <a:xfrm flipV="1">
            <a:off x="3962400" y="2074986"/>
            <a:ext cx="2286000" cy="16764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Line 20"/>
          <p:cNvSpPr>
            <a:spLocks noChangeShapeType="1"/>
          </p:cNvSpPr>
          <p:nvPr/>
        </p:nvSpPr>
        <p:spPr bwMode="auto">
          <a:xfrm>
            <a:off x="3990976" y="2848099"/>
            <a:ext cx="2670175" cy="0"/>
          </a:xfrm>
          <a:prstGeom prst="line">
            <a:avLst/>
          </a:prstGeom>
          <a:noFill/>
          <a:ln w="15875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6797675" y="2636961"/>
            <a:ext cx="200375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accent2"/>
                </a:solidFill>
              </a:rPr>
              <a:t>Population mean: y</a:t>
            </a:r>
          </a:p>
        </p:txBody>
      </p:sp>
      <p:sp>
        <p:nvSpPr>
          <p:cNvPr id="23" name="Line 22"/>
          <p:cNvSpPr>
            <a:spLocks noChangeShapeType="1"/>
          </p:cNvSpPr>
          <p:nvPr/>
        </p:nvSpPr>
        <p:spPr bwMode="auto">
          <a:xfrm>
            <a:off x="8582194" y="2725861"/>
            <a:ext cx="157162" cy="0"/>
          </a:xfrm>
          <a:prstGeom prst="line">
            <a:avLst/>
          </a:prstGeom>
          <a:noFill/>
          <a:ln w="25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Line 23"/>
          <p:cNvSpPr>
            <a:spLocks noChangeShapeType="1"/>
          </p:cNvSpPr>
          <p:nvPr/>
        </p:nvSpPr>
        <p:spPr bwMode="auto">
          <a:xfrm>
            <a:off x="5905500" y="2354387"/>
            <a:ext cx="0" cy="474663"/>
          </a:xfrm>
          <a:prstGeom prst="line">
            <a:avLst/>
          </a:prstGeom>
          <a:noFill/>
          <a:ln w="3175">
            <a:solidFill>
              <a:srgbClr val="0000FF"/>
            </a:solidFill>
            <a:round/>
            <a:headEnd type="triangl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Line 24"/>
          <p:cNvSpPr>
            <a:spLocks noChangeShapeType="1"/>
          </p:cNvSpPr>
          <p:nvPr/>
        </p:nvSpPr>
        <p:spPr bwMode="auto">
          <a:xfrm>
            <a:off x="5676900" y="2544886"/>
            <a:ext cx="0" cy="306388"/>
          </a:xfrm>
          <a:prstGeom prst="line">
            <a:avLst/>
          </a:prstGeom>
          <a:noFill/>
          <a:ln w="3175">
            <a:solidFill>
              <a:srgbClr val="0000FF"/>
            </a:solidFill>
            <a:round/>
            <a:headEnd type="triangl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Line 25"/>
          <p:cNvSpPr>
            <a:spLocks noChangeShapeType="1"/>
          </p:cNvSpPr>
          <p:nvPr/>
        </p:nvSpPr>
        <p:spPr bwMode="auto">
          <a:xfrm>
            <a:off x="4991100" y="2862386"/>
            <a:ext cx="0" cy="114300"/>
          </a:xfrm>
          <a:prstGeom prst="line">
            <a:avLst/>
          </a:prstGeom>
          <a:noFill/>
          <a:ln w="3175">
            <a:solidFill>
              <a:srgbClr val="0000FF"/>
            </a:solidFill>
            <a:round/>
            <a:headEnd type="triangl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Line 26"/>
          <p:cNvSpPr>
            <a:spLocks noChangeShapeType="1"/>
          </p:cNvSpPr>
          <p:nvPr/>
        </p:nvSpPr>
        <p:spPr bwMode="auto">
          <a:xfrm>
            <a:off x="4229100" y="2844924"/>
            <a:ext cx="0" cy="665162"/>
          </a:xfrm>
          <a:prstGeom prst="line">
            <a:avLst/>
          </a:prstGeom>
          <a:noFill/>
          <a:ln w="3175">
            <a:solidFill>
              <a:srgbClr val="0000FF"/>
            </a:solidFill>
            <a:round/>
            <a:headEnd type="triangl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Line 27"/>
          <p:cNvSpPr>
            <a:spLocks noChangeShapeType="1"/>
          </p:cNvSpPr>
          <p:nvPr/>
        </p:nvSpPr>
        <p:spPr bwMode="auto">
          <a:xfrm flipH="1">
            <a:off x="4457701" y="2859212"/>
            <a:ext cx="9525" cy="500063"/>
          </a:xfrm>
          <a:prstGeom prst="line">
            <a:avLst/>
          </a:prstGeom>
          <a:noFill/>
          <a:ln w="3175">
            <a:solidFill>
              <a:srgbClr val="0000FF"/>
            </a:solidFill>
            <a:round/>
            <a:headEnd type="triangl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Line 28"/>
          <p:cNvSpPr>
            <a:spLocks noChangeShapeType="1"/>
          </p:cNvSpPr>
          <p:nvPr/>
        </p:nvSpPr>
        <p:spPr bwMode="auto">
          <a:xfrm>
            <a:off x="4826000" y="2862387"/>
            <a:ext cx="0" cy="246063"/>
          </a:xfrm>
          <a:prstGeom prst="line">
            <a:avLst/>
          </a:prstGeom>
          <a:noFill/>
          <a:ln w="3175">
            <a:solidFill>
              <a:srgbClr val="0000FF"/>
            </a:solidFill>
            <a:round/>
            <a:headEnd type="triangl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Line 29"/>
          <p:cNvSpPr>
            <a:spLocks noChangeShapeType="1"/>
          </p:cNvSpPr>
          <p:nvPr/>
        </p:nvSpPr>
        <p:spPr bwMode="auto">
          <a:xfrm>
            <a:off x="5753100" y="2460750"/>
            <a:ext cx="0" cy="390525"/>
          </a:xfrm>
          <a:prstGeom prst="line">
            <a:avLst/>
          </a:prstGeom>
          <a:noFill/>
          <a:ln w="3175">
            <a:solidFill>
              <a:srgbClr val="0000FF"/>
            </a:solidFill>
            <a:round/>
            <a:headEnd type="triangl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Line 30"/>
          <p:cNvSpPr>
            <a:spLocks noChangeShapeType="1"/>
          </p:cNvSpPr>
          <p:nvPr/>
        </p:nvSpPr>
        <p:spPr bwMode="auto">
          <a:xfrm>
            <a:off x="5435600" y="2697287"/>
            <a:ext cx="12700" cy="149225"/>
          </a:xfrm>
          <a:prstGeom prst="line">
            <a:avLst/>
          </a:prstGeom>
          <a:noFill/>
          <a:ln w="3175">
            <a:solidFill>
              <a:srgbClr val="0000FF"/>
            </a:solidFill>
            <a:round/>
            <a:headEnd type="triangl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Line 31"/>
          <p:cNvSpPr>
            <a:spLocks noChangeShapeType="1"/>
          </p:cNvSpPr>
          <p:nvPr/>
        </p:nvSpPr>
        <p:spPr bwMode="auto">
          <a:xfrm>
            <a:off x="5372100" y="2760786"/>
            <a:ext cx="0" cy="65088"/>
          </a:xfrm>
          <a:prstGeom prst="line">
            <a:avLst/>
          </a:prstGeom>
          <a:noFill/>
          <a:ln w="3175">
            <a:solidFill>
              <a:srgbClr val="00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Line 32"/>
          <p:cNvSpPr>
            <a:spLocks noChangeShapeType="1"/>
          </p:cNvSpPr>
          <p:nvPr/>
        </p:nvSpPr>
        <p:spPr bwMode="auto">
          <a:xfrm>
            <a:off x="5067300" y="2862386"/>
            <a:ext cx="0" cy="65088"/>
          </a:xfrm>
          <a:prstGeom prst="line">
            <a:avLst/>
          </a:prstGeom>
          <a:noFill/>
          <a:ln w="3175">
            <a:solidFill>
              <a:srgbClr val="00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5618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SST, SSR and SSE</a:t>
            </a:r>
          </a:p>
        </p:txBody>
      </p:sp>
      <p:sp>
        <p:nvSpPr>
          <p:cNvPr id="4" name="Text Box 19"/>
          <p:cNvSpPr txBox="1">
            <a:spLocks noChangeArrowheads="1"/>
          </p:cNvSpPr>
          <p:nvPr/>
        </p:nvSpPr>
        <p:spPr bwMode="auto">
          <a:xfrm>
            <a:off x="2042160" y="2253737"/>
            <a:ext cx="7848600" cy="4081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 dirty="0"/>
              <a:t>The Total Sum of Squares (SST) is equal to SSR + SSE.</a:t>
            </a:r>
          </a:p>
          <a:p>
            <a:pPr>
              <a:spcBef>
                <a:spcPct val="50000"/>
              </a:spcBef>
            </a:pPr>
            <a:endParaRPr lang="en-US" altLang="en-US" b="1" dirty="0"/>
          </a:p>
          <a:p>
            <a:pPr>
              <a:spcBef>
                <a:spcPct val="50000"/>
              </a:spcBef>
            </a:pPr>
            <a:r>
              <a:rPr lang="en-US" altLang="en-US" b="1" dirty="0"/>
              <a:t>	Mathematically,</a:t>
            </a:r>
          </a:p>
          <a:p>
            <a:pPr>
              <a:spcBef>
                <a:spcPct val="50000"/>
              </a:spcBef>
            </a:pPr>
            <a:endParaRPr lang="en-US" altLang="en-US" b="1" dirty="0"/>
          </a:p>
          <a:p>
            <a:pPr>
              <a:spcBef>
                <a:spcPct val="50000"/>
              </a:spcBef>
            </a:pPr>
            <a:r>
              <a:rPr lang="en-US" altLang="en-US" b="1" dirty="0"/>
              <a:t>	SSR =  </a:t>
            </a:r>
            <a:r>
              <a:rPr lang="en-US" altLang="en-US" b="1" dirty="0">
                <a:cs typeface="Arial" panose="020B0604020202020204" pitchFamily="34" charset="0"/>
              </a:rPr>
              <a:t>∑ ( y – y )    (measure of explained variation)</a:t>
            </a:r>
          </a:p>
          <a:p>
            <a:pPr>
              <a:spcBef>
                <a:spcPct val="50000"/>
              </a:spcBef>
            </a:pPr>
            <a:endParaRPr lang="en-US" altLang="en-US" b="1" dirty="0">
              <a:cs typeface="Arial" panose="020B0604020202020204" pitchFamily="34" charset="0"/>
            </a:endParaRPr>
          </a:p>
          <a:p>
            <a:pPr>
              <a:spcBef>
                <a:spcPct val="50000"/>
              </a:spcBef>
            </a:pPr>
            <a:r>
              <a:rPr lang="en-US" altLang="en-US" b="1" dirty="0">
                <a:cs typeface="Arial" panose="020B0604020202020204" pitchFamily="34" charset="0"/>
              </a:rPr>
              <a:t>	SSE =  </a:t>
            </a:r>
            <a:r>
              <a:rPr lang="en-US" altLang="en-US" b="1" dirty="0"/>
              <a:t>∑ ( y – y )</a:t>
            </a:r>
            <a:r>
              <a:rPr lang="en-US" altLang="en-US" b="1" dirty="0"/>
              <a:t>      (measure of unexplained variation) </a:t>
            </a:r>
            <a:endParaRPr lang="en-US" altLang="en-US" b="1" dirty="0"/>
          </a:p>
          <a:p>
            <a:pPr>
              <a:spcBef>
                <a:spcPct val="50000"/>
              </a:spcBef>
            </a:pPr>
            <a:endParaRPr lang="en-US" altLang="en-US" b="1" dirty="0"/>
          </a:p>
          <a:p>
            <a:pPr>
              <a:spcBef>
                <a:spcPct val="50000"/>
              </a:spcBef>
            </a:pPr>
            <a:r>
              <a:rPr lang="en-US" altLang="en-US" b="1" dirty="0"/>
              <a:t>	SST = SSR + SSE = ∑ ( y – y )  (measure of total variation in y)</a:t>
            </a:r>
          </a:p>
          <a:p>
            <a:pPr>
              <a:spcBef>
                <a:spcPct val="50000"/>
              </a:spcBef>
            </a:pPr>
            <a:endParaRPr lang="en-US" altLang="en-US" b="1" dirty="0"/>
          </a:p>
        </p:txBody>
      </p:sp>
      <p:sp>
        <p:nvSpPr>
          <p:cNvPr id="5" name="Text Box 32"/>
          <p:cNvSpPr txBox="1">
            <a:spLocks noChangeArrowheads="1"/>
          </p:cNvSpPr>
          <p:nvPr/>
        </p:nvSpPr>
        <p:spPr bwMode="auto">
          <a:xfrm>
            <a:off x="3872667" y="3790437"/>
            <a:ext cx="3000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dirty="0"/>
              <a:t>^</a:t>
            </a:r>
            <a:endParaRPr lang="en-US" altLang="en-US" dirty="0"/>
          </a:p>
        </p:txBody>
      </p:sp>
      <p:sp>
        <p:nvSpPr>
          <p:cNvPr id="6" name="Text Box 33"/>
          <p:cNvSpPr txBox="1">
            <a:spLocks noChangeArrowheads="1"/>
          </p:cNvSpPr>
          <p:nvPr/>
        </p:nvSpPr>
        <p:spPr bwMode="auto">
          <a:xfrm>
            <a:off x="4166529" y="4615937"/>
            <a:ext cx="3000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dirty="0"/>
              <a:t>^</a:t>
            </a:r>
          </a:p>
        </p:txBody>
      </p:sp>
      <p:sp>
        <p:nvSpPr>
          <p:cNvPr id="7" name="Line 34"/>
          <p:cNvSpPr>
            <a:spLocks noChangeShapeType="1"/>
          </p:cNvSpPr>
          <p:nvPr/>
        </p:nvSpPr>
        <p:spPr bwMode="auto">
          <a:xfrm>
            <a:off x="5309382" y="5584312"/>
            <a:ext cx="152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Text Box 35"/>
          <p:cNvSpPr txBox="1">
            <a:spLocks noChangeArrowheads="1"/>
          </p:cNvSpPr>
          <p:nvPr/>
        </p:nvSpPr>
        <p:spPr bwMode="auto">
          <a:xfrm>
            <a:off x="4471330" y="3841237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 b="1" dirty="0"/>
              <a:t>2</a:t>
            </a:r>
          </a:p>
        </p:txBody>
      </p:sp>
      <p:sp>
        <p:nvSpPr>
          <p:cNvPr id="9" name="Text Box 36"/>
          <p:cNvSpPr txBox="1">
            <a:spLocks noChangeArrowheads="1"/>
          </p:cNvSpPr>
          <p:nvPr/>
        </p:nvSpPr>
        <p:spPr bwMode="auto">
          <a:xfrm>
            <a:off x="5464691" y="5422387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 b="1" dirty="0"/>
              <a:t>2</a:t>
            </a:r>
          </a:p>
        </p:txBody>
      </p:sp>
      <p:sp>
        <p:nvSpPr>
          <p:cNvPr id="10" name="Line 37"/>
          <p:cNvSpPr>
            <a:spLocks noChangeShapeType="1"/>
          </p:cNvSpPr>
          <p:nvPr/>
        </p:nvSpPr>
        <p:spPr bwMode="auto">
          <a:xfrm>
            <a:off x="4237744" y="3976174"/>
            <a:ext cx="17938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Text Box 35"/>
          <p:cNvSpPr txBox="1">
            <a:spLocks noChangeArrowheads="1"/>
          </p:cNvSpPr>
          <p:nvPr/>
        </p:nvSpPr>
        <p:spPr bwMode="auto">
          <a:xfrm>
            <a:off x="4412712" y="4626685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 b="1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1349359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9954" name="Group 2"/>
          <p:cNvGrpSpPr>
            <a:grpSpLocks/>
          </p:cNvGrpSpPr>
          <p:nvPr/>
        </p:nvGrpSpPr>
        <p:grpSpPr bwMode="auto">
          <a:xfrm>
            <a:off x="2819400" y="1497032"/>
            <a:ext cx="6781800" cy="2971800"/>
            <a:chOff x="1037" y="7543"/>
            <a:chExt cx="9777" cy="4182"/>
          </a:xfrm>
        </p:grpSpPr>
        <p:sp>
          <p:nvSpPr>
            <p:cNvPr id="1149955" name="Line 3"/>
            <p:cNvSpPr>
              <a:spLocks noChangeShapeType="1"/>
            </p:cNvSpPr>
            <p:nvPr/>
          </p:nvSpPr>
          <p:spPr bwMode="auto">
            <a:xfrm>
              <a:off x="2655" y="8040"/>
              <a:ext cx="0" cy="29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49956" name="Text Box 4"/>
            <p:cNvSpPr txBox="1">
              <a:spLocks noChangeArrowheads="1"/>
            </p:cNvSpPr>
            <p:nvPr/>
          </p:nvSpPr>
          <p:spPr bwMode="auto">
            <a:xfrm>
              <a:off x="8431" y="7543"/>
              <a:ext cx="2383" cy="75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149957" name="Group 5"/>
            <p:cNvGrpSpPr>
              <a:grpSpLocks/>
            </p:cNvGrpSpPr>
            <p:nvPr/>
          </p:nvGrpSpPr>
          <p:grpSpPr bwMode="auto">
            <a:xfrm rot="-5400000">
              <a:off x="1561" y="9533"/>
              <a:ext cx="2244" cy="270"/>
              <a:chOff x="3670" y="10790"/>
              <a:chExt cx="2244" cy="270"/>
            </a:xfrm>
          </p:grpSpPr>
          <p:sp>
            <p:nvSpPr>
              <p:cNvPr id="1149958" name="Line 6"/>
              <p:cNvSpPr>
                <a:spLocks noChangeShapeType="1"/>
              </p:cNvSpPr>
              <p:nvPr/>
            </p:nvSpPr>
            <p:spPr bwMode="auto">
              <a:xfrm>
                <a:off x="3670" y="10790"/>
                <a:ext cx="0" cy="270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9959" name="Line 7"/>
              <p:cNvSpPr>
                <a:spLocks noChangeShapeType="1"/>
              </p:cNvSpPr>
              <p:nvPr/>
            </p:nvSpPr>
            <p:spPr bwMode="auto">
              <a:xfrm>
                <a:off x="4044" y="10790"/>
                <a:ext cx="0" cy="270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9960" name="Line 8"/>
              <p:cNvSpPr>
                <a:spLocks noChangeShapeType="1"/>
              </p:cNvSpPr>
              <p:nvPr/>
            </p:nvSpPr>
            <p:spPr bwMode="auto">
              <a:xfrm>
                <a:off x="4418" y="10790"/>
                <a:ext cx="0" cy="270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9961" name="Line 9"/>
              <p:cNvSpPr>
                <a:spLocks noChangeShapeType="1"/>
              </p:cNvSpPr>
              <p:nvPr/>
            </p:nvSpPr>
            <p:spPr bwMode="auto">
              <a:xfrm>
                <a:off x="4792" y="10790"/>
                <a:ext cx="0" cy="270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9962" name="Line 10"/>
              <p:cNvSpPr>
                <a:spLocks noChangeShapeType="1"/>
              </p:cNvSpPr>
              <p:nvPr/>
            </p:nvSpPr>
            <p:spPr bwMode="auto">
              <a:xfrm>
                <a:off x="5540" y="10790"/>
                <a:ext cx="0" cy="270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9963" name="Line 11"/>
              <p:cNvSpPr>
                <a:spLocks noChangeShapeType="1"/>
              </p:cNvSpPr>
              <p:nvPr/>
            </p:nvSpPr>
            <p:spPr bwMode="auto">
              <a:xfrm>
                <a:off x="5914" y="10790"/>
                <a:ext cx="0" cy="270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9964" name="Line 12"/>
              <p:cNvSpPr>
                <a:spLocks noChangeShapeType="1"/>
              </p:cNvSpPr>
              <p:nvPr/>
            </p:nvSpPr>
            <p:spPr bwMode="auto">
              <a:xfrm>
                <a:off x="5166" y="10790"/>
                <a:ext cx="0" cy="270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149965" name="Text Box 13"/>
            <p:cNvSpPr txBox="1">
              <a:spLocks noChangeArrowheads="1"/>
            </p:cNvSpPr>
            <p:nvPr/>
          </p:nvSpPr>
          <p:spPr bwMode="auto">
            <a:xfrm>
              <a:off x="7939" y="8905"/>
              <a:ext cx="866" cy="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149966" name="Group 14"/>
            <p:cNvGrpSpPr>
              <a:grpSpLocks/>
            </p:cNvGrpSpPr>
            <p:nvPr/>
          </p:nvGrpSpPr>
          <p:grpSpPr bwMode="auto">
            <a:xfrm>
              <a:off x="1037" y="7725"/>
              <a:ext cx="7854" cy="4000"/>
              <a:chOff x="1052" y="7725"/>
              <a:chExt cx="7854" cy="4000"/>
            </a:xfrm>
          </p:grpSpPr>
          <p:sp>
            <p:nvSpPr>
              <p:cNvPr id="1149967" name="Text Box 15"/>
              <p:cNvSpPr txBox="1">
                <a:spLocks noChangeArrowheads="1"/>
              </p:cNvSpPr>
              <p:nvPr/>
            </p:nvSpPr>
            <p:spPr bwMode="auto">
              <a:xfrm>
                <a:off x="6057" y="8019"/>
                <a:ext cx="374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eaLnBrk="1" hangingPunct="1"/>
                <a:r>
                  <a:rPr lang="en-US" altLang="en-US" sz="2000">
                    <a:cs typeface="Times New Roman" panose="02020603050405020304" pitchFamily="18" charset="0"/>
                  </a:rPr>
                  <a:t>C</a:t>
                </a:r>
              </a:p>
              <a:p>
                <a:endParaRPr lang="en-US" altLang="en-US" sz="2400"/>
              </a:p>
            </p:txBody>
          </p:sp>
          <p:sp>
            <p:nvSpPr>
              <p:cNvPr id="1149968" name="Text Box 16"/>
              <p:cNvSpPr txBox="1">
                <a:spLocks noChangeArrowheads="1"/>
              </p:cNvSpPr>
              <p:nvPr/>
            </p:nvSpPr>
            <p:spPr bwMode="auto">
              <a:xfrm>
                <a:off x="7137" y="8184"/>
                <a:ext cx="374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eaLnBrk="1" hangingPunct="1"/>
                <a:r>
                  <a:rPr lang="en-US" altLang="en-US" sz="1400">
                    <a:latin typeface="Tahoma" panose="020B0604030504040204" pitchFamily="34" charset="0"/>
                    <a:cs typeface="Times New Roman" panose="02020603050405020304" pitchFamily="18" charset="0"/>
                  </a:rPr>
                  <a:t>A</a:t>
                </a:r>
                <a:endParaRPr lang="en-US" altLang="en-US" sz="1200">
                  <a:cs typeface="Times New Roman" panose="02020603050405020304" pitchFamily="18" charset="0"/>
                </a:endParaRPr>
              </a:p>
              <a:p>
                <a:endParaRPr lang="en-US" altLang="en-US" sz="2400"/>
              </a:p>
            </p:txBody>
          </p:sp>
          <p:sp>
            <p:nvSpPr>
              <p:cNvPr id="1149969" name="Text Box 17"/>
              <p:cNvSpPr txBox="1">
                <a:spLocks noChangeArrowheads="1"/>
              </p:cNvSpPr>
              <p:nvPr/>
            </p:nvSpPr>
            <p:spPr bwMode="auto">
              <a:xfrm>
                <a:off x="6042" y="8619"/>
                <a:ext cx="374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eaLnBrk="1" hangingPunct="1"/>
                <a:r>
                  <a:rPr lang="en-US" altLang="en-US" sz="2000">
                    <a:cs typeface="Times New Roman" panose="02020603050405020304" pitchFamily="18" charset="0"/>
                  </a:rPr>
                  <a:t>B</a:t>
                </a:r>
              </a:p>
              <a:p>
                <a:endParaRPr lang="en-US" altLang="en-US" sz="2400"/>
              </a:p>
            </p:txBody>
          </p:sp>
          <p:sp>
            <p:nvSpPr>
              <p:cNvPr id="1149970" name="Text Box 18"/>
              <p:cNvSpPr txBox="1">
                <a:spLocks noChangeArrowheads="1"/>
              </p:cNvSpPr>
              <p:nvPr/>
            </p:nvSpPr>
            <p:spPr bwMode="auto">
              <a:xfrm>
                <a:off x="3057" y="9429"/>
                <a:ext cx="374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eaLnBrk="1" hangingPunct="1"/>
                <a:r>
                  <a:rPr lang="en-US" altLang="en-US" sz="1400">
                    <a:latin typeface="Tahoma" panose="020B0604030504040204" pitchFamily="34" charset="0"/>
                    <a:cs typeface="Times New Roman" panose="02020603050405020304" pitchFamily="18" charset="0"/>
                  </a:rPr>
                  <a:t>A</a:t>
                </a:r>
                <a:endParaRPr lang="en-US" altLang="en-US" sz="1200">
                  <a:cs typeface="Times New Roman" panose="02020603050405020304" pitchFamily="18" charset="0"/>
                </a:endParaRPr>
              </a:p>
              <a:p>
                <a:endParaRPr lang="en-US" altLang="en-US" sz="2400"/>
              </a:p>
            </p:txBody>
          </p:sp>
          <p:sp>
            <p:nvSpPr>
              <p:cNvPr id="1149971" name="Text Box 19"/>
              <p:cNvSpPr txBox="1">
                <a:spLocks noChangeArrowheads="1"/>
              </p:cNvSpPr>
              <p:nvPr/>
            </p:nvSpPr>
            <p:spPr bwMode="auto">
              <a:xfrm>
                <a:off x="3946" y="10176"/>
                <a:ext cx="374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eaLnBrk="1" hangingPunct="1"/>
                <a:r>
                  <a:rPr lang="en-US" altLang="en-US" sz="1100" i="1">
                    <a:cs typeface="Times New Roman" panose="02020603050405020304" pitchFamily="18" charset="0"/>
                  </a:rPr>
                  <a:t>y</a:t>
                </a:r>
                <a:r>
                  <a:rPr lang="en-US" altLang="en-US" sz="1100" i="1" baseline="-30000">
                    <a:latin typeface="Times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en-US" sz="1100" i="1">
                    <a:cs typeface="Times New Roman" panose="02020603050405020304" pitchFamily="18" charset="0"/>
                  </a:rPr>
                  <a:t> </a:t>
                </a:r>
                <a:endParaRPr lang="en-US" altLang="zh-CN" sz="1200">
                  <a:ea typeface="SimSun" panose="02010600030101010101" pitchFamily="2" charset="-122"/>
                </a:endParaRPr>
              </a:p>
              <a:p>
                <a:r>
                  <a:rPr lang="en-US" altLang="zh-CN" sz="1200" i="1" baseline="-30000">
                    <a:latin typeface="Times" panose="02020603050405020304" pitchFamily="18" charset="0"/>
                    <a:ea typeface="SimSun" panose="02010600030101010101" pitchFamily="2" charset="-122"/>
                  </a:rPr>
                  <a:t> </a:t>
                </a:r>
                <a:endParaRPr lang="en-US" altLang="zh-CN" sz="1200">
                  <a:ea typeface="SimSun" panose="02010600030101010101" pitchFamily="2" charset="-122"/>
                </a:endParaRPr>
              </a:p>
              <a:p>
                <a:endParaRPr lang="en-US" altLang="zh-CN" sz="2400">
                  <a:ea typeface="SimSun" panose="02010600030101010101" pitchFamily="2" charset="-122"/>
                </a:endParaRPr>
              </a:p>
            </p:txBody>
          </p:sp>
          <p:sp>
            <p:nvSpPr>
              <p:cNvPr id="1149972" name="Line 20"/>
              <p:cNvSpPr>
                <a:spLocks noChangeShapeType="1"/>
              </p:cNvSpPr>
              <p:nvPr/>
            </p:nvSpPr>
            <p:spPr bwMode="auto">
              <a:xfrm>
                <a:off x="2640" y="10980"/>
                <a:ext cx="451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9973" name="Text Box 21"/>
              <p:cNvSpPr txBox="1">
                <a:spLocks noChangeArrowheads="1"/>
              </p:cNvSpPr>
              <p:nvPr/>
            </p:nvSpPr>
            <p:spPr bwMode="auto">
              <a:xfrm>
                <a:off x="6930" y="11190"/>
                <a:ext cx="480" cy="53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r>
                  <a:rPr lang="en-US" altLang="en-US" sz="1400" i="1">
                    <a:latin typeface="Tahoma" panose="020B0604030504040204" pitchFamily="34" charset="0"/>
                    <a:cs typeface="Times New Roman" panose="02020603050405020304" pitchFamily="18" charset="0"/>
                  </a:rPr>
                  <a:t>x</a:t>
                </a:r>
                <a:endParaRPr lang="en-US" altLang="en-US" sz="1200">
                  <a:cs typeface="Times New Roman" panose="02020603050405020304" pitchFamily="18" charset="0"/>
                </a:endParaRPr>
              </a:p>
              <a:p>
                <a:endParaRPr lang="en-US" altLang="en-US" sz="2400"/>
              </a:p>
            </p:txBody>
          </p:sp>
          <p:sp>
            <p:nvSpPr>
              <p:cNvPr id="1149974" name="Text Box 22"/>
              <p:cNvSpPr txBox="1">
                <a:spLocks noChangeArrowheads="1"/>
              </p:cNvSpPr>
              <p:nvPr/>
            </p:nvSpPr>
            <p:spPr bwMode="auto">
              <a:xfrm>
                <a:off x="1665" y="9240"/>
                <a:ext cx="509" cy="61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r>
                  <a:rPr lang="en-US" altLang="en-US" sz="1400" i="1">
                    <a:cs typeface="Times New Roman" panose="02020603050405020304" pitchFamily="18" charset="0"/>
                  </a:rPr>
                  <a:t>y</a:t>
                </a:r>
                <a:endParaRPr lang="en-US" altLang="en-US" sz="1200">
                  <a:cs typeface="Times New Roman" panose="02020603050405020304" pitchFamily="18" charset="0"/>
                </a:endParaRPr>
              </a:p>
              <a:p>
                <a:endParaRPr lang="en-US" altLang="en-US" sz="2400"/>
              </a:p>
            </p:txBody>
          </p:sp>
          <p:sp>
            <p:nvSpPr>
              <p:cNvPr id="1149975" name="Line 23"/>
              <p:cNvSpPr>
                <a:spLocks noChangeShapeType="1"/>
              </p:cNvSpPr>
              <p:nvPr/>
            </p:nvSpPr>
            <p:spPr bwMode="auto">
              <a:xfrm flipV="1">
                <a:off x="1785" y="7725"/>
                <a:ext cx="6705" cy="280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9976" name="Oval 24"/>
              <p:cNvSpPr>
                <a:spLocks noChangeArrowheads="1"/>
              </p:cNvSpPr>
              <p:nvPr/>
            </p:nvSpPr>
            <p:spPr bwMode="auto">
              <a:xfrm>
                <a:off x="5070" y="9270"/>
                <a:ext cx="71" cy="71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9977" name="Oval 25"/>
              <p:cNvSpPr>
                <a:spLocks noChangeArrowheads="1"/>
              </p:cNvSpPr>
              <p:nvPr/>
            </p:nvSpPr>
            <p:spPr bwMode="auto">
              <a:xfrm>
                <a:off x="5555" y="8449"/>
                <a:ext cx="71" cy="71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9978" name="Oval 26"/>
              <p:cNvSpPr>
                <a:spLocks noChangeArrowheads="1"/>
              </p:cNvSpPr>
              <p:nvPr/>
            </p:nvSpPr>
            <p:spPr bwMode="auto">
              <a:xfrm>
                <a:off x="7530" y="8790"/>
                <a:ext cx="71" cy="71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9979" name="Oval 27"/>
              <p:cNvSpPr>
                <a:spLocks noChangeArrowheads="1"/>
              </p:cNvSpPr>
              <p:nvPr/>
            </p:nvSpPr>
            <p:spPr bwMode="auto">
              <a:xfrm>
                <a:off x="3842" y="10244"/>
                <a:ext cx="86" cy="71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9980" name="Oval 28"/>
              <p:cNvSpPr>
                <a:spLocks noChangeArrowheads="1"/>
              </p:cNvSpPr>
              <p:nvPr/>
            </p:nvSpPr>
            <p:spPr bwMode="auto">
              <a:xfrm>
                <a:off x="5160" y="8730"/>
                <a:ext cx="71" cy="71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9981" name="Oval 29"/>
              <p:cNvSpPr>
                <a:spLocks noChangeArrowheads="1"/>
              </p:cNvSpPr>
              <p:nvPr/>
            </p:nvSpPr>
            <p:spPr bwMode="auto">
              <a:xfrm>
                <a:off x="4418" y="8172"/>
                <a:ext cx="71" cy="71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149982" name="Group 30"/>
              <p:cNvGrpSpPr>
                <a:grpSpLocks/>
              </p:cNvGrpSpPr>
              <p:nvPr/>
            </p:nvGrpSpPr>
            <p:grpSpPr bwMode="auto">
              <a:xfrm>
                <a:off x="3670" y="10790"/>
                <a:ext cx="2244" cy="270"/>
                <a:chOff x="3670" y="10790"/>
                <a:chExt cx="2244" cy="270"/>
              </a:xfrm>
            </p:grpSpPr>
            <p:sp>
              <p:nvSpPr>
                <p:cNvPr id="1149983" name="Line 31"/>
                <p:cNvSpPr>
                  <a:spLocks noChangeShapeType="1"/>
                </p:cNvSpPr>
                <p:nvPr/>
              </p:nvSpPr>
              <p:spPr bwMode="auto">
                <a:xfrm>
                  <a:off x="3670" y="10790"/>
                  <a:ext cx="0" cy="270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49984" name="Line 32"/>
                <p:cNvSpPr>
                  <a:spLocks noChangeShapeType="1"/>
                </p:cNvSpPr>
                <p:nvPr/>
              </p:nvSpPr>
              <p:spPr bwMode="auto">
                <a:xfrm>
                  <a:off x="4044" y="10790"/>
                  <a:ext cx="0" cy="270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49985" name="Line 33"/>
                <p:cNvSpPr>
                  <a:spLocks noChangeShapeType="1"/>
                </p:cNvSpPr>
                <p:nvPr/>
              </p:nvSpPr>
              <p:spPr bwMode="auto">
                <a:xfrm>
                  <a:off x="4418" y="10790"/>
                  <a:ext cx="0" cy="270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49986" name="Line 34"/>
                <p:cNvSpPr>
                  <a:spLocks noChangeShapeType="1"/>
                </p:cNvSpPr>
                <p:nvPr/>
              </p:nvSpPr>
              <p:spPr bwMode="auto">
                <a:xfrm>
                  <a:off x="4792" y="10790"/>
                  <a:ext cx="0" cy="270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49987" name="Line 35"/>
                <p:cNvSpPr>
                  <a:spLocks noChangeShapeType="1"/>
                </p:cNvSpPr>
                <p:nvPr/>
              </p:nvSpPr>
              <p:spPr bwMode="auto">
                <a:xfrm>
                  <a:off x="5540" y="10790"/>
                  <a:ext cx="0" cy="270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49988" name="Line 36"/>
                <p:cNvSpPr>
                  <a:spLocks noChangeShapeType="1"/>
                </p:cNvSpPr>
                <p:nvPr/>
              </p:nvSpPr>
              <p:spPr bwMode="auto">
                <a:xfrm>
                  <a:off x="5914" y="10790"/>
                  <a:ext cx="0" cy="270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49989" name="Line 37"/>
                <p:cNvSpPr>
                  <a:spLocks noChangeShapeType="1"/>
                </p:cNvSpPr>
                <p:nvPr/>
              </p:nvSpPr>
              <p:spPr bwMode="auto">
                <a:xfrm>
                  <a:off x="5166" y="10790"/>
                  <a:ext cx="0" cy="270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149990" name="Text Box 38"/>
              <p:cNvSpPr txBox="1">
                <a:spLocks noChangeArrowheads="1"/>
              </p:cNvSpPr>
              <p:nvPr/>
            </p:nvSpPr>
            <p:spPr bwMode="auto">
              <a:xfrm>
                <a:off x="4555" y="8008"/>
                <a:ext cx="374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eaLnBrk="1" hangingPunct="1"/>
                <a:r>
                  <a:rPr lang="en-US" altLang="en-US" sz="1100" i="1">
                    <a:cs typeface="Times New Roman" panose="02020603050405020304" pitchFamily="18" charset="0"/>
                  </a:rPr>
                  <a:t>y</a:t>
                </a:r>
                <a:r>
                  <a:rPr lang="en-US" altLang="en-US" sz="1100" i="1" baseline="-30000">
                    <a:latin typeface="Times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en-US" sz="1100" i="1">
                    <a:cs typeface="Times New Roman" panose="02020603050405020304" pitchFamily="18" charset="0"/>
                  </a:rPr>
                  <a:t> </a:t>
                </a:r>
                <a:endParaRPr lang="en-US" altLang="zh-CN" sz="1200">
                  <a:ea typeface="SimSun" panose="02010600030101010101" pitchFamily="2" charset="-122"/>
                </a:endParaRPr>
              </a:p>
              <a:p>
                <a:r>
                  <a:rPr lang="en-US" altLang="zh-CN" sz="1200" i="1" baseline="-30000">
                    <a:latin typeface="Times" panose="02020603050405020304" pitchFamily="18" charset="0"/>
                    <a:ea typeface="SimSun" panose="02010600030101010101" pitchFamily="2" charset="-122"/>
                  </a:rPr>
                  <a:t> </a:t>
                </a:r>
                <a:endParaRPr lang="en-US" altLang="zh-CN" sz="1200">
                  <a:ea typeface="SimSun" panose="02010600030101010101" pitchFamily="2" charset="-122"/>
                </a:endParaRPr>
              </a:p>
              <a:p>
                <a:endParaRPr lang="en-US" altLang="zh-CN" sz="2400">
                  <a:ea typeface="SimSun" panose="02010600030101010101" pitchFamily="2" charset="-122"/>
                </a:endParaRPr>
              </a:p>
            </p:txBody>
          </p:sp>
          <p:sp>
            <p:nvSpPr>
              <p:cNvPr id="1149991" name="Line 39"/>
              <p:cNvSpPr>
                <a:spLocks noChangeShapeType="1"/>
              </p:cNvSpPr>
              <p:nvPr/>
            </p:nvSpPr>
            <p:spPr bwMode="auto">
              <a:xfrm>
                <a:off x="1052" y="8920"/>
                <a:ext cx="785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9992" name="Oval 40"/>
              <p:cNvSpPr>
                <a:spLocks noChangeArrowheads="1"/>
              </p:cNvSpPr>
              <p:nvPr/>
            </p:nvSpPr>
            <p:spPr bwMode="auto">
              <a:xfrm>
                <a:off x="6407" y="7805"/>
                <a:ext cx="71" cy="71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9993" name="AutoShape 41"/>
              <p:cNvSpPr>
                <a:spLocks/>
              </p:cNvSpPr>
              <p:nvPr/>
            </p:nvSpPr>
            <p:spPr bwMode="auto">
              <a:xfrm>
                <a:off x="3296" y="8920"/>
                <a:ext cx="374" cy="1309"/>
              </a:xfrm>
              <a:prstGeom prst="leftBrace">
                <a:avLst>
                  <a:gd name="adj1" fmla="val 29167"/>
                  <a:gd name="adj2" fmla="val 50000"/>
                </a:avLst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9994" name="Line 42"/>
              <p:cNvSpPr>
                <a:spLocks noChangeShapeType="1"/>
              </p:cNvSpPr>
              <p:nvPr/>
            </p:nvSpPr>
            <p:spPr bwMode="auto">
              <a:xfrm flipV="1">
                <a:off x="3885" y="9735"/>
                <a:ext cx="0" cy="480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9995" name="Text Box 43"/>
              <p:cNvSpPr txBox="1">
                <a:spLocks noChangeArrowheads="1"/>
              </p:cNvSpPr>
              <p:nvPr/>
            </p:nvSpPr>
            <p:spPr bwMode="auto">
              <a:xfrm>
                <a:off x="4092" y="9834"/>
                <a:ext cx="374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eaLnBrk="1" hangingPunct="1"/>
                <a:r>
                  <a:rPr lang="en-US" altLang="en-US" sz="1400">
                    <a:latin typeface="Tahoma" panose="020B0604030504040204" pitchFamily="34" charset="0"/>
                    <a:cs typeface="Times New Roman" panose="02020603050405020304" pitchFamily="18" charset="0"/>
                  </a:rPr>
                  <a:t>C</a:t>
                </a:r>
                <a:endParaRPr lang="en-US" altLang="en-US" sz="1200">
                  <a:cs typeface="Times New Roman" panose="02020603050405020304" pitchFamily="18" charset="0"/>
                </a:endParaRPr>
              </a:p>
              <a:p>
                <a:endParaRPr lang="en-US" altLang="en-US" sz="2400"/>
              </a:p>
            </p:txBody>
          </p:sp>
          <p:sp>
            <p:nvSpPr>
              <p:cNvPr id="1149996" name="Text Box 44"/>
              <p:cNvSpPr txBox="1">
                <a:spLocks noChangeArrowheads="1"/>
              </p:cNvSpPr>
              <p:nvPr/>
            </p:nvSpPr>
            <p:spPr bwMode="auto">
              <a:xfrm>
                <a:off x="4062" y="9054"/>
                <a:ext cx="374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eaLnBrk="1" hangingPunct="1"/>
                <a:r>
                  <a:rPr lang="en-US" altLang="en-US" sz="2000">
                    <a:cs typeface="Times New Roman" panose="02020603050405020304" pitchFamily="18" charset="0"/>
                  </a:rPr>
                  <a:t>B</a:t>
                </a:r>
              </a:p>
              <a:p>
                <a:endParaRPr lang="en-US" altLang="en-US" sz="2400"/>
              </a:p>
            </p:txBody>
          </p:sp>
          <p:sp>
            <p:nvSpPr>
              <p:cNvPr id="1149997" name="Line 45"/>
              <p:cNvSpPr>
                <a:spLocks noChangeShapeType="1"/>
              </p:cNvSpPr>
              <p:nvPr/>
            </p:nvSpPr>
            <p:spPr bwMode="auto">
              <a:xfrm flipV="1">
                <a:off x="3870" y="9000"/>
                <a:ext cx="0" cy="61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9998" name="Line 46"/>
              <p:cNvSpPr>
                <a:spLocks noChangeShapeType="1"/>
              </p:cNvSpPr>
              <p:nvPr/>
            </p:nvSpPr>
            <p:spPr bwMode="auto">
              <a:xfrm>
                <a:off x="6435" y="7920"/>
                <a:ext cx="0" cy="600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9999" name="Line 47"/>
              <p:cNvSpPr>
                <a:spLocks noChangeShapeType="1"/>
              </p:cNvSpPr>
              <p:nvPr/>
            </p:nvSpPr>
            <p:spPr bwMode="auto">
              <a:xfrm>
                <a:off x="6435" y="8610"/>
                <a:ext cx="0" cy="31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0000" name="AutoShape 48"/>
              <p:cNvSpPr>
                <a:spLocks/>
              </p:cNvSpPr>
              <p:nvPr/>
            </p:nvSpPr>
            <p:spPr bwMode="auto">
              <a:xfrm>
                <a:off x="6615" y="7860"/>
                <a:ext cx="435" cy="1050"/>
              </a:xfrm>
              <a:prstGeom prst="rightBrace">
                <a:avLst>
                  <a:gd name="adj1" fmla="val 20115"/>
                  <a:gd name="adj2" fmla="val 50000"/>
                </a:avLst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150001" name="Text Box 49"/>
          <p:cNvSpPr txBox="1">
            <a:spLocks noChangeArrowheads="1"/>
          </p:cNvSpPr>
          <p:nvPr/>
        </p:nvSpPr>
        <p:spPr bwMode="auto">
          <a:xfrm>
            <a:off x="8632175" y="3097232"/>
            <a:ext cx="3223166" cy="1155126"/>
          </a:xfrm>
          <a:prstGeom prst="rect">
            <a:avLst/>
          </a:prstGeom>
          <a:solidFill>
            <a:srgbClr val="EAEAEA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en-US" sz="2000" dirty="0">
                <a:cs typeface="Times New Roman" panose="02020603050405020304" pitchFamily="18" charset="0"/>
              </a:rPr>
              <a:t>*Least squares estimation gives us the parameters (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ymbol" panose="05050102010706020507" pitchFamily="18" charset="2"/>
              </a:rPr>
              <a:t>a</a:t>
            </a:r>
            <a:r>
              <a:rPr lang="en-US" altLang="en-US" sz="2000" dirty="0">
                <a:cs typeface="Times New Roman" panose="02020603050405020304" pitchFamily="18" charset="0"/>
              </a:rPr>
              <a:t>, β) that minimizes C</a:t>
            </a:r>
            <a:r>
              <a:rPr lang="en-US" altLang="en-US" sz="2000" baseline="30000" dirty="0">
                <a:cs typeface="Times New Roman" panose="02020603050405020304" pitchFamily="18" charset="0"/>
              </a:rPr>
              <a:t>2</a:t>
            </a:r>
            <a:r>
              <a:rPr lang="en-US" altLang="en-US" sz="2000" dirty="0">
                <a:cs typeface="Times New Roman" panose="02020603050405020304" pitchFamily="18" charset="0"/>
              </a:rPr>
              <a:t> and SSE</a:t>
            </a:r>
            <a:endParaRPr lang="en-US" altLang="en-US" sz="2000" baseline="30000" dirty="0">
              <a:cs typeface="Times New Roman" panose="02020603050405020304" pitchFamily="18" charset="0"/>
            </a:endParaRPr>
          </a:p>
        </p:txBody>
      </p:sp>
      <p:pic>
        <p:nvPicPr>
          <p:cNvPr id="1150003" name="Picture 5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2563832"/>
            <a:ext cx="36195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50004" name="Group 52"/>
          <p:cNvGrpSpPr>
            <a:grpSpLocks/>
          </p:cNvGrpSpPr>
          <p:nvPr/>
        </p:nvGrpSpPr>
        <p:grpSpPr bwMode="auto">
          <a:xfrm>
            <a:off x="1862139" y="4468832"/>
            <a:ext cx="7967664" cy="1981200"/>
            <a:chOff x="213" y="3072"/>
            <a:chExt cx="5019" cy="1248"/>
          </a:xfrm>
        </p:grpSpPr>
        <p:grpSp>
          <p:nvGrpSpPr>
            <p:cNvPr id="1150005" name="Group 53"/>
            <p:cNvGrpSpPr>
              <a:grpSpLocks/>
            </p:cNvGrpSpPr>
            <p:nvPr/>
          </p:nvGrpSpPr>
          <p:grpSpPr bwMode="auto">
            <a:xfrm>
              <a:off x="213" y="3504"/>
              <a:ext cx="5019" cy="816"/>
              <a:chOff x="213" y="3504"/>
              <a:chExt cx="5019" cy="816"/>
            </a:xfrm>
          </p:grpSpPr>
          <p:sp>
            <p:nvSpPr>
              <p:cNvPr id="1150006" name="Text Box 54"/>
              <p:cNvSpPr txBox="1">
                <a:spLocks noChangeArrowheads="1"/>
              </p:cNvSpPr>
              <p:nvPr/>
            </p:nvSpPr>
            <p:spPr bwMode="auto">
              <a:xfrm>
                <a:off x="288" y="3504"/>
                <a:ext cx="4368" cy="19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eaLnBrk="1" hangingPunct="1"/>
                <a:r>
                  <a:rPr lang="en-US" altLang="en-US" sz="1600" dirty="0">
                    <a:cs typeface="Times New Roman" panose="02020603050405020304" pitchFamily="18" charset="0"/>
                  </a:rPr>
                  <a:t>   A</a:t>
                </a:r>
                <a:r>
                  <a:rPr lang="en-US" altLang="en-US" sz="1600" baseline="30000" dirty="0">
                    <a:latin typeface="Times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en-US" sz="1600" dirty="0">
                    <a:cs typeface="Times New Roman" panose="02020603050405020304" pitchFamily="18" charset="0"/>
                  </a:rPr>
                  <a:t>                                             B</a:t>
                </a:r>
                <a:r>
                  <a:rPr lang="en-US" altLang="en-US" sz="1600" baseline="30000" dirty="0">
                    <a:latin typeface="Times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en-US" sz="1600" dirty="0">
                    <a:cs typeface="Times New Roman" panose="02020603050405020304" pitchFamily="18" charset="0"/>
                  </a:rPr>
                  <a:t>                                                  C</a:t>
                </a:r>
                <a:r>
                  <a:rPr lang="en-US" altLang="en-US" sz="1600" baseline="30000" dirty="0">
                    <a:latin typeface="Times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en-US" altLang="en-US" sz="1600" u="sng" dirty="0">
                  <a:cs typeface="Times New Roman" panose="02020603050405020304" pitchFamily="18" charset="0"/>
                </a:endParaRPr>
              </a:p>
              <a:p>
                <a:endParaRPr lang="en-US" altLang="en-US" sz="2400" dirty="0"/>
              </a:p>
            </p:txBody>
          </p:sp>
          <p:grpSp>
            <p:nvGrpSpPr>
              <p:cNvPr id="1150007" name="Group 55"/>
              <p:cNvGrpSpPr>
                <a:grpSpLocks/>
              </p:cNvGrpSpPr>
              <p:nvPr/>
            </p:nvGrpSpPr>
            <p:grpSpPr bwMode="auto">
              <a:xfrm>
                <a:off x="213" y="3648"/>
                <a:ext cx="5019" cy="672"/>
                <a:chOff x="1944" y="8312"/>
                <a:chExt cx="5031" cy="1859"/>
              </a:xfrm>
            </p:grpSpPr>
            <p:sp>
              <p:nvSpPr>
                <p:cNvPr id="1150008" name="Text Box 56"/>
                <p:cNvSpPr txBox="1">
                  <a:spLocks noChangeArrowheads="1"/>
                </p:cNvSpPr>
                <p:nvPr/>
              </p:nvSpPr>
              <p:spPr bwMode="auto">
                <a:xfrm>
                  <a:off x="1944" y="8312"/>
                  <a:ext cx="1575" cy="1845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pPr eaLnBrk="1" hangingPunct="1"/>
                  <a:r>
                    <a:rPr lang="en-US" altLang="zh-CN" sz="1200" dirty="0">
                      <a:ea typeface="SimSun" panose="02010600030101010101" pitchFamily="2" charset="-122"/>
                    </a:rPr>
                    <a:t> </a:t>
                  </a:r>
                  <a:r>
                    <a:rPr lang="en-US" altLang="zh-CN" dirty="0">
                      <a:ea typeface="SimSun" panose="02010600030101010101" pitchFamily="2" charset="-122"/>
                    </a:rPr>
                    <a:t>SST:</a:t>
                  </a:r>
                  <a:r>
                    <a:rPr lang="en-US" altLang="zh-CN" dirty="0">
                      <a:ea typeface="SimSun" panose="02010600030101010101" pitchFamily="2" charset="-122"/>
                    </a:rPr>
                    <a:t> </a:t>
                  </a:r>
                  <a:r>
                    <a:rPr lang="en-US" altLang="zh-CN" i="1" dirty="0">
                      <a:ea typeface="SimSun" panose="02010600030101010101" pitchFamily="2" charset="-122"/>
                    </a:rPr>
                    <a:t>Total variation in y</a:t>
                  </a:r>
                  <a:endParaRPr lang="en-US" altLang="zh-CN" dirty="0">
                    <a:ea typeface="SimSun" panose="02010600030101010101" pitchFamily="2" charset="-122"/>
                  </a:endParaRPr>
                </a:p>
                <a:p>
                  <a:r>
                    <a:rPr lang="en-US" altLang="zh-CN" sz="1200" dirty="0">
                      <a:latin typeface="Tahoma" panose="020B0604030504040204" pitchFamily="34" charset="0"/>
                      <a:ea typeface="SimSun" panose="02010600030101010101" pitchFamily="2" charset="-122"/>
                    </a:rPr>
                    <a:t>Total squared distance of observations from naïve mean of y</a:t>
                  </a:r>
                  <a:endParaRPr lang="en-US" altLang="zh-CN" sz="1200" dirty="0">
                    <a:ea typeface="SimSun" panose="02010600030101010101" pitchFamily="2" charset="-122"/>
                  </a:endParaRPr>
                </a:p>
                <a:p>
                  <a:endParaRPr lang="en-US" altLang="zh-CN" sz="2400" dirty="0">
                    <a:ea typeface="SimSun" panose="02010600030101010101" pitchFamily="2" charset="-122"/>
                  </a:endParaRPr>
                </a:p>
              </p:txBody>
            </p:sp>
            <p:sp>
              <p:nvSpPr>
                <p:cNvPr id="1150009" name="Text Box 57"/>
                <p:cNvSpPr txBox="1">
                  <a:spLocks noChangeArrowheads="1"/>
                </p:cNvSpPr>
                <p:nvPr/>
              </p:nvSpPr>
              <p:spPr bwMode="auto">
                <a:xfrm>
                  <a:off x="3537" y="8360"/>
                  <a:ext cx="1756" cy="1766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pPr eaLnBrk="1" hangingPunct="1"/>
                  <a:r>
                    <a:rPr lang="en-US" altLang="zh-CN" dirty="0">
                      <a:ea typeface="SimSun" panose="02010600030101010101" pitchFamily="2" charset="-122"/>
                    </a:rPr>
                    <a:t>SSR: variation explained by x</a:t>
                  </a:r>
                </a:p>
                <a:p>
                  <a:r>
                    <a:rPr lang="en-US" altLang="zh-CN" sz="1400" dirty="0">
                      <a:ea typeface="SimSun" panose="02010600030101010101" pitchFamily="2" charset="-122"/>
                    </a:rPr>
                    <a:t>Distance from regression line to naïve mean of y </a:t>
                  </a:r>
                  <a:r>
                    <a:rPr lang="en-US" altLang="zh-CN" sz="1400" dirty="0">
                      <a:latin typeface="Tahoma" panose="020B0604030504040204" pitchFamily="34" charset="0"/>
                      <a:ea typeface="SimSun" panose="02010600030101010101" pitchFamily="2" charset="-122"/>
                    </a:rPr>
                    <a:t> </a:t>
                  </a:r>
                  <a:endParaRPr lang="en-US" altLang="zh-CN" sz="1400" dirty="0">
                    <a:ea typeface="SimSun" panose="02010600030101010101" pitchFamily="2" charset="-122"/>
                  </a:endParaRPr>
                </a:p>
                <a:p>
                  <a:r>
                    <a:rPr lang="en-US" altLang="zh-CN" sz="1200" dirty="0">
                      <a:ea typeface="SimSun" panose="02010600030101010101" pitchFamily="2" charset="-122"/>
                    </a:rPr>
                    <a:t> </a:t>
                  </a:r>
                </a:p>
                <a:p>
                  <a:r>
                    <a:rPr lang="en-US" altLang="zh-CN" sz="1200" dirty="0">
                      <a:ea typeface="SimSun" panose="02010600030101010101" pitchFamily="2" charset="-122"/>
                    </a:rPr>
                    <a:t> </a:t>
                  </a:r>
                </a:p>
                <a:p>
                  <a:endParaRPr lang="en-US" altLang="zh-CN" sz="2400" dirty="0">
                    <a:ea typeface="SimSun" panose="02010600030101010101" pitchFamily="2" charset="-122"/>
                  </a:endParaRPr>
                </a:p>
              </p:txBody>
            </p:sp>
            <p:sp>
              <p:nvSpPr>
                <p:cNvPr id="1150010" name="Text Box 58"/>
                <p:cNvSpPr txBox="1">
                  <a:spLocks noChangeArrowheads="1"/>
                </p:cNvSpPr>
                <p:nvPr/>
              </p:nvSpPr>
              <p:spPr bwMode="auto">
                <a:xfrm>
                  <a:off x="5446" y="8360"/>
                  <a:ext cx="1529" cy="1811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pPr eaLnBrk="1" hangingPunct="1"/>
                  <a:r>
                    <a:rPr lang="en-US" altLang="zh-CN" dirty="0">
                      <a:ea typeface="SimSun" panose="02010600030101010101" pitchFamily="2" charset="-122"/>
                    </a:rPr>
                    <a:t>SSE: unexplained variance</a:t>
                  </a:r>
                </a:p>
                <a:p>
                  <a:r>
                    <a:rPr lang="en-US" altLang="zh-CN" sz="1200" dirty="0">
                      <a:ea typeface="SimSun" panose="02010600030101010101" pitchFamily="2" charset="-122"/>
                    </a:rPr>
                    <a:t>Variance around the regression line </a:t>
                  </a:r>
                </a:p>
              </p:txBody>
            </p:sp>
          </p:grpSp>
        </p:grpSp>
        <p:pic>
          <p:nvPicPr>
            <p:cNvPr id="1150011" name="Picture 59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" y="3072"/>
              <a:ext cx="3936" cy="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50012" name="Rectangle 6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Least square regression</a:t>
            </a:r>
          </a:p>
        </p:txBody>
      </p:sp>
      <p:grpSp>
        <p:nvGrpSpPr>
          <p:cNvPr id="2" name="Group 4"/>
          <p:cNvGrpSpPr>
            <a:grpSpLocks noChangeAspect="1"/>
          </p:cNvGrpSpPr>
          <p:nvPr/>
        </p:nvGrpSpPr>
        <p:grpSpPr bwMode="auto">
          <a:xfrm>
            <a:off x="8077203" y="1571647"/>
            <a:ext cx="1430338" cy="420688"/>
            <a:chOff x="5088" y="1247"/>
            <a:chExt cx="901" cy="265"/>
          </a:xfrm>
        </p:grpSpPr>
        <p:sp>
          <p:nvSpPr>
            <p:cNvPr id="3" name="AutoShape 3"/>
            <p:cNvSpPr>
              <a:spLocks noChangeAspect="1" noChangeArrowheads="1" noTextEdit="1"/>
            </p:cNvSpPr>
            <p:nvPr/>
          </p:nvSpPr>
          <p:spPr bwMode="auto">
            <a:xfrm>
              <a:off x="5088" y="1248"/>
              <a:ext cx="840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" name="Rectangle 5"/>
            <p:cNvSpPr>
              <a:spLocks noChangeArrowheads="1"/>
            </p:cNvSpPr>
            <p:nvPr/>
          </p:nvSpPr>
          <p:spPr bwMode="auto">
            <a:xfrm>
              <a:off x="5778" y="1247"/>
              <a:ext cx="211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100" b="0" i="1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Symbol" panose="05050102010706020507" pitchFamily="18" charset="2"/>
                </a:rPr>
                <a:t>a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" name="Rectangle 6"/>
            <p:cNvSpPr>
              <a:spLocks noChangeArrowheads="1"/>
            </p:cNvSpPr>
            <p:nvPr/>
          </p:nvSpPr>
          <p:spPr bwMode="auto">
            <a:xfrm>
              <a:off x="5425" y="1247"/>
              <a:ext cx="197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1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ymbol" panose="05050102010706020507" pitchFamily="18" charset="2"/>
                </a:rPr>
                <a:t>b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" name="Rectangle 7"/>
            <p:cNvSpPr>
              <a:spLocks noChangeArrowheads="1"/>
            </p:cNvSpPr>
            <p:nvPr/>
          </p:nvSpPr>
          <p:spPr bwMode="auto">
            <a:xfrm>
              <a:off x="5669" y="1247"/>
              <a:ext cx="197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1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Symbol" panose="05050102010706020507" pitchFamily="18" charset="2"/>
                </a:rPr>
                <a:t>+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" name="Rectangle 8"/>
            <p:cNvSpPr>
              <a:spLocks noChangeArrowheads="1"/>
            </p:cNvSpPr>
            <p:nvPr/>
          </p:nvSpPr>
          <p:spPr bwMode="auto">
            <a:xfrm>
              <a:off x="5293" y="1247"/>
              <a:ext cx="197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ymbol" panose="05050102010706020507" pitchFamily="18" charset="2"/>
                </a:rPr>
                <a:t>=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" name="Rectangle 9"/>
            <p:cNvSpPr>
              <a:spLocks noChangeArrowheads="1"/>
            </p:cNvSpPr>
            <p:nvPr/>
          </p:nvSpPr>
          <p:spPr bwMode="auto">
            <a:xfrm>
              <a:off x="5587" y="1363"/>
              <a:ext cx="75" cy="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i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" name="Rectangle 10"/>
            <p:cNvSpPr>
              <a:spLocks noChangeArrowheads="1"/>
            </p:cNvSpPr>
            <p:nvPr/>
          </p:nvSpPr>
          <p:spPr bwMode="auto">
            <a:xfrm>
              <a:off x="5206" y="1363"/>
              <a:ext cx="75" cy="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i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" name="Rectangle 11"/>
            <p:cNvSpPr>
              <a:spLocks noChangeArrowheads="1"/>
            </p:cNvSpPr>
            <p:nvPr/>
          </p:nvSpPr>
          <p:spPr bwMode="auto">
            <a:xfrm>
              <a:off x="5533" y="1266"/>
              <a:ext cx="14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100" b="0" i="1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x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" name="Rectangle 12"/>
            <p:cNvSpPr>
              <a:spLocks noChangeArrowheads="1"/>
            </p:cNvSpPr>
            <p:nvPr/>
          </p:nvSpPr>
          <p:spPr bwMode="auto">
            <a:xfrm>
              <a:off x="5131" y="1266"/>
              <a:ext cx="14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1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y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" name="Rectangle 13"/>
            <p:cNvSpPr>
              <a:spLocks noChangeArrowheads="1"/>
            </p:cNvSpPr>
            <p:nvPr/>
          </p:nvSpPr>
          <p:spPr bwMode="auto">
            <a:xfrm>
              <a:off x="5143" y="1257"/>
              <a:ext cx="12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ˆ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612190" y="4446001"/>
            <a:ext cx="2979588" cy="70788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Equality holds when least square solution is found</a:t>
            </a:r>
          </a:p>
        </p:txBody>
      </p:sp>
    </p:spTree>
    <p:extLst>
      <p:ext uri="{BB962C8B-B14F-4D97-AF65-F5344CB8AC3E}">
        <p14:creationId xmlns:p14="http://schemas.microsoft.com/office/powerpoint/2010/main" val="18619340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049000" cy="1325563"/>
          </a:xfrm>
        </p:spPr>
        <p:txBody>
          <a:bodyPr>
            <a:normAutofit/>
          </a:bodyPr>
          <a:lstStyle/>
          <a:p>
            <a:r>
              <a:rPr lang="en-US" altLang="en-US" sz="4000" dirty="0"/>
              <a:t>The Coefficient of Determination (aka R-squared)</a:t>
            </a:r>
            <a:endParaRPr lang="en-US" sz="4000" dirty="0"/>
          </a:p>
        </p:txBody>
      </p: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2590800" y="2396369"/>
            <a:ext cx="7899400" cy="3000376"/>
            <a:chOff x="672" y="1031"/>
            <a:chExt cx="4976" cy="1890"/>
          </a:xfrm>
        </p:grpSpPr>
        <p:sp>
          <p:nvSpPr>
            <p:cNvPr id="4" name="Text Box 9"/>
            <p:cNvSpPr txBox="1">
              <a:spLocks noChangeArrowheads="1"/>
            </p:cNvSpPr>
            <p:nvPr/>
          </p:nvSpPr>
          <p:spPr bwMode="auto">
            <a:xfrm>
              <a:off x="672" y="1031"/>
              <a:ext cx="4976" cy="18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b="1" dirty="0"/>
                <a:t>The proportion of total variation (SST) that is explained by the regression (SSR)  is known as the Coefficient of Determination, and is often referred to as R</a:t>
              </a:r>
              <a:r>
                <a:rPr lang="en-US" altLang="en-US" b="1" baseline="30000" dirty="0"/>
                <a:t>2</a:t>
              </a:r>
              <a:r>
                <a:rPr lang="en-US" altLang="en-US" b="1" dirty="0"/>
                <a:t>  .</a:t>
              </a:r>
            </a:p>
            <a:p>
              <a:pPr>
                <a:spcBef>
                  <a:spcPct val="50000"/>
                </a:spcBef>
              </a:pPr>
              <a:endParaRPr lang="en-US" altLang="en-US" b="1" dirty="0"/>
            </a:p>
            <a:p>
              <a:pPr>
                <a:spcBef>
                  <a:spcPct val="50000"/>
                </a:spcBef>
              </a:pPr>
              <a:endParaRPr lang="en-US" altLang="en-US" b="1" dirty="0"/>
            </a:p>
            <a:p>
              <a:pPr>
                <a:spcBef>
                  <a:spcPct val="50000"/>
                </a:spcBef>
              </a:pPr>
              <a:endParaRPr lang="en-US" altLang="en-US" b="1" dirty="0"/>
            </a:p>
            <a:p>
              <a:pPr>
                <a:spcBef>
                  <a:spcPct val="50000"/>
                </a:spcBef>
              </a:pPr>
              <a:endParaRPr lang="en-US" altLang="en-US" b="1" dirty="0"/>
            </a:p>
            <a:p>
              <a:pPr>
                <a:spcBef>
                  <a:spcPct val="50000"/>
                </a:spcBef>
              </a:pPr>
              <a:r>
                <a:rPr lang="en-US" altLang="en-US" b="1" dirty="0"/>
                <a:t>The value of R  can range between 0 and 1, and the higher its value the more accurate the regression model is.  It is often referred to as a percentage.</a:t>
              </a:r>
            </a:p>
          </p:txBody>
        </p:sp>
        <p:sp>
          <p:nvSpPr>
            <p:cNvPr id="5" name="Text Box 17"/>
            <p:cNvSpPr txBox="1">
              <a:spLocks noChangeArrowheads="1"/>
            </p:cNvSpPr>
            <p:nvPr/>
          </p:nvSpPr>
          <p:spPr bwMode="auto">
            <a:xfrm>
              <a:off x="1661" y="2648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b="1"/>
                <a:t>2</a:t>
              </a:r>
            </a:p>
          </p:txBody>
        </p:sp>
      </p:grpSp>
      <p:sp>
        <p:nvSpPr>
          <p:cNvPr id="6" name="Text Box 61"/>
          <p:cNvSpPr txBox="1">
            <a:spLocks noChangeArrowheads="1"/>
          </p:cNvSpPr>
          <p:nvPr/>
        </p:nvSpPr>
        <p:spPr bwMode="auto">
          <a:xfrm>
            <a:off x="3738958" y="3530944"/>
            <a:ext cx="475792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 dirty="0"/>
              <a:t>R</a:t>
            </a:r>
            <a:r>
              <a:rPr lang="en-US" altLang="en-US" sz="2800" baseline="30000" dirty="0"/>
              <a:t>2</a:t>
            </a:r>
            <a:r>
              <a:rPr lang="en-US" altLang="en-US" sz="2800" dirty="0"/>
              <a:t>=B</a:t>
            </a:r>
            <a:r>
              <a:rPr lang="en-US" altLang="en-US" sz="2800" baseline="30000" dirty="0"/>
              <a:t>2</a:t>
            </a:r>
            <a:r>
              <a:rPr lang="en-US" altLang="en-US" sz="2800" dirty="0"/>
              <a:t>/A</a:t>
            </a:r>
            <a:r>
              <a:rPr lang="en-US" altLang="en-US" sz="2800" baseline="30000" dirty="0"/>
              <a:t>2</a:t>
            </a:r>
            <a:r>
              <a:rPr lang="en-US" altLang="en-US" sz="2800" dirty="0"/>
              <a:t>=SSR/SST= 1 – SSE/SST</a:t>
            </a:r>
            <a:endParaRPr lang="en-US" altLang="en-US" sz="2800" baseline="30000" dirty="0"/>
          </a:p>
        </p:txBody>
      </p:sp>
    </p:spTree>
    <p:extLst>
      <p:ext uri="{BB962C8B-B14F-4D97-AF65-F5344CB8AC3E}">
        <p14:creationId xmlns:p14="http://schemas.microsoft.com/office/powerpoint/2010/main" val="897517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intro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Regression</a:t>
            </a:r>
          </a:p>
          <a:p>
            <a:r>
              <a:rPr lang="en-US" dirty="0"/>
              <a:t>Classification</a:t>
            </a:r>
          </a:p>
          <a:p>
            <a:r>
              <a:rPr lang="en-US" dirty="0"/>
              <a:t>Clustering</a:t>
            </a:r>
          </a:p>
          <a:p>
            <a:r>
              <a:rPr lang="en-US" dirty="0"/>
              <a:t>Dimension reduction</a:t>
            </a:r>
          </a:p>
          <a:p>
            <a:r>
              <a:rPr lang="en-US" dirty="0"/>
              <a:t>Feature selection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8307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Solutions for least square fit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 general, can be solved with optimization algorithms</a:t>
                </a:r>
              </a:p>
              <a:p>
                <a:pPr lvl="1"/>
                <a:r>
                  <a:rPr lang="en-US" dirty="0"/>
                  <a:t>E.g. gradient descent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In simple linear regression (single predictor), solutions can be calculated easily</a:t>
                </a:r>
              </a:p>
              <a:p>
                <a:pPr lvl="1"/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</a:rPr>
                      <m:t>β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𝑐𝑜𝑣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𝑣𝑎𝑟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𝑐𝑜𝑟𝑟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panose="02040503050406030204" pitchFamily="18" charset="0"/>
                          </a:rPr>
                          <m:t>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panose="02040503050406030204" pitchFamily="18" charset="0"/>
                          </a:rPr>
                          <m:t>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den>
                    </m:f>
                  </m:oMath>
                </a14:m>
                <a:endParaRPr lang="en-US" i="1" dirty="0">
                  <a:latin typeface="Cambria Math" panose="02040503050406030204" pitchFamily="18" charset="0"/>
                  <a:sym typeface="Symbol" panose="05050102010706020507" pitchFamily="18" charset="2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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𝑚𝑒𝑎𝑛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−</m:t>
                    </m:r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</a:rPr>
                      <m:t>β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∗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mean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Also,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b="0" i="0" baseline="30000" dirty="0">
                    <a:latin typeface="+mj-lt"/>
                  </a:rPr>
                  <a:t>2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𝑐𝑜𝑟𝑟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5941256" y="3869846"/>
            <a:ext cx="6250744" cy="923330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en-US" altLang="en-US" b="0" baseline="0" dirty="0">
                <a:solidFill>
                  <a:schemeClr val="tx1"/>
                </a:solidFill>
                <a:cs typeface="Times New Roman" panose="02020603050405020304" pitchFamily="18" charset="0"/>
              </a:rPr>
              <a:t>In correlation, the two variables are treated as equals.  In regression, one variable is considered independent (=predictor) variable (</a:t>
            </a:r>
            <a:r>
              <a:rPr lang="en-US" altLang="en-US" b="0" i="1" baseline="0" dirty="0">
                <a:solidFill>
                  <a:schemeClr val="tx1"/>
                </a:solidFill>
                <a:cs typeface="Times New Roman" panose="02020603050405020304" pitchFamily="18" charset="0"/>
              </a:rPr>
              <a:t>X</a:t>
            </a:r>
            <a:r>
              <a:rPr lang="en-US" altLang="en-US" b="0" baseline="0" dirty="0">
                <a:solidFill>
                  <a:schemeClr val="tx1"/>
                </a:solidFill>
                <a:cs typeface="Times New Roman" panose="02020603050405020304" pitchFamily="18" charset="0"/>
              </a:rPr>
              <a:t>) and the other the dependent (=outcome) variable </a:t>
            </a:r>
            <a:r>
              <a:rPr lang="en-US" altLang="en-US" b="0" i="1" baseline="0" dirty="0">
                <a:solidFill>
                  <a:schemeClr val="tx1"/>
                </a:solidFill>
                <a:cs typeface="Times New Roman" panose="02020603050405020304" pitchFamily="18" charset="0"/>
              </a:rPr>
              <a:t>Y</a:t>
            </a:r>
            <a:r>
              <a:rPr lang="en-US" altLang="en-US" b="0" baseline="0" dirty="0">
                <a:solidFill>
                  <a:schemeClr val="tx1"/>
                </a:solidFill>
                <a:cs typeface="Times New Roman" panose="02020603050405020304" pitchFamily="18" charset="0"/>
              </a:rPr>
              <a:t>.</a:t>
            </a:r>
            <a:r>
              <a:rPr lang="en-US" altLang="en-US" b="0" baseline="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429317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Significance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the coefficient significantly different from 0?</a:t>
            </a:r>
          </a:p>
          <a:p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671711" y="2549770"/>
            <a:ext cx="7772400" cy="990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Slope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 of slope ~ T</a:t>
            </a:r>
            <a:r>
              <a:rPr lang="en-US" altLang="en-US" sz="2000" b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n-2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(β, </a:t>
            </a:r>
            <a:r>
              <a:rPr lang="en-US" alt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s.e.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    ))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None/>
            </a:pPr>
            <a:endParaRPr lang="en-US" altLang="en-US" sz="2000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SimSun" panose="02010600030101010101" pitchFamily="2" charset="-122"/>
              </a:rPr>
              <a:t> 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 sz="2000" i="1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SimSun" panose="02010600030101010101" pitchFamily="2" charset="-122"/>
              </a:rPr>
              <a:t> 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1800727"/>
              </p:ext>
            </p:extLst>
          </p:nvPr>
        </p:nvGraphicFramePr>
        <p:xfrm>
          <a:off x="5334754" y="2903783"/>
          <a:ext cx="3556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r:id="rId3" imgW="152334" imgH="228501" progId="Equation.3">
                  <p:embed/>
                </p:oleObj>
              </mc:Choice>
              <mc:Fallback>
                <p:oleObj r:id="rId3" imgW="152334" imgH="228501" progId="Equation.3">
                  <p:embed/>
                  <p:pic>
                    <p:nvPicPr>
                      <p:cNvPr id="1006602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754" y="2903783"/>
                        <a:ext cx="3556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24"/>
          <p:cNvSpPr>
            <a:spLocks noChangeArrowheads="1"/>
          </p:cNvSpPr>
          <p:nvPr/>
        </p:nvSpPr>
        <p:spPr bwMode="auto">
          <a:xfrm>
            <a:off x="1443111" y="3692770"/>
            <a:ext cx="7696200" cy="1044575"/>
          </a:xfrm>
          <a:prstGeom prst="rect">
            <a:avLst/>
          </a:prstGeom>
          <a:solidFill>
            <a:srgbClr val="C7DAF7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None/>
            </a:pPr>
            <a:r>
              <a:rPr lang="en-US" altLang="en-US" sz="2800" b="0" baseline="0">
                <a:latin typeface="Tahoma" panose="020B0604030504040204" pitchFamily="34" charset="0"/>
              </a:rPr>
              <a:t>H</a:t>
            </a:r>
            <a:r>
              <a:rPr lang="en-US" altLang="en-US" sz="2800" b="0">
                <a:latin typeface="Tahoma" panose="020B0604030504040204" pitchFamily="34" charset="0"/>
              </a:rPr>
              <a:t>0</a:t>
            </a:r>
            <a:r>
              <a:rPr lang="en-US" altLang="en-US" sz="2800" b="0" baseline="0">
                <a:latin typeface="Tahoma" panose="020B0604030504040204" pitchFamily="34" charset="0"/>
              </a:rPr>
              <a:t>:  </a:t>
            </a:r>
            <a:r>
              <a:rPr lang="el-GR" altLang="en-US" sz="2800" b="0" baseline="0">
                <a:latin typeface="Tahoma" panose="020B0604030504040204" pitchFamily="34" charset="0"/>
                <a:cs typeface="Arial" panose="020B0604020202020204" pitchFamily="34" charset="0"/>
              </a:rPr>
              <a:t>β</a:t>
            </a:r>
            <a:r>
              <a:rPr lang="en-US" altLang="en-US" sz="2800" b="0">
                <a:latin typeface="Tahoma" panose="020B0604030504040204" pitchFamily="34" charset="0"/>
              </a:rPr>
              <a:t>1</a:t>
            </a:r>
            <a:r>
              <a:rPr lang="en-US" altLang="en-US" sz="2800" b="0" baseline="0">
                <a:latin typeface="Tahoma" panose="020B0604030504040204" pitchFamily="34" charset="0"/>
              </a:rPr>
              <a:t> = 0	(no linear relationship)</a:t>
            </a: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None/>
            </a:pPr>
            <a:r>
              <a:rPr lang="en-US" altLang="en-US" sz="2800" b="0" baseline="0">
                <a:latin typeface="Tahoma" panose="020B0604030504040204" pitchFamily="34" charset="0"/>
              </a:rPr>
              <a:t>H</a:t>
            </a:r>
            <a:r>
              <a:rPr lang="en-US" altLang="en-US" sz="2800" b="0">
                <a:latin typeface="Tahoma" panose="020B0604030504040204" pitchFamily="34" charset="0"/>
              </a:rPr>
              <a:t>1</a:t>
            </a:r>
            <a:r>
              <a:rPr lang="en-US" altLang="en-US" sz="2800" b="0" baseline="0">
                <a:latin typeface="Tahoma" panose="020B0604030504040204" pitchFamily="34" charset="0"/>
              </a:rPr>
              <a:t>:  </a:t>
            </a:r>
            <a:r>
              <a:rPr lang="el-GR" altLang="en-US" sz="2800" b="0" baseline="0">
                <a:latin typeface="Tahoma" panose="020B0604030504040204" pitchFamily="34" charset="0"/>
                <a:cs typeface="Arial" panose="020B0604020202020204" pitchFamily="34" charset="0"/>
              </a:rPr>
              <a:t>β</a:t>
            </a:r>
            <a:r>
              <a:rPr lang="en-US" altLang="en-US" sz="2800" b="0">
                <a:latin typeface="Tahoma" panose="020B0604030504040204" pitchFamily="34" charset="0"/>
              </a:rPr>
              <a:t>1</a:t>
            </a:r>
            <a:r>
              <a:rPr lang="en-US" altLang="en-US" sz="2800" b="0" baseline="0">
                <a:latin typeface="Tahoma" panose="020B0604030504040204" pitchFamily="34" charset="0"/>
              </a:rPr>
              <a:t> </a:t>
            </a:r>
            <a:r>
              <a:rPr lang="en-US" altLang="en-US" sz="2800" b="0" baseline="0">
                <a:latin typeface="Symbol" panose="05050102010706020507" pitchFamily="18" charset="2"/>
              </a:rPr>
              <a:t> </a:t>
            </a:r>
            <a:r>
              <a:rPr lang="en-US" altLang="en-US" sz="2800" b="0" baseline="0">
                <a:latin typeface="Tahoma" panose="020B0604030504040204" pitchFamily="34" charset="0"/>
              </a:rPr>
              <a:t>0	(linear relationship does exist)</a:t>
            </a:r>
          </a:p>
        </p:txBody>
      </p:sp>
      <p:grpSp>
        <p:nvGrpSpPr>
          <p:cNvPr id="7" name="Group 26"/>
          <p:cNvGrpSpPr>
            <a:grpSpLocks/>
          </p:cNvGrpSpPr>
          <p:nvPr/>
        </p:nvGrpSpPr>
        <p:grpSpPr bwMode="auto">
          <a:xfrm>
            <a:off x="3424311" y="5064370"/>
            <a:ext cx="2743200" cy="1524000"/>
            <a:chOff x="1296" y="3072"/>
            <a:chExt cx="1344" cy="816"/>
          </a:xfrm>
        </p:grpSpPr>
        <p:pic>
          <p:nvPicPr>
            <p:cNvPr id="8" name="Picture 16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24" y="3072"/>
              <a:ext cx="816" cy="8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ctangle 25"/>
            <p:cNvSpPr>
              <a:spLocks noChangeArrowheads="1"/>
            </p:cNvSpPr>
            <p:nvPr/>
          </p:nvSpPr>
          <p:spPr bwMode="auto">
            <a:xfrm>
              <a:off x="1296" y="3312"/>
              <a:ext cx="366" cy="2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400" b="0" i="1" baseline="0">
                  <a:ea typeface="SimSun" panose="02010600030101010101" pitchFamily="2" charset="-122"/>
                </a:rPr>
                <a:t>T</a:t>
              </a:r>
              <a:r>
                <a:rPr lang="en-US" altLang="zh-CN" sz="2400" b="0" i="1" baseline="-30000">
                  <a:ea typeface="SimSun" panose="02010600030101010101" pitchFamily="2" charset="-122"/>
                </a:rPr>
                <a:t>n-2</a:t>
              </a:r>
              <a:r>
                <a:rPr lang="en-US" altLang="zh-CN" sz="2400" b="0" baseline="0">
                  <a:ea typeface="SimSun" panose="02010600030101010101" pitchFamily="2" charset="-122"/>
                </a:rPr>
                <a:t>=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592492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Significance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1449144"/>
              </p:ext>
            </p:extLst>
          </p:nvPr>
        </p:nvGraphicFramePr>
        <p:xfrm>
          <a:off x="7831137" y="3217839"/>
          <a:ext cx="2438400" cy="1098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8" name="Equation" r:id="rId3" imgW="1523880" imgH="685800" progId="Equation.3">
                  <p:embed/>
                </p:oleObj>
              </mc:Choice>
              <mc:Fallback>
                <p:oleObj name="Equation" r:id="rId3" imgW="1523880" imgH="685800" progId="Equation.3">
                  <p:embed/>
                  <p:pic>
                    <p:nvPicPr>
                      <p:cNvPr id="1000457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31137" y="3217839"/>
                        <a:ext cx="2438400" cy="1098550"/>
                      </a:xfrm>
                      <a:prstGeom prst="rect">
                        <a:avLst/>
                      </a:prstGeom>
                      <a:solidFill>
                        <a:srgbClr val="C0C0C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0"/>
          <p:cNvGraphicFramePr>
            <a:graphicFrameLocks noChangeAspect="1"/>
          </p:cNvGraphicFramePr>
          <p:nvPr/>
        </p:nvGraphicFramePr>
        <p:xfrm>
          <a:off x="1941513" y="2328863"/>
          <a:ext cx="4805362" cy="2268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9" name="Equation" r:id="rId5" imgW="1828800" imgH="863280" progId="Equation.3">
                  <p:embed/>
                </p:oleObj>
              </mc:Choice>
              <mc:Fallback>
                <p:oleObj name="Equation" r:id="rId5" imgW="1828800" imgH="863280" progId="Equation.3">
                  <p:embed/>
                  <p:pic>
                    <p:nvPicPr>
                      <p:cNvPr id="1000458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1513" y="2328863"/>
                        <a:ext cx="4805362" cy="2268537"/>
                      </a:xfrm>
                      <a:prstGeom prst="rect">
                        <a:avLst/>
                      </a:prstGeom>
                      <a:solidFill>
                        <a:srgbClr val="CCECFF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054673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of Friends vs Daily Minutes Online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683" y="1825625"/>
            <a:ext cx="6314347" cy="435133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885592" y="4001294"/>
            <a:ext cx="24208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Best fit line</a:t>
            </a:r>
          </a:p>
          <a:p>
            <a:r>
              <a:rPr lang="en-US" dirty="0"/>
              <a:t>Y = 0.9039 X + 22.95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80960" y="1825625"/>
            <a:ext cx="451104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Symbol" panose="05050102010706020507" pitchFamily="18" charset="2"/>
              <a:buChar char="a"/>
            </a:pPr>
            <a:r>
              <a:rPr lang="en-US" sz="2400" dirty="0">
                <a:sym typeface="Symbol" panose="05050102010706020507" pitchFamily="18" charset="2"/>
              </a:rPr>
              <a:t>= 22.95</a:t>
            </a:r>
          </a:p>
          <a:p>
            <a:r>
              <a:rPr lang="el-GR" sz="2400" dirty="0">
                <a:sym typeface="Symbol" panose="05050102010706020507" pitchFamily="18" charset="2"/>
              </a:rPr>
              <a:t>β</a:t>
            </a:r>
            <a:r>
              <a:rPr lang="en-US" sz="2400" dirty="0">
                <a:sym typeface="Symbol" panose="05050102010706020507" pitchFamily="18" charset="2"/>
              </a:rPr>
              <a:t> = </a:t>
            </a:r>
            <a:r>
              <a:rPr lang="en-US" sz="2400" dirty="0">
                <a:sym typeface="Symbol" panose="05050102010706020507" pitchFamily="18" charset="2"/>
              </a:rPr>
              <a:t>0.9039</a:t>
            </a:r>
          </a:p>
          <a:p>
            <a:endParaRPr lang="en-US" sz="2400" dirty="0">
              <a:sym typeface="Symbol" panose="05050102010706020507" pitchFamily="18" charset="2"/>
            </a:endParaRPr>
          </a:p>
          <a:p>
            <a:r>
              <a:rPr lang="en-US" sz="2400" dirty="0">
                <a:sym typeface="Symbol" panose="05050102010706020507" pitchFamily="18" charset="2"/>
              </a:rPr>
              <a:t>ρ = 0.574</a:t>
            </a:r>
          </a:p>
          <a:p>
            <a:r>
              <a:rPr lang="en-US" sz="2400" dirty="0">
                <a:sym typeface="Symbol" panose="05050102010706020507" pitchFamily="18" charset="2"/>
              </a:rPr>
              <a:t>R</a:t>
            </a:r>
            <a:r>
              <a:rPr lang="en-US" sz="2400" baseline="30000" dirty="0">
                <a:sym typeface="Symbol" panose="05050102010706020507" pitchFamily="18" charset="2"/>
              </a:rPr>
              <a:t>2</a:t>
            </a:r>
            <a:r>
              <a:rPr lang="en-US" sz="2400" dirty="0">
                <a:sym typeface="Symbol" panose="05050102010706020507" pitchFamily="18" charset="2"/>
              </a:rPr>
              <a:t> = 0.329</a:t>
            </a:r>
          </a:p>
          <a:p>
            <a:endParaRPr lang="en-US" sz="2400" dirty="0">
              <a:sym typeface="Symbol" panose="05050102010706020507" pitchFamily="18" charset="2"/>
            </a:endParaRPr>
          </a:p>
          <a:p>
            <a:r>
              <a:rPr lang="en-US" sz="2400" dirty="0" err="1">
                <a:sym typeface="Symbol" panose="05050102010706020507" pitchFamily="18" charset="2"/>
              </a:rPr>
              <a:t>s.e.</a:t>
            </a:r>
            <a:r>
              <a:rPr lang="en-US" sz="2400" dirty="0">
                <a:sym typeface="Symbol" panose="05050102010706020507" pitchFamily="18" charset="2"/>
              </a:rPr>
              <a:t> (</a:t>
            </a:r>
            <a:r>
              <a:rPr lang="el-GR" sz="2400" dirty="0">
                <a:sym typeface="Symbol" panose="05050102010706020507" pitchFamily="18" charset="2"/>
              </a:rPr>
              <a:t>β</a:t>
            </a:r>
            <a:r>
              <a:rPr lang="en-US" sz="2400" dirty="0">
                <a:sym typeface="Symbol" panose="05050102010706020507" pitchFamily="18" charset="2"/>
              </a:rPr>
              <a:t>) = 0.091</a:t>
            </a:r>
          </a:p>
          <a:p>
            <a:r>
              <a:rPr lang="en-US" sz="2400" dirty="0">
                <a:sym typeface="Symbol" panose="05050102010706020507" pitchFamily="18" charset="2"/>
              </a:rPr>
              <a:t>T</a:t>
            </a:r>
            <a:r>
              <a:rPr lang="en-US" sz="2400" baseline="-25000" dirty="0">
                <a:sym typeface="Symbol" panose="05050102010706020507" pitchFamily="18" charset="2"/>
              </a:rPr>
              <a:t>201</a:t>
            </a:r>
            <a:r>
              <a:rPr lang="en-US" sz="2400" dirty="0">
                <a:sym typeface="Symbol" panose="05050102010706020507" pitchFamily="18" charset="2"/>
              </a:rPr>
              <a:t> = 0.9039/0.091 = 9.93</a:t>
            </a:r>
          </a:p>
          <a:p>
            <a:r>
              <a:rPr lang="en-US" sz="2400" dirty="0">
                <a:sym typeface="Symbol" panose="05050102010706020507" pitchFamily="18" charset="2"/>
              </a:rPr>
              <a:t>P-value </a:t>
            </a:r>
          </a:p>
          <a:p>
            <a:r>
              <a:rPr lang="en-US" sz="2400" dirty="0">
                <a:sym typeface="Symbol" panose="05050102010706020507" pitchFamily="18" charset="2"/>
              </a:rPr>
              <a:t>= 1 – </a:t>
            </a:r>
            <a:r>
              <a:rPr lang="en-US" sz="2400" dirty="0" err="1">
                <a:sym typeface="Symbol" panose="05050102010706020507" pitchFamily="18" charset="2"/>
              </a:rPr>
              <a:t>scipy.stats.t.cdf</a:t>
            </a:r>
            <a:r>
              <a:rPr lang="en-US" sz="2400" dirty="0">
                <a:sym typeface="Symbol" panose="05050102010706020507" pitchFamily="18" charset="2"/>
              </a:rPr>
              <a:t>(9.93, 201) </a:t>
            </a:r>
          </a:p>
          <a:p>
            <a:r>
              <a:rPr lang="en-US" sz="2400" dirty="0">
                <a:sym typeface="Symbol" panose="05050102010706020507" pitchFamily="18" charset="2"/>
              </a:rPr>
              <a:t>= </a:t>
            </a:r>
            <a:r>
              <a:rPr lang="en-US" sz="2400" dirty="0" err="1">
                <a:sym typeface="Symbol" panose="05050102010706020507" pitchFamily="18" charset="2"/>
              </a:rPr>
              <a:t>spipy.stats.t.cdf</a:t>
            </a:r>
            <a:r>
              <a:rPr lang="en-US" sz="2400" dirty="0">
                <a:sym typeface="Symbol" panose="05050102010706020507" pitchFamily="18" charset="2"/>
              </a:rPr>
              <a:t>(-9.93, 201) </a:t>
            </a:r>
          </a:p>
          <a:p>
            <a:r>
              <a:rPr lang="en-US" sz="2400" dirty="0">
                <a:sym typeface="Symbol" panose="05050102010706020507" pitchFamily="18" charset="2"/>
              </a:rPr>
              <a:t>= 1.8e-19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00232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Sklearn</a:t>
            </a:r>
            <a:r>
              <a:rPr lang="en-US" dirty="0"/>
              <a:t> example</a:t>
            </a:r>
          </a:p>
        </p:txBody>
      </p:sp>
      <p:sp>
        <p:nvSpPr>
          <p:cNvPr id="5" name="Rectangle 4"/>
          <p:cNvSpPr/>
          <p:nvPr/>
        </p:nvSpPr>
        <p:spPr>
          <a:xfrm>
            <a:off x="5627077" y="1014803"/>
            <a:ext cx="6316395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80"/>
                </a:solidFill>
                <a:effectLst/>
              </a:rPr>
              <a:t>In [</a:t>
            </a:r>
            <a:r>
              <a:rPr lang="en-US" b="1" dirty="0">
                <a:solidFill>
                  <a:srgbClr val="000080"/>
                </a:solidFill>
                <a:effectLst/>
              </a:rPr>
              <a:t>2629</a:t>
            </a:r>
            <a:r>
              <a:rPr lang="en-US" dirty="0">
                <a:solidFill>
                  <a:srgbClr val="000080"/>
                </a:solidFill>
                <a:effectLst/>
              </a:rPr>
              <a:t>]:</a:t>
            </a:r>
            <a:r>
              <a:rPr lang="en-US" dirty="0">
                <a:effectLst/>
              </a:rPr>
              <a:t> from </a:t>
            </a:r>
            <a:r>
              <a:rPr lang="en-US" dirty="0" err="1">
                <a:effectLst/>
              </a:rPr>
              <a:t>sklearn</a:t>
            </a:r>
            <a:r>
              <a:rPr lang="en-US" dirty="0">
                <a:effectLst/>
              </a:rPr>
              <a:t> import </a:t>
            </a:r>
            <a:r>
              <a:rPr lang="en-US" dirty="0" err="1">
                <a:effectLst/>
              </a:rPr>
              <a:t>linear_model</a:t>
            </a:r>
            <a:endParaRPr lang="en-US" dirty="0">
              <a:effectLst/>
            </a:endParaRPr>
          </a:p>
          <a:p>
            <a:r>
              <a:rPr lang="en-US" dirty="0">
                <a:solidFill>
                  <a:srgbClr val="000080"/>
                </a:solidFill>
                <a:effectLst/>
              </a:rPr>
              <a:t>      ...:</a:t>
            </a:r>
            <a:r>
              <a:rPr lang="en-US" dirty="0">
                <a:effectLst/>
              </a:rPr>
              <a:t> from </a:t>
            </a:r>
            <a:r>
              <a:rPr lang="en-US" dirty="0" err="1">
                <a:effectLst/>
              </a:rPr>
              <a:t>sklearn.metrics</a:t>
            </a:r>
            <a:r>
              <a:rPr lang="en-US" dirty="0">
                <a:effectLst/>
              </a:rPr>
              <a:t> import </a:t>
            </a:r>
            <a:r>
              <a:rPr lang="en-US" dirty="0" err="1">
                <a:effectLst/>
              </a:rPr>
              <a:t>mean_squared_error</a:t>
            </a:r>
            <a:r>
              <a:rPr lang="en-US" dirty="0">
                <a:effectLst/>
              </a:rPr>
              <a:t> as </a:t>
            </a:r>
            <a:r>
              <a:rPr lang="en-US" dirty="0" err="1">
                <a:effectLst/>
              </a:rPr>
              <a:t>mse</a:t>
            </a:r>
            <a:endParaRPr lang="en-US" dirty="0">
              <a:effectLst/>
            </a:endParaRPr>
          </a:p>
          <a:p>
            <a:r>
              <a:rPr lang="en-US" dirty="0">
                <a:solidFill>
                  <a:srgbClr val="000080"/>
                </a:solidFill>
                <a:effectLst/>
              </a:rPr>
              <a:t>      ...:</a:t>
            </a:r>
            <a:r>
              <a:rPr lang="en-US" dirty="0">
                <a:effectLst/>
              </a:rPr>
              <a:t> from </a:t>
            </a:r>
            <a:r>
              <a:rPr lang="en-US" dirty="0" err="1">
                <a:effectLst/>
              </a:rPr>
              <a:t>sklearn.metrics</a:t>
            </a:r>
            <a:r>
              <a:rPr lang="en-US" dirty="0">
                <a:effectLst/>
              </a:rPr>
              <a:t> import r2_score as r2</a:t>
            </a:r>
          </a:p>
          <a:p>
            <a:r>
              <a:rPr lang="en-US" dirty="0">
                <a:solidFill>
                  <a:srgbClr val="000080"/>
                </a:solidFill>
                <a:effectLst/>
              </a:rPr>
              <a:t>      ...:</a:t>
            </a:r>
            <a:r>
              <a:rPr lang="en-US" dirty="0">
                <a:effectLst/>
              </a:rPr>
              <a:t> </a:t>
            </a:r>
          </a:p>
          <a:p>
            <a:r>
              <a:rPr lang="en-US" dirty="0">
                <a:solidFill>
                  <a:srgbClr val="000080"/>
                </a:solidFill>
                <a:effectLst/>
                <a:highlight>
                  <a:srgbClr val="FFFF00"/>
                </a:highlight>
              </a:rPr>
              <a:t>      ...:</a:t>
            </a:r>
            <a:r>
              <a:rPr lang="en-US" dirty="0">
                <a:effectLst/>
                <a:highlight>
                  <a:srgbClr val="FFFF00"/>
                </a:highlight>
              </a:rPr>
              <a:t> </a:t>
            </a:r>
            <a:r>
              <a:rPr lang="en-US" dirty="0" err="1">
                <a:effectLst/>
                <a:highlight>
                  <a:srgbClr val="FFFF00"/>
                </a:highlight>
              </a:rPr>
              <a:t>lr</a:t>
            </a:r>
            <a:r>
              <a:rPr lang="en-US" dirty="0">
                <a:effectLst/>
                <a:highlight>
                  <a:srgbClr val="FFFF00"/>
                </a:highlight>
              </a:rPr>
              <a:t> = </a:t>
            </a:r>
            <a:r>
              <a:rPr lang="en-US" dirty="0" err="1">
                <a:effectLst/>
                <a:highlight>
                  <a:srgbClr val="FFFF00"/>
                </a:highlight>
              </a:rPr>
              <a:t>linear_model.LinearRegression</a:t>
            </a:r>
            <a:r>
              <a:rPr lang="en-US" dirty="0">
                <a:effectLst/>
                <a:highlight>
                  <a:srgbClr val="FFFF00"/>
                </a:highlight>
              </a:rPr>
              <a:t>()</a:t>
            </a:r>
          </a:p>
          <a:p>
            <a:r>
              <a:rPr lang="en-US" dirty="0">
                <a:solidFill>
                  <a:srgbClr val="000080"/>
                </a:solidFill>
                <a:effectLst/>
                <a:highlight>
                  <a:srgbClr val="FFFF00"/>
                </a:highlight>
              </a:rPr>
              <a:t>      ...:</a:t>
            </a:r>
            <a:r>
              <a:rPr lang="en-US" dirty="0">
                <a:effectLst/>
                <a:highlight>
                  <a:srgbClr val="FFFF00"/>
                </a:highlight>
              </a:rPr>
              <a:t> </a:t>
            </a:r>
            <a:r>
              <a:rPr lang="en-US" dirty="0" err="1">
                <a:effectLst/>
                <a:highlight>
                  <a:srgbClr val="FFFF00"/>
                </a:highlight>
              </a:rPr>
              <a:t>lr.fit</a:t>
            </a:r>
            <a:r>
              <a:rPr lang="en-US" dirty="0">
                <a:effectLst/>
                <a:highlight>
                  <a:srgbClr val="FFFF00"/>
                </a:highlight>
              </a:rPr>
              <a:t>(x, y)</a:t>
            </a:r>
          </a:p>
          <a:p>
            <a:r>
              <a:rPr lang="en-US" dirty="0">
                <a:solidFill>
                  <a:srgbClr val="000080"/>
                </a:solidFill>
                <a:effectLst/>
                <a:highlight>
                  <a:srgbClr val="FFFF00"/>
                </a:highlight>
              </a:rPr>
              <a:t>      ...:</a:t>
            </a:r>
            <a:r>
              <a:rPr lang="en-US" dirty="0">
                <a:effectLst/>
                <a:highlight>
                  <a:srgbClr val="FFFF00"/>
                </a:highlight>
              </a:rPr>
              <a:t> </a:t>
            </a:r>
            <a:r>
              <a:rPr lang="en-US" dirty="0" err="1">
                <a:effectLst/>
                <a:highlight>
                  <a:srgbClr val="FFFF00"/>
                </a:highlight>
              </a:rPr>
              <a:t>pred</a:t>
            </a:r>
            <a:r>
              <a:rPr lang="en-US" dirty="0">
                <a:effectLst/>
                <a:highlight>
                  <a:srgbClr val="FFFF00"/>
                </a:highlight>
              </a:rPr>
              <a:t> = </a:t>
            </a:r>
            <a:r>
              <a:rPr lang="en-US" dirty="0" err="1">
                <a:effectLst/>
                <a:highlight>
                  <a:srgbClr val="FFFF00"/>
                </a:highlight>
              </a:rPr>
              <a:t>lr.predict</a:t>
            </a:r>
            <a:r>
              <a:rPr lang="en-US" dirty="0">
                <a:effectLst/>
                <a:highlight>
                  <a:srgbClr val="FFFF00"/>
                </a:highlight>
              </a:rPr>
              <a:t>(x)</a:t>
            </a:r>
          </a:p>
          <a:p>
            <a:r>
              <a:rPr lang="en-US" dirty="0">
                <a:solidFill>
                  <a:srgbClr val="000080"/>
                </a:solidFill>
                <a:effectLst/>
              </a:rPr>
              <a:t>      ...:</a:t>
            </a:r>
            <a:r>
              <a:rPr lang="en-US" dirty="0">
                <a:effectLst/>
              </a:rPr>
              <a:t> </a:t>
            </a:r>
          </a:p>
          <a:p>
            <a:r>
              <a:rPr lang="en-US" dirty="0">
                <a:solidFill>
                  <a:srgbClr val="000080"/>
                </a:solidFill>
                <a:effectLst/>
              </a:rPr>
              <a:t>      ...:</a:t>
            </a:r>
            <a:r>
              <a:rPr lang="en-US" dirty="0">
                <a:effectLst/>
              </a:rPr>
              <a:t> print('beta = %.2f' % </a:t>
            </a:r>
            <a:r>
              <a:rPr lang="en-US" dirty="0" err="1">
                <a:effectLst/>
              </a:rPr>
              <a:t>l</a:t>
            </a:r>
            <a:r>
              <a:rPr lang="en-US" dirty="0" err="1">
                <a:effectLst/>
                <a:highlight>
                  <a:srgbClr val="FFFF00"/>
                </a:highlight>
              </a:rPr>
              <a:t>r.coef</a:t>
            </a:r>
            <a:r>
              <a:rPr lang="en-US" dirty="0">
                <a:effectLst/>
                <a:highlight>
                  <a:srgbClr val="FFFF00"/>
                </a:highlight>
              </a:rPr>
              <a:t>_</a:t>
            </a:r>
            <a:r>
              <a:rPr lang="en-US" dirty="0">
                <a:effectLst/>
              </a:rPr>
              <a:t>)</a:t>
            </a:r>
          </a:p>
          <a:p>
            <a:r>
              <a:rPr lang="en-US" dirty="0">
                <a:solidFill>
                  <a:srgbClr val="000080"/>
                </a:solidFill>
                <a:effectLst/>
              </a:rPr>
              <a:t>      ...:</a:t>
            </a:r>
            <a:r>
              <a:rPr lang="en-US" dirty="0">
                <a:effectLst/>
              </a:rPr>
              <a:t> print('alpha = %.2f' % </a:t>
            </a:r>
            <a:r>
              <a:rPr lang="en-US" dirty="0" err="1">
                <a:effectLst/>
                <a:highlight>
                  <a:srgbClr val="FFFF00"/>
                </a:highlight>
              </a:rPr>
              <a:t>lr.intercept</a:t>
            </a:r>
            <a:r>
              <a:rPr lang="en-US" dirty="0">
                <a:effectLst/>
                <a:highlight>
                  <a:srgbClr val="FFFF00"/>
                </a:highlight>
              </a:rPr>
              <a:t>_</a:t>
            </a:r>
            <a:r>
              <a:rPr lang="en-US" dirty="0">
                <a:effectLst/>
              </a:rPr>
              <a:t>)</a:t>
            </a:r>
          </a:p>
          <a:p>
            <a:r>
              <a:rPr lang="en-US" dirty="0">
                <a:solidFill>
                  <a:srgbClr val="000080"/>
                </a:solidFill>
                <a:effectLst/>
              </a:rPr>
              <a:t>      ...:</a:t>
            </a:r>
            <a:r>
              <a:rPr lang="en-US" dirty="0">
                <a:effectLst/>
              </a:rPr>
              <a:t> print('r2 = %.2f' % </a:t>
            </a:r>
            <a:r>
              <a:rPr lang="en-US" dirty="0">
                <a:effectLst/>
                <a:highlight>
                  <a:srgbClr val="FFFF00"/>
                </a:highlight>
              </a:rPr>
              <a:t>r2(y, </a:t>
            </a:r>
            <a:r>
              <a:rPr lang="en-US" dirty="0" err="1">
                <a:effectLst/>
                <a:highlight>
                  <a:srgbClr val="FFFF00"/>
                </a:highlight>
              </a:rPr>
              <a:t>pred</a:t>
            </a:r>
            <a:r>
              <a:rPr lang="en-US" dirty="0">
                <a:effectLst/>
                <a:highlight>
                  <a:srgbClr val="FFFF00"/>
                </a:highlight>
              </a:rPr>
              <a:t>)</a:t>
            </a:r>
            <a:r>
              <a:rPr lang="en-US" dirty="0">
                <a:effectLst/>
              </a:rPr>
              <a:t>)</a:t>
            </a:r>
          </a:p>
          <a:p>
            <a:r>
              <a:rPr lang="en-US" dirty="0">
                <a:solidFill>
                  <a:srgbClr val="000080"/>
                </a:solidFill>
                <a:effectLst/>
              </a:rPr>
              <a:t>      ...:</a:t>
            </a:r>
            <a:r>
              <a:rPr lang="en-US" dirty="0">
                <a:effectLst/>
              </a:rPr>
              <a:t> print('</a:t>
            </a:r>
            <a:r>
              <a:rPr lang="en-US" dirty="0" err="1">
                <a:effectLst/>
              </a:rPr>
              <a:t>mse</a:t>
            </a:r>
            <a:r>
              <a:rPr lang="en-US" dirty="0">
                <a:effectLst/>
              </a:rPr>
              <a:t> = %.2f' % </a:t>
            </a:r>
            <a:r>
              <a:rPr lang="en-US" dirty="0" err="1">
                <a:effectLst/>
                <a:highlight>
                  <a:srgbClr val="FFFF00"/>
                </a:highlight>
              </a:rPr>
              <a:t>mse</a:t>
            </a:r>
            <a:r>
              <a:rPr lang="en-US" dirty="0">
                <a:effectLst/>
                <a:highlight>
                  <a:srgbClr val="FFFF00"/>
                </a:highlight>
              </a:rPr>
              <a:t>(y, </a:t>
            </a:r>
            <a:r>
              <a:rPr lang="en-US" dirty="0" err="1">
                <a:effectLst/>
                <a:highlight>
                  <a:srgbClr val="FFFF00"/>
                </a:highlight>
              </a:rPr>
              <a:t>pred</a:t>
            </a:r>
            <a:r>
              <a:rPr lang="en-US" dirty="0">
                <a:effectLst/>
                <a:highlight>
                  <a:srgbClr val="FFFF00"/>
                </a:highlight>
              </a:rPr>
              <a:t>)</a:t>
            </a:r>
            <a:r>
              <a:rPr lang="en-US" dirty="0">
                <a:effectLst/>
              </a:rPr>
              <a:t>)</a:t>
            </a:r>
          </a:p>
          <a:p>
            <a:r>
              <a:rPr lang="en-US" dirty="0">
                <a:solidFill>
                  <a:srgbClr val="000080"/>
                </a:solidFill>
                <a:effectLst/>
              </a:rPr>
              <a:t>      ...:</a:t>
            </a:r>
            <a:r>
              <a:rPr lang="en-US" dirty="0">
                <a:effectLst/>
              </a:rPr>
              <a:t> </a:t>
            </a:r>
          </a:p>
          <a:p>
            <a:r>
              <a:rPr lang="en-US" dirty="0">
                <a:effectLst/>
              </a:rPr>
              <a:t>beta = 0.90</a:t>
            </a:r>
          </a:p>
          <a:p>
            <a:r>
              <a:rPr lang="en-US" dirty="0">
                <a:effectLst/>
              </a:rPr>
              <a:t>alpha = 22.95</a:t>
            </a:r>
          </a:p>
          <a:p>
            <a:r>
              <a:rPr lang="en-US" dirty="0">
                <a:effectLst/>
              </a:rPr>
              <a:t>r2 = 0.33</a:t>
            </a:r>
          </a:p>
          <a:p>
            <a:r>
              <a:rPr lang="en-US" dirty="0" err="1">
                <a:effectLst/>
              </a:rPr>
              <a:t>mse</a:t>
            </a:r>
            <a:r>
              <a:rPr lang="en-US" dirty="0">
                <a:effectLst/>
              </a:rPr>
              <a:t> = 65.01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26365" y="1690688"/>
            <a:ext cx="451104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Symbol" panose="05050102010706020507" pitchFamily="18" charset="2"/>
              <a:buChar char="a"/>
            </a:pPr>
            <a:r>
              <a:rPr lang="en-US" sz="2400" dirty="0">
                <a:sym typeface="Symbol" panose="05050102010706020507" pitchFamily="18" charset="2"/>
              </a:rPr>
              <a:t>= 22.95</a:t>
            </a:r>
          </a:p>
          <a:p>
            <a:r>
              <a:rPr lang="el-GR" sz="2400" dirty="0">
                <a:sym typeface="Symbol" panose="05050102010706020507" pitchFamily="18" charset="2"/>
              </a:rPr>
              <a:t>β</a:t>
            </a:r>
            <a:r>
              <a:rPr lang="en-US" sz="2400" dirty="0">
                <a:sym typeface="Symbol" panose="05050102010706020507" pitchFamily="18" charset="2"/>
              </a:rPr>
              <a:t> = </a:t>
            </a:r>
            <a:r>
              <a:rPr lang="en-US" sz="2400" dirty="0">
                <a:sym typeface="Symbol" panose="05050102010706020507" pitchFamily="18" charset="2"/>
              </a:rPr>
              <a:t>0.9039</a:t>
            </a:r>
          </a:p>
          <a:p>
            <a:endParaRPr lang="en-US" sz="2400" dirty="0">
              <a:sym typeface="Symbol" panose="05050102010706020507" pitchFamily="18" charset="2"/>
            </a:endParaRPr>
          </a:p>
          <a:p>
            <a:r>
              <a:rPr lang="en-US" sz="2400" dirty="0">
                <a:sym typeface="Symbol" panose="05050102010706020507" pitchFamily="18" charset="2"/>
              </a:rPr>
              <a:t>ρ = 0.574</a:t>
            </a:r>
          </a:p>
          <a:p>
            <a:r>
              <a:rPr lang="en-US" sz="2400" dirty="0">
                <a:sym typeface="Symbol" panose="05050102010706020507" pitchFamily="18" charset="2"/>
              </a:rPr>
              <a:t>R</a:t>
            </a:r>
            <a:r>
              <a:rPr lang="en-US" sz="2400" baseline="30000" dirty="0">
                <a:sym typeface="Symbol" panose="05050102010706020507" pitchFamily="18" charset="2"/>
              </a:rPr>
              <a:t>2</a:t>
            </a:r>
            <a:r>
              <a:rPr lang="en-US" sz="2400" dirty="0">
                <a:sym typeface="Symbol" panose="05050102010706020507" pitchFamily="18" charset="2"/>
              </a:rPr>
              <a:t> = 0.329</a:t>
            </a:r>
          </a:p>
          <a:p>
            <a:endParaRPr lang="en-US" sz="2400" dirty="0">
              <a:sym typeface="Symbol" panose="05050102010706020507" pitchFamily="18" charset="2"/>
            </a:endParaRPr>
          </a:p>
          <a:p>
            <a:r>
              <a:rPr lang="en-US" sz="2400" dirty="0" err="1">
                <a:sym typeface="Symbol" panose="05050102010706020507" pitchFamily="18" charset="2"/>
              </a:rPr>
              <a:t>s.e.</a:t>
            </a:r>
            <a:r>
              <a:rPr lang="en-US" sz="2400" dirty="0">
                <a:sym typeface="Symbol" panose="05050102010706020507" pitchFamily="18" charset="2"/>
              </a:rPr>
              <a:t> (</a:t>
            </a:r>
            <a:r>
              <a:rPr lang="el-GR" sz="2400" dirty="0">
                <a:sym typeface="Symbol" panose="05050102010706020507" pitchFamily="18" charset="2"/>
              </a:rPr>
              <a:t>β</a:t>
            </a:r>
            <a:r>
              <a:rPr lang="en-US" sz="2400" dirty="0">
                <a:sym typeface="Symbol" panose="05050102010706020507" pitchFamily="18" charset="2"/>
              </a:rPr>
              <a:t>) = 0.091</a:t>
            </a:r>
          </a:p>
          <a:p>
            <a:r>
              <a:rPr lang="en-US" sz="2400" dirty="0">
                <a:sym typeface="Symbol" panose="05050102010706020507" pitchFamily="18" charset="2"/>
              </a:rPr>
              <a:t>T</a:t>
            </a:r>
            <a:r>
              <a:rPr lang="en-US" sz="2400" baseline="-25000" dirty="0">
                <a:sym typeface="Symbol" panose="05050102010706020507" pitchFamily="18" charset="2"/>
              </a:rPr>
              <a:t>201</a:t>
            </a:r>
            <a:r>
              <a:rPr lang="en-US" sz="2400" dirty="0">
                <a:sym typeface="Symbol" panose="05050102010706020507" pitchFamily="18" charset="2"/>
              </a:rPr>
              <a:t> = 0.9039/0.091 = 9.93</a:t>
            </a:r>
          </a:p>
          <a:p>
            <a:r>
              <a:rPr lang="en-US" sz="2400" dirty="0">
                <a:sym typeface="Symbol" panose="05050102010706020507" pitchFamily="18" charset="2"/>
              </a:rPr>
              <a:t>P-value </a:t>
            </a:r>
          </a:p>
          <a:p>
            <a:r>
              <a:rPr lang="en-US" sz="2400" dirty="0">
                <a:sym typeface="Symbol" panose="05050102010706020507" pitchFamily="18" charset="2"/>
              </a:rPr>
              <a:t>= 1 – </a:t>
            </a:r>
            <a:r>
              <a:rPr lang="en-US" sz="2400" dirty="0" err="1">
                <a:sym typeface="Symbol" panose="05050102010706020507" pitchFamily="18" charset="2"/>
              </a:rPr>
              <a:t>scipy.stats.t.cdf</a:t>
            </a:r>
            <a:r>
              <a:rPr lang="en-US" sz="2400" dirty="0">
                <a:sym typeface="Symbol" panose="05050102010706020507" pitchFamily="18" charset="2"/>
              </a:rPr>
              <a:t>(9.93, 201) </a:t>
            </a:r>
          </a:p>
          <a:p>
            <a:r>
              <a:rPr lang="en-US" sz="2400" dirty="0">
                <a:sym typeface="Symbol" panose="05050102010706020507" pitchFamily="18" charset="2"/>
              </a:rPr>
              <a:t>= </a:t>
            </a:r>
            <a:r>
              <a:rPr lang="en-US" sz="2400" dirty="0" err="1">
                <a:sym typeface="Symbol" panose="05050102010706020507" pitchFamily="18" charset="2"/>
              </a:rPr>
              <a:t>spipy.stats.t.cdf</a:t>
            </a:r>
            <a:r>
              <a:rPr lang="en-US" sz="2400" dirty="0">
                <a:sym typeface="Symbol" panose="05050102010706020507" pitchFamily="18" charset="2"/>
              </a:rPr>
              <a:t>(-9.93, 201) </a:t>
            </a:r>
          </a:p>
          <a:p>
            <a:r>
              <a:rPr lang="en-US" sz="2400" dirty="0">
                <a:sym typeface="Symbol" panose="05050102010706020507" pitchFamily="18" charset="2"/>
              </a:rPr>
              <a:t>= 1.8e-19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0452847" y="3952845"/>
            <a:ext cx="1225015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mse</a:t>
            </a:r>
            <a:r>
              <a:rPr lang="en-US" dirty="0"/>
              <a:t>: SSE/n</a:t>
            </a:r>
          </a:p>
        </p:txBody>
      </p:sp>
    </p:spTree>
    <p:extLst>
      <p:ext uri="{BB962C8B-B14F-4D97-AF65-F5344CB8AC3E}">
        <p14:creationId xmlns:p14="http://schemas.microsoft.com/office/powerpoint/2010/main" val="20874659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Residual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4903317" cy="337897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8860" y="1761028"/>
            <a:ext cx="5004940" cy="33789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035442" y="5069658"/>
            <a:ext cx="42167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plt.scatter</a:t>
            </a:r>
            <a:r>
              <a:rPr lang="en-US" dirty="0"/>
              <a:t>(x, y-</a:t>
            </a:r>
            <a:r>
              <a:rPr lang="en-US" dirty="0" err="1"/>
              <a:t>pred</a:t>
            </a:r>
            <a:r>
              <a:rPr lang="en-US" dirty="0"/>
              <a:t>)</a:t>
            </a:r>
          </a:p>
        </p:txBody>
      </p:sp>
      <p:sp>
        <p:nvSpPr>
          <p:cNvPr id="7" name="Rectangle 6"/>
          <p:cNvSpPr/>
          <p:nvPr/>
        </p:nvSpPr>
        <p:spPr>
          <a:xfrm>
            <a:off x="1345810" y="520517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/>
              <a:t>plt.scatter</a:t>
            </a:r>
            <a:r>
              <a:rPr lang="en-US" dirty="0"/>
              <a:t>(x, y)</a:t>
            </a:r>
          </a:p>
          <a:p>
            <a:r>
              <a:rPr lang="en-US" dirty="0" err="1"/>
              <a:t>plt.plot</a:t>
            </a:r>
            <a:r>
              <a:rPr lang="en-US" dirty="0"/>
              <a:t>(x, </a:t>
            </a:r>
            <a:r>
              <a:rPr lang="en-US" dirty="0" err="1"/>
              <a:t>pred</a:t>
            </a:r>
            <a:r>
              <a:rPr lang="en-US" dirty="0"/>
              <a:t>, '-')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6940831" y="597587"/>
            <a:ext cx="4412970" cy="14620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200"/>
              <a:t>Residual = </a:t>
            </a:r>
            <a:br>
              <a:rPr lang="en-US" altLang="en-US" sz="3200"/>
            </a:br>
            <a:r>
              <a:rPr lang="en-US" altLang="en-US" sz="3200"/>
              <a:t>observed - predicted</a:t>
            </a:r>
            <a:endParaRPr lang="en-US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656861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Assumptions (or the fine print)</a:t>
            </a:r>
          </a:p>
        </p:txBody>
      </p:sp>
      <p:sp>
        <p:nvSpPr>
          <p:cNvPr id="1146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90800" y="1828800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Linear regression assumes that… </a:t>
            </a:r>
          </a:p>
          <a:p>
            <a:pPr marL="914400" lvl="1" indent="-457200">
              <a:lnSpc>
                <a:spcPct val="90000"/>
              </a:lnSpc>
              <a:buFont typeface="+mj-lt"/>
              <a:buAutoNum type="arabicPeriod"/>
            </a:pPr>
            <a:r>
              <a:rPr lang="en-US" altLang="en-US" dirty="0"/>
              <a:t>The relationship between X and Y is linear</a:t>
            </a:r>
          </a:p>
          <a:p>
            <a:pPr marL="914400" lvl="1" indent="-457200">
              <a:lnSpc>
                <a:spcPct val="90000"/>
              </a:lnSpc>
              <a:buFont typeface="+mj-lt"/>
              <a:buAutoNum type="arabicPeriod"/>
            </a:pPr>
            <a:r>
              <a:rPr lang="en-US" altLang="en-US" dirty="0"/>
              <a:t>Y is distributed normally at each value of X</a:t>
            </a:r>
          </a:p>
          <a:p>
            <a:pPr marL="914400" lvl="1" indent="-457200">
              <a:lnSpc>
                <a:spcPct val="90000"/>
              </a:lnSpc>
              <a:buFont typeface="+mj-lt"/>
              <a:buAutoNum type="arabicPeriod"/>
            </a:pPr>
            <a:r>
              <a:rPr lang="en-US" altLang="en-US" dirty="0"/>
              <a:t>The variance of Y at every value of X is the same (homogeneity of variances)</a:t>
            </a:r>
          </a:p>
          <a:p>
            <a:pPr marL="914400" lvl="1" indent="-457200">
              <a:lnSpc>
                <a:spcPct val="90000"/>
              </a:lnSpc>
              <a:buFont typeface="+mj-lt"/>
              <a:buAutoNum type="arabicPeriod"/>
            </a:pPr>
            <a:r>
              <a:rPr lang="en-US" altLang="en-US" dirty="0"/>
              <a:t>The observations are independent</a:t>
            </a:r>
          </a:p>
        </p:txBody>
      </p:sp>
    </p:spTree>
    <p:extLst>
      <p:ext uri="{BB962C8B-B14F-4D97-AF65-F5344CB8AC3E}">
        <p14:creationId xmlns:p14="http://schemas.microsoft.com/office/powerpoint/2010/main" val="2919434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810" name="Rectangle 2"/>
          <p:cNvSpPr>
            <a:spLocks noGrp="1" noChangeArrowheads="1"/>
          </p:cNvSpPr>
          <p:nvPr>
            <p:ph type="title"/>
          </p:nvPr>
        </p:nvSpPr>
        <p:spPr>
          <a:xfrm>
            <a:off x="2819401" y="457200"/>
            <a:ext cx="7078663" cy="990600"/>
          </a:xfrm>
        </p:spPr>
        <p:txBody>
          <a:bodyPr/>
          <a:lstStyle/>
          <a:p>
            <a:r>
              <a:rPr lang="en-US" altLang="en-US"/>
              <a:t>Residual Analysis for Linearity</a:t>
            </a:r>
          </a:p>
        </p:txBody>
      </p:sp>
      <p:graphicFrame>
        <p:nvGraphicFramePr>
          <p:cNvPr id="1015811" name="Object 3">
            <a:hlinkClick r:id="" action="ppaction://ole?verb=0"/>
          </p:cNvPr>
          <p:cNvGraphicFramePr>
            <a:graphicFrameLocks/>
          </p:cNvGraphicFramePr>
          <p:nvPr/>
        </p:nvGraphicFramePr>
        <p:xfrm>
          <a:off x="2047875" y="5943600"/>
          <a:ext cx="5334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3" name="Clip" r:id="rId3" imgW="1044360" imgH="1001520" progId="MS_ClipArt_Gallery.5">
                  <p:embed/>
                </p:oleObj>
              </mc:Choice>
              <mc:Fallback>
                <p:oleObj name="Clip" r:id="rId3" imgW="1044360" imgH="1001520" progId="MS_ClipArt_Gallery.5">
                  <p:embed/>
                  <p:pic>
                    <p:nvPicPr>
                      <p:cNvPr id="1015811" name="Object 3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7875" y="5943600"/>
                        <a:ext cx="5334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15812" name="Rectangle 4"/>
          <p:cNvSpPr>
            <a:spLocks noChangeArrowheads="1"/>
          </p:cNvSpPr>
          <p:nvPr/>
        </p:nvSpPr>
        <p:spPr bwMode="auto">
          <a:xfrm>
            <a:off x="3186114" y="5946776"/>
            <a:ext cx="1843087" cy="466725"/>
          </a:xfrm>
          <a:prstGeom prst="rect">
            <a:avLst/>
          </a:prstGeom>
          <a:solidFill>
            <a:srgbClr val="FDE0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Arial" panose="020B0604020202020204" pitchFamily="34" charset="0"/>
              </a:rPr>
              <a:t>Not Linear</a:t>
            </a:r>
          </a:p>
        </p:txBody>
      </p:sp>
      <p:sp>
        <p:nvSpPr>
          <p:cNvPr id="1015813" name="Rectangle 5"/>
          <p:cNvSpPr>
            <a:spLocks noChangeArrowheads="1"/>
          </p:cNvSpPr>
          <p:nvPr/>
        </p:nvSpPr>
        <p:spPr bwMode="auto">
          <a:xfrm>
            <a:off x="7758113" y="6022976"/>
            <a:ext cx="1262062" cy="466725"/>
          </a:xfrm>
          <a:prstGeom prst="rect">
            <a:avLst/>
          </a:prstGeom>
          <a:solidFill>
            <a:srgbClr val="FDE0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Arial" panose="020B0604020202020204" pitchFamily="34" charset="0"/>
              </a:rPr>
              <a:t>Linear</a:t>
            </a:r>
          </a:p>
        </p:txBody>
      </p:sp>
      <p:sp>
        <p:nvSpPr>
          <p:cNvPr id="1015814" name="Rectangle 6"/>
          <p:cNvSpPr>
            <a:spLocks noChangeArrowheads="1"/>
          </p:cNvSpPr>
          <p:nvPr/>
        </p:nvSpPr>
        <p:spPr bwMode="auto">
          <a:xfrm>
            <a:off x="6691314" y="5867401"/>
            <a:ext cx="1304925" cy="9207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5400">
                <a:solidFill>
                  <a:srgbClr val="FF0000"/>
                </a:solidFill>
                <a:latin typeface="Wingdings" panose="05000000000000000000" pitchFamily="2" charset="2"/>
              </a:rPr>
              <a:t></a:t>
            </a:r>
          </a:p>
        </p:txBody>
      </p:sp>
      <p:sp>
        <p:nvSpPr>
          <p:cNvPr id="1015815" name="Line 7"/>
          <p:cNvSpPr>
            <a:spLocks noChangeShapeType="1"/>
          </p:cNvSpPr>
          <p:nvPr/>
        </p:nvSpPr>
        <p:spPr bwMode="auto">
          <a:xfrm>
            <a:off x="2276475" y="4576764"/>
            <a:ext cx="0" cy="11382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5816" name="Line 8"/>
          <p:cNvSpPr>
            <a:spLocks noChangeShapeType="1"/>
          </p:cNvSpPr>
          <p:nvPr/>
        </p:nvSpPr>
        <p:spPr bwMode="auto">
          <a:xfrm>
            <a:off x="2276476" y="5029200"/>
            <a:ext cx="35147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5817" name="Arc 9"/>
          <p:cNvSpPr>
            <a:spLocks/>
          </p:cNvSpPr>
          <p:nvPr/>
        </p:nvSpPr>
        <p:spPr bwMode="auto">
          <a:xfrm rot="12394748">
            <a:off x="2641600" y="4222750"/>
            <a:ext cx="3024188" cy="1798638"/>
          </a:xfrm>
          <a:custGeom>
            <a:avLst/>
            <a:gdLst>
              <a:gd name="G0" fmla="+- 3578 0 0"/>
              <a:gd name="G1" fmla="+- 0 0 0"/>
              <a:gd name="G2" fmla="+- 21600 0 0"/>
              <a:gd name="T0" fmla="*/ 25178 w 25178"/>
              <a:gd name="T1" fmla="*/ 19 h 21600"/>
              <a:gd name="T2" fmla="*/ 0 w 25178"/>
              <a:gd name="T3" fmla="*/ 21302 h 21600"/>
              <a:gd name="T4" fmla="*/ 3578 w 25178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5178" h="21600" fill="none" extrusionOk="0">
                <a:moveTo>
                  <a:pt x="25177" y="18"/>
                </a:moveTo>
                <a:cubicBezTo>
                  <a:pt x="25167" y="11940"/>
                  <a:pt x="15499" y="21600"/>
                  <a:pt x="3578" y="21600"/>
                </a:cubicBezTo>
                <a:cubicBezTo>
                  <a:pt x="2379" y="21600"/>
                  <a:pt x="1182" y="21500"/>
                  <a:pt x="0" y="21301"/>
                </a:cubicBezTo>
              </a:path>
              <a:path w="25178" h="21600" stroke="0" extrusionOk="0">
                <a:moveTo>
                  <a:pt x="25177" y="18"/>
                </a:moveTo>
                <a:cubicBezTo>
                  <a:pt x="25167" y="11940"/>
                  <a:pt x="15499" y="21600"/>
                  <a:pt x="3578" y="21600"/>
                </a:cubicBezTo>
                <a:cubicBezTo>
                  <a:pt x="2379" y="21600"/>
                  <a:pt x="1182" y="21500"/>
                  <a:pt x="0" y="21301"/>
                </a:cubicBezTo>
                <a:lnTo>
                  <a:pt x="3578" y="0"/>
                </a:lnTo>
                <a:close/>
              </a:path>
            </a:pathLst>
          </a:custGeom>
          <a:noFill/>
          <a:ln w="25400" cap="rnd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5818" name="Arc 10"/>
          <p:cNvSpPr>
            <a:spLocks/>
          </p:cNvSpPr>
          <p:nvPr/>
        </p:nvSpPr>
        <p:spPr bwMode="auto">
          <a:xfrm rot="12394774">
            <a:off x="2819401" y="5059364"/>
            <a:ext cx="2835275" cy="1798637"/>
          </a:xfrm>
          <a:custGeom>
            <a:avLst/>
            <a:gdLst>
              <a:gd name="G0" fmla="+- 2009 0 0"/>
              <a:gd name="G1" fmla="+- 0 0 0"/>
              <a:gd name="G2" fmla="+- 21600 0 0"/>
              <a:gd name="T0" fmla="*/ 23609 w 23609"/>
              <a:gd name="T1" fmla="*/ 19 h 21600"/>
              <a:gd name="T2" fmla="*/ 0 w 23609"/>
              <a:gd name="T3" fmla="*/ 21506 h 21600"/>
              <a:gd name="T4" fmla="*/ 2009 w 23609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3609" h="21600" fill="none" extrusionOk="0">
                <a:moveTo>
                  <a:pt x="23608" y="18"/>
                </a:moveTo>
                <a:cubicBezTo>
                  <a:pt x="23598" y="11940"/>
                  <a:pt x="13930" y="21600"/>
                  <a:pt x="2009" y="21600"/>
                </a:cubicBezTo>
                <a:cubicBezTo>
                  <a:pt x="1338" y="21600"/>
                  <a:pt x="667" y="21568"/>
                  <a:pt x="-1" y="21506"/>
                </a:cubicBezTo>
              </a:path>
              <a:path w="23609" h="21600" stroke="0" extrusionOk="0">
                <a:moveTo>
                  <a:pt x="23608" y="18"/>
                </a:moveTo>
                <a:cubicBezTo>
                  <a:pt x="23598" y="11940"/>
                  <a:pt x="13930" y="21600"/>
                  <a:pt x="2009" y="21600"/>
                </a:cubicBezTo>
                <a:cubicBezTo>
                  <a:pt x="1338" y="21600"/>
                  <a:pt x="667" y="21568"/>
                  <a:pt x="-1" y="21506"/>
                </a:cubicBezTo>
                <a:lnTo>
                  <a:pt x="2009" y="0"/>
                </a:lnTo>
                <a:close/>
              </a:path>
            </a:pathLst>
          </a:custGeom>
          <a:noFill/>
          <a:ln w="25400" cap="rnd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5819" name="Oval 11"/>
          <p:cNvSpPr>
            <a:spLocks noChangeArrowheads="1"/>
          </p:cNvSpPr>
          <p:nvPr/>
        </p:nvSpPr>
        <p:spPr bwMode="auto">
          <a:xfrm>
            <a:off x="2505075" y="53340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5820" name="Oval 12"/>
          <p:cNvSpPr>
            <a:spLocks noChangeArrowheads="1"/>
          </p:cNvSpPr>
          <p:nvPr/>
        </p:nvSpPr>
        <p:spPr bwMode="auto">
          <a:xfrm>
            <a:off x="2809875" y="53340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5821" name="Oval 13"/>
          <p:cNvSpPr>
            <a:spLocks noChangeArrowheads="1"/>
          </p:cNvSpPr>
          <p:nvPr/>
        </p:nvSpPr>
        <p:spPr bwMode="auto">
          <a:xfrm>
            <a:off x="4257675" y="46482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5822" name="Oval 14"/>
          <p:cNvSpPr>
            <a:spLocks noChangeArrowheads="1"/>
          </p:cNvSpPr>
          <p:nvPr/>
        </p:nvSpPr>
        <p:spPr bwMode="auto">
          <a:xfrm>
            <a:off x="4486275" y="44958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5823" name="Oval 15"/>
          <p:cNvSpPr>
            <a:spLocks noChangeArrowheads="1"/>
          </p:cNvSpPr>
          <p:nvPr/>
        </p:nvSpPr>
        <p:spPr bwMode="auto">
          <a:xfrm>
            <a:off x="4791075" y="49530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5824" name="Oval 16"/>
          <p:cNvSpPr>
            <a:spLocks noChangeArrowheads="1"/>
          </p:cNvSpPr>
          <p:nvPr/>
        </p:nvSpPr>
        <p:spPr bwMode="auto">
          <a:xfrm>
            <a:off x="3190875" y="51816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5825" name="Oval 17"/>
          <p:cNvSpPr>
            <a:spLocks noChangeArrowheads="1"/>
          </p:cNvSpPr>
          <p:nvPr/>
        </p:nvSpPr>
        <p:spPr bwMode="auto">
          <a:xfrm>
            <a:off x="4876800" y="46482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5826" name="Oval 18"/>
          <p:cNvSpPr>
            <a:spLocks noChangeArrowheads="1"/>
          </p:cNvSpPr>
          <p:nvPr/>
        </p:nvSpPr>
        <p:spPr bwMode="auto">
          <a:xfrm>
            <a:off x="5105400" y="51816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5827" name="Oval 19"/>
          <p:cNvSpPr>
            <a:spLocks noChangeArrowheads="1"/>
          </p:cNvSpPr>
          <p:nvPr/>
        </p:nvSpPr>
        <p:spPr bwMode="auto">
          <a:xfrm>
            <a:off x="5105400" y="48768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5828" name="Oval 20"/>
          <p:cNvSpPr>
            <a:spLocks noChangeArrowheads="1"/>
          </p:cNvSpPr>
          <p:nvPr/>
        </p:nvSpPr>
        <p:spPr bwMode="auto">
          <a:xfrm>
            <a:off x="5410200" y="50292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5829" name="Oval 21"/>
          <p:cNvSpPr>
            <a:spLocks noChangeArrowheads="1"/>
          </p:cNvSpPr>
          <p:nvPr/>
        </p:nvSpPr>
        <p:spPr bwMode="auto">
          <a:xfrm>
            <a:off x="4486275" y="48768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5830" name="Oval 22"/>
          <p:cNvSpPr>
            <a:spLocks noChangeArrowheads="1"/>
          </p:cNvSpPr>
          <p:nvPr/>
        </p:nvSpPr>
        <p:spPr bwMode="auto">
          <a:xfrm>
            <a:off x="3800475" y="48768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5831" name="Oval 23"/>
          <p:cNvSpPr>
            <a:spLocks noChangeArrowheads="1"/>
          </p:cNvSpPr>
          <p:nvPr/>
        </p:nvSpPr>
        <p:spPr bwMode="auto">
          <a:xfrm>
            <a:off x="4029075" y="45720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5832" name="Oval 24"/>
          <p:cNvSpPr>
            <a:spLocks noChangeArrowheads="1"/>
          </p:cNvSpPr>
          <p:nvPr/>
        </p:nvSpPr>
        <p:spPr bwMode="auto">
          <a:xfrm>
            <a:off x="3648075" y="45720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5833" name="Oval 25"/>
          <p:cNvSpPr>
            <a:spLocks noChangeArrowheads="1"/>
          </p:cNvSpPr>
          <p:nvPr/>
        </p:nvSpPr>
        <p:spPr bwMode="auto">
          <a:xfrm>
            <a:off x="2733675" y="50292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5834" name="Oval 26"/>
          <p:cNvSpPr>
            <a:spLocks noChangeArrowheads="1"/>
          </p:cNvSpPr>
          <p:nvPr/>
        </p:nvSpPr>
        <p:spPr bwMode="auto">
          <a:xfrm>
            <a:off x="2962275" y="48768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5835" name="Oval 27"/>
          <p:cNvSpPr>
            <a:spLocks noChangeArrowheads="1"/>
          </p:cNvSpPr>
          <p:nvPr/>
        </p:nvSpPr>
        <p:spPr bwMode="auto">
          <a:xfrm>
            <a:off x="3267075" y="49530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5836" name="Oval 28"/>
          <p:cNvSpPr>
            <a:spLocks noChangeArrowheads="1"/>
          </p:cNvSpPr>
          <p:nvPr/>
        </p:nvSpPr>
        <p:spPr bwMode="auto">
          <a:xfrm>
            <a:off x="4105275" y="48768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5837" name="Oval 29"/>
          <p:cNvSpPr>
            <a:spLocks noChangeArrowheads="1"/>
          </p:cNvSpPr>
          <p:nvPr/>
        </p:nvSpPr>
        <p:spPr bwMode="auto">
          <a:xfrm>
            <a:off x="3343275" y="46482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5838" name="Oval 30"/>
          <p:cNvSpPr>
            <a:spLocks noChangeArrowheads="1"/>
          </p:cNvSpPr>
          <p:nvPr/>
        </p:nvSpPr>
        <p:spPr bwMode="auto">
          <a:xfrm>
            <a:off x="5562600" y="53340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5839" name="Oval 31"/>
          <p:cNvSpPr>
            <a:spLocks noChangeArrowheads="1"/>
          </p:cNvSpPr>
          <p:nvPr/>
        </p:nvSpPr>
        <p:spPr bwMode="auto">
          <a:xfrm>
            <a:off x="3571875" y="50292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5840" name="Rectangle 32"/>
          <p:cNvSpPr>
            <a:spLocks noChangeArrowheads="1"/>
          </p:cNvSpPr>
          <p:nvPr/>
        </p:nvSpPr>
        <p:spPr bwMode="auto">
          <a:xfrm>
            <a:off x="5791200" y="4800600"/>
            <a:ext cx="381000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Arial" panose="020B0604020202020204" pitchFamily="34" charset="0"/>
              </a:rPr>
              <a:t>x</a:t>
            </a:r>
          </a:p>
        </p:txBody>
      </p:sp>
      <p:sp>
        <p:nvSpPr>
          <p:cNvPr id="1015841" name="Rectangle 33"/>
          <p:cNvSpPr>
            <a:spLocks noChangeArrowheads="1"/>
          </p:cNvSpPr>
          <p:nvPr/>
        </p:nvSpPr>
        <p:spPr bwMode="auto">
          <a:xfrm rot="16200000">
            <a:off x="1373188" y="4875213"/>
            <a:ext cx="13049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latin typeface="Arial" panose="020B0604020202020204" pitchFamily="34" charset="0"/>
              </a:rPr>
              <a:t>residuals</a:t>
            </a:r>
          </a:p>
        </p:txBody>
      </p:sp>
      <p:sp>
        <p:nvSpPr>
          <p:cNvPr id="1015842" name="Line 34"/>
          <p:cNvSpPr>
            <a:spLocks noChangeShapeType="1"/>
          </p:cNvSpPr>
          <p:nvPr/>
        </p:nvSpPr>
        <p:spPr bwMode="auto">
          <a:xfrm>
            <a:off x="6696075" y="5033963"/>
            <a:ext cx="3505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5843" name="Line 35"/>
          <p:cNvSpPr>
            <a:spLocks noChangeShapeType="1"/>
          </p:cNvSpPr>
          <p:nvPr/>
        </p:nvSpPr>
        <p:spPr bwMode="auto">
          <a:xfrm>
            <a:off x="6696075" y="4419600"/>
            <a:ext cx="0" cy="1295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5844" name="Rectangle 36"/>
          <p:cNvSpPr>
            <a:spLocks noChangeArrowheads="1"/>
          </p:cNvSpPr>
          <p:nvPr/>
        </p:nvSpPr>
        <p:spPr bwMode="auto">
          <a:xfrm>
            <a:off x="10134600" y="4800600"/>
            <a:ext cx="400050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Arial" panose="020B0604020202020204" pitchFamily="34" charset="0"/>
              </a:rPr>
              <a:t>x</a:t>
            </a:r>
          </a:p>
        </p:txBody>
      </p:sp>
      <p:sp>
        <p:nvSpPr>
          <p:cNvPr id="1015845" name="Line 37"/>
          <p:cNvSpPr>
            <a:spLocks noChangeShapeType="1"/>
          </p:cNvSpPr>
          <p:nvPr/>
        </p:nvSpPr>
        <p:spPr bwMode="auto">
          <a:xfrm>
            <a:off x="6738939" y="4576763"/>
            <a:ext cx="3195637" cy="0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5846" name="Line 38"/>
          <p:cNvSpPr>
            <a:spLocks noChangeShapeType="1"/>
          </p:cNvSpPr>
          <p:nvPr/>
        </p:nvSpPr>
        <p:spPr bwMode="auto">
          <a:xfrm>
            <a:off x="6815139" y="5491163"/>
            <a:ext cx="3119437" cy="0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5847" name="Oval 39"/>
          <p:cNvSpPr>
            <a:spLocks noChangeArrowheads="1"/>
          </p:cNvSpPr>
          <p:nvPr/>
        </p:nvSpPr>
        <p:spPr bwMode="auto">
          <a:xfrm>
            <a:off x="7381875" y="4805363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5848" name="Oval 40"/>
          <p:cNvSpPr>
            <a:spLocks noChangeArrowheads="1"/>
          </p:cNvSpPr>
          <p:nvPr/>
        </p:nvSpPr>
        <p:spPr bwMode="auto">
          <a:xfrm>
            <a:off x="7077075" y="4652963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5849" name="Oval 41"/>
          <p:cNvSpPr>
            <a:spLocks noChangeArrowheads="1"/>
          </p:cNvSpPr>
          <p:nvPr/>
        </p:nvSpPr>
        <p:spPr bwMode="auto">
          <a:xfrm>
            <a:off x="6696075" y="5186363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5850" name="Oval 42"/>
          <p:cNvSpPr>
            <a:spLocks noChangeArrowheads="1"/>
          </p:cNvSpPr>
          <p:nvPr/>
        </p:nvSpPr>
        <p:spPr bwMode="auto">
          <a:xfrm>
            <a:off x="6848475" y="4957763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5851" name="Oval 43"/>
          <p:cNvSpPr>
            <a:spLocks noChangeArrowheads="1"/>
          </p:cNvSpPr>
          <p:nvPr/>
        </p:nvSpPr>
        <p:spPr bwMode="auto">
          <a:xfrm>
            <a:off x="6772275" y="4652963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5852" name="Oval 44"/>
          <p:cNvSpPr>
            <a:spLocks noChangeArrowheads="1"/>
          </p:cNvSpPr>
          <p:nvPr/>
        </p:nvSpPr>
        <p:spPr bwMode="auto">
          <a:xfrm>
            <a:off x="7762875" y="4957763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5853" name="Oval 45"/>
          <p:cNvSpPr>
            <a:spLocks noChangeArrowheads="1"/>
          </p:cNvSpPr>
          <p:nvPr/>
        </p:nvSpPr>
        <p:spPr bwMode="auto">
          <a:xfrm>
            <a:off x="7762875" y="4576763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5854" name="Oval 46"/>
          <p:cNvSpPr>
            <a:spLocks noChangeArrowheads="1"/>
          </p:cNvSpPr>
          <p:nvPr/>
        </p:nvSpPr>
        <p:spPr bwMode="auto">
          <a:xfrm>
            <a:off x="7077075" y="5186363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5855" name="Oval 47"/>
          <p:cNvSpPr>
            <a:spLocks noChangeArrowheads="1"/>
          </p:cNvSpPr>
          <p:nvPr/>
        </p:nvSpPr>
        <p:spPr bwMode="auto">
          <a:xfrm>
            <a:off x="8524875" y="4576763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5856" name="Oval 48"/>
          <p:cNvSpPr>
            <a:spLocks noChangeArrowheads="1"/>
          </p:cNvSpPr>
          <p:nvPr/>
        </p:nvSpPr>
        <p:spPr bwMode="auto">
          <a:xfrm>
            <a:off x="8067675" y="4729163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5857" name="Oval 49"/>
          <p:cNvSpPr>
            <a:spLocks noChangeArrowheads="1"/>
          </p:cNvSpPr>
          <p:nvPr/>
        </p:nvSpPr>
        <p:spPr bwMode="auto">
          <a:xfrm>
            <a:off x="7915275" y="5262563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5858" name="Oval 50"/>
          <p:cNvSpPr>
            <a:spLocks noChangeArrowheads="1"/>
          </p:cNvSpPr>
          <p:nvPr/>
        </p:nvSpPr>
        <p:spPr bwMode="auto">
          <a:xfrm>
            <a:off x="7458075" y="5186363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5859" name="Oval 51"/>
          <p:cNvSpPr>
            <a:spLocks noChangeArrowheads="1"/>
          </p:cNvSpPr>
          <p:nvPr/>
        </p:nvSpPr>
        <p:spPr bwMode="auto">
          <a:xfrm>
            <a:off x="9210675" y="4805363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5860" name="Oval 52"/>
          <p:cNvSpPr>
            <a:spLocks noChangeArrowheads="1"/>
          </p:cNvSpPr>
          <p:nvPr/>
        </p:nvSpPr>
        <p:spPr bwMode="auto">
          <a:xfrm>
            <a:off x="8524875" y="5186363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5861" name="Oval 53"/>
          <p:cNvSpPr>
            <a:spLocks noChangeArrowheads="1"/>
          </p:cNvSpPr>
          <p:nvPr/>
        </p:nvSpPr>
        <p:spPr bwMode="auto">
          <a:xfrm>
            <a:off x="8220075" y="5033963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5862" name="Oval 54"/>
          <p:cNvSpPr>
            <a:spLocks noChangeArrowheads="1"/>
          </p:cNvSpPr>
          <p:nvPr/>
        </p:nvSpPr>
        <p:spPr bwMode="auto">
          <a:xfrm>
            <a:off x="9210675" y="5110163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5863" name="Oval 55"/>
          <p:cNvSpPr>
            <a:spLocks noChangeArrowheads="1"/>
          </p:cNvSpPr>
          <p:nvPr/>
        </p:nvSpPr>
        <p:spPr bwMode="auto">
          <a:xfrm>
            <a:off x="8677275" y="4957763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5864" name="Oval 56"/>
          <p:cNvSpPr>
            <a:spLocks noChangeArrowheads="1"/>
          </p:cNvSpPr>
          <p:nvPr/>
        </p:nvSpPr>
        <p:spPr bwMode="auto">
          <a:xfrm>
            <a:off x="8829675" y="5262563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5865" name="Oval 57"/>
          <p:cNvSpPr>
            <a:spLocks noChangeArrowheads="1"/>
          </p:cNvSpPr>
          <p:nvPr/>
        </p:nvSpPr>
        <p:spPr bwMode="auto">
          <a:xfrm>
            <a:off x="8905875" y="4729163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5866" name="Oval 58"/>
          <p:cNvSpPr>
            <a:spLocks noChangeArrowheads="1"/>
          </p:cNvSpPr>
          <p:nvPr/>
        </p:nvSpPr>
        <p:spPr bwMode="auto">
          <a:xfrm>
            <a:off x="9591675" y="5262563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5867" name="Oval 59"/>
          <p:cNvSpPr>
            <a:spLocks noChangeArrowheads="1"/>
          </p:cNvSpPr>
          <p:nvPr/>
        </p:nvSpPr>
        <p:spPr bwMode="auto">
          <a:xfrm>
            <a:off x="9439275" y="4652963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5868" name="Oval 60"/>
          <p:cNvSpPr>
            <a:spLocks noChangeArrowheads="1"/>
          </p:cNvSpPr>
          <p:nvPr/>
        </p:nvSpPr>
        <p:spPr bwMode="auto">
          <a:xfrm>
            <a:off x="9820275" y="4881563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5869" name="Oval 61"/>
          <p:cNvSpPr>
            <a:spLocks noChangeArrowheads="1"/>
          </p:cNvSpPr>
          <p:nvPr/>
        </p:nvSpPr>
        <p:spPr bwMode="auto">
          <a:xfrm>
            <a:off x="9439275" y="4957763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5870" name="Line 62"/>
          <p:cNvSpPr>
            <a:spLocks noChangeShapeType="1"/>
          </p:cNvSpPr>
          <p:nvPr/>
        </p:nvSpPr>
        <p:spPr bwMode="auto">
          <a:xfrm>
            <a:off x="2276475" y="2366964"/>
            <a:ext cx="0" cy="15192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5871" name="Line 63"/>
          <p:cNvSpPr>
            <a:spLocks noChangeShapeType="1"/>
          </p:cNvSpPr>
          <p:nvPr/>
        </p:nvSpPr>
        <p:spPr bwMode="auto">
          <a:xfrm>
            <a:off x="2276475" y="3886200"/>
            <a:ext cx="3352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5872" name="Line 64"/>
          <p:cNvSpPr>
            <a:spLocks noChangeShapeType="1"/>
          </p:cNvSpPr>
          <p:nvPr/>
        </p:nvSpPr>
        <p:spPr bwMode="auto">
          <a:xfrm flipV="1">
            <a:off x="2276475" y="2286000"/>
            <a:ext cx="3429000" cy="1143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5873" name="Oval 65"/>
          <p:cNvSpPr>
            <a:spLocks noChangeArrowheads="1"/>
          </p:cNvSpPr>
          <p:nvPr/>
        </p:nvSpPr>
        <p:spPr bwMode="auto">
          <a:xfrm rot="14317620">
            <a:off x="2657475" y="35814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5874" name="Oval 66"/>
          <p:cNvSpPr>
            <a:spLocks noChangeArrowheads="1"/>
          </p:cNvSpPr>
          <p:nvPr/>
        </p:nvSpPr>
        <p:spPr bwMode="auto">
          <a:xfrm rot="14317620">
            <a:off x="3038475" y="34290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5875" name="Oval 67"/>
          <p:cNvSpPr>
            <a:spLocks noChangeArrowheads="1"/>
          </p:cNvSpPr>
          <p:nvPr/>
        </p:nvSpPr>
        <p:spPr bwMode="auto">
          <a:xfrm rot="14317620">
            <a:off x="4410075" y="22860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5876" name="Oval 68"/>
          <p:cNvSpPr>
            <a:spLocks noChangeArrowheads="1"/>
          </p:cNvSpPr>
          <p:nvPr/>
        </p:nvSpPr>
        <p:spPr bwMode="auto">
          <a:xfrm rot="14317620">
            <a:off x="4638675" y="25146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5877" name="Oval 69"/>
          <p:cNvSpPr>
            <a:spLocks noChangeArrowheads="1"/>
          </p:cNvSpPr>
          <p:nvPr/>
        </p:nvSpPr>
        <p:spPr bwMode="auto">
          <a:xfrm rot="14317620">
            <a:off x="5105400" y="21336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5878" name="Oval 70"/>
          <p:cNvSpPr>
            <a:spLocks noChangeArrowheads="1"/>
          </p:cNvSpPr>
          <p:nvPr/>
        </p:nvSpPr>
        <p:spPr bwMode="auto">
          <a:xfrm rot="14317620">
            <a:off x="3343275" y="32004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5879" name="Oval 71"/>
          <p:cNvSpPr>
            <a:spLocks noChangeArrowheads="1"/>
          </p:cNvSpPr>
          <p:nvPr/>
        </p:nvSpPr>
        <p:spPr bwMode="auto">
          <a:xfrm rot="14317620">
            <a:off x="4943475" y="24384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5880" name="Oval 72"/>
          <p:cNvSpPr>
            <a:spLocks noChangeArrowheads="1"/>
          </p:cNvSpPr>
          <p:nvPr/>
        </p:nvSpPr>
        <p:spPr bwMode="auto">
          <a:xfrm rot="14317620">
            <a:off x="5334000" y="25146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5881" name="Oval 73"/>
          <p:cNvSpPr>
            <a:spLocks noChangeArrowheads="1"/>
          </p:cNvSpPr>
          <p:nvPr/>
        </p:nvSpPr>
        <p:spPr bwMode="auto">
          <a:xfrm rot="14317620">
            <a:off x="5334000" y="22098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5882" name="Oval 74"/>
          <p:cNvSpPr>
            <a:spLocks noChangeArrowheads="1"/>
          </p:cNvSpPr>
          <p:nvPr/>
        </p:nvSpPr>
        <p:spPr bwMode="auto">
          <a:xfrm rot="14317620">
            <a:off x="5638800" y="22860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5883" name="Oval 75"/>
          <p:cNvSpPr>
            <a:spLocks noChangeArrowheads="1"/>
          </p:cNvSpPr>
          <p:nvPr/>
        </p:nvSpPr>
        <p:spPr bwMode="auto">
          <a:xfrm rot="14317620">
            <a:off x="4800600" y="20574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5884" name="Oval 76"/>
          <p:cNvSpPr>
            <a:spLocks noChangeArrowheads="1"/>
          </p:cNvSpPr>
          <p:nvPr/>
        </p:nvSpPr>
        <p:spPr bwMode="auto">
          <a:xfrm rot="14317620">
            <a:off x="3952875" y="26670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5885" name="Oval 77"/>
          <p:cNvSpPr>
            <a:spLocks noChangeArrowheads="1"/>
          </p:cNvSpPr>
          <p:nvPr/>
        </p:nvSpPr>
        <p:spPr bwMode="auto">
          <a:xfrm rot="14317620">
            <a:off x="4105275" y="22860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5886" name="Oval 78"/>
          <p:cNvSpPr>
            <a:spLocks noChangeArrowheads="1"/>
          </p:cNvSpPr>
          <p:nvPr/>
        </p:nvSpPr>
        <p:spPr bwMode="auto">
          <a:xfrm rot="14317620">
            <a:off x="3810000" y="23622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5887" name="Oval 79"/>
          <p:cNvSpPr>
            <a:spLocks noChangeArrowheads="1"/>
          </p:cNvSpPr>
          <p:nvPr/>
        </p:nvSpPr>
        <p:spPr bwMode="auto">
          <a:xfrm rot="14317620">
            <a:off x="2886075" y="32004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5888" name="Oval 80"/>
          <p:cNvSpPr>
            <a:spLocks noChangeArrowheads="1"/>
          </p:cNvSpPr>
          <p:nvPr/>
        </p:nvSpPr>
        <p:spPr bwMode="auto">
          <a:xfrm rot="14317620">
            <a:off x="3114675" y="29718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5889" name="Oval 81"/>
          <p:cNvSpPr>
            <a:spLocks noChangeArrowheads="1"/>
          </p:cNvSpPr>
          <p:nvPr/>
        </p:nvSpPr>
        <p:spPr bwMode="auto">
          <a:xfrm rot="14317620">
            <a:off x="3419475" y="29718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5890" name="Oval 82"/>
          <p:cNvSpPr>
            <a:spLocks noChangeArrowheads="1"/>
          </p:cNvSpPr>
          <p:nvPr/>
        </p:nvSpPr>
        <p:spPr bwMode="auto">
          <a:xfrm rot="14317620">
            <a:off x="4257675" y="25908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5891" name="Oval 83"/>
          <p:cNvSpPr>
            <a:spLocks noChangeArrowheads="1"/>
          </p:cNvSpPr>
          <p:nvPr/>
        </p:nvSpPr>
        <p:spPr bwMode="auto">
          <a:xfrm rot="14317620">
            <a:off x="3495675" y="25146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5892" name="Oval 84"/>
          <p:cNvSpPr>
            <a:spLocks noChangeArrowheads="1"/>
          </p:cNvSpPr>
          <p:nvPr/>
        </p:nvSpPr>
        <p:spPr bwMode="auto">
          <a:xfrm rot="14317620">
            <a:off x="5715000" y="25908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5893" name="Oval 85"/>
          <p:cNvSpPr>
            <a:spLocks noChangeArrowheads="1"/>
          </p:cNvSpPr>
          <p:nvPr/>
        </p:nvSpPr>
        <p:spPr bwMode="auto">
          <a:xfrm rot="14317620">
            <a:off x="3724275" y="28956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5894" name="Text Box 86"/>
          <p:cNvSpPr txBox="1">
            <a:spLocks noChangeArrowheads="1"/>
          </p:cNvSpPr>
          <p:nvPr/>
        </p:nvSpPr>
        <p:spPr bwMode="auto">
          <a:xfrm>
            <a:off x="2057400" y="1905000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latin typeface="Arial" panose="020B0604020202020204" pitchFamily="34" charset="0"/>
              </a:rPr>
              <a:t>Y</a:t>
            </a:r>
          </a:p>
        </p:txBody>
      </p:sp>
      <p:sp>
        <p:nvSpPr>
          <p:cNvPr id="1015895" name="Rectangle 87"/>
          <p:cNvSpPr>
            <a:spLocks noChangeArrowheads="1"/>
          </p:cNvSpPr>
          <p:nvPr/>
        </p:nvSpPr>
        <p:spPr bwMode="auto">
          <a:xfrm>
            <a:off x="5562601" y="3657600"/>
            <a:ext cx="466725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Arial" panose="020B0604020202020204" pitchFamily="34" charset="0"/>
              </a:rPr>
              <a:t>x</a:t>
            </a:r>
          </a:p>
        </p:txBody>
      </p:sp>
      <p:sp>
        <p:nvSpPr>
          <p:cNvPr id="1015896" name="Line 88"/>
          <p:cNvSpPr>
            <a:spLocks noChangeShapeType="1"/>
          </p:cNvSpPr>
          <p:nvPr/>
        </p:nvSpPr>
        <p:spPr bwMode="auto">
          <a:xfrm flipH="1">
            <a:off x="6629400" y="2325688"/>
            <a:ext cx="6350" cy="15605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5897" name="Line 89"/>
          <p:cNvSpPr>
            <a:spLocks noChangeShapeType="1"/>
          </p:cNvSpPr>
          <p:nvPr/>
        </p:nvSpPr>
        <p:spPr bwMode="auto">
          <a:xfrm flipV="1">
            <a:off x="6635750" y="2244725"/>
            <a:ext cx="3429000" cy="1143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5898" name="Oval 90"/>
          <p:cNvSpPr>
            <a:spLocks noChangeArrowheads="1"/>
          </p:cNvSpPr>
          <p:nvPr/>
        </p:nvSpPr>
        <p:spPr bwMode="auto">
          <a:xfrm rot="14317620">
            <a:off x="6696075" y="35052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5899" name="Oval 91"/>
          <p:cNvSpPr>
            <a:spLocks noChangeArrowheads="1"/>
          </p:cNvSpPr>
          <p:nvPr/>
        </p:nvSpPr>
        <p:spPr bwMode="auto">
          <a:xfrm rot="14317620">
            <a:off x="6924675" y="32004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5900" name="Oval 92"/>
          <p:cNvSpPr>
            <a:spLocks noChangeArrowheads="1"/>
          </p:cNvSpPr>
          <p:nvPr/>
        </p:nvSpPr>
        <p:spPr bwMode="auto">
          <a:xfrm rot="14317620">
            <a:off x="8601075" y="21336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5901" name="Oval 93"/>
          <p:cNvSpPr>
            <a:spLocks noChangeArrowheads="1"/>
          </p:cNvSpPr>
          <p:nvPr/>
        </p:nvSpPr>
        <p:spPr bwMode="auto">
          <a:xfrm rot="14317620">
            <a:off x="8753475" y="25146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5902" name="Oval 94"/>
          <p:cNvSpPr>
            <a:spLocks noChangeArrowheads="1"/>
          </p:cNvSpPr>
          <p:nvPr/>
        </p:nvSpPr>
        <p:spPr bwMode="auto">
          <a:xfrm rot="14317620">
            <a:off x="9363075" y="22098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5903" name="Oval 95"/>
          <p:cNvSpPr>
            <a:spLocks noChangeArrowheads="1"/>
          </p:cNvSpPr>
          <p:nvPr/>
        </p:nvSpPr>
        <p:spPr bwMode="auto">
          <a:xfrm rot="14317620">
            <a:off x="7153275" y="33528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5904" name="Oval 96"/>
          <p:cNvSpPr>
            <a:spLocks noChangeArrowheads="1"/>
          </p:cNvSpPr>
          <p:nvPr/>
        </p:nvSpPr>
        <p:spPr bwMode="auto">
          <a:xfrm rot="14317620">
            <a:off x="8905875" y="28194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5905" name="Oval 97"/>
          <p:cNvSpPr>
            <a:spLocks noChangeArrowheads="1"/>
          </p:cNvSpPr>
          <p:nvPr/>
        </p:nvSpPr>
        <p:spPr bwMode="auto">
          <a:xfrm rot="14317620">
            <a:off x="9363075" y="25146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5906" name="Oval 98"/>
          <p:cNvSpPr>
            <a:spLocks noChangeArrowheads="1"/>
          </p:cNvSpPr>
          <p:nvPr/>
        </p:nvSpPr>
        <p:spPr bwMode="auto">
          <a:xfrm rot="14317620">
            <a:off x="9515475" y="1939925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5907" name="Oval 99"/>
          <p:cNvSpPr>
            <a:spLocks noChangeArrowheads="1"/>
          </p:cNvSpPr>
          <p:nvPr/>
        </p:nvSpPr>
        <p:spPr bwMode="auto">
          <a:xfrm rot="14317620">
            <a:off x="9058275" y="22098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5908" name="Oval 100"/>
          <p:cNvSpPr>
            <a:spLocks noChangeArrowheads="1"/>
          </p:cNvSpPr>
          <p:nvPr/>
        </p:nvSpPr>
        <p:spPr bwMode="auto">
          <a:xfrm rot="14317620">
            <a:off x="7991475" y="31242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5909" name="Oval 101"/>
          <p:cNvSpPr>
            <a:spLocks noChangeArrowheads="1"/>
          </p:cNvSpPr>
          <p:nvPr/>
        </p:nvSpPr>
        <p:spPr bwMode="auto">
          <a:xfrm rot="14317620">
            <a:off x="8067675" y="25146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5910" name="Oval 102"/>
          <p:cNvSpPr>
            <a:spLocks noChangeArrowheads="1"/>
          </p:cNvSpPr>
          <p:nvPr/>
        </p:nvSpPr>
        <p:spPr bwMode="auto">
          <a:xfrm rot="14317620">
            <a:off x="7686675" y="23622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5911" name="Oval 103"/>
          <p:cNvSpPr>
            <a:spLocks noChangeArrowheads="1"/>
          </p:cNvSpPr>
          <p:nvPr/>
        </p:nvSpPr>
        <p:spPr bwMode="auto">
          <a:xfrm rot="14317620">
            <a:off x="6772275" y="28956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5912" name="Oval 104"/>
          <p:cNvSpPr>
            <a:spLocks noChangeArrowheads="1"/>
          </p:cNvSpPr>
          <p:nvPr/>
        </p:nvSpPr>
        <p:spPr bwMode="auto">
          <a:xfrm rot="14317620">
            <a:off x="7077075" y="27432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5913" name="Oval 105"/>
          <p:cNvSpPr>
            <a:spLocks noChangeArrowheads="1"/>
          </p:cNvSpPr>
          <p:nvPr/>
        </p:nvSpPr>
        <p:spPr bwMode="auto">
          <a:xfrm rot="14317620">
            <a:off x="7381875" y="2930525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1015914" name="Oval 106"/>
          <p:cNvSpPr>
            <a:spLocks noChangeArrowheads="1"/>
          </p:cNvSpPr>
          <p:nvPr/>
        </p:nvSpPr>
        <p:spPr bwMode="auto">
          <a:xfrm rot="14317620">
            <a:off x="8296275" y="28194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5915" name="Oval 107"/>
          <p:cNvSpPr>
            <a:spLocks noChangeArrowheads="1"/>
          </p:cNvSpPr>
          <p:nvPr/>
        </p:nvSpPr>
        <p:spPr bwMode="auto">
          <a:xfrm rot="14317620">
            <a:off x="7762875" y="28956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5916" name="Oval 108"/>
          <p:cNvSpPr>
            <a:spLocks noChangeArrowheads="1"/>
          </p:cNvSpPr>
          <p:nvPr/>
        </p:nvSpPr>
        <p:spPr bwMode="auto">
          <a:xfrm rot="14317620">
            <a:off x="9744075" y="26670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5917" name="Oval 109"/>
          <p:cNvSpPr>
            <a:spLocks noChangeArrowheads="1"/>
          </p:cNvSpPr>
          <p:nvPr/>
        </p:nvSpPr>
        <p:spPr bwMode="auto">
          <a:xfrm rot="14317620">
            <a:off x="7534275" y="32004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5918" name="Oval 110"/>
          <p:cNvSpPr>
            <a:spLocks noChangeArrowheads="1"/>
          </p:cNvSpPr>
          <p:nvPr/>
        </p:nvSpPr>
        <p:spPr bwMode="auto">
          <a:xfrm rot="14317620">
            <a:off x="9896475" y="21336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5919" name="Text Box 111"/>
          <p:cNvSpPr txBox="1">
            <a:spLocks noChangeArrowheads="1"/>
          </p:cNvSpPr>
          <p:nvPr/>
        </p:nvSpPr>
        <p:spPr bwMode="auto">
          <a:xfrm>
            <a:off x="6400800" y="1905000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latin typeface="Arial" panose="020B0604020202020204" pitchFamily="34" charset="0"/>
              </a:rPr>
              <a:t>Y</a:t>
            </a:r>
          </a:p>
        </p:txBody>
      </p:sp>
      <p:sp>
        <p:nvSpPr>
          <p:cNvPr id="1015920" name="Rectangle 112"/>
          <p:cNvSpPr>
            <a:spLocks noChangeArrowheads="1"/>
          </p:cNvSpPr>
          <p:nvPr/>
        </p:nvSpPr>
        <p:spPr bwMode="auto">
          <a:xfrm>
            <a:off x="9906001" y="3657600"/>
            <a:ext cx="390525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Arial" panose="020B0604020202020204" pitchFamily="34" charset="0"/>
              </a:rPr>
              <a:t>x</a:t>
            </a:r>
          </a:p>
        </p:txBody>
      </p:sp>
      <p:sp>
        <p:nvSpPr>
          <p:cNvPr id="1015921" name="Line 113"/>
          <p:cNvSpPr>
            <a:spLocks noChangeShapeType="1"/>
          </p:cNvSpPr>
          <p:nvPr/>
        </p:nvSpPr>
        <p:spPr bwMode="auto">
          <a:xfrm>
            <a:off x="6619875" y="3886200"/>
            <a:ext cx="3352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5922" name="Oval 114"/>
          <p:cNvSpPr>
            <a:spLocks noChangeArrowheads="1"/>
          </p:cNvSpPr>
          <p:nvPr/>
        </p:nvSpPr>
        <p:spPr bwMode="auto">
          <a:xfrm rot="14317620">
            <a:off x="8601075" y="28194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5923" name="Rectangle 115"/>
          <p:cNvSpPr>
            <a:spLocks noChangeArrowheads="1"/>
          </p:cNvSpPr>
          <p:nvPr/>
        </p:nvSpPr>
        <p:spPr bwMode="auto">
          <a:xfrm rot="16200000">
            <a:off x="5792788" y="4875213"/>
            <a:ext cx="13049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latin typeface="Arial" panose="020B0604020202020204" pitchFamily="34" charset="0"/>
              </a:rPr>
              <a:t>residuals</a:t>
            </a:r>
          </a:p>
        </p:txBody>
      </p:sp>
      <p:sp>
        <p:nvSpPr>
          <p:cNvPr id="1015924" name="Line 116"/>
          <p:cNvSpPr>
            <a:spLocks noChangeShapeType="1"/>
          </p:cNvSpPr>
          <p:nvPr/>
        </p:nvSpPr>
        <p:spPr bwMode="auto">
          <a:xfrm>
            <a:off x="6172200" y="1676400"/>
            <a:ext cx="0" cy="4724400"/>
          </a:xfrm>
          <a:prstGeom prst="line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6478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834" name="Rectangle 2"/>
          <p:cNvSpPr>
            <a:spLocks noGrp="1" noChangeArrowheads="1"/>
          </p:cNvSpPr>
          <p:nvPr>
            <p:ph type="title"/>
          </p:nvPr>
        </p:nvSpPr>
        <p:spPr>
          <a:xfrm>
            <a:off x="2514600" y="304800"/>
            <a:ext cx="7793038" cy="1066800"/>
          </a:xfrm>
        </p:spPr>
        <p:txBody>
          <a:bodyPr>
            <a:normAutofit fontScale="90000"/>
          </a:bodyPr>
          <a:lstStyle/>
          <a:p>
            <a:pPr>
              <a:lnSpc>
                <a:spcPct val="80000"/>
              </a:lnSpc>
            </a:pPr>
            <a:r>
              <a:rPr lang="en-US" altLang="en-US"/>
              <a:t>Residual Analysis for </a:t>
            </a:r>
            <a:br>
              <a:rPr lang="en-US" altLang="en-US"/>
            </a:br>
            <a:r>
              <a:rPr lang="en-US" altLang="en-US"/>
              <a:t>Homoscedasticity </a:t>
            </a:r>
          </a:p>
        </p:txBody>
      </p:sp>
      <p:graphicFrame>
        <p:nvGraphicFramePr>
          <p:cNvPr id="1016835" name="Object 3">
            <a:hlinkClick r:id="" action="ppaction://ole?verb=0"/>
          </p:cNvPr>
          <p:cNvGraphicFramePr>
            <a:graphicFrameLocks/>
          </p:cNvGraphicFramePr>
          <p:nvPr/>
        </p:nvGraphicFramePr>
        <p:xfrm>
          <a:off x="1976438" y="5715000"/>
          <a:ext cx="576262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7" name="Clip" r:id="rId3" imgW="1031760" imgH="988920" progId="MS_ClipArt_Gallery.5">
                  <p:embed/>
                </p:oleObj>
              </mc:Choice>
              <mc:Fallback>
                <p:oleObj name="Clip" r:id="rId3" imgW="1031760" imgH="988920" progId="MS_ClipArt_Gallery.5">
                  <p:embed/>
                  <p:pic>
                    <p:nvPicPr>
                      <p:cNvPr id="1016835" name="Object 3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6438" y="5715000"/>
                        <a:ext cx="576262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16836" name="Rectangle 4"/>
          <p:cNvSpPr>
            <a:spLocks noChangeArrowheads="1"/>
          </p:cNvSpPr>
          <p:nvPr/>
        </p:nvSpPr>
        <p:spPr bwMode="auto">
          <a:xfrm>
            <a:off x="2662238" y="5791201"/>
            <a:ext cx="3357562" cy="466725"/>
          </a:xfrm>
          <a:prstGeom prst="rect">
            <a:avLst/>
          </a:prstGeom>
          <a:solidFill>
            <a:srgbClr val="FDE0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Arial" panose="020B0604020202020204" pitchFamily="34" charset="0"/>
              </a:rPr>
              <a:t>Non-constant variance</a:t>
            </a:r>
          </a:p>
        </p:txBody>
      </p:sp>
      <p:sp>
        <p:nvSpPr>
          <p:cNvPr id="1016837" name="Rectangle 5"/>
          <p:cNvSpPr>
            <a:spLocks noChangeArrowheads="1"/>
          </p:cNvSpPr>
          <p:nvPr/>
        </p:nvSpPr>
        <p:spPr bwMode="auto">
          <a:xfrm>
            <a:off x="6705600" y="5565776"/>
            <a:ext cx="914400" cy="9207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5400">
                <a:solidFill>
                  <a:srgbClr val="FF0000"/>
                </a:solidFill>
                <a:latin typeface="Wingdings" panose="05000000000000000000" pitchFamily="2" charset="2"/>
              </a:rPr>
              <a:t></a:t>
            </a:r>
          </a:p>
        </p:txBody>
      </p:sp>
      <p:sp>
        <p:nvSpPr>
          <p:cNvPr id="1016838" name="Rectangle 6"/>
          <p:cNvSpPr>
            <a:spLocks noChangeArrowheads="1"/>
          </p:cNvSpPr>
          <p:nvPr/>
        </p:nvSpPr>
        <p:spPr bwMode="auto">
          <a:xfrm>
            <a:off x="7388226" y="5732464"/>
            <a:ext cx="2974975" cy="466725"/>
          </a:xfrm>
          <a:prstGeom prst="rect">
            <a:avLst/>
          </a:prstGeom>
          <a:solidFill>
            <a:srgbClr val="FDE0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Arial" panose="020B0604020202020204" pitchFamily="34" charset="0"/>
              </a:rPr>
              <a:t>Constant variance</a:t>
            </a:r>
          </a:p>
        </p:txBody>
      </p:sp>
      <p:sp>
        <p:nvSpPr>
          <p:cNvPr id="1016839" name="Line 7"/>
          <p:cNvSpPr>
            <a:spLocks noChangeShapeType="1"/>
          </p:cNvSpPr>
          <p:nvPr/>
        </p:nvSpPr>
        <p:spPr bwMode="auto">
          <a:xfrm>
            <a:off x="2433638" y="4424364"/>
            <a:ext cx="0" cy="13668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6840" name="Line 8"/>
          <p:cNvSpPr>
            <a:spLocks noChangeShapeType="1"/>
          </p:cNvSpPr>
          <p:nvPr/>
        </p:nvSpPr>
        <p:spPr bwMode="auto">
          <a:xfrm flipV="1">
            <a:off x="2438400" y="5029200"/>
            <a:ext cx="3276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6841" name="Line 9"/>
          <p:cNvSpPr>
            <a:spLocks noChangeShapeType="1"/>
          </p:cNvSpPr>
          <p:nvPr/>
        </p:nvSpPr>
        <p:spPr bwMode="auto">
          <a:xfrm flipV="1">
            <a:off x="2743200" y="4114800"/>
            <a:ext cx="2738438" cy="757238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6842" name="Line 10"/>
          <p:cNvSpPr>
            <a:spLocks noChangeShapeType="1"/>
          </p:cNvSpPr>
          <p:nvPr/>
        </p:nvSpPr>
        <p:spPr bwMode="auto">
          <a:xfrm>
            <a:off x="2743200" y="5257800"/>
            <a:ext cx="2662238" cy="452438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6843" name="Oval 11"/>
          <p:cNvSpPr>
            <a:spLocks noChangeArrowheads="1"/>
          </p:cNvSpPr>
          <p:nvPr/>
        </p:nvSpPr>
        <p:spPr bwMode="auto">
          <a:xfrm>
            <a:off x="2814638" y="49149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6844" name="Oval 12"/>
          <p:cNvSpPr>
            <a:spLocks noChangeArrowheads="1"/>
          </p:cNvSpPr>
          <p:nvPr/>
        </p:nvSpPr>
        <p:spPr bwMode="auto">
          <a:xfrm>
            <a:off x="4033838" y="46101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6845" name="Oval 13"/>
          <p:cNvSpPr>
            <a:spLocks noChangeArrowheads="1"/>
          </p:cNvSpPr>
          <p:nvPr/>
        </p:nvSpPr>
        <p:spPr bwMode="auto">
          <a:xfrm>
            <a:off x="3043238" y="50673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6846" name="Oval 14"/>
          <p:cNvSpPr>
            <a:spLocks noChangeArrowheads="1"/>
          </p:cNvSpPr>
          <p:nvPr/>
        </p:nvSpPr>
        <p:spPr bwMode="auto">
          <a:xfrm>
            <a:off x="3195638" y="47625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6847" name="Oval 15"/>
          <p:cNvSpPr>
            <a:spLocks noChangeArrowheads="1"/>
          </p:cNvSpPr>
          <p:nvPr/>
        </p:nvSpPr>
        <p:spPr bwMode="auto">
          <a:xfrm>
            <a:off x="3576638" y="47625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6848" name="Oval 16"/>
          <p:cNvSpPr>
            <a:spLocks noChangeArrowheads="1"/>
          </p:cNvSpPr>
          <p:nvPr/>
        </p:nvSpPr>
        <p:spPr bwMode="auto">
          <a:xfrm>
            <a:off x="3652838" y="51435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6849" name="Oval 17"/>
          <p:cNvSpPr>
            <a:spLocks noChangeArrowheads="1"/>
          </p:cNvSpPr>
          <p:nvPr/>
        </p:nvSpPr>
        <p:spPr bwMode="auto">
          <a:xfrm>
            <a:off x="3957638" y="49149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6850" name="Oval 18"/>
          <p:cNvSpPr>
            <a:spLocks noChangeArrowheads="1"/>
          </p:cNvSpPr>
          <p:nvPr/>
        </p:nvSpPr>
        <p:spPr bwMode="auto">
          <a:xfrm>
            <a:off x="3348038" y="50673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6851" name="Oval 19"/>
          <p:cNvSpPr>
            <a:spLocks noChangeArrowheads="1"/>
          </p:cNvSpPr>
          <p:nvPr/>
        </p:nvSpPr>
        <p:spPr bwMode="auto">
          <a:xfrm>
            <a:off x="5253038" y="51435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6852" name="Oval 20"/>
          <p:cNvSpPr>
            <a:spLocks noChangeArrowheads="1"/>
          </p:cNvSpPr>
          <p:nvPr/>
        </p:nvSpPr>
        <p:spPr bwMode="auto">
          <a:xfrm>
            <a:off x="4567238" y="53721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6853" name="Oval 21"/>
          <p:cNvSpPr>
            <a:spLocks noChangeArrowheads="1"/>
          </p:cNvSpPr>
          <p:nvPr/>
        </p:nvSpPr>
        <p:spPr bwMode="auto">
          <a:xfrm>
            <a:off x="4719638" y="47625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6854" name="Oval 22"/>
          <p:cNvSpPr>
            <a:spLocks noChangeArrowheads="1"/>
          </p:cNvSpPr>
          <p:nvPr/>
        </p:nvSpPr>
        <p:spPr bwMode="auto">
          <a:xfrm>
            <a:off x="4491038" y="44577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6855" name="Oval 23"/>
          <p:cNvSpPr>
            <a:spLocks noChangeArrowheads="1"/>
          </p:cNvSpPr>
          <p:nvPr/>
        </p:nvSpPr>
        <p:spPr bwMode="auto">
          <a:xfrm>
            <a:off x="4338638" y="48387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6856" name="Oval 24"/>
          <p:cNvSpPr>
            <a:spLocks noChangeArrowheads="1"/>
          </p:cNvSpPr>
          <p:nvPr/>
        </p:nvSpPr>
        <p:spPr bwMode="auto">
          <a:xfrm>
            <a:off x="4262438" y="50673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6857" name="Oval 25"/>
          <p:cNvSpPr>
            <a:spLocks noChangeArrowheads="1"/>
          </p:cNvSpPr>
          <p:nvPr/>
        </p:nvSpPr>
        <p:spPr bwMode="auto">
          <a:xfrm>
            <a:off x="4033838" y="52197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6858" name="Oval 26"/>
          <p:cNvSpPr>
            <a:spLocks noChangeArrowheads="1"/>
          </p:cNvSpPr>
          <p:nvPr/>
        </p:nvSpPr>
        <p:spPr bwMode="auto">
          <a:xfrm>
            <a:off x="4953000" y="45720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6859" name="Oval 27"/>
          <p:cNvSpPr>
            <a:spLocks noChangeArrowheads="1"/>
          </p:cNvSpPr>
          <p:nvPr/>
        </p:nvSpPr>
        <p:spPr bwMode="auto">
          <a:xfrm>
            <a:off x="5176838" y="48387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6860" name="Oval 28"/>
          <p:cNvSpPr>
            <a:spLocks noChangeArrowheads="1"/>
          </p:cNvSpPr>
          <p:nvPr/>
        </p:nvSpPr>
        <p:spPr bwMode="auto">
          <a:xfrm>
            <a:off x="5105400" y="42672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6861" name="Oval 29"/>
          <p:cNvSpPr>
            <a:spLocks noChangeArrowheads="1"/>
          </p:cNvSpPr>
          <p:nvPr/>
        </p:nvSpPr>
        <p:spPr bwMode="auto">
          <a:xfrm>
            <a:off x="5100638" y="54483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6862" name="Oval 30"/>
          <p:cNvSpPr>
            <a:spLocks noChangeArrowheads="1"/>
          </p:cNvSpPr>
          <p:nvPr/>
        </p:nvSpPr>
        <p:spPr bwMode="auto">
          <a:xfrm>
            <a:off x="4795838" y="51435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6863" name="Rectangle 31"/>
          <p:cNvSpPr>
            <a:spLocks noChangeArrowheads="1"/>
          </p:cNvSpPr>
          <p:nvPr/>
        </p:nvSpPr>
        <p:spPr bwMode="auto">
          <a:xfrm>
            <a:off x="5638801" y="4800600"/>
            <a:ext cx="466725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Arial" panose="020B0604020202020204" pitchFamily="34" charset="0"/>
              </a:rPr>
              <a:t>x</a:t>
            </a:r>
          </a:p>
        </p:txBody>
      </p:sp>
      <p:sp>
        <p:nvSpPr>
          <p:cNvPr id="1016864" name="Line 32"/>
          <p:cNvSpPr>
            <a:spLocks noChangeShapeType="1"/>
          </p:cNvSpPr>
          <p:nvPr/>
        </p:nvSpPr>
        <p:spPr bwMode="auto">
          <a:xfrm>
            <a:off x="6777039" y="5029200"/>
            <a:ext cx="327183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6865" name="Line 33"/>
          <p:cNvSpPr>
            <a:spLocks noChangeShapeType="1"/>
          </p:cNvSpPr>
          <p:nvPr/>
        </p:nvSpPr>
        <p:spPr bwMode="auto">
          <a:xfrm>
            <a:off x="6777038" y="4391025"/>
            <a:ext cx="0" cy="13668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6866" name="Rectangle 34"/>
          <p:cNvSpPr>
            <a:spLocks noChangeArrowheads="1"/>
          </p:cNvSpPr>
          <p:nvPr/>
        </p:nvSpPr>
        <p:spPr bwMode="auto">
          <a:xfrm>
            <a:off x="9982201" y="4800600"/>
            <a:ext cx="466725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Arial" panose="020B0604020202020204" pitchFamily="34" charset="0"/>
              </a:rPr>
              <a:t>x</a:t>
            </a:r>
          </a:p>
        </p:txBody>
      </p:sp>
      <p:sp>
        <p:nvSpPr>
          <p:cNvPr id="1016867" name="Line 35"/>
          <p:cNvSpPr>
            <a:spLocks noChangeShapeType="1"/>
          </p:cNvSpPr>
          <p:nvPr/>
        </p:nvSpPr>
        <p:spPr bwMode="auto">
          <a:xfrm>
            <a:off x="7048500" y="4572000"/>
            <a:ext cx="2967038" cy="0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6868" name="Line 36"/>
          <p:cNvSpPr>
            <a:spLocks noChangeShapeType="1"/>
          </p:cNvSpPr>
          <p:nvPr/>
        </p:nvSpPr>
        <p:spPr bwMode="auto">
          <a:xfrm>
            <a:off x="7048500" y="5410200"/>
            <a:ext cx="2967038" cy="0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6869" name="Oval 37"/>
          <p:cNvSpPr>
            <a:spLocks noChangeArrowheads="1"/>
          </p:cNvSpPr>
          <p:nvPr/>
        </p:nvSpPr>
        <p:spPr bwMode="auto">
          <a:xfrm>
            <a:off x="7005638" y="46482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6870" name="Oval 38"/>
          <p:cNvSpPr>
            <a:spLocks noChangeArrowheads="1"/>
          </p:cNvSpPr>
          <p:nvPr/>
        </p:nvSpPr>
        <p:spPr bwMode="auto">
          <a:xfrm>
            <a:off x="7615238" y="50292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6871" name="Oval 39"/>
          <p:cNvSpPr>
            <a:spLocks noChangeArrowheads="1"/>
          </p:cNvSpPr>
          <p:nvPr/>
        </p:nvSpPr>
        <p:spPr bwMode="auto">
          <a:xfrm>
            <a:off x="7234238" y="49530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6872" name="Oval 40"/>
          <p:cNvSpPr>
            <a:spLocks noChangeArrowheads="1"/>
          </p:cNvSpPr>
          <p:nvPr/>
        </p:nvSpPr>
        <p:spPr bwMode="auto">
          <a:xfrm>
            <a:off x="7386638" y="46482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6873" name="Oval 41"/>
          <p:cNvSpPr>
            <a:spLocks noChangeArrowheads="1"/>
          </p:cNvSpPr>
          <p:nvPr/>
        </p:nvSpPr>
        <p:spPr bwMode="auto">
          <a:xfrm>
            <a:off x="6853238" y="48768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6874" name="Oval 42"/>
          <p:cNvSpPr>
            <a:spLocks noChangeArrowheads="1"/>
          </p:cNvSpPr>
          <p:nvPr/>
        </p:nvSpPr>
        <p:spPr bwMode="auto">
          <a:xfrm>
            <a:off x="7005638" y="51054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6875" name="Oval 43"/>
          <p:cNvSpPr>
            <a:spLocks noChangeArrowheads="1"/>
          </p:cNvSpPr>
          <p:nvPr/>
        </p:nvSpPr>
        <p:spPr bwMode="auto">
          <a:xfrm>
            <a:off x="8834438" y="45720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6876" name="Oval 44"/>
          <p:cNvSpPr>
            <a:spLocks noChangeArrowheads="1"/>
          </p:cNvSpPr>
          <p:nvPr/>
        </p:nvSpPr>
        <p:spPr bwMode="auto">
          <a:xfrm>
            <a:off x="7843838" y="48006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6877" name="Oval 45"/>
          <p:cNvSpPr>
            <a:spLocks noChangeArrowheads="1"/>
          </p:cNvSpPr>
          <p:nvPr/>
        </p:nvSpPr>
        <p:spPr bwMode="auto">
          <a:xfrm>
            <a:off x="7996238" y="45720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6878" name="Oval 46"/>
          <p:cNvSpPr>
            <a:spLocks noChangeArrowheads="1"/>
          </p:cNvSpPr>
          <p:nvPr/>
        </p:nvSpPr>
        <p:spPr bwMode="auto">
          <a:xfrm>
            <a:off x="8224838" y="48006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6879" name="Oval 47"/>
          <p:cNvSpPr>
            <a:spLocks noChangeArrowheads="1"/>
          </p:cNvSpPr>
          <p:nvPr/>
        </p:nvSpPr>
        <p:spPr bwMode="auto">
          <a:xfrm>
            <a:off x="8453438" y="51054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6880" name="Oval 48"/>
          <p:cNvSpPr>
            <a:spLocks noChangeArrowheads="1"/>
          </p:cNvSpPr>
          <p:nvPr/>
        </p:nvSpPr>
        <p:spPr bwMode="auto">
          <a:xfrm>
            <a:off x="8148638" y="50292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6881" name="Oval 49"/>
          <p:cNvSpPr>
            <a:spLocks noChangeArrowheads="1"/>
          </p:cNvSpPr>
          <p:nvPr/>
        </p:nvSpPr>
        <p:spPr bwMode="auto">
          <a:xfrm>
            <a:off x="9291638" y="46482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6882" name="Oval 50"/>
          <p:cNvSpPr>
            <a:spLocks noChangeArrowheads="1"/>
          </p:cNvSpPr>
          <p:nvPr/>
        </p:nvSpPr>
        <p:spPr bwMode="auto">
          <a:xfrm>
            <a:off x="8529638" y="48006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6883" name="Oval 51"/>
          <p:cNvSpPr>
            <a:spLocks noChangeArrowheads="1"/>
          </p:cNvSpPr>
          <p:nvPr/>
        </p:nvSpPr>
        <p:spPr bwMode="auto">
          <a:xfrm>
            <a:off x="8758238" y="51054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6884" name="Oval 52"/>
          <p:cNvSpPr>
            <a:spLocks noChangeArrowheads="1"/>
          </p:cNvSpPr>
          <p:nvPr/>
        </p:nvSpPr>
        <p:spPr bwMode="auto">
          <a:xfrm>
            <a:off x="9291638" y="51054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6885" name="Oval 53"/>
          <p:cNvSpPr>
            <a:spLocks noChangeArrowheads="1"/>
          </p:cNvSpPr>
          <p:nvPr/>
        </p:nvSpPr>
        <p:spPr bwMode="auto">
          <a:xfrm>
            <a:off x="9063038" y="48768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6886" name="Oval 54"/>
          <p:cNvSpPr>
            <a:spLocks noChangeArrowheads="1"/>
          </p:cNvSpPr>
          <p:nvPr/>
        </p:nvSpPr>
        <p:spPr bwMode="auto">
          <a:xfrm>
            <a:off x="9748838" y="46482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6887" name="Oval 55"/>
          <p:cNvSpPr>
            <a:spLocks noChangeArrowheads="1"/>
          </p:cNvSpPr>
          <p:nvPr/>
        </p:nvSpPr>
        <p:spPr bwMode="auto">
          <a:xfrm>
            <a:off x="9520238" y="49530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6888" name="Oval 56"/>
          <p:cNvSpPr>
            <a:spLocks noChangeArrowheads="1"/>
          </p:cNvSpPr>
          <p:nvPr/>
        </p:nvSpPr>
        <p:spPr bwMode="auto">
          <a:xfrm>
            <a:off x="9901238" y="51054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6889" name="Line 57"/>
          <p:cNvSpPr>
            <a:spLocks noChangeShapeType="1"/>
          </p:cNvSpPr>
          <p:nvPr/>
        </p:nvSpPr>
        <p:spPr bwMode="auto">
          <a:xfrm>
            <a:off x="2433638" y="2519364"/>
            <a:ext cx="0" cy="15192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6890" name="Line 58"/>
          <p:cNvSpPr>
            <a:spLocks noChangeShapeType="1"/>
          </p:cNvSpPr>
          <p:nvPr/>
        </p:nvSpPr>
        <p:spPr bwMode="auto">
          <a:xfrm>
            <a:off x="2433638" y="4038600"/>
            <a:ext cx="3352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6891" name="Line 59"/>
          <p:cNvSpPr>
            <a:spLocks noChangeShapeType="1"/>
          </p:cNvSpPr>
          <p:nvPr/>
        </p:nvSpPr>
        <p:spPr bwMode="auto">
          <a:xfrm flipV="1">
            <a:off x="2433638" y="2438400"/>
            <a:ext cx="3429000" cy="1143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6892" name="Oval 60"/>
          <p:cNvSpPr>
            <a:spLocks noChangeArrowheads="1"/>
          </p:cNvSpPr>
          <p:nvPr/>
        </p:nvSpPr>
        <p:spPr bwMode="auto">
          <a:xfrm rot="14317620">
            <a:off x="2738438" y="33528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6893" name="Oval 61"/>
          <p:cNvSpPr>
            <a:spLocks noChangeArrowheads="1"/>
          </p:cNvSpPr>
          <p:nvPr/>
        </p:nvSpPr>
        <p:spPr bwMode="auto">
          <a:xfrm rot="14317620">
            <a:off x="3119438" y="29718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6894" name="Oval 62"/>
          <p:cNvSpPr>
            <a:spLocks noChangeArrowheads="1"/>
          </p:cNvSpPr>
          <p:nvPr/>
        </p:nvSpPr>
        <p:spPr bwMode="auto">
          <a:xfrm rot="14317620">
            <a:off x="4338638" y="19812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6895" name="Oval 63"/>
          <p:cNvSpPr>
            <a:spLocks noChangeArrowheads="1"/>
          </p:cNvSpPr>
          <p:nvPr/>
        </p:nvSpPr>
        <p:spPr bwMode="auto">
          <a:xfrm rot="14317620">
            <a:off x="4643438" y="31242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6896" name="Oval 64"/>
          <p:cNvSpPr>
            <a:spLocks noChangeArrowheads="1"/>
          </p:cNvSpPr>
          <p:nvPr/>
        </p:nvSpPr>
        <p:spPr bwMode="auto">
          <a:xfrm rot="14317620">
            <a:off x="4948238" y="20574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6897" name="Oval 65"/>
          <p:cNvSpPr>
            <a:spLocks noChangeArrowheads="1"/>
          </p:cNvSpPr>
          <p:nvPr/>
        </p:nvSpPr>
        <p:spPr bwMode="auto">
          <a:xfrm rot="14317620">
            <a:off x="3500438" y="28956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6898" name="Oval 66"/>
          <p:cNvSpPr>
            <a:spLocks noChangeArrowheads="1"/>
          </p:cNvSpPr>
          <p:nvPr/>
        </p:nvSpPr>
        <p:spPr bwMode="auto">
          <a:xfrm rot="14317620">
            <a:off x="4872038" y="28194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6899" name="Oval 67"/>
          <p:cNvSpPr>
            <a:spLocks noChangeArrowheads="1"/>
          </p:cNvSpPr>
          <p:nvPr/>
        </p:nvSpPr>
        <p:spPr bwMode="auto">
          <a:xfrm rot="14317620">
            <a:off x="5176838" y="32766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6900" name="Oval 68"/>
          <p:cNvSpPr>
            <a:spLocks noChangeArrowheads="1"/>
          </p:cNvSpPr>
          <p:nvPr/>
        </p:nvSpPr>
        <p:spPr bwMode="auto">
          <a:xfrm rot="14317620">
            <a:off x="5024438" y="16764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6901" name="Oval 69"/>
          <p:cNvSpPr>
            <a:spLocks noChangeArrowheads="1"/>
          </p:cNvSpPr>
          <p:nvPr/>
        </p:nvSpPr>
        <p:spPr bwMode="auto">
          <a:xfrm rot="14317620">
            <a:off x="5176838" y="22860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6902" name="Oval 70"/>
          <p:cNvSpPr>
            <a:spLocks noChangeArrowheads="1"/>
          </p:cNvSpPr>
          <p:nvPr/>
        </p:nvSpPr>
        <p:spPr bwMode="auto">
          <a:xfrm rot="14317620">
            <a:off x="4719638" y="23622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6903" name="Oval 71"/>
          <p:cNvSpPr>
            <a:spLocks noChangeArrowheads="1"/>
          </p:cNvSpPr>
          <p:nvPr/>
        </p:nvSpPr>
        <p:spPr bwMode="auto">
          <a:xfrm rot="14317620">
            <a:off x="4033838" y="32766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6904" name="Oval 72"/>
          <p:cNvSpPr>
            <a:spLocks noChangeArrowheads="1"/>
          </p:cNvSpPr>
          <p:nvPr/>
        </p:nvSpPr>
        <p:spPr bwMode="auto">
          <a:xfrm rot="14317620">
            <a:off x="4338638" y="26670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6905" name="Oval 73"/>
          <p:cNvSpPr>
            <a:spLocks noChangeArrowheads="1"/>
          </p:cNvSpPr>
          <p:nvPr/>
        </p:nvSpPr>
        <p:spPr bwMode="auto">
          <a:xfrm rot="14317620">
            <a:off x="3957638" y="24384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6906" name="Oval 74"/>
          <p:cNvSpPr>
            <a:spLocks noChangeArrowheads="1"/>
          </p:cNvSpPr>
          <p:nvPr/>
        </p:nvSpPr>
        <p:spPr bwMode="auto">
          <a:xfrm rot="14317620">
            <a:off x="2967038" y="33528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6907" name="Oval 75"/>
          <p:cNvSpPr>
            <a:spLocks noChangeArrowheads="1"/>
          </p:cNvSpPr>
          <p:nvPr/>
        </p:nvSpPr>
        <p:spPr bwMode="auto">
          <a:xfrm rot="14317620">
            <a:off x="3271838" y="32004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6908" name="Oval 76"/>
          <p:cNvSpPr>
            <a:spLocks noChangeArrowheads="1"/>
          </p:cNvSpPr>
          <p:nvPr/>
        </p:nvSpPr>
        <p:spPr bwMode="auto">
          <a:xfrm rot="14317620">
            <a:off x="3652838" y="32766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6909" name="Oval 77"/>
          <p:cNvSpPr>
            <a:spLocks noChangeArrowheads="1"/>
          </p:cNvSpPr>
          <p:nvPr/>
        </p:nvSpPr>
        <p:spPr bwMode="auto">
          <a:xfrm rot="14317620">
            <a:off x="4262438" y="29718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6910" name="Oval 78"/>
          <p:cNvSpPr>
            <a:spLocks noChangeArrowheads="1"/>
          </p:cNvSpPr>
          <p:nvPr/>
        </p:nvSpPr>
        <p:spPr bwMode="auto">
          <a:xfrm rot="14317620">
            <a:off x="5329238" y="27432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6911" name="Oval 79"/>
          <p:cNvSpPr>
            <a:spLocks noChangeArrowheads="1"/>
          </p:cNvSpPr>
          <p:nvPr/>
        </p:nvSpPr>
        <p:spPr bwMode="auto">
          <a:xfrm rot="14317620">
            <a:off x="3881438" y="29718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6912" name="Text Box 80"/>
          <p:cNvSpPr txBox="1">
            <a:spLocks noChangeArrowheads="1"/>
          </p:cNvSpPr>
          <p:nvPr/>
        </p:nvSpPr>
        <p:spPr bwMode="auto">
          <a:xfrm>
            <a:off x="2209800" y="2057400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latin typeface="Arial" panose="020B0604020202020204" pitchFamily="34" charset="0"/>
              </a:rPr>
              <a:t>Y</a:t>
            </a:r>
          </a:p>
        </p:txBody>
      </p:sp>
      <p:sp>
        <p:nvSpPr>
          <p:cNvPr id="1016913" name="Line 81"/>
          <p:cNvSpPr>
            <a:spLocks noChangeShapeType="1"/>
          </p:cNvSpPr>
          <p:nvPr/>
        </p:nvSpPr>
        <p:spPr bwMode="auto">
          <a:xfrm flipV="1">
            <a:off x="2738438" y="1752600"/>
            <a:ext cx="1905000" cy="1524000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6914" name="Line 82"/>
          <p:cNvSpPr>
            <a:spLocks noChangeShapeType="1"/>
          </p:cNvSpPr>
          <p:nvPr/>
        </p:nvSpPr>
        <p:spPr bwMode="auto">
          <a:xfrm flipV="1">
            <a:off x="2738438" y="3657601"/>
            <a:ext cx="2743200" cy="4763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6915" name="Rectangle 83"/>
          <p:cNvSpPr>
            <a:spLocks noChangeArrowheads="1"/>
          </p:cNvSpPr>
          <p:nvPr/>
        </p:nvSpPr>
        <p:spPr bwMode="auto">
          <a:xfrm>
            <a:off x="5715001" y="3810000"/>
            <a:ext cx="466725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Arial" panose="020B0604020202020204" pitchFamily="34" charset="0"/>
              </a:rPr>
              <a:t>x</a:t>
            </a:r>
          </a:p>
        </p:txBody>
      </p:sp>
      <p:sp>
        <p:nvSpPr>
          <p:cNvPr id="1016916" name="Rectangle 84"/>
          <p:cNvSpPr>
            <a:spLocks noChangeArrowheads="1"/>
          </p:cNvSpPr>
          <p:nvPr/>
        </p:nvSpPr>
        <p:spPr bwMode="auto">
          <a:xfrm>
            <a:off x="10058401" y="3733800"/>
            <a:ext cx="466725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Arial" panose="020B0604020202020204" pitchFamily="34" charset="0"/>
              </a:rPr>
              <a:t>x</a:t>
            </a:r>
          </a:p>
        </p:txBody>
      </p:sp>
      <p:sp>
        <p:nvSpPr>
          <p:cNvPr id="1016917" name="Line 85"/>
          <p:cNvSpPr>
            <a:spLocks noChangeShapeType="1"/>
          </p:cNvSpPr>
          <p:nvPr/>
        </p:nvSpPr>
        <p:spPr bwMode="auto">
          <a:xfrm flipH="1">
            <a:off x="6705601" y="2325688"/>
            <a:ext cx="11113" cy="16367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6918" name="Line 86"/>
          <p:cNvSpPr>
            <a:spLocks noChangeShapeType="1"/>
          </p:cNvSpPr>
          <p:nvPr/>
        </p:nvSpPr>
        <p:spPr bwMode="auto">
          <a:xfrm flipV="1">
            <a:off x="6705600" y="3962400"/>
            <a:ext cx="3429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6919" name="Line 87"/>
          <p:cNvSpPr>
            <a:spLocks noChangeShapeType="1"/>
          </p:cNvSpPr>
          <p:nvPr/>
        </p:nvSpPr>
        <p:spPr bwMode="auto">
          <a:xfrm flipV="1">
            <a:off x="6716713" y="2320925"/>
            <a:ext cx="3429000" cy="1143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6920" name="Oval 88"/>
          <p:cNvSpPr>
            <a:spLocks noChangeArrowheads="1"/>
          </p:cNvSpPr>
          <p:nvPr/>
        </p:nvSpPr>
        <p:spPr bwMode="auto">
          <a:xfrm rot="14317620">
            <a:off x="6853238" y="3235325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6921" name="Oval 89"/>
          <p:cNvSpPr>
            <a:spLocks noChangeArrowheads="1"/>
          </p:cNvSpPr>
          <p:nvPr/>
        </p:nvSpPr>
        <p:spPr bwMode="auto">
          <a:xfrm rot="14317620">
            <a:off x="7005638" y="28956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6922" name="Oval 90"/>
          <p:cNvSpPr>
            <a:spLocks noChangeArrowheads="1"/>
          </p:cNvSpPr>
          <p:nvPr/>
        </p:nvSpPr>
        <p:spPr bwMode="auto">
          <a:xfrm rot="14317620">
            <a:off x="8610600" y="26670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6923" name="Oval 91"/>
          <p:cNvSpPr>
            <a:spLocks noChangeArrowheads="1"/>
          </p:cNvSpPr>
          <p:nvPr/>
        </p:nvSpPr>
        <p:spPr bwMode="auto">
          <a:xfrm rot="14317620">
            <a:off x="9291638" y="22098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6924" name="Oval 92"/>
          <p:cNvSpPr>
            <a:spLocks noChangeArrowheads="1"/>
          </p:cNvSpPr>
          <p:nvPr/>
        </p:nvSpPr>
        <p:spPr bwMode="auto">
          <a:xfrm rot="14317620">
            <a:off x="7386638" y="28194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6925" name="Oval 93"/>
          <p:cNvSpPr>
            <a:spLocks noChangeArrowheads="1"/>
          </p:cNvSpPr>
          <p:nvPr/>
        </p:nvSpPr>
        <p:spPr bwMode="auto">
          <a:xfrm rot="14317620">
            <a:off x="9063038" y="25908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6926" name="Oval 94"/>
          <p:cNvSpPr>
            <a:spLocks noChangeArrowheads="1"/>
          </p:cNvSpPr>
          <p:nvPr/>
        </p:nvSpPr>
        <p:spPr bwMode="auto">
          <a:xfrm rot="14317620">
            <a:off x="9291638" y="28194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1016927" name="Oval 95"/>
          <p:cNvSpPr>
            <a:spLocks noChangeArrowheads="1"/>
          </p:cNvSpPr>
          <p:nvPr/>
        </p:nvSpPr>
        <p:spPr bwMode="auto">
          <a:xfrm rot="14317620">
            <a:off x="9459913" y="24384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6928" name="Oval 96"/>
          <p:cNvSpPr>
            <a:spLocks noChangeArrowheads="1"/>
          </p:cNvSpPr>
          <p:nvPr/>
        </p:nvSpPr>
        <p:spPr bwMode="auto">
          <a:xfrm rot="14317620">
            <a:off x="8834438" y="22098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6929" name="Oval 97"/>
          <p:cNvSpPr>
            <a:spLocks noChangeArrowheads="1"/>
          </p:cNvSpPr>
          <p:nvPr/>
        </p:nvSpPr>
        <p:spPr bwMode="auto">
          <a:xfrm rot="14317620">
            <a:off x="8148638" y="29718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6930" name="Oval 98"/>
          <p:cNvSpPr>
            <a:spLocks noChangeArrowheads="1"/>
          </p:cNvSpPr>
          <p:nvPr/>
        </p:nvSpPr>
        <p:spPr bwMode="auto">
          <a:xfrm rot="14317620">
            <a:off x="8224838" y="26670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6931" name="Oval 99"/>
          <p:cNvSpPr>
            <a:spLocks noChangeArrowheads="1"/>
          </p:cNvSpPr>
          <p:nvPr/>
        </p:nvSpPr>
        <p:spPr bwMode="auto">
          <a:xfrm rot="14317620">
            <a:off x="7920038" y="25908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6932" name="Oval 100"/>
          <p:cNvSpPr>
            <a:spLocks noChangeArrowheads="1"/>
          </p:cNvSpPr>
          <p:nvPr/>
        </p:nvSpPr>
        <p:spPr bwMode="auto">
          <a:xfrm rot="14317620">
            <a:off x="7081838" y="33528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6933" name="Oval 101"/>
          <p:cNvSpPr>
            <a:spLocks noChangeArrowheads="1"/>
          </p:cNvSpPr>
          <p:nvPr/>
        </p:nvSpPr>
        <p:spPr bwMode="auto">
          <a:xfrm rot="14317620">
            <a:off x="7234238" y="3082925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6934" name="Oval 102"/>
          <p:cNvSpPr>
            <a:spLocks noChangeArrowheads="1"/>
          </p:cNvSpPr>
          <p:nvPr/>
        </p:nvSpPr>
        <p:spPr bwMode="auto">
          <a:xfrm rot="14317620">
            <a:off x="7615238" y="32004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6935" name="Oval 103"/>
          <p:cNvSpPr>
            <a:spLocks noChangeArrowheads="1"/>
          </p:cNvSpPr>
          <p:nvPr/>
        </p:nvSpPr>
        <p:spPr bwMode="auto">
          <a:xfrm rot="14317620">
            <a:off x="8453438" y="29718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6936" name="Oval 104"/>
          <p:cNvSpPr>
            <a:spLocks noChangeArrowheads="1"/>
          </p:cNvSpPr>
          <p:nvPr/>
        </p:nvSpPr>
        <p:spPr bwMode="auto">
          <a:xfrm rot="14317620">
            <a:off x="9748838" y="2625725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6937" name="Oval 105"/>
          <p:cNvSpPr>
            <a:spLocks noChangeArrowheads="1"/>
          </p:cNvSpPr>
          <p:nvPr/>
        </p:nvSpPr>
        <p:spPr bwMode="auto">
          <a:xfrm rot="14317620">
            <a:off x="7767638" y="28956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6938" name="Text Box 106"/>
          <p:cNvSpPr txBox="1">
            <a:spLocks noChangeArrowheads="1"/>
          </p:cNvSpPr>
          <p:nvPr/>
        </p:nvSpPr>
        <p:spPr bwMode="auto">
          <a:xfrm>
            <a:off x="6492875" y="1939925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latin typeface="Arial" panose="020B0604020202020204" pitchFamily="34" charset="0"/>
              </a:rPr>
              <a:t>Y</a:t>
            </a:r>
          </a:p>
        </p:txBody>
      </p:sp>
      <p:sp>
        <p:nvSpPr>
          <p:cNvPr id="1016939" name="Oval 107"/>
          <p:cNvSpPr>
            <a:spLocks noChangeArrowheads="1"/>
          </p:cNvSpPr>
          <p:nvPr/>
        </p:nvSpPr>
        <p:spPr bwMode="auto">
          <a:xfrm rot="14317620">
            <a:off x="9596438" y="19812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6940" name="Line 108"/>
          <p:cNvSpPr>
            <a:spLocks noChangeShapeType="1"/>
          </p:cNvSpPr>
          <p:nvPr/>
        </p:nvSpPr>
        <p:spPr bwMode="auto">
          <a:xfrm flipV="1">
            <a:off x="7005638" y="1905000"/>
            <a:ext cx="2667000" cy="914400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6941" name="Line 109"/>
          <p:cNvSpPr>
            <a:spLocks noChangeShapeType="1"/>
          </p:cNvSpPr>
          <p:nvPr/>
        </p:nvSpPr>
        <p:spPr bwMode="auto">
          <a:xfrm flipV="1">
            <a:off x="7158038" y="2971800"/>
            <a:ext cx="2667000" cy="838200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6942" name="Rectangle 110"/>
          <p:cNvSpPr>
            <a:spLocks noChangeArrowheads="1"/>
          </p:cNvSpPr>
          <p:nvPr/>
        </p:nvSpPr>
        <p:spPr bwMode="auto">
          <a:xfrm rot="16200000">
            <a:off x="1449388" y="4875213"/>
            <a:ext cx="13049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latin typeface="Arial" panose="020B0604020202020204" pitchFamily="34" charset="0"/>
              </a:rPr>
              <a:t>residuals</a:t>
            </a:r>
          </a:p>
        </p:txBody>
      </p:sp>
      <p:sp>
        <p:nvSpPr>
          <p:cNvPr id="1016943" name="Rectangle 111"/>
          <p:cNvSpPr>
            <a:spLocks noChangeArrowheads="1"/>
          </p:cNvSpPr>
          <p:nvPr/>
        </p:nvSpPr>
        <p:spPr bwMode="auto">
          <a:xfrm rot="16200000">
            <a:off x="5868988" y="4875213"/>
            <a:ext cx="13049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latin typeface="Arial" panose="020B0604020202020204" pitchFamily="34" charset="0"/>
              </a:rPr>
              <a:t>residuals</a:t>
            </a:r>
          </a:p>
        </p:txBody>
      </p:sp>
      <p:sp>
        <p:nvSpPr>
          <p:cNvPr id="1016944" name="Line 112"/>
          <p:cNvSpPr>
            <a:spLocks noChangeShapeType="1"/>
          </p:cNvSpPr>
          <p:nvPr/>
        </p:nvSpPr>
        <p:spPr bwMode="auto">
          <a:xfrm>
            <a:off x="6172200" y="1676400"/>
            <a:ext cx="0" cy="4724400"/>
          </a:xfrm>
          <a:prstGeom prst="line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609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858" name="Rectangle 2"/>
          <p:cNvSpPr>
            <a:spLocks noChangeArrowheads="1"/>
          </p:cNvSpPr>
          <p:nvPr/>
        </p:nvSpPr>
        <p:spPr bwMode="auto">
          <a:xfrm>
            <a:off x="2819400" y="2124076"/>
            <a:ext cx="2667000" cy="466725"/>
          </a:xfrm>
          <a:prstGeom prst="rect">
            <a:avLst/>
          </a:prstGeom>
          <a:solidFill>
            <a:srgbClr val="FDE0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1017859" name="Rectangle 3"/>
          <p:cNvSpPr>
            <a:spLocks noChangeArrowheads="1"/>
          </p:cNvSpPr>
          <p:nvPr/>
        </p:nvSpPr>
        <p:spPr bwMode="auto">
          <a:xfrm>
            <a:off x="7239000" y="2514601"/>
            <a:ext cx="2362200" cy="466725"/>
          </a:xfrm>
          <a:prstGeom prst="rect">
            <a:avLst/>
          </a:prstGeom>
          <a:solidFill>
            <a:srgbClr val="FDE0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endParaRPr lang="en-US" altLang="en-US" sz="2400">
              <a:latin typeface="Arial" panose="020B0604020202020204" pitchFamily="34" charset="0"/>
            </a:endParaRPr>
          </a:p>
        </p:txBody>
      </p:sp>
      <p:graphicFrame>
        <p:nvGraphicFramePr>
          <p:cNvPr id="1017860" name="Object 4">
            <a:hlinkClick r:id="" action="ppaction://ole?verb=0"/>
          </p:cNvPr>
          <p:cNvGraphicFramePr>
            <a:graphicFrameLocks/>
          </p:cNvGraphicFramePr>
          <p:nvPr/>
        </p:nvGraphicFramePr>
        <p:xfrm>
          <a:off x="1828800" y="1752600"/>
          <a:ext cx="10414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4" name="Clip" r:id="rId4" imgW="780840" imgH="752400" progId="MS_ClipArt_Gallery.2">
                  <p:embed/>
                </p:oleObj>
              </mc:Choice>
              <mc:Fallback>
                <p:oleObj name="Clip" r:id="rId4" imgW="780840" imgH="752400" progId="MS_ClipArt_Gallery.2">
                  <p:embed/>
                  <p:pic>
                    <p:nvPicPr>
                      <p:cNvPr id="1017860" name="Object 4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1752600"/>
                        <a:ext cx="1041400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17861" name="Rectangle 5"/>
          <p:cNvSpPr>
            <a:spLocks noChangeArrowheads="1"/>
          </p:cNvSpPr>
          <p:nvPr/>
        </p:nvSpPr>
        <p:spPr bwMode="auto">
          <a:xfrm>
            <a:off x="2667001" y="307976"/>
            <a:ext cx="6969125" cy="1074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</a:pPr>
            <a:r>
              <a:rPr lang="en-US" altLang="en-US" sz="4000">
                <a:solidFill>
                  <a:schemeClr val="tx2"/>
                </a:solidFill>
                <a:latin typeface="Arial" panose="020B0604020202020204" pitchFamily="34" charset="0"/>
              </a:rPr>
              <a:t>Residual Analysis for Independence</a:t>
            </a:r>
          </a:p>
        </p:txBody>
      </p:sp>
      <p:sp>
        <p:nvSpPr>
          <p:cNvPr id="1017862" name="Rectangle 6"/>
          <p:cNvSpPr>
            <a:spLocks noChangeArrowheads="1"/>
          </p:cNvSpPr>
          <p:nvPr/>
        </p:nvSpPr>
        <p:spPr bwMode="auto">
          <a:xfrm>
            <a:off x="2801939" y="2116138"/>
            <a:ext cx="3311525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Not Independent</a:t>
            </a:r>
          </a:p>
        </p:txBody>
      </p:sp>
      <p:sp>
        <p:nvSpPr>
          <p:cNvPr id="1017863" name="Rectangle 7"/>
          <p:cNvSpPr>
            <a:spLocks noChangeArrowheads="1"/>
          </p:cNvSpPr>
          <p:nvPr/>
        </p:nvSpPr>
        <p:spPr bwMode="auto">
          <a:xfrm>
            <a:off x="7391401" y="2497138"/>
            <a:ext cx="2836863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Independent</a:t>
            </a:r>
          </a:p>
        </p:txBody>
      </p:sp>
      <p:sp>
        <p:nvSpPr>
          <p:cNvPr id="1017864" name="Line 8"/>
          <p:cNvSpPr>
            <a:spLocks noChangeShapeType="1"/>
          </p:cNvSpPr>
          <p:nvPr/>
        </p:nvSpPr>
        <p:spPr bwMode="auto">
          <a:xfrm>
            <a:off x="2590800" y="2946400"/>
            <a:ext cx="0" cy="1390650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7865" name="Line 9"/>
          <p:cNvSpPr>
            <a:spLocks noChangeShapeType="1"/>
          </p:cNvSpPr>
          <p:nvPr/>
        </p:nvSpPr>
        <p:spPr bwMode="auto">
          <a:xfrm>
            <a:off x="2590800" y="3575050"/>
            <a:ext cx="3073400" cy="0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7866" name="Rectangle 10"/>
          <p:cNvSpPr>
            <a:spLocks noChangeArrowheads="1"/>
          </p:cNvSpPr>
          <p:nvPr/>
        </p:nvSpPr>
        <p:spPr bwMode="auto">
          <a:xfrm>
            <a:off x="5697539" y="3355975"/>
            <a:ext cx="492125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X</a:t>
            </a:r>
          </a:p>
        </p:txBody>
      </p:sp>
      <p:sp>
        <p:nvSpPr>
          <p:cNvPr id="1017867" name="Line 11"/>
          <p:cNvSpPr>
            <a:spLocks noChangeShapeType="1"/>
          </p:cNvSpPr>
          <p:nvPr/>
        </p:nvSpPr>
        <p:spPr bwMode="auto">
          <a:xfrm flipV="1">
            <a:off x="2873375" y="2895600"/>
            <a:ext cx="2559050" cy="755650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7868" name="Line 12"/>
          <p:cNvSpPr>
            <a:spLocks noChangeShapeType="1"/>
          </p:cNvSpPr>
          <p:nvPr/>
        </p:nvSpPr>
        <p:spPr bwMode="auto">
          <a:xfrm flipV="1">
            <a:off x="3025775" y="3352800"/>
            <a:ext cx="2482850" cy="755650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7869" name="Oval 13"/>
          <p:cNvSpPr>
            <a:spLocks noChangeArrowheads="1"/>
          </p:cNvSpPr>
          <p:nvPr/>
        </p:nvSpPr>
        <p:spPr bwMode="auto">
          <a:xfrm>
            <a:off x="3124200" y="3540125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7870" name="Oval 14"/>
          <p:cNvSpPr>
            <a:spLocks noChangeArrowheads="1"/>
          </p:cNvSpPr>
          <p:nvPr/>
        </p:nvSpPr>
        <p:spPr bwMode="auto">
          <a:xfrm>
            <a:off x="3048000" y="3768725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7871" name="Oval 15"/>
          <p:cNvSpPr>
            <a:spLocks noChangeArrowheads="1"/>
          </p:cNvSpPr>
          <p:nvPr/>
        </p:nvSpPr>
        <p:spPr bwMode="auto">
          <a:xfrm>
            <a:off x="3429000" y="3463925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7872" name="Oval 16"/>
          <p:cNvSpPr>
            <a:spLocks noChangeArrowheads="1"/>
          </p:cNvSpPr>
          <p:nvPr/>
        </p:nvSpPr>
        <p:spPr bwMode="auto">
          <a:xfrm>
            <a:off x="3352800" y="3692525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7873" name="Oval 17"/>
          <p:cNvSpPr>
            <a:spLocks noChangeArrowheads="1"/>
          </p:cNvSpPr>
          <p:nvPr/>
        </p:nvSpPr>
        <p:spPr bwMode="auto">
          <a:xfrm>
            <a:off x="3733800" y="3463925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7874" name="Oval 18"/>
          <p:cNvSpPr>
            <a:spLocks noChangeArrowheads="1"/>
          </p:cNvSpPr>
          <p:nvPr/>
        </p:nvSpPr>
        <p:spPr bwMode="auto">
          <a:xfrm>
            <a:off x="2743200" y="3616325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7875" name="Oval 19"/>
          <p:cNvSpPr>
            <a:spLocks noChangeArrowheads="1"/>
          </p:cNvSpPr>
          <p:nvPr/>
        </p:nvSpPr>
        <p:spPr bwMode="auto">
          <a:xfrm>
            <a:off x="4495800" y="3235325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7876" name="Oval 20"/>
          <p:cNvSpPr>
            <a:spLocks noChangeArrowheads="1"/>
          </p:cNvSpPr>
          <p:nvPr/>
        </p:nvSpPr>
        <p:spPr bwMode="auto">
          <a:xfrm>
            <a:off x="4267200" y="3387725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7877" name="Oval 21"/>
          <p:cNvSpPr>
            <a:spLocks noChangeArrowheads="1"/>
          </p:cNvSpPr>
          <p:nvPr/>
        </p:nvSpPr>
        <p:spPr bwMode="auto">
          <a:xfrm>
            <a:off x="4038600" y="3311525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7878" name="Oval 22"/>
          <p:cNvSpPr>
            <a:spLocks noChangeArrowheads="1"/>
          </p:cNvSpPr>
          <p:nvPr/>
        </p:nvSpPr>
        <p:spPr bwMode="auto">
          <a:xfrm>
            <a:off x="5181600" y="3159125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7879" name="Oval 23"/>
          <p:cNvSpPr>
            <a:spLocks noChangeArrowheads="1"/>
          </p:cNvSpPr>
          <p:nvPr/>
        </p:nvSpPr>
        <p:spPr bwMode="auto">
          <a:xfrm>
            <a:off x="4876800" y="3082925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7880" name="Oval 24"/>
          <p:cNvSpPr>
            <a:spLocks noChangeArrowheads="1"/>
          </p:cNvSpPr>
          <p:nvPr/>
        </p:nvSpPr>
        <p:spPr bwMode="auto">
          <a:xfrm>
            <a:off x="4724400" y="3311525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7881" name="Oval 25"/>
          <p:cNvSpPr>
            <a:spLocks noChangeArrowheads="1"/>
          </p:cNvSpPr>
          <p:nvPr/>
        </p:nvSpPr>
        <p:spPr bwMode="auto">
          <a:xfrm>
            <a:off x="5410200" y="3006725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7882" name="Oval 26"/>
          <p:cNvSpPr>
            <a:spLocks noChangeArrowheads="1"/>
          </p:cNvSpPr>
          <p:nvPr/>
        </p:nvSpPr>
        <p:spPr bwMode="auto">
          <a:xfrm>
            <a:off x="7467600" y="38100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7883" name="Line 27"/>
          <p:cNvSpPr>
            <a:spLocks noChangeShapeType="1"/>
          </p:cNvSpPr>
          <p:nvPr/>
        </p:nvSpPr>
        <p:spPr bwMode="auto">
          <a:xfrm>
            <a:off x="6781800" y="3562350"/>
            <a:ext cx="0" cy="1390650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7884" name="Line 28"/>
          <p:cNvSpPr>
            <a:spLocks noChangeShapeType="1"/>
          </p:cNvSpPr>
          <p:nvPr/>
        </p:nvSpPr>
        <p:spPr bwMode="auto">
          <a:xfrm>
            <a:off x="6781800" y="4191000"/>
            <a:ext cx="3073400" cy="0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7885" name="Rectangle 29"/>
          <p:cNvSpPr>
            <a:spLocks noChangeArrowheads="1"/>
          </p:cNvSpPr>
          <p:nvPr/>
        </p:nvSpPr>
        <p:spPr bwMode="auto">
          <a:xfrm>
            <a:off x="9812339" y="3962400"/>
            <a:ext cx="492125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X</a:t>
            </a:r>
          </a:p>
        </p:txBody>
      </p:sp>
      <p:sp>
        <p:nvSpPr>
          <p:cNvPr id="1017886" name="Line 30"/>
          <p:cNvSpPr>
            <a:spLocks noChangeShapeType="1"/>
          </p:cNvSpPr>
          <p:nvPr/>
        </p:nvSpPr>
        <p:spPr bwMode="auto">
          <a:xfrm>
            <a:off x="6915150" y="3733800"/>
            <a:ext cx="2787650" cy="0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7887" name="Line 31"/>
          <p:cNvSpPr>
            <a:spLocks noChangeShapeType="1"/>
          </p:cNvSpPr>
          <p:nvPr/>
        </p:nvSpPr>
        <p:spPr bwMode="auto">
          <a:xfrm>
            <a:off x="6915150" y="4572000"/>
            <a:ext cx="2787650" cy="0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7888" name="Oval 32"/>
          <p:cNvSpPr>
            <a:spLocks noChangeArrowheads="1"/>
          </p:cNvSpPr>
          <p:nvPr/>
        </p:nvSpPr>
        <p:spPr bwMode="auto">
          <a:xfrm>
            <a:off x="7467600" y="42672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7889" name="Oval 33"/>
          <p:cNvSpPr>
            <a:spLocks noChangeArrowheads="1"/>
          </p:cNvSpPr>
          <p:nvPr/>
        </p:nvSpPr>
        <p:spPr bwMode="auto">
          <a:xfrm>
            <a:off x="7239000" y="41148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7890" name="Oval 34"/>
          <p:cNvSpPr>
            <a:spLocks noChangeArrowheads="1"/>
          </p:cNvSpPr>
          <p:nvPr/>
        </p:nvSpPr>
        <p:spPr bwMode="auto">
          <a:xfrm>
            <a:off x="6934200" y="42672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7891" name="Oval 35"/>
          <p:cNvSpPr>
            <a:spLocks noChangeArrowheads="1"/>
          </p:cNvSpPr>
          <p:nvPr/>
        </p:nvSpPr>
        <p:spPr bwMode="auto">
          <a:xfrm>
            <a:off x="6781800" y="39624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7892" name="Oval 36"/>
          <p:cNvSpPr>
            <a:spLocks noChangeArrowheads="1"/>
          </p:cNvSpPr>
          <p:nvPr/>
        </p:nvSpPr>
        <p:spPr bwMode="auto">
          <a:xfrm>
            <a:off x="7086600" y="38100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7893" name="Oval 37"/>
          <p:cNvSpPr>
            <a:spLocks noChangeArrowheads="1"/>
          </p:cNvSpPr>
          <p:nvPr/>
        </p:nvSpPr>
        <p:spPr bwMode="auto">
          <a:xfrm>
            <a:off x="8458200" y="38100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7894" name="Oval 38"/>
          <p:cNvSpPr>
            <a:spLocks noChangeArrowheads="1"/>
          </p:cNvSpPr>
          <p:nvPr/>
        </p:nvSpPr>
        <p:spPr bwMode="auto">
          <a:xfrm>
            <a:off x="8305800" y="42672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7895" name="Oval 39"/>
          <p:cNvSpPr>
            <a:spLocks noChangeArrowheads="1"/>
          </p:cNvSpPr>
          <p:nvPr/>
        </p:nvSpPr>
        <p:spPr bwMode="auto">
          <a:xfrm>
            <a:off x="8153400" y="41148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7896" name="Oval 40"/>
          <p:cNvSpPr>
            <a:spLocks noChangeArrowheads="1"/>
          </p:cNvSpPr>
          <p:nvPr/>
        </p:nvSpPr>
        <p:spPr bwMode="auto">
          <a:xfrm>
            <a:off x="7924800" y="43434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7897" name="Oval 41"/>
          <p:cNvSpPr>
            <a:spLocks noChangeArrowheads="1"/>
          </p:cNvSpPr>
          <p:nvPr/>
        </p:nvSpPr>
        <p:spPr bwMode="auto">
          <a:xfrm>
            <a:off x="8001000" y="38100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7898" name="Oval 42"/>
          <p:cNvSpPr>
            <a:spLocks noChangeArrowheads="1"/>
          </p:cNvSpPr>
          <p:nvPr/>
        </p:nvSpPr>
        <p:spPr bwMode="auto">
          <a:xfrm>
            <a:off x="7696200" y="39624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7899" name="Oval 43"/>
          <p:cNvSpPr>
            <a:spLocks noChangeArrowheads="1"/>
          </p:cNvSpPr>
          <p:nvPr/>
        </p:nvSpPr>
        <p:spPr bwMode="auto">
          <a:xfrm>
            <a:off x="9067800" y="42672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7900" name="Oval 44"/>
          <p:cNvSpPr>
            <a:spLocks noChangeArrowheads="1"/>
          </p:cNvSpPr>
          <p:nvPr/>
        </p:nvSpPr>
        <p:spPr bwMode="auto">
          <a:xfrm>
            <a:off x="8763000" y="40386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7901" name="Oval 45"/>
          <p:cNvSpPr>
            <a:spLocks noChangeArrowheads="1"/>
          </p:cNvSpPr>
          <p:nvPr/>
        </p:nvSpPr>
        <p:spPr bwMode="auto">
          <a:xfrm>
            <a:off x="8534400" y="41148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7902" name="Oval 46"/>
          <p:cNvSpPr>
            <a:spLocks noChangeArrowheads="1"/>
          </p:cNvSpPr>
          <p:nvPr/>
        </p:nvSpPr>
        <p:spPr bwMode="auto">
          <a:xfrm>
            <a:off x="9372600" y="41148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7903" name="Oval 47"/>
          <p:cNvSpPr>
            <a:spLocks noChangeArrowheads="1"/>
          </p:cNvSpPr>
          <p:nvPr/>
        </p:nvSpPr>
        <p:spPr bwMode="auto">
          <a:xfrm>
            <a:off x="9525000" y="37338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7904" name="Oval 48"/>
          <p:cNvSpPr>
            <a:spLocks noChangeArrowheads="1"/>
          </p:cNvSpPr>
          <p:nvPr/>
        </p:nvSpPr>
        <p:spPr bwMode="auto">
          <a:xfrm>
            <a:off x="9067800" y="38862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7905" name="Oval 49"/>
          <p:cNvSpPr>
            <a:spLocks noChangeArrowheads="1"/>
          </p:cNvSpPr>
          <p:nvPr/>
        </p:nvSpPr>
        <p:spPr bwMode="auto">
          <a:xfrm>
            <a:off x="9601200" y="42672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7906" name="Rectangle 50"/>
          <p:cNvSpPr>
            <a:spLocks noChangeArrowheads="1"/>
          </p:cNvSpPr>
          <p:nvPr/>
        </p:nvSpPr>
        <p:spPr bwMode="auto">
          <a:xfrm rot="16200000">
            <a:off x="1601788" y="3421063"/>
            <a:ext cx="13049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latin typeface="Arial" panose="020B0604020202020204" pitchFamily="34" charset="0"/>
              </a:rPr>
              <a:t>residuals</a:t>
            </a:r>
          </a:p>
        </p:txBody>
      </p:sp>
      <p:sp>
        <p:nvSpPr>
          <p:cNvPr id="1017907" name="Rectangle 51"/>
          <p:cNvSpPr>
            <a:spLocks noChangeArrowheads="1"/>
          </p:cNvSpPr>
          <p:nvPr/>
        </p:nvSpPr>
        <p:spPr bwMode="auto">
          <a:xfrm rot="16200000">
            <a:off x="5868988" y="4037013"/>
            <a:ext cx="13049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latin typeface="Arial" panose="020B0604020202020204" pitchFamily="34" charset="0"/>
              </a:rPr>
              <a:t>residuals</a:t>
            </a:r>
          </a:p>
        </p:txBody>
      </p:sp>
      <p:sp>
        <p:nvSpPr>
          <p:cNvPr id="1017908" name="Line 52"/>
          <p:cNvSpPr>
            <a:spLocks noChangeShapeType="1"/>
          </p:cNvSpPr>
          <p:nvPr/>
        </p:nvSpPr>
        <p:spPr bwMode="auto">
          <a:xfrm>
            <a:off x="2590800" y="4857750"/>
            <a:ext cx="0" cy="1390650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7909" name="Line 53"/>
          <p:cNvSpPr>
            <a:spLocks noChangeShapeType="1"/>
          </p:cNvSpPr>
          <p:nvPr/>
        </p:nvSpPr>
        <p:spPr bwMode="auto">
          <a:xfrm>
            <a:off x="2590800" y="5486400"/>
            <a:ext cx="3073400" cy="0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7910" name="Rectangle 54"/>
          <p:cNvSpPr>
            <a:spLocks noChangeArrowheads="1"/>
          </p:cNvSpPr>
          <p:nvPr/>
        </p:nvSpPr>
        <p:spPr bwMode="auto">
          <a:xfrm>
            <a:off x="5697539" y="5257800"/>
            <a:ext cx="492125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X</a:t>
            </a:r>
          </a:p>
        </p:txBody>
      </p:sp>
      <p:sp>
        <p:nvSpPr>
          <p:cNvPr id="1017911" name="Oval 55"/>
          <p:cNvSpPr>
            <a:spLocks noChangeArrowheads="1"/>
          </p:cNvSpPr>
          <p:nvPr/>
        </p:nvSpPr>
        <p:spPr bwMode="auto">
          <a:xfrm>
            <a:off x="3276600" y="51816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7912" name="Oval 56"/>
          <p:cNvSpPr>
            <a:spLocks noChangeArrowheads="1"/>
          </p:cNvSpPr>
          <p:nvPr/>
        </p:nvSpPr>
        <p:spPr bwMode="auto">
          <a:xfrm>
            <a:off x="2971800" y="52578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7913" name="Oval 57"/>
          <p:cNvSpPr>
            <a:spLocks noChangeArrowheads="1"/>
          </p:cNvSpPr>
          <p:nvPr/>
        </p:nvSpPr>
        <p:spPr bwMode="auto">
          <a:xfrm>
            <a:off x="3429000" y="5375275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7914" name="Oval 58"/>
          <p:cNvSpPr>
            <a:spLocks noChangeArrowheads="1"/>
          </p:cNvSpPr>
          <p:nvPr/>
        </p:nvSpPr>
        <p:spPr bwMode="auto">
          <a:xfrm>
            <a:off x="3657600" y="56388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7915" name="Oval 59"/>
          <p:cNvSpPr>
            <a:spLocks noChangeArrowheads="1"/>
          </p:cNvSpPr>
          <p:nvPr/>
        </p:nvSpPr>
        <p:spPr bwMode="auto">
          <a:xfrm>
            <a:off x="3886200" y="57912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7916" name="Oval 60"/>
          <p:cNvSpPr>
            <a:spLocks noChangeArrowheads="1"/>
          </p:cNvSpPr>
          <p:nvPr/>
        </p:nvSpPr>
        <p:spPr bwMode="auto">
          <a:xfrm>
            <a:off x="2743200" y="5527675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7917" name="Oval 61"/>
          <p:cNvSpPr>
            <a:spLocks noChangeArrowheads="1"/>
          </p:cNvSpPr>
          <p:nvPr/>
        </p:nvSpPr>
        <p:spPr bwMode="auto">
          <a:xfrm>
            <a:off x="4495800" y="5146675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7918" name="Oval 62"/>
          <p:cNvSpPr>
            <a:spLocks noChangeArrowheads="1"/>
          </p:cNvSpPr>
          <p:nvPr/>
        </p:nvSpPr>
        <p:spPr bwMode="auto">
          <a:xfrm>
            <a:off x="4267200" y="5299075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7919" name="Oval 63"/>
          <p:cNvSpPr>
            <a:spLocks noChangeArrowheads="1"/>
          </p:cNvSpPr>
          <p:nvPr/>
        </p:nvSpPr>
        <p:spPr bwMode="auto">
          <a:xfrm>
            <a:off x="4114800" y="56388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7920" name="Oval 64"/>
          <p:cNvSpPr>
            <a:spLocks noChangeArrowheads="1"/>
          </p:cNvSpPr>
          <p:nvPr/>
        </p:nvSpPr>
        <p:spPr bwMode="auto">
          <a:xfrm>
            <a:off x="5105400" y="56388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7921" name="Oval 65"/>
          <p:cNvSpPr>
            <a:spLocks noChangeArrowheads="1"/>
          </p:cNvSpPr>
          <p:nvPr/>
        </p:nvSpPr>
        <p:spPr bwMode="auto">
          <a:xfrm>
            <a:off x="4876800" y="54864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7922" name="Oval 66"/>
          <p:cNvSpPr>
            <a:spLocks noChangeArrowheads="1"/>
          </p:cNvSpPr>
          <p:nvPr/>
        </p:nvSpPr>
        <p:spPr bwMode="auto">
          <a:xfrm>
            <a:off x="4724400" y="5222875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7923" name="Oval 67"/>
          <p:cNvSpPr>
            <a:spLocks noChangeArrowheads="1"/>
          </p:cNvSpPr>
          <p:nvPr/>
        </p:nvSpPr>
        <p:spPr bwMode="auto">
          <a:xfrm>
            <a:off x="5410200" y="55626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7924" name="Rectangle 68"/>
          <p:cNvSpPr>
            <a:spLocks noChangeArrowheads="1"/>
          </p:cNvSpPr>
          <p:nvPr/>
        </p:nvSpPr>
        <p:spPr bwMode="auto">
          <a:xfrm rot="16200000">
            <a:off x="1601788" y="5332413"/>
            <a:ext cx="13049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latin typeface="Arial" panose="020B0604020202020204" pitchFamily="34" charset="0"/>
              </a:rPr>
              <a:t>residuals</a:t>
            </a:r>
          </a:p>
        </p:txBody>
      </p:sp>
      <p:sp>
        <p:nvSpPr>
          <p:cNvPr id="1017925" name="Freeform 69"/>
          <p:cNvSpPr>
            <a:spLocks/>
          </p:cNvSpPr>
          <p:nvPr/>
        </p:nvSpPr>
        <p:spPr bwMode="auto">
          <a:xfrm>
            <a:off x="2640014" y="5003800"/>
            <a:ext cx="3303587" cy="369332"/>
          </a:xfrm>
          <a:custGeom>
            <a:avLst/>
            <a:gdLst>
              <a:gd name="T0" fmla="*/ 11 w 2081"/>
              <a:gd name="T1" fmla="*/ 388 h 414"/>
              <a:gd name="T2" fmla="*/ 65 w 2081"/>
              <a:gd name="T3" fmla="*/ 352 h 414"/>
              <a:gd name="T4" fmla="*/ 401 w 2081"/>
              <a:gd name="T5" fmla="*/ 16 h 414"/>
              <a:gd name="T6" fmla="*/ 833 w 2081"/>
              <a:gd name="T7" fmla="*/ 400 h 414"/>
              <a:gd name="T8" fmla="*/ 1217 w 2081"/>
              <a:gd name="T9" fmla="*/ 16 h 414"/>
              <a:gd name="T10" fmla="*/ 1697 w 2081"/>
              <a:gd name="T11" fmla="*/ 304 h 414"/>
              <a:gd name="T12" fmla="*/ 2081 w 2081"/>
              <a:gd name="T13" fmla="*/ 160 h 4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081" h="414">
                <a:moveTo>
                  <a:pt x="11" y="388"/>
                </a:moveTo>
                <a:cubicBezTo>
                  <a:pt x="20" y="381"/>
                  <a:pt x="0" y="414"/>
                  <a:pt x="65" y="352"/>
                </a:cubicBezTo>
                <a:cubicBezTo>
                  <a:pt x="130" y="290"/>
                  <a:pt x="273" y="8"/>
                  <a:pt x="401" y="16"/>
                </a:cubicBezTo>
                <a:cubicBezTo>
                  <a:pt x="529" y="24"/>
                  <a:pt x="697" y="400"/>
                  <a:pt x="833" y="400"/>
                </a:cubicBezTo>
                <a:cubicBezTo>
                  <a:pt x="969" y="400"/>
                  <a:pt x="1073" y="32"/>
                  <a:pt x="1217" y="16"/>
                </a:cubicBezTo>
                <a:cubicBezTo>
                  <a:pt x="1361" y="0"/>
                  <a:pt x="1553" y="280"/>
                  <a:pt x="1697" y="304"/>
                </a:cubicBezTo>
                <a:cubicBezTo>
                  <a:pt x="1841" y="328"/>
                  <a:pt x="2017" y="184"/>
                  <a:pt x="2081" y="160"/>
                </a:cubicBezTo>
              </a:path>
            </a:pathLst>
          </a:custGeom>
          <a:noFill/>
          <a:ln w="28575" cap="flat" cmpd="sng">
            <a:solidFill>
              <a:schemeClr val="folHlink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17926" name="Freeform 70"/>
          <p:cNvSpPr>
            <a:spLocks/>
          </p:cNvSpPr>
          <p:nvPr/>
        </p:nvSpPr>
        <p:spPr bwMode="auto">
          <a:xfrm>
            <a:off x="2716214" y="5551488"/>
            <a:ext cx="3398837" cy="369332"/>
          </a:xfrm>
          <a:custGeom>
            <a:avLst/>
            <a:gdLst>
              <a:gd name="T0" fmla="*/ 11 w 2141"/>
              <a:gd name="T1" fmla="*/ 397 h 421"/>
              <a:gd name="T2" fmla="*/ 65 w 2141"/>
              <a:gd name="T3" fmla="*/ 359 h 421"/>
              <a:gd name="T4" fmla="*/ 401 w 2141"/>
              <a:gd name="T5" fmla="*/ 23 h 421"/>
              <a:gd name="T6" fmla="*/ 833 w 2141"/>
              <a:gd name="T7" fmla="*/ 407 h 421"/>
              <a:gd name="T8" fmla="*/ 1217 w 2141"/>
              <a:gd name="T9" fmla="*/ 23 h 421"/>
              <a:gd name="T10" fmla="*/ 1703 w 2141"/>
              <a:gd name="T11" fmla="*/ 271 h 421"/>
              <a:gd name="T12" fmla="*/ 2141 w 2141"/>
              <a:gd name="T13" fmla="*/ 79 h 4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141" h="421">
                <a:moveTo>
                  <a:pt x="11" y="397"/>
                </a:moveTo>
                <a:cubicBezTo>
                  <a:pt x="20" y="392"/>
                  <a:pt x="0" y="421"/>
                  <a:pt x="65" y="359"/>
                </a:cubicBezTo>
                <a:cubicBezTo>
                  <a:pt x="130" y="297"/>
                  <a:pt x="273" y="15"/>
                  <a:pt x="401" y="23"/>
                </a:cubicBezTo>
                <a:cubicBezTo>
                  <a:pt x="529" y="31"/>
                  <a:pt x="697" y="407"/>
                  <a:pt x="833" y="407"/>
                </a:cubicBezTo>
                <a:cubicBezTo>
                  <a:pt x="969" y="407"/>
                  <a:pt x="1072" y="46"/>
                  <a:pt x="1217" y="23"/>
                </a:cubicBezTo>
                <a:cubicBezTo>
                  <a:pt x="1362" y="0"/>
                  <a:pt x="1549" y="262"/>
                  <a:pt x="1703" y="271"/>
                </a:cubicBezTo>
                <a:cubicBezTo>
                  <a:pt x="1857" y="280"/>
                  <a:pt x="2050" y="119"/>
                  <a:pt x="2141" y="79"/>
                </a:cubicBezTo>
              </a:path>
            </a:pathLst>
          </a:custGeom>
          <a:noFill/>
          <a:ln w="28575" cap="flat" cmpd="sng">
            <a:solidFill>
              <a:schemeClr val="folHlink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17927" name="Line 71"/>
          <p:cNvSpPr>
            <a:spLocks noChangeShapeType="1"/>
          </p:cNvSpPr>
          <p:nvPr/>
        </p:nvSpPr>
        <p:spPr bwMode="auto">
          <a:xfrm>
            <a:off x="6248400" y="1676400"/>
            <a:ext cx="0" cy="4724400"/>
          </a:xfrm>
          <a:prstGeom prst="line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17928" name="Rectangle 72"/>
          <p:cNvSpPr>
            <a:spLocks noChangeArrowheads="1"/>
          </p:cNvSpPr>
          <p:nvPr/>
        </p:nvSpPr>
        <p:spPr bwMode="auto">
          <a:xfrm>
            <a:off x="6629400" y="2286001"/>
            <a:ext cx="914400" cy="9207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5400">
                <a:solidFill>
                  <a:srgbClr val="FF0000"/>
                </a:solidFill>
                <a:latin typeface="Wingdings" panose="05000000000000000000" pitchFamily="2" charset="2"/>
              </a:rPr>
              <a:t></a:t>
            </a:r>
          </a:p>
        </p:txBody>
      </p:sp>
    </p:spTree>
    <p:extLst>
      <p:ext uri="{BB962C8B-B14F-4D97-AF65-F5344CB8AC3E}">
        <p14:creationId xmlns:p14="http://schemas.microsoft.com/office/powerpoint/2010/main" val="3090505129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topic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 linear regression</a:t>
            </a:r>
          </a:p>
          <a:p>
            <a:r>
              <a:rPr lang="en-US" dirty="0"/>
              <a:t>Multi linear regression</a:t>
            </a:r>
          </a:p>
          <a:p>
            <a:r>
              <a:rPr lang="en-US" dirty="0"/>
              <a:t>Ridge regression</a:t>
            </a:r>
          </a:p>
          <a:p>
            <a:r>
              <a:rPr lang="en-US" dirty="0"/>
              <a:t>Lasso</a:t>
            </a:r>
          </a:p>
          <a:p>
            <a:r>
              <a:rPr lang="en-US" dirty="0"/>
              <a:t>Logistic regression (for classification)</a:t>
            </a:r>
          </a:p>
        </p:txBody>
      </p:sp>
    </p:spTree>
    <p:extLst>
      <p:ext uri="{BB962C8B-B14F-4D97-AF65-F5344CB8AC3E}">
        <p14:creationId xmlns:p14="http://schemas.microsoft.com/office/powerpoint/2010/main" val="6263410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7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Multiple linear regression…</a:t>
            </a:r>
          </a:p>
        </p:txBody>
      </p:sp>
      <p:sp>
        <p:nvSpPr>
          <p:cNvPr id="1117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/>
              <a:t>More than one independent variables can be used to explain variance in the dependent variable, as long as they are not linearly related.                </a:t>
            </a:r>
          </a:p>
          <a:p>
            <a:pPr>
              <a:spcBef>
                <a:spcPct val="50000"/>
              </a:spcBef>
            </a:pPr>
            <a:r>
              <a:rPr lang="en-US" altLang="en-US" dirty="0"/>
              <a:t>A multiple regression takes the form:</a:t>
            </a:r>
          </a:p>
          <a:p>
            <a:pPr marL="0" indent="0">
              <a:spcBef>
                <a:spcPct val="50000"/>
              </a:spcBef>
              <a:buNone/>
            </a:pPr>
            <a:r>
              <a:rPr lang="en-US" altLang="en-US" dirty="0"/>
              <a:t>	y = A + </a:t>
            </a:r>
            <a:r>
              <a:rPr lang="el-GR" altLang="en-US" dirty="0">
                <a:cs typeface="Arial" panose="020B0604020202020204" pitchFamily="34" charset="0"/>
              </a:rPr>
              <a:t>β</a:t>
            </a:r>
            <a:r>
              <a:rPr lang="en-US" altLang="en-US" baseline="-25000" dirty="0">
                <a:cs typeface="Arial" panose="020B0604020202020204" pitchFamily="34" charset="0"/>
              </a:rPr>
              <a:t>1</a:t>
            </a:r>
            <a:r>
              <a:rPr lang="en-US" altLang="en-US" dirty="0">
                <a:cs typeface="Arial" panose="020B0604020202020204" pitchFamily="34" charset="0"/>
              </a:rPr>
              <a:t>   X</a:t>
            </a:r>
            <a:r>
              <a:rPr lang="en-US" altLang="en-US" baseline="-25000" dirty="0">
                <a:cs typeface="Arial" panose="020B0604020202020204" pitchFamily="34" charset="0"/>
              </a:rPr>
              <a:t> 1</a:t>
            </a:r>
            <a:r>
              <a:rPr lang="en-US" altLang="en-US" dirty="0">
                <a:cs typeface="Arial" panose="020B0604020202020204" pitchFamily="34" charset="0"/>
              </a:rPr>
              <a:t>   + </a:t>
            </a:r>
            <a:r>
              <a:rPr lang="el-GR" altLang="en-US" dirty="0">
                <a:cs typeface="Arial" panose="020B0604020202020204" pitchFamily="34" charset="0"/>
              </a:rPr>
              <a:t>β</a:t>
            </a:r>
            <a:r>
              <a:rPr lang="en-US" altLang="en-US" baseline="-25000" dirty="0">
                <a:cs typeface="Arial" panose="020B0604020202020204" pitchFamily="34" charset="0"/>
              </a:rPr>
              <a:t>2</a:t>
            </a:r>
            <a:r>
              <a:rPr lang="en-US" altLang="en-US" dirty="0">
                <a:cs typeface="Arial" panose="020B0604020202020204" pitchFamily="34" charset="0"/>
              </a:rPr>
              <a:t>   X</a:t>
            </a:r>
            <a:r>
              <a:rPr lang="en-US" altLang="en-US" baseline="-25000" dirty="0">
                <a:cs typeface="Arial" panose="020B0604020202020204" pitchFamily="34" charset="0"/>
              </a:rPr>
              <a:t> 2</a:t>
            </a:r>
            <a:r>
              <a:rPr lang="en-US" altLang="en-US" dirty="0">
                <a:cs typeface="Arial" panose="020B0604020202020204" pitchFamily="34" charset="0"/>
              </a:rPr>
              <a:t>   + … + </a:t>
            </a:r>
            <a:r>
              <a:rPr lang="el-GR" altLang="en-US" dirty="0">
                <a:cs typeface="Arial" panose="020B0604020202020204" pitchFamily="34" charset="0"/>
              </a:rPr>
              <a:t>β</a:t>
            </a:r>
            <a:r>
              <a:rPr lang="en-US" altLang="en-US" dirty="0">
                <a:cs typeface="Arial" panose="020B0604020202020204" pitchFamily="34" charset="0"/>
              </a:rPr>
              <a:t> </a:t>
            </a:r>
            <a:r>
              <a:rPr lang="en-US" altLang="en-US" baseline="-25000" dirty="0">
                <a:cs typeface="Arial" panose="020B0604020202020204" pitchFamily="34" charset="0"/>
              </a:rPr>
              <a:t>k</a:t>
            </a:r>
            <a:r>
              <a:rPr lang="en-US" altLang="en-US" dirty="0">
                <a:cs typeface="Arial" panose="020B0604020202020204" pitchFamily="34" charset="0"/>
              </a:rPr>
              <a:t>  X</a:t>
            </a:r>
            <a:r>
              <a:rPr lang="en-US" altLang="en-US" baseline="-25000" dirty="0">
                <a:cs typeface="Arial" panose="020B0604020202020204" pitchFamily="34" charset="0"/>
              </a:rPr>
              <a:t> k</a:t>
            </a:r>
            <a:r>
              <a:rPr lang="en-US" altLang="en-US" dirty="0">
                <a:cs typeface="Arial" panose="020B0604020202020204" pitchFamily="34" charset="0"/>
              </a:rPr>
              <a:t> </a:t>
            </a:r>
            <a:r>
              <a:rPr lang="en-US" altLang="en-US" dirty="0"/>
              <a:t>  + </a:t>
            </a:r>
            <a:r>
              <a:rPr lang="el-GR" altLang="en-US" dirty="0"/>
              <a:t>ε</a:t>
            </a:r>
            <a:endParaRPr lang="en-US" altLang="en-US" dirty="0">
              <a:cs typeface="Arial" panose="020B0604020202020204" pitchFamily="34" charset="0"/>
            </a:endParaRPr>
          </a:p>
          <a:p>
            <a:pPr marL="0" indent="0">
              <a:spcBef>
                <a:spcPct val="50000"/>
              </a:spcBef>
              <a:buNone/>
            </a:pPr>
            <a:r>
              <a:rPr lang="en-US" altLang="en-US" dirty="0">
                <a:cs typeface="Arial" panose="020B0604020202020204" pitchFamily="34" charset="0"/>
              </a:rPr>
              <a:t>	where k is the number of variables, or parameters.</a:t>
            </a:r>
          </a:p>
          <a:p>
            <a:pPr>
              <a:spcBef>
                <a:spcPct val="50000"/>
              </a:spcBef>
            </a:pPr>
            <a:r>
              <a:rPr lang="en-US" altLang="en-US" dirty="0">
                <a:cs typeface="Times New Roman" panose="02020603050405020304" pitchFamily="18" charset="0"/>
              </a:rPr>
              <a:t>Each regression coefficient is the amount of change in the outcome variable that would be expected per one-unit change of the predictor, if all other variables in the model were held constant.  </a:t>
            </a:r>
          </a:p>
        </p:txBody>
      </p:sp>
    </p:spTree>
    <p:extLst>
      <p:ext uri="{BB962C8B-B14F-4D97-AF65-F5344CB8AC3E}">
        <p14:creationId xmlns:p14="http://schemas.microsoft.com/office/powerpoint/2010/main" val="19074548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074023" y="2034992"/>
            <a:ext cx="2277035" cy="38368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X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linear regression in matrix form</a:t>
            </a:r>
          </a:p>
        </p:txBody>
      </p:sp>
      <p:sp>
        <p:nvSpPr>
          <p:cNvPr id="4" name="Rectangle 3"/>
          <p:cNvSpPr/>
          <p:nvPr/>
        </p:nvSpPr>
        <p:spPr>
          <a:xfrm>
            <a:off x="1443328" y="2052921"/>
            <a:ext cx="394447" cy="38368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Y</a:t>
            </a:r>
          </a:p>
        </p:txBody>
      </p:sp>
      <p:sp>
        <p:nvSpPr>
          <p:cNvPr id="5" name="Rectangle 4"/>
          <p:cNvSpPr/>
          <p:nvPr/>
        </p:nvSpPr>
        <p:spPr>
          <a:xfrm>
            <a:off x="9654978" y="2061889"/>
            <a:ext cx="394447" cy="3836894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FF0000"/>
                </a:solidFill>
                <a:sym typeface="Symbol" panose="05050102010706020507" pitchFamily="18" charset="2"/>
              </a:rPr>
              <a:t>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238558" y="3191443"/>
            <a:ext cx="457201" cy="175707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FF0000"/>
                </a:solidFill>
              </a:rPr>
              <a:t>β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43955" y="3496240"/>
            <a:ext cx="439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=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557240" y="3594852"/>
            <a:ext cx="439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*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857122" y="3460382"/>
            <a:ext cx="439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+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908603" y="3666577"/>
            <a:ext cx="385494" cy="475119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FF0000"/>
                </a:solidFill>
                <a:sym typeface="Symbol" panose="05050102010706020507" pitchFamily="18" charset="2"/>
              </a:rPr>
              <a:t>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09239" y="3469350"/>
            <a:ext cx="439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+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219204" y="6113932"/>
            <a:ext cx="8643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(n,1)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871879" y="6122900"/>
            <a:ext cx="8451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(</a:t>
            </a:r>
            <a:r>
              <a:rPr lang="en-US" sz="2800" dirty="0" err="1"/>
              <a:t>n,k</a:t>
            </a:r>
            <a:r>
              <a:rPr lang="en-US" sz="2800" dirty="0"/>
              <a:t>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023411" y="4984385"/>
            <a:ext cx="847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(k,1)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565333" y="6104968"/>
            <a:ext cx="8643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(n,1)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756202" y="4186530"/>
            <a:ext cx="8579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(1,1)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832844" y="2070855"/>
            <a:ext cx="394447" cy="38368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ym typeface="Symbol" panose="05050102010706020507" pitchFamily="18" charset="2"/>
              </a:rPr>
              <a:t>1</a:t>
            </a:r>
            <a:endParaRPr lang="en-US" sz="2800" dirty="0"/>
          </a:p>
        </p:txBody>
      </p:sp>
      <p:sp>
        <p:nvSpPr>
          <p:cNvPr id="21" name="TextBox 20"/>
          <p:cNvSpPr txBox="1"/>
          <p:nvPr/>
        </p:nvSpPr>
        <p:spPr>
          <a:xfrm>
            <a:off x="2626663" y="6087039"/>
            <a:ext cx="8643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(n,1)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406586" y="3585891"/>
            <a:ext cx="439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*</a:t>
            </a:r>
          </a:p>
        </p:txBody>
      </p:sp>
      <p:grpSp>
        <p:nvGrpSpPr>
          <p:cNvPr id="42" name="Group 41"/>
          <p:cNvGrpSpPr/>
          <p:nvPr/>
        </p:nvGrpSpPr>
        <p:grpSpPr>
          <a:xfrm>
            <a:off x="1640552" y="1278065"/>
            <a:ext cx="4455448" cy="774856"/>
            <a:chOff x="1640552" y="1278065"/>
            <a:chExt cx="4455448" cy="774856"/>
          </a:xfrm>
        </p:grpSpPr>
        <p:sp>
          <p:nvSpPr>
            <p:cNvPr id="3" name="TextBox 2"/>
            <p:cNvSpPr txBox="1"/>
            <p:nvPr/>
          </p:nvSpPr>
          <p:spPr>
            <a:xfrm>
              <a:off x="3547886" y="1278065"/>
              <a:ext cx="961353" cy="584775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Data</a:t>
              </a:r>
            </a:p>
          </p:txBody>
        </p:sp>
        <p:cxnSp>
          <p:nvCxnSpPr>
            <p:cNvPr id="24" name="Straight Arrow Connector 23"/>
            <p:cNvCxnSpPr>
              <a:stCxn id="3" idx="3"/>
            </p:cNvCxnSpPr>
            <p:nvPr/>
          </p:nvCxnSpPr>
          <p:spPr>
            <a:xfrm>
              <a:off x="4509239" y="1570453"/>
              <a:ext cx="1586761" cy="4645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3" idx="1"/>
              <a:endCxn id="4" idx="0"/>
            </p:cNvCxnSpPr>
            <p:nvPr/>
          </p:nvCxnSpPr>
          <p:spPr>
            <a:xfrm flipH="1">
              <a:off x="1640552" y="1570453"/>
              <a:ext cx="1907334" cy="4824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/>
          <p:cNvGrpSpPr/>
          <p:nvPr/>
        </p:nvGrpSpPr>
        <p:grpSpPr>
          <a:xfrm>
            <a:off x="3406586" y="5310389"/>
            <a:ext cx="1614024" cy="1225143"/>
            <a:chOff x="3406586" y="5310389"/>
            <a:chExt cx="1614024" cy="1225143"/>
          </a:xfrm>
        </p:grpSpPr>
        <p:sp>
          <p:nvSpPr>
            <p:cNvPr id="27" name="TextBox 26"/>
            <p:cNvSpPr txBox="1"/>
            <p:nvPr/>
          </p:nvSpPr>
          <p:spPr>
            <a:xfrm>
              <a:off x="3567584" y="5950757"/>
              <a:ext cx="1453026" cy="584775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dummy</a:t>
              </a:r>
            </a:p>
          </p:txBody>
        </p:sp>
        <p:cxnSp>
          <p:nvCxnSpPr>
            <p:cNvPr id="29" name="Straight Arrow Connector 28"/>
            <p:cNvCxnSpPr>
              <a:stCxn id="27" idx="0"/>
            </p:cNvCxnSpPr>
            <p:nvPr/>
          </p:nvCxnSpPr>
          <p:spPr>
            <a:xfrm flipH="1" flipV="1">
              <a:off x="3406586" y="5310389"/>
              <a:ext cx="887511" cy="6403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4344144" y="1369391"/>
            <a:ext cx="5131678" cy="2308359"/>
            <a:chOff x="4344144" y="1369391"/>
            <a:chExt cx="5131678" cy="2308359"/>
          </a:xfrm>
        </p:grpSpPr>
        <p:sp>
          <p:nvSpPr>
            <p:cNvPr id="30" name="TextBox 29"/>
            <p:cNvSpPr txBox="1"/>
            <p:nvPr/>
          </p:nvSpPr>
          <p:spPr>
            <a:xfrm>
              <a:off x="7523337" y="1369391"/>
              <a:ext cx="1952485" cy="138499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Unknown parameters to be solved</a:t>
              </a:r>
            </a:p>
          </p:txBody>
        </p:sp>
        <p:cxnSp>
          <p:nvCxnSpPr>
            <p:cNvPr id="34" name="Straight Arrow Connector 33"/>
            <p:cNvCxnSpPr>
              <a:stCxn id="30" idx="1"/>
            </p:cNvCxnSpPr>
            <p:nvPr/>
          </p:nvCxnSpPr>
          <p:spPr>
            <a:xfrm flipH="1">
              <a:off x="4344144" y="2061889"/>
              <a:ext cx="3179193" cy="161586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30" idx="2"/>
              <a:endCxn id="7" idx="0"/>
            </p:cNvCxnSpPr>
            <p:nvPr/>
          </p:nvCxnSpPr>
          <p:spPr>
            <a:xfrm flipH="1">
              <a:off x="8467159" y="2754386"/>
              <a:ext cx="32421" cy="43705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10228582" y="1334633"/>
            <a:ext cx="1888287" cy="2251258"/>
            <a:chOff x="10228582" y="1334633"/>
            <a:chExt cx="1888287" cy="2251258"/>
          </a:xfrm>
        </p:grpSpPr>
        <p:sp>
          <p:nvSpPr>
            <p:cNvPr id="38" name="TextBox 37"/>
            <p:cNvSpPr txBox="1"/>
            <p:nvPr/>
          </p:nvSpPr>
          <p:spPr>
            <a:xfrm>
              <a:off x="10259735" y="1334633"/>
              <a:ext cx="1857134" cy="95410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Error to be minimized</a:t>
              </a:r>
            </a:p>
          </p:txBody>
        </p:sp>
        <p:cxnSp>
          <p:nvCxnSpPr>
            <p:cNvPr id="40" name="Straight Arrow Connector 39"/>
            <p:cNvCxnSpPr>
              <a:stCxn id="38" idx="2"/>
            </p:cNvCxnSpPr>
            <p:nvPr/>
          </p:nvCxnSpPr>
          <p:spPr>
            <a:xfrm flipH="1">
              <a:off x="10228582" y="2288740"/>
              <a:ext cx="959720" cy="129715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09025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linear regression in matrix form - 2</a:t>
            </a:r>
          </a:p>
        </p:txBody>
      </p:sp>
      <p:sp>
        <p:nvSpPr>
          <p:cNvPr id="4" name="Rectangle 3"/>
          <p:cNvSpPr/>
          <p:nvPr/>
        </p:nvSpPr>
        <p:spPr>
          <a:xfrm>
            <a:off x="367566" y="2052922"/>
            <a:ext cx="394447" cy="38368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Y</a:t>
            </a:r>
          </a:p>
        </p:txBody>
      </p:sp>
      <p:sp>
        <p:nvSpPr>
          <p:cNvPr id="5" name="Rectangle 4"/>
          <p:cNvSpPr/>
          <p:nvPr/>
        </p:nvSpPr>
        <p:spPr>
          <a:xfrm>
            <a:off x="6893853" y="2061890"/>
            <a:ext cx="394447" cy="3836894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FF0000"/>
                </a:solidFill>
                <a:sym typeface="Symbol" panose="05050102010706020507" pitchFamily="18" charset="2"/>
              </a:rPr>
              <a:t>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312898" y="2034993"/>
            <a:ext cx="2277035" cy="38368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X</a:t>
            </a:r>
          </a:p>
        </p:txBody>
      </p:sp>
      <p:sp>
        <p:nvSpPr>
          <p:cNvPr id="7" name="Rectangle 6"/>
          <p:cNvSpPr/>
          <p:nvPr/>
        </p:nvSpPr>
        <p:spPr>
          <a:xfrm>
            <a:off x="5477433" y="3101799"/>
            <a:ext cx="457201" cy="175707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FF0000"/>
                </a:solidFill>
              </a:rPr>
              <a:t>β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03781" y="3541074"/>
            <a:ext cx="439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=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796115" y="3594853"/>
            <a:ext cx="439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*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095997" y="3460383"/>
            <a:ext cx="439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+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477434" y="2599766"/>
            <a:ext cx="457200" cy="464353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FF0000"/>
                </a:solidFill>
                <a:sym typeface="Symbol" panose="05050102010706020507" pitchFamily="18" charset="2"/>
              </a:rPr>
              <a:t>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43442" y="6042217"/>
            <a:ext cx="8643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(n,1)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429442" y="5997396"/>
            <a:ext cx="12073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(n,k+1)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127812" y="4948528"/>
            <a:ext cx="12009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(k+1,1)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696634" y="6069111"/>
            <a:ext cx="8643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(n,1)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900513" y="2034998"/>
            <a:ext cx="394447" cy="38368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ym typeface="Symbol" panose="05050102010706020507" pitchFamily="18" charset="2"/>
              </a:rPr>
              <a:t>1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8077189" y="1762971"/>
            <a:ext cx="3570975" cy="224676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Some packages such as the </a:t>
            </a:r>
            <a:r>
              <a:rPr lang="en-US" sz="2800" dirty="0" err="1"/>
              <a:t>scipy.linalg.lstsq</a:t>
            </a:r>
            <a:r>
              <a:rPr lang="en-US" sz="2800" dirty="0"/>
              <a:t>() needs you to add the dummy variable. </a:t>
            </a:r>
            <a:r>
              <a:rPr lang="en-US" sz="2800" dirty="0" err="1"/>
              <a:t>sklearn</a:t>
            </a:r>
            <a:r>
              <a:rPr lang="en-US" sz="2800" dirty="0"/>
              <a:t> does it for you.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095118" y="4584626"/>
            <a:ext cx="3570975" cy="193899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k should to be smaller than n. Otherwise the system may be underdetermined. (infinity number of solutions and </a:t>
            </a:r>
            <a:r>
              <a:rPr lang="en-US" sz="2400" dirty="0">
                <a:sym typeface="Symbol" panose="05050102010706020507" pitchFamily="18" charset="2"/>
              </a:rPr>
              <a:t> = 0.)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96047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929554" cy="1325563"/>
          </a:xfrm>
        </p:spPr>
        <p:txBody>
          <a:bodyPr/>
          <a:lstStyle/>
          <a:p>
            <a:r>
              <a:rPr lang="en-US" dirty="0"/>
              <a:t>Boston house price</a:t>
            </a:r>
          </a:p>
        </p:txBody>
      </p:sp>
      <p:sp>
        <p:nvSpPr>
          <p:cNvPr id="4" name="Rectangle 3"/>
          <p:cNvSpPr/>
          <p:nvPr/>
        </p:nvSpPr>
        <p:spPr>
          <a:xfrm>
            <a:off x="231531" y="1768932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80"/>
                </a:solidFill>
                <a:effectLst/>
              </a:rPr>
              <a:t>In [</a:t>
            </a:r>
            <a:r>
              <a:rPr lang="en-US" b="1" dirty="0">
                <a:solidFill>
                  <a:srgbClr val="000080"/>
                </a:solidFill>
                <a:effectLst/>
              </a:rPr>
              <a:t>2665</a:t>
            </a:r>
            <a:r>
              <a:rPr lang="en-US" dirty="0">
                <a:solidFill>
                  <a:srgbClr val="000080"/>
                </a:solidFill>
                <a:effectLst/>
              </a:rPr>
              <a:t>]:</a:t>
            </a:r>
            <a:r>
              <a:rPr lang="en-US" dirty="0">
                <a:effectLst/>
              </a:rPr>
              <a:t> from </a:t>
            </a:r>
            <a:r>
              <a:rPr lang="en-US" dirty="0" err="1">
                <a:effectLst/>
              </a:rPr>
              <a:t>sklearn</a:t>
            </a:r>
            <a:r>
              <a:rPr lang="en-US" dirty="0">
                <a:effectLst/>
              </a:rPr>
              <a:t> import datasets, </a:t>
            </a:r>
            <a:r>
              <a:rPr lang="en-US" dirty="0" err="1">
                <a:effectLst/>
              </a:rPr>
              <a:t>linear_model</a:t>
            </a:r>
            <a:endParaRPr lang="en-US" dirty="0">
              <a:effectLst/>
            </a:endParaRPr>
          </a:p>
          <a:p>
            <a:r>
              <a:rPr lang="en-US" dirty="0">
                <a:solidFill>
                  <a:srgbClr val="000080"/>
                </a:solidFill>
                <a:effectLst/>
              </a:rPr>
              <a:t>      ...: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boston</a:t>
            </a:r>
            <a:r>
              <a:rPr lang="en-US" dirty="0">
                <a:effectLst/>
              </a:rPr>
              <a:t> = </a:t>
            </a:r>
            <a:r>
              <a:rPr lang="en-US" dirty="0" err="1">
                <a:effectLst/>
                <a:highlight>
                  <a:srgbClr val="FFFF00"/>
                </a:highlight>
              </a:rPr>
              <a:t>datasets.load_boston</a:t>
            </a:r>
            <a:r>
              <a:rPr lang="en-US" dirty="0">
                <a:effectLst/>
                <a:highlight>
                  <a:srgbClr val="FFFF00"/>
                </a:highlight>
              </a:rPr>
              <a:t>()</a:t>
            </a:r>
          </a:p>
          <a:p>
            <a:r>
              <a:rPr lang="en-US" dirty="0">
                <a:solidFill>
                  <a:srgbClr val="000080"/>
                </a:solidFill>
                <a:effectLst/>
              </a:rPr>
              <a:t>      ...:</a:t>
            </a:r>
            <a:r>
              <a:rPr lang="en-US" dirty="0">
                <a:effectLst/>
              </a:rPr>
              <a:t> print(</a:t>
            </a:r>
            <a:r>
              <a:rPr lang="en-US" dirty="0" err="1">
                <a:effectLst/>
              </a:rPr>
              <a:t>boston.DESCR</a:t>
            </a:r>
            <a:r>
              <a:rPr lang="en-US" dirty="0">
                <a:effectLst/>
              </a:rPr>
              <a:t>)</a:t>
            </a:r>
          </a:p>
        </p:txBody>
      </p:sp>
      <p:sp>
        <p:nvSpPr>
          <p:cNvPr id="5" name="Rectangle 4"/>
          <p:cNvSpPr/>
          <p:nvPr/>
        </p:nvSpPr>
        <p:spPr>
          <a:xfrm>
            <a:off x="463061" y="3165246"/>
            <a:ext cx="563293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effectLst/>
              </a:rPr>
              <a:t>Boston House Prices dataset</a:t>
            </a:r>
          </a:p>
          <a:p>
            <a:r>
              <a:rPr lang="en-US" dirty="0">
                <a:effectLst/>
              </a:rPr>
              <a:t>===========================</a:t>
            </a:r>
          </a:p>
          <a:p>
            <a:r>
              <a:rPr lang="en-US" dirty="0">
                <a:effectLst/>
              </a:rPr>
              <a:t>Notes</a:t>
            </a:r>
          </a:p>
          <a:p>
            <a:r>
              <a:rPr lang="en-US" dirty="0">
                <a:effectLst/>
              </a:rPr>
              <a:t>------</a:t>
            </a:r>
          </a:p>
          <a:p>
            <a:r>
              <a:rPr lang="en-US" dirty="0">
                <a:effectLst/>
              </a:rPr>
              <a:t>Data Set Characteristics: </a:t>
            </a:r>
          </a:p>
          <a:p>
            <a:endParaRPr lang="en-US" dirty="0">
              <a:effectLst/>
            </a:endParaRPr>
          </a:p>
          <a:p>
            <a:r>
              <a:rPr lang="en-US" dirty="0">
                <a:effectLst/>
              </a:rPr>
              <a:t>:Number of Instances: 506 </a:t>
            </a:r>
          </a:p>
          <a:p>
            <a:endParaRPr lang="en-US" dirty="0">
              <a:effectLst/>
            </a:endParaRPr>
          </a:p>
          <a:p>
            <a:r>
              <a:rPr lang="en-US" dirty="0">
                <a:effectLst/>
              </a:rPr>
              <a:t>:Number of Attributes: 13 numeric/categorical predictive</a:t>
            </a:r>
          </a:p>
          <a:p>
            <a:r>
              <a:rPr lang="en-US" dirty="0">
                <a:effectLst/>
              </a:rPr>
              <a:t>:Median Value (attribute 14) is usually the target</a:t>
            </a:r>
          </a:p>
          <a:p>
            <a:br>
              <a:rPr lang="en-US" dirty="0">
                <a:effectLst/>
              </a:rPr>
            </a:br>
            <a:endParaRPr lang="en-US" dirty="0">
              <a:effectLst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96000" y="591242"/>
            <a:ext cx="6096000" cy="646330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effectLst/>
              </a:rPr>
              <a:t>:Attribute Information (in order):</a:t>
            </a:r>
          </a:p>
          <a:p>
            <a:r>
              <a:rPr lang="en-US" dirty="0">
                <a:effectLst/>
              </a:rPr>
              <a:t>- CRIM per capita crime rate by town</a:t>
            </a:r>
          </a:p>
          <a:p>
            <a:r>
              <a:rPr lang="en-US" dirty="0">
                <a:effectLst/>
              </a:rPr>
              <a:t>- ZN proportion of residential land zoned for lots over 25,000 </a:t>
            </a:r>
            <a:r>
              <a:rPr lang="en-US" dirty="0" err="1">
                <a:effectLst/>
              </a:rPr>
              <a:t>sq.ft</a:t>
            </a:r>
            <a:r>
              <a:rPr lang="en-US" dirty="0">
                <a:effectLst/>
              </a:rPr>
              <a:t>.</a:t>
            </a:r>
          </a:p>
          <a:p>
            <a:r>
              <a:rPr lang="en-US" dirty="0">
                <a:effectLst/>
              </a:rPr>
              <a:t>- INDUS proportion of non-retail business acres per town</a:t>
            </a:r>
          </a:p>
          <a:p>
            <a:r>
              <a:rPr lang="en-US" dirty="0">
                <a:effectLst/>
              </a:rPr>
              <a:t>- CHAS Charles River dummy variable (= 1 if tract bounds river; 0 otherwise)</a:t>
            </a:r>
          </a:p>
          <a:p>
            <a:r>
              <a:rPr lang="en-US" dirty="0">
                <a:effectLst/>
              </a:rPr>
              <a:t>- NOX nitric oxides concentration (parts per 10 million)</a:t>
            </a:r>
          </a:p>
          <a:p>
            <a:r>
              <a:rPr lang="en-US" dirty="0">
                <a:effectLst/>
              </a:rPr>
              <a:t>- RM average number of rooms per dwelling</a:t>
            </a:r>
          </a:p>
          <a:p>
            <a:r>
              <a:rPr lang="en-US" dirty="0">
                <a:effectLst/>
              </a:rPr>
              <a:t>- AGE proportion of owner-occupied units built prior to 1940</a:t>
            </a:r>
          </a:p>
          <a:p>
            <a:r>
              <a:rPr lang="en-US" dirty="0">
                <a:effectLst/>
              </a:rPr>
              <a:t>- DIS weighted distances to five Boston employment </a:t>
            </a:r>
            <a:r>
              <a:rPr lang="en-US" dirty="0" err="1">
                <a:effectLst/>
              </a:rPr>
              <a:t>centres</a:t>
            </a:r>
            <a:endParaRPr lang="en-US" dirty="0">
              <a:effectLst/>
            </a:endParaRPr>
          </a:p>
          <a:p>
            <a:r>
              <a:rPr lang="en-US" dirty="0">
                <a:effectLst/>
              </a:rPr>
              <a:t>- RAD index of accessibility to radial highways</a:t>
            </a:r>
          </a:p>
          <a:p>
            <a:r>
              <a:rPr lang="en-US" dirty="0">
                <a:effectLst/>
              </a:rPr>
              <a:t>- TAX full-value property-tax rate per $10,000</a:t>
            </a:r>
          </a:p>
          <a:p>
            <a:r>
              <a:rPr lang="en-US" dirty="0">
                <a:effectLst/>
              </a:rPr>
              <a:t>- PTRATIO pupil-teacher ratio by town</a:t>
            </a:r>
          </a:p>
          <a:p>
            <a:r>
              <a:rPr lang="en-US" dirty="0">
                <a:effectLst/>
              </a:rPr>
              <a:t>- B 1000(Bk - 0.63)^2 where Bk is the proportion of blacks by town</a:t>
            </a:r>
          </a:p>
          <a:p>
            <a:r>
              <a:rPr lang="en-US" dirty="0">
                <a:effectLst/>
              </a:rPr>
              <a:t>- LSTAT % lower status of the population</a:t>
            </a:r>
          </a:p>
          <a:p>
            <a:r>
              <a:rPr lang="en-US" dirty="0">
                <a:effectLst/>
              </a:rPr>
              <a:t>- MEDV Median value of owner-occupied homes in $1000's</a:t>
            </a:r>
          </a:p>
          <a:p>
            <a:br>
              <a:rPr lang="en-US" dirty="0">
                <a:effectLst/>
              </a:rPr>
            </a:br>
            <a:endParaRPr lang="en-US" dirty="0">
              <a:effectLst/>
            </a:endParaRPr>
          </a:p>
          <a:p>
            <a:r>
              <a:rPr lang="en-US" dirty="0">
                <a:effectLst/>
              </a:rPr>
              <a:t>:Missing Attribute Values: None</a:t>
            </a:r>
          </a:p>
          <a:p>
            <a:br>
              <a:rPr lang="en-US" dirty="0">
                <a:effectLst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4734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Boston house price data</a:t>
            </a:r>
          </a:p>
        </p:txBody>
      </p:sp>
      <p:sp>
        <p:nvSpPr>
          <p:cNvPr id="4" name="Rectangle 3"/>
          <p:cNvSpPr/>
          <p:nvPr/>
        </p:nvSpPr>
        <p:spPr>
          <a:xfrm>
            <a:off x="814210" y="5537491"/>
            <a:ext cx="439474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80"/>
                </a:solidFill>
                <a:effectLst/>
              </a:rPr>
              <a:t>In [</a:t>
            </a:r>
            <a:r>
              <a:rPr lang="en-US" b="1" dirty="0">
                <a:solidFill>
                  <a:srgbClr val="000080"/>
                </a:solidFill>
                <a:effectLst/>
              </a:rPr>
              <a:t>2669</a:t>
            </a:r>
            <a:r>
              <a:rPr lang="en-US" dirty="0">
                <a:solidFill>
                  <a:srgbClr val="000080"/>
                </a:solidFill>
                <a:effectLst/>
              </a:rPr>
              <a:t>]:</a:t>
            </a:r>
            <a:r>
              <a:rPr lang="en-US" dirty="0">
                <a:effectLst/>
              </a:rPr>
              <a:t> data = </a:t>
            </a:r>
            <a:r>
              <a:rPr lang="en-US" dirty="0" err="1">
                <a:effectLst/>
              </a:rPr>
              <a:t>DataFrame</a:t>
            </a:r>
            <a:r>
              <a:rPr lang="en-US" dirty="0">
                <a:effectLst/>
              </a:rPr>
              <a:t>(</a:t>
            </a:r>
            <a:r>
              <a:rPr lang="en-US" dirty="0" err="1">
                <a:effectLst/>
              </a:rPr>
              <a:t>boston.data</a:t>
            </a:r>
            <a:r>
              <a:rPr lang="en-US" dirty="0">
                <a:effectLst/>
              </a:rPr>
              <a:t>, columns=</a:t>
            </a:r>
            <a:r>
              <a:rPr lang="en-US" dirty="0" err="1">
                <a:effectLst/>
              </a:rPr>
              <a:t>boston.feature_names</a:t>
            </a:r>
            <a:r>
              <a:rPr lang="en-US" dirty="0">
                <a:effectLst/>
              </a:rPr>
              <a:t>)</a:t>
            </a:r>
          </a:p>
          <a:p>
            <a:r>
              <a:rPr lang="en-US" dirty="0">
                <a:solidFill>
                  <a:srgbClr val="000080"/>
                </a:solidFill>
                <a:effectLst/>
              </a:rPr>
              <a:t>In [</a:t>
            </a:r>
            <a:r>
              <a:rPr lang="en-US" b="1" dirty="0">
                <a:solidFill>
                  <a:srgbClr val="000080"/>
                </a:solidFill>
                <a:effectLst/>
              </a:rPr>
              <a:t>2670</a:t>
            </a:r>
            <a:r>
              <a:rPr lang="en-US" dirty="0">
                <a:solidFill>
                  <a:srgbClr val="000080"/>
                </a:solidFill>
                <a:effectLst/>
              </a:rPr>
              <a:t>]</a:t>
            </a:r>
            <a:r>
              <a:rPr lang="en-US" dirty="0"/>
              <a:t>: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data.boxplot</a:t>
            </a:r>
            <a:r>
              <a:rPr lang="en-US" dirty="0">
                <a:effectLst/>
              </a:rPr>
              <a:t>(rot=90)</a:t>
            </a:r>
          </a:p>
          <a:p>
            <a:endParaRPr lang="en-US" dirty="0">
              <a:solidFill>
                <a:srgbClr val="000080"/>
              </a:solidFill>
              <a:effectLst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555543" y="5563968"/>
            <a:ext cx="546847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80"/>
                </a:solidFill>
                <a:effectLst/>
              </a:rPr>
              <a:t>In [</a:t>
            </a:r>
            <a:r>
              <a:rPr lang="en-US" b="1" dirty="0">
                <a:solidFill>
                  <a:srgbClr val="000080"/>
                </a:solidFill>
                <a:effectLst/>
              </a:rPr>
              <a:t>2671</a:t>
            </a:r>
            <a:r>
              <a:rPr lang="en-US" dirty="0">
                <a:solidFill>
                  <a:srgbClr val="000080"/>
                </a:solidFill>
                <a:effectLst/>
              </a:rPr>
              <a:t>]:</a:t>
            </a:r>
            <a:r>
              <a:rPr lang="en-US" dirty="0">
                <a:effectLst/>
              </a:rPr>
              <a:t> def </a:t>
            </a:r>
            <a:r>
              <a:rPr lang="en-US" dirty="0" err="1">
                <a:effectLst/>
              </a:rPr>
              <a:t>zscore</a:t>
            </a:r>
            <a:r>
              <a:rPr lang="en-US" dirty="0">
                <a:effectLst/>
              </a:rPr>
              <a:t>(s): return (s - </a:t>
            </a:r>
            <a:r>
              <a:rPr lang="en-US" dirty="0" err="1">
                <a:effectLst/>
              </a:rPr>
              <a:t>s.mean</a:t>
            </a:r>
            <a:r>
              <a:rPr lang="en-US" dirty="0">
                <a:effectLst/>
              </a:rPr>
              <a:t>()) / </a:t>
            </a:r>
            <a:r>
              <a:rPr lang="en-US" dirty="0" err="1">
                <a:effectLst/>
              </a:rPr>
              <a:t>s.std</a:t>
            </a:r>
            <a:r>
              <a:rPr lang="en-US" dirty="0">
                <a:effectLst/>
              </a:rPr>
              <a:t>()</a:t>
            </a:r>
            <a:endParaRPr lang="en-US" dirty="0"/>
          </a:p>
          <a:p>
            <a:r>
              <a:rPr lang="en-US" dirty="0">
                <a:solidFill>
                  <a:srgbClr val="000080"/>
                </a:solidFill>
                <a:effectLst/>
              </a:rPr>
              <a:t>In [</a:t>
            </a:r>
            <a:r>
              <a:rPr lang="en-US" b="1" dirty="0">
                <a:solidFill>
                  <a:srgbClr val="000080"/>
                </a:solidFill>
                <a:effectLst/>
              </a:rPr>
              <a:t>2672</a:t>
            </a:r>
            <a:r>
              <a:rPr lang="en-US" dirty="0">
                <a:solidFill>
                  <a:srgbClr val="000080"/>
                </a:solidFill>
                <a:effectLst/>
              </a:rPr>
              <a:t>]:</a:t>
            </a:r>
            <a:r>
              <a:rPr lang="en-US" dirty="0">
                <a:effectLst/>
              </a:rPr>
              <a:t> </a:t>
            </a:r>
            <a:r>
              <a:rPr lang="it-IT" dirty="0">
                <a:effectLst/>
              </a:rPr>
              <a:t>normData=data.apply(zscore)</a:t>
            </a:r>
          </a:p>
          <a:p>
            <a:r>
              <a:rPr lang="en-US" dirty="0">
                <a:solidFill>
                  <a:srgbClr val="000080"/>
                </a:solidFill>
                <a:effectLst/>
              </a:rPr>
              <a:t>In [</a:t>
            </a:r>
            <a:r>
              <a:rPr lang="en-US" b="1" dirty="0">
                <a:solidFill>
                  <a:srgbClr val="000080"/>
                </a:solidFill>
                <a:effectLst/>
              </a:rPr>
              <a:t>2673</a:t>
            </a:r>
            <a:r>
              <a:rPr lang="en-US" dirty="0">
                <a:solidFill>
                  <a:srgbClr val="000080"/>
                </a:solidFill>
                <a:effectLst/>
              </a:rPr>
              <a:t>]</a:t>
            </a:r>
            <a:r>
              <a:rPr lang="en-US" dirty="0"/>
              <a:t>: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normData.boxplot</a:t>
            </a:r>
            <a:r>
              <a:rPr lang="en-US" dirty="0">
                <a:effectLst/>
              </a:rPr>
              <a:t>(rot=90)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733" y="1517559"/>
            <a:ext cx="4801694" cy="377276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5543" y="1517559"/>
            <a:ext cx="4750882" cy="3772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2877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Predicting Boston house price </a:t>
            </a:r>
          </a:p>
        </p:txBody>
      </p:sp>
      <p:sp>
        <p:nvSpPr>
          <p:cNvPr id="4" name="Rectangle 3"/>
          <p:cNvSpPr/>
          <p:nvPr/>
        </p:nvSpPr>
        <p:spPr>
          <a:xfrm>
            <a:off x="642425" y="1690688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80"/>
                </a:solidFill>
                <a:effectLst/>
              </a:rPr>
              <a:t>In [</a:t>
            </a:r>
            <a:r>
              <a:rPr lang="en-US" b="1" dirty="0">
                <a:solidFill>
                  <a:srgbClr val="000080"/>
                </a:solidFill>
                <a:effectLst/>
              </a:rPr>
              <a:t>2686</a:t>
            </a:r>
            <a:r>
              <a:rPr lang="en-US" dirty="0">
                <a:solidFill>
                  <a:srgbClr val="000080"/>
                </a:solidFill>
                <a:effectLst/>
              </a:rPr>
              <a:t>]:</a:t>
            </a:r>
            <a:r>
              <a:rPr lang="en-US" dirty="0">
                <a:effectLst/>
              </a:rPr>
              <a:t> from </a:t>
            </a:r>
            <a:r>
              <a:rPr lang="en-US" dirty="0" err="1">
                <a:effectLst/>
              </a:rPr>
              <a:t>sklearn</a:t>
            </a:r>
            <a:r>
              <a:rPr lang="en-US" dirty="0">
                <a:effectLst/>
              </a:rPr>
              <a:t> import </a:t>
            </a:r>
            <a:r>
              <a:rPr lang="en-US" dirty="0" err="1">
                <a:effectLst/>
              </a:rPr>
              <a:t>linear_model</a:t>
            </a:r>
            <a:endParaRPr lang="en-US" dirty="0">
              <a:effectLst/>
            </a:endParaRPr>
          </a:p>
          <a:p>
            <a:r>
              <a:rPr lang="en-US" dirty="0">
                <a:solidFill>
                  <a:srgbClr val="000080"/>
                </a:solidFill>
                <a:effectLst/>
              </a:rPr>
              <a:t>      ...:</a:t>
            </a:r>
            <a:r>
              <a:rPr lang="en-US" dirty="0">
                <a:effectLst/>
              </a:rPr>
              <a:t> y = </a:t>
            </a:r>
            <a:r>
              <a:rPr lang="en-US" dirty="0" err="1">
                <a:effectLst/>
              </a:rPr>
              <a:t>boston.target</a:t>
            </a:r>
            <a:endParaRPr lang="en-US" dirty="0">
              <a:effectLst/>
            </a:endParaRPr>
          </a:p>
          <a:p>
            <a:r>
              <a:rPr lang="en-US" dirty="0">
                <a:solidFill>
                  <a:srgbClr val="000080"/>
                </a:solidFill>
                <a:effectLst/>
              </a:rPr>
              <a:t>      ...:</a:t>
            </a:r>
            <a:r>
              <a:rPr lang="en-US" dirty="0">
                <a:effectLst/>
              </a:rPr>
              <a:t> x = </a:t>
            </a:r>
            <a:r>
              <a:rPr lang="en-US" dirty="0" err="1">
                <a:effectLst/>
              </a:rPr>
              <a:t>normData</a:t>
            </a:r>
            <a:endParaRPr lang="en-US" dirty="0">
              <a:effectLst/>
            </a:endParaRPr>
          </a:p>
          <a:p>
            <a:r>
              <a:rPr lang="en-US" dirty="0">
                <a:solidFill>
                  <a:srgbClr val="000080"/>
                </a:solidFill>
                <a:effectLst/>
                <a:highlight>
                  <a:srgbClr val="FFFF00"/>
                </a:highlight>
              </a:rPr>
              <a:t>      ...:</a:t>
            </a:r>
            <a:r>
              <a:rPr lang="en-US" dirty="0">
                <a:effectLst/>
                <a:highlight>
                  <a:srgbClr val="FFFF00"/>
                </a:highlight>
              </a:rPr>
              <a:t> </a:t>
            </a:r>
            <a:r>
              <a:rPr lang="en-US" dirty="0" err="1">
                <a:effectLst/>
                <a:highlight>
                  <a:srgbClr val="FFFF00"/>
                </a:highlight>
              </a:rPr>
              <a:t>lr</a:t>
            </a:r>
            <a:r>
              <a:rPr lang="en-US" dirty="0">
                <a:effectLst/>
                <a:highlight>
                  <a:srgbClr val="FFFF00"/>
                </a:highlight>
              </a:rPr>
              <a:t> = </a:t>
            </a:r>
            <a:r>
              <a:rPr lang="en-US" dirty="0" err="1">
                <a:effectLst/>
                <a:highlight>
                  <a:srgbClr val="FFFF00"/>
                </a:highlight>
              </a:rPr>
              <a:t>linear_model.LinearRegression</a:t>
            </a:r>
            <a:r>
              <a:rPr lang="en-US" dirty="0">
                <a:effectLst/>
                <a:highlight>
                  <a:srgbClr val="FFFF00"/>
                </a:highlight>
              </a:rPr>
              <a:t>()</a:t>
            </a:r>
          </a:p>
          <a:p>
            <a:r>
              <a:rPr lang="en-US" dirty="0">
                <a:solidFill>
                  <a:srgbClr val="000080"/>
                </a:solidFill>
                <a:effectLst/>
                <a:highlight>
                  <a:srgbClr val="FFFF00"/>
                </a:highlight>
              </a:rPr>
              <a:t>      ...:</a:t>
            </a:r>
            <a:r>
              <a:rPr lang="en-US" dirty="0">
                <a:effectLst/>
                <a:highlight>
                  <a:srgbClr val="FFFF00"/>
                </a:highlight>
              </a:rPr>
              <a:t> </a:t>
            </a:r>
            <a:r>
              <a:rPr lang="en-US" dirty="0" err="1">
                <a:effectLst/>
                <a:highlight>
                  <a:srgbClr val="FFFF00"/>
                </a:highlight>
              </a:rPr>
              <a:t>lr.fit</a:t>
            </a:r>
            <a:r>
              <a:rPr lang="en-US" dirty="0">
                <a:effectLst/>
                <a:highlight>
                  <a:srgbClr val="FFFF00"/>
                </a:highlight>
              </a:rPr>
              <a:t>(x, y)</a:t>
            </a:r>
          </a:p>
          <a:p>
            <a:r>
              <a:rPr lang="en-US" dirty="0">
                <a:solidFill>
                  <a:srgbClr val="000080"/>
                </a:solidFill>
                <a:effectLst/>
                <a:highlight>
                  <a:srgbClr val="FFFF00"/>
                </a:highlight>
              </a:rPr>
              <a:t>      ...:</a:t>
            </a:r>
            <a:r>
              <a:rPr lang="en-US" dirty="0">
                <a:effectLst/>
                <a:highlight>
                  <a:srgbClr val="FFFF00"/>
                </a:highlight>
              </a:rPr>
              <a:t> </a:t>
            </a:r>
            <a:r>
              <a:rPr lang="en-US" dirty="0" err="1">
                <a:effectLst/>
                <a:highlight>
                  <a:srgbClr val="FFFF00"/>
                </a:highlight>
              </a:rPr>
              <a:t>coef</a:t>
            </a:r>
            <a:r>
              <a:rPr lang="en-US" dirty="0">
                <a:effectLst/>
                <a:highlight>
                  <a:srgbClr val="FFFF00"/>
                </a:highlight>
              </a:rPr>
              <a:t>=Series(</a:t>
            </a:r>
            <a:r>
              <a:rPr lang="en-US" dirty="0" err="1">
                <a:effectLst/>
                <a:highlight>
                  <a:srgbClr val="FFFF00"/>
                </a:highlight>
              </a:rPr>
              <a:t>lr.coef</a:t>
            </a:r>
            <a:r>
              <a:rPr lang="en-US" dirty="0">
                <a:effectLst/>
                <a:highlight>
                  <a:srgbClr val="FFFF00"/>
                </a:highlight>
              </a:rPr>
              <a:t>_, index=</a:t>
            </a:r>
            <a:r>
              <a:rPr lang="en-US" dirty="0" err="1">
                <a:effectLst/>
                <a:highlight>
                  <a:srgbClr val="FFFF00"/>
                </a:highlight>
              </a:rPr>
              <a:t>boston.feature_names</a:t>
            </a:r>
            <a:r>
              <a:rPr lang="en-US" dirty="0">
                <a:effectLst/>
                <a:highlight>
                  <a:srgbClr val="FFFF00"/>
                </a:highlight>
              </a:rPr>
              <a:t>)</a:t>
            </a:r>
          </a:p>
          <a:p>
            <a:r>
              <a:rPr lang="en-US" dirty="0">
                <a:solidFill>
                  <a:srgbClr val="000080"/>
                </a:solidFill>
                <a:effectLst/>
              </a:rPr>
              <a:t>      ...: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coef.plot</a:t>
            </a:r>
            <a:r>
              <a:rPr lang="en-US" dirty="0">
                <a:effectLst/>
              </a:rPr>
              <a:t>(kind='bar'); </a:t>
            </a:r>
            <a:r>
              <a:rPr lang="en-US" dirty="0" err="1">
                <a:effectLst/>
              </a:rPr>
              <a:t>plt.ylabel</a:t>
            </a:r>
            <a:r>
              <a:rPr lang="en-US" dirty="0">
                <a:effectLst/>
              </a:rPr>
              <a:t>('Coefficient')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6200" y="365125"/>
            <a:ext cx="4495800" cy="330232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1283" y="3722013"/>
            <a:ext cx="4550717" cy="313598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42425" y="4124246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80"/>
                </a:solidFill>
                <a:effectLst/>
              </a:rPr>
              <a:t>In [</a:t>
            </a:r>
            <a:r>
              <a:rPr lang="en-US" b="1" dirty="0">
                <a:solidFill>
                  <a:srgbClr val="000080"/>
                </a:solidFill>
                <a:effectLst/>
              </a:rPr>
              <a:t>2690</a:t>
            </a:r>
            <a:r>
              <a:rPr lang="en-US" dirty="0">
                <a:solidFill>
                  <a:srgbClr val="000080"/>
                </a:solidFill>
                <a:effectLst/>
              </a:rPr>
              <a:t>]:</a:t>
            </a:r>
            <a:r>
              <a:rPr lang="en-US" dirty="0">
                <a:effectLst/>
              </a:rPr>
              <a:t> r2(y, </a:t>
            </a:r>
            <a:r>
              <a:rPr lang="en-US" dirty="0" err="1">
                <a:effectLst/>
              </a:rPr>
              <a:t>pred</a:t>
            </a:r>
            <a:r>
              <a:rPr lang="en-US" dirty="0">
                <a:effectLst/>
              </a:rPr>
              <a:t>)</a:t>
            </a:r>
          </a:p>
          <a:p>
            <a:r>
              <a:rPr lang="en-US" dirty="0">
                <a:solidFill>
                  <a:srgbClr val="8B0000"/>
                </a:solidFill>
                <a:effectLst/>
              </a:rPr>
              <a:t>Out[</a:t>
            </a:r>
            <a:r>
              <a:rPr lang="en-US" b="1" dirty="0">
                <a:solidFill>
                  <a:srgbClr val="8B0000"/>
                </a:solidFill>
                <a:effectLst/>
              </a:rPr>
              <a:t>2690</a:t>
            </a:r>
            <a:r>
              <a:rPr lang="en-US" dirty="0">
                <a:solidFill>
                  <a:srgbClr val="8B0000"/>
                </a:solidFill>
                <a:effectLst/>
              </a:rPr>
              <a:t>]:</a:t>
            </a:r>
            <a:r>
              <a:rPr lang="en-US" dirty="0">
                <a:effectLst/>
              </a:rPr>
              <a:t> 0.7406077428649428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9582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0920" y="500062"/>
            <a:ext cx="3619500" cy="1325563"/>
          </a:xfrm>
        </p:spPr>
        <p:txBody>
          <a:bodyPr/>
          <a:lstStyle/>
          <a:p>
            <a:r>
              <a:rPr lang="en-US" dirty="0"/>
              <a:t>Without normalization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5004940" cy="360762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8757" y="1825625"/>
            <a:ext cx="4911430" cy="3607622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7065424" y="500062"/>
            <a:ext cx="36195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With normalization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7197970" y="544869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80"/>
                </a:solidFill>
                <a:effectLst/>
              </a:rPr>
              <a:t>In [</a:t>
            </a:r>
            <a:r>
              <a:rPr lang="en-US" b="1" dirty="0">
                <a:solidFill>
                  <a:srgbClr val="000080"/>
                </a:solidFill>
                <a:effectLst/>
              </a:rPr>
              <a:t>2693</a:t>
            </a:r>
            <a:r>
              <a:rPr lang="en-US" dirty="0">
                <a:solidFill>
                  <a:srgbClr val="000080"/>
                </a:solidFill>
                <a:effectLst/>
              </a:rPr>
              <a:t>]:</a:t>
            </a:r>
            <a:r>
              <a:rPr lang="en-US" dirty="0">
                <a:effectLst/>
              </a:rPr>
              <a:t> r2(y, </a:t>
            </a:r>
            <a:r>
              <a:rPr lang="en-US" dirty="0" err="1">
                <a:effectLst/>
              </a:rPr>
              <a:t>pred</a:t>
            </a:r>
            <a:r>
              <a:rPr lang="en-US" dirty="0">
                <a:effectLst/>
              </a:rPr>
              <a:t>)</a:t>
            </a:r>
          </a:p>
          <a:p>
            <a:r>
              <a:rPr lang="en-US" dirty="0">
                <a:solidFill>
                  <a:srgbClr val="8B0000"/>
                </a:solidFill>
                <a:effectLst/>
              </a:rPr>
              <a:t>Out[</a:t>
            </a:r>
            <a:r>
              <a:rPr lang="en-US" b="1" dirty="0">
                <a:solidFill>
                  <a:srgbClr val="8B0000"/>
                </a:solidFill>
                <a:effectLst/>
              </a:rPr>
              <a:t>2693</a:t>
            </a:r>
            <a:r>
              <a:rPr lang="en-US" dirty="0">
                <a:solidFill>
                  <a:srgbClr val="8B0000"/>
                </a:solidFill>
                <a:effectLst/>
              </a:rPr>
              <a:t>]:</a:t>
            </a:r>
            <a:r>
              <a:rPr lang="en-US" dirty="0">
                <a:effectLst/>
              </a:rPr>
              <a:t> 0.7406077428649428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222996" y="5434181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80"/>
                </a:solidFill>
                <a:effectLst/>
              </a:rPr>
              <a:t>In [</a:t>
            </a:r>
            <a:r>
              <a:rPr lang="en-US" b="1" dirty="0">
                <a:solidFill>
                  <a:srgbClr val="000080"/>
                </a:solidFill>
                <a:effectLst/>
              </a:rPr>
              <a:t>2690</a:t>
            </a:r>
            <a:r>
              <a:rPr lang="en-US" dirty="0">
                <a:solidFill>
                  <a:srgbClr val="000080"/>
                </a:solidFill>
                <a:effectLst/>
              </a:rPr>
              <a:t>]:</a:t>
            </a:r>
            <a:r>
              <a:rPr lang="en-US" dirty="0">
                <a:effectLst/>
              </a:rPr>
              <a:t> r2(y, </a:t>
            </a:r>
            <a:r>
              <a:rPr lang="en-US" dirty="0" err="1">
                <a:effectLst/>
              </a:rPr>
              <a:t>pred</a:t>
            </a:r>
            <a:r>
              <a:rPr lang="en-US" dirty="0">
                <a:effectLst/>
              </a:rPr>
              <a:t>)</a:t>
            </a:r>
          </a:p>
          <a:p>
            <a:r>
              <a:rPr lang="en-US" dirty="0">
                <a:solidFill>
                  <a:srgbClr val="8B0000"/>
                </a:solidFill>
                <a:effectLst/>
              </a:rPr>
              <a:t>Out[</a:t>
            </a:r>
            <a:r>
              <a:rPr lang="en-US" b="1" dirty="0">
                <a:solidFill>
                  <a:srgbClr val="8B0000"/>
                </a:solidFill>
                <a:effectLst/>
              </a:rPr>
              <a:t>2690</a:t>
            </a:r>
            <a:r>
              <a:rPr lang="en-US" dirty="0">
                <a:solidFill>
                  <a:srgbClr val="8B0000"/>
                </a:solidFill>
                <a:effectLst/>
              </a:rPr>
              <a:t>]:</a:t>
            </a:r>
            <a:r>
              <a:rPr lang="en-US" dirty="0">
                <a:effectLst/>
              </a:rPr>
              <a:t> 0.7406077428649428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50227" y="6271870"/>
            <a:ext cx="10091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Coefficient value does not necessarily reflect significance/relevance, especially if data is not normalized.</a:t>
            </a:r>
          </a:p>
        </p:txBody>
      </p:sp>
    </p:spTree>
    <p:extLst>
      <p:ext uri="{BB962C8B-B14F-4D97-AF65-F5344CB8AC3E}">
        <p14:creationId xmlns:p14="http://schemas.microsoft.com/office/powerpoint/2010/main" val="26484183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Overfitting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010400" cy="4351338"/>
          </a:xfrm>
        </p:spPr>
        <p:txBody>
          <a:bodyPr/>
          <a:lstStyle/>
          <a:p>
            <a:r>
              <a:rPr lang="en-US" dirty="0"/>
              <a:t>The more variables you add, the better the fit</a:t>
            </a:r>
          </a:p>
          <a:p>
            <a:pPr lvl="1"/>
            <a:r>
              <a:rPr lang="en-US" dirty="0"/>
              <a:t>Smaller SSE and MSE</a:t>
            </a:r>
          </a:p>
          <a:p>
            <a:pPr lvl="1"/>
            <a:r>
              <a:rPr lang="en-US" dirty="0"/>
              <a:t>Larger R</a:t>
            </a:r>
            <a:r>
              <a:rPr lang="en-US" baseline="30000" dirty="0"/>
              <a:t>2</a:t>
            </a:r>
          </a:p>
          <a:p>
            <a:r>
              <a:rPr lang="en-US" dirty="0"/>
              <a:t>True even if the variables are random (i.e., irrelevant)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38200" y="4120431"/>
            <a:ext cx="664508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80"/>
                </a:solidFill>
                <a:effectLst/>
              </a:rPr>
              <a:t>In [</a:t>
            </a:r>
            <a:r>
              <a:rPr lang="en-US" b="1" dirty="0">
                <a:solidFill>
                  <a:srgbClr val="000080"/>
                </a:solidFill>
                <a:effectLst/>
              </a:rPr>
              <a:t>2700</a:t>
            </a:r>
            <a:r>
              <a:rPr lang="en-US" dirty="0">
                <a:solidFill>
                  <a:srgbClr val="000080"/>
                </a:solidFill>
                <a:effectLst/>
              </a:rPr>
              <a:t>]: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fakedata</a:t>
            </a:r>
            <a:r>
              <a:rPr lang="en-US" dirty="0">
                <a:effectLst/>
              </a:rPr>
              <a:t> = </a:t>
            </a:r>
            <a:r>
              <a:rPr lang="en-US" dirty="0" err="1">
                <a:effectLst/>
              </a:rPr>
              <a:t>np.random.rand</a:t>
            </a:r>
            <a:r>
              <a:rPr lang="en-US" dirty="0">
                <a:effectLst/>
              </a:rPr>
              <a:t>(</a:t>
            </a:r>
            <a:r>
              <a:rPr lang="en-US" dirty="0" err="1">
                <a:effectLst/>
              </a:rPr>
              <a:t>len</a:t>
            </a:r>
            <a:r>
              <a:rPr lang="en-US" dirty="0">
                <a:effectLst/>
              </a:rPr>
              <a:t>(y), 10)</a:t>
            </a:r>
          </a:p>
          <a:p>
            <a:r>
              <a:rPr lang="en-US" dirty="0">
                <a:solidFill>
                  <a:srgbClr val="000080"/>
                </a:solidFill>
                <a:effectLst/>
              </a:rPr>
              <a:t>      ...:</a:t>
            </a:r>
            <a:r>
              <a:rPr lang="en-US" dirty="0">
                <a:effectLst/>
              </a:rPr>
              <a:t> data2=</a:t>
            </a:r>
            <a:r>
              <a:rPr lang="en-US" dirty="0" err="1">
                <a:effectLst/>
              </a:rPr>
              <a:t>pd.concat</a:t>
            </a:r>
            <a:r>
              <a:rPr lang="en-US" dirty="0">
                <a:effectLst/>
              </a:rPr>
              <a:t>([</a:t>
            </a:r>
            <a:r>
              <a:rPr lang="en-US" dirty="0" err="1">
                <a:effectLst/>
              </a:rPr>
              <a:t>normData</a:t>
            </a:r>
            <a:r>
              <a:rPr lang="en-US" dirty="0">
                <a:effectLst/>
              </a:rPr>
              <a:t>, </a:t>
            </a:r>
            <a:r>
              <a:rPr lang="en-US" dirty="0" err="1">
                <a:effectLst/>
              </a:rPr>
              <a:t>DataFrame</a:t>
            </a:r>
            <a:r>
              <a:rPr lang="en-US" dirty="0">
                <a:effectLst/>
              </a:rPr>
              <a:t>(</a:t>
            </a:r>
            <a:r>
              <a:rPr lang="en-US" dirty="0" err="1">
                <a:effectLst/>
              </a:rPr>
              <a:t>fakedata</a:t>
            </a:r>
            <a:r>
              <a:rPr lang="en-US" dirty="0">
                <a:effectLst/>
              </a:rPr>
              <a:t>)], axis=1)</a:t>
            </a:r>
          </a:p>
          <a:p>
            <a:r>
              <a:rPr lang="en-US" dirty="0">
                <a:solidFill>
                  <a:srgbClr val="000080"/>
                </a:solidFill>
                <a:effectLst/>
              </a:rPr>
              <a:t>      ...:</a:t>
            </a:r>
            <a:r>
              <a:rPr lang="en-US" dirty="0">
                <a:effectLst/>
              </a:rPr>
              <a:t> x = data2;</a:t>
            </a:r>
          </a:p>
          <a:p>
            <a:r>
              <a:rPr lang="en-US" dirty="0">
                <a:solidFill>
                  <a:srgbClr val="000080"/>
                </a:solidFill>
                <a:effectLst/>
              </a:rPr>
              <a:t>      ...: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lr.fit</a:t>
            </a:r>
            <a:r>
              <a:rPr lang="en-US" dirty="0">
                <a:effectLst/>
              </a:rPr>
              <a:t>(x, y)</a:t>
            </a:r>
          </a:p>
          <a:p>
            <a:r>
              <a:rPr lang="en-US" dirty="0">
                <a:solidFill>
                  <a:srgbClr val="000080"/>
                </a:solidFill>
                <a:effectLst/>
              </a:rPr>
              <a:t>      ...: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pred</a:t>
            </a:r>
            <a:r>
              <a:rPr lang="en-US" dirty="0">
                <a:effectLst/>
              </a:rPr>
              <a:t> = </a:t>
            </a:r>
            <a:r>
              <a:rPr lang="en-US" dirty="0" err="1">
                <a:effectLst/>
              </a:rPr>
              <a:t>lr.predict</a:t>
            </a:r>
            <a:r>
              <a:rPr lang="en-US" dirty="0">
                <a:effectLst/>
              </a:rPr>
              <a:t>(x)</a:t>
            </a:r>
          </a:p>
          <a:p>
            <a:r>
              <a:rPr lang="en-US" dirty="0">
                <a:solidFill>
                  <a:srgbClr val="000080"/>
                </a:solidFill>
                <a:effectLst/>
              </a:rPr>
              <a:t>      ...:</a:t>
            </a:r>
            <a:r>
              <a:rPr lang="en-US" dirty="0">
                <a:effectLst/>
              </a:rPr>
              <a:t> r2(y, </a:t>
            </a:r>
            <a:r>
              <a:rPr lang="en-US" dirty="0" err="1">
                <a:effectLst/>
              </a:rPr>
              <a:t>pred</a:t>
            </a:r>
            <a:r>
              <a:rPr lang="en-US" dirty="0">
                <a:effectLst/>
              </a:rPr>
              <a:t>)</a:t>
            </a:r>
          </a:p>
          <a:p>
            <a:r>
              <a:rPr lang="en-US" dirty="0">
                <a:solidFill>
                  <a:srgbClr val="000080"/>
                </a:solidFill>
                <a:effectLst/>
              </a:rPr>
              <a:t>      ...:</a:t>
            </a:r>
            <a:r>
              <a:rPr lang="en-US" dirty="0">
                <a:effectLst/>
              </a:rPr>
              <a:t> </a:t>
            </a:r>
          </a:p>
          <a:p>
            <a:r>
              <a:rPr lang="en-US" dirty="0">
                <a:solidFill>
                  <a:srgbClr val="8B0000"/>
                </a:solidFill>
                <a:effectLst/>
              </a:rPr>
              <a:t>Out[</a:t>
            </a:r>
            <a:r>
              <a:rPr lang="en-US" b="1" dirty="0">
                <a:solidFill>
                  <a:srgbClr val="8B0000"/>
                </a:solidFill>
                <a:effectLst/>
              </a:rPr>
              <a:t>2700</a:t>
            </a:r>
            <a:r>
              <a:rPr lang="en-US" dirty="0">
                <a:solidFill>
                  <a:srgbClr val="8B0000"/>
                </a:solidFill>
                <a:effectLst/>
              </a:rPr>
              <a:t>]:</a:t>
            </a:r>
            <a:r>
              <a:rPr lang="en-US" dirty="0">
                <a:effectLst/>
              </a:rPr>
              <a:t> 0.74575835459198614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8339" y="742228"/>
            <a:ext cx="4236012" cy="2936822"/>
          </a:xfrm>
          <a:prstGeom prst="rect">
            <a:avLst/>
          </a:prstGeom>
        </p:spPr>
      </p:pic>
      <p:cxnSp>
        <p:nvCxnSpPr>
          <p:cNvPr id="14" name="Straight Connector 13"/>
          <p:cNvCxnSpPr/>
          <p:nvPr/>
        </p:nvCxnSpPr>
        <p:spPr>
          <a:xfrm flipV="1">
            <a:off x="10255624" y="706369"/>
            <a:ext cx="0" cy="2682287"/>
          </a:xfrm>
          <a:prstGeom prst="line">
            <a:avLst/>
          </a:prstGeom>
          <a:ln w="317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028510" y="168505"/>
            <a:ext cx="20521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Real predictors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0188188" y="181952"/>
            <a:ext cx="2082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Fake predictors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1313" y="3478301"/>
            <a:ext cx="4932137" cy="3313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33093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8847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A way to estimate the distribution given limited data</a:t>
            </a:r>
          </a:p>
          <a:p>
            <a:r>
              <a:rPr lang="en-US" sz="2400" dirty="0"/>
              <a:t>Key idea: draw random samples </a:t>
            </a:r>
            <a:r>
              <a:rPr lang="en-US" sz="2400" b="1" i="1" dirty="0"/>
              <a:t>with replacement</a:t>
            </a:r>
          </a:p>
          <a:p>
            <a:endParaRPr lang="en-US" sz="2400" b="1" i="1" dirty="0"/>
          </a:p>
          <a:p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711590" y="2458893"/>
            <a:ext cx="6153150" cy="4247317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x </a:t>
            </a:r>
            <a:r>
              <a:rPr lang="en-US" b="1" dirty="0">
                <a:solidFill>
                  <a:srgbClr val="000080"/>
                </a:solidFill>
              </a:rPr>
              <a:t>=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normData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y </a:t>
            </a:r>
            <a:r>
              <a:rPr lang="en-US" b="1" dirty="0">
                <a:solidFill>
                  <a:srgbClr val="000080"/>
                </a:solidFill>
              </a:rPr>
              <a:t>=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np</a:t>
            </a:r>
            <a:r>
              <a:rPr lang="en-US" b="1" dirty="0" err="1">
                <a:solidFill>
                  <a:srgbClr val="000080"/>
                </a:solidFill>
              </a:rPr>
              <a:t>.</a:t>
            </a:r>
            <a:r>
              <a:rPr lang="en-US" dirty="0" err="1">
                <a:solidFill>
                  <a:srgbClr val="000000"/>
                </a:solidFill>
              </a:rPr>
              <a:t>array</a:t>
            </a:r>
            <a:r>
              <a:rPr lang="en-US" b="1" dirty="0">
                <a:solidFill>
                  <a:srgbClr val="000080"/>
                </a:solidFill>
              </a:rPr>
              <a:t>(</a:t>
            </a:r>
            <a:r>
              <a:rPr lang="en-US" dirty="0" err="1">
                <a:solidFill>
                  <a:srgbClr val="000000"/>
                </a:solidFill>
              </a:rPr>
              <a:t>boston</a:t>
            </a:r>
            <a:r>
              <a:rPr lang="en-US" b="1" dirty="0" err="1">
                <a:solidFill>
                  <a:srgbClr val="000080"/>
                </a:solidFill>
              </a:rPr>
              <a:t>.</a:t>
            </a:r>
            <a:r>
              <a:rPr lang="en-US" dirty="0" err="1">
                <a:solidFill>
                  <a:srgbClr val="000000"/>
                </a:solidFill>
              </a:rPr>
              <a:t>target</a:t>
            </a:r>
            <a:r>
              <a:rPr lang="en-US" b="1" dirty="0">
                <a:solidFill>
                  <a:srgbClr val="000080"/>
                </a:solidFill>
              </a:rPr>
              <a:t>)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n </a:t>
            </a:r>
            <a:r>
              <a:rPr lang="en-US" b="1" dirty="0">
                <a:solidFill>
                  <a:srgbClr val="000080"/>
                </a:solidFill>
              </a:rPr>
              <a:t>=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100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 err="1">
                <a:solidFill>
                  <a:srgbClr val="000000"/>
                </a:solidFill>
              </a:rPr>
              <a:t>dataSize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b="1" dirty="0">
                <a:solidFill>
                  <a:srgbClr val="000080"/>
                </a:solidFill>
              </a:rPr>
              <a:t>=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len</a:t>
            </a:r>
            <a:r>
              <a:rPr lang="en-US" b="1" dirty="0">
                <a:solidFill>
                  <a:srgbClr val="000080"/>
                </a:solidFill>
              </a:rPr>
              <a:t>(</a:t>
            </a:r>
            <a:r>
              <a:rPr lang="en-US" dirty="0">
                <a:solidFill>
                  <a:srgbClr val="000000"/>
                </a:solidFill>
              </a:rPr>
              <a:t>y</a:t>
            </a:r>
            <a:r>
              <a:rPr lang="en-US" b="1" dirty="0">
                <a:solidFill>
                  <a:srgbClr val="000080"/>
                </a:solidFill>
              </a:rPr>
              <a:t>)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pt-BR" dirty="0">
                <a:solidFill>
                  <a:srgbClr val="000000"/>
                </a:solidFill>
              </a:rPr>
              <a:t>coef_bs </a:t>
            </a:r>
            <a:r>
              <a:rPr lang="pt-BR" b="1" dirty="0">
                <a:solidFill>
                  <a:srgbClr val="000080"/>
                </a:solidFill>
              </a:rPr>
              <a:t>=</a:t>
            </a:r>
            <a:r>
              <a:rPr lang="pt-BR" dirty="0">
                <a:solidFill>
                  <a:srgbClr val="000000"/>
                </a:solidFill>
              </a:rPr>
              <a:t> np</a:t>
            </a:r>
            <a:r>
              <a:rPr lang="pt-BR" b="1" dirty="0">
                <a:solidFill>
                  <a:srgbClr val="000080"/>
                </a:solidFill>
              </a:rPr>
              <a:t>.</a:t>
            </a:r>
            <a:r>
              <a:rPr lang="pt-BR" dirty="0">
                <a:solidFill>
                  <a:srgbClr val="000000"/>
                </a:solidFill>
              </a:rPr>
              <a:t>zeros</a:t>
            </a:r>
            <a:r>
              <a:rPr lang="pt-BR" b="1" dirty="0">
                <a:solidFill>
                  <a:srgbClr val="000080"/>
                </a:solidFill>
              </a:rPr>
              <a:t>((</a:t>
            </a:r>
            <a:r>
              <a:rPr lang="pt-BR" dirty="0">
                <a:solidFill>
                  <a:srgbClr val="000000"/>
                </a:solidFill>
              </a:rPr>
              <a:t>n</a:t>
            </a:r>
            <a:r>
              <a:rPr lang="pt-BR" b="1" dirty="0">
                <a:solidFill>
                  <a:srgbClr val="000080"/>
                </a:solidFill>
              </a:rPr>
              <a:t>,</a:t>
            </a:r>
            <a:r>
              <a:rPr lang="pt-BR" dirty="0">
                <a:solidFill>
                  <a:srgbClr val="000000"/>
                </a:solidFill>
              </a:rPr>
              <a:t> x</a:t>
            </a:r>
            <a:r>
              <a:rPr lang="pt-BR" b="1" dirty="0">
                <a:solidFill>
                  <a:srgbClr val="000080"/>
                </a:solidFill>
              </a:rPr>
              <a:t>.</a:t>
            </a:r>
            <a:r>
              <a:rPr lang="pt-BR" dirty="0">
                <a:solidFill>
                  <a:srgbClr val="000000"/>
                </a:solidFill>
              </a:rPr>
              <a:t>shape</a:t>
            </a:r>
            <a:r>
              <a:rPr lang="pt-BR" b="1" dirty="0">
                <a:solidFill>
                  <a:srgbClr val="000080"/>
                </a:solidFill>
              </a:rPr>
              <a:t>[</a:t>
            </a:r>
            <a:r>
              <a:rPr lang="pt-BR" dirty="0">
                <a:solidFill>
                  <a:srgbClr val="FF0000"/>
                </a:solidFill>
              </a:rPr>
              <a:t>1</a:t>
            </a:r>
            <a:r>
              <a:rPr lang="pt-BR" b="1" dirty="0">
                <a:solidFill>
                  <a:srgbClr val="000080"/>
                </a:solidFill>
              </a:rPr>
              <a:t>]))</a:t>
            </a:r>
            <a:endParaRPr lang="pt-BR" dirty="0">
              <a:solidFill>
                <a:srgbClr val="000000"/>
              </a:solidFill>
            </a:endParaRPr>
          </a:p>
          <a:p>
            <a:r>
              <a:rPr lang="en-US" b="1" dirty="0">
                <a:solidFill>
                  <a:srgbClr val="0000FF"/>
                </a:solidFill>
              </a:rPr>
              <a:t>for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i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b="1" dirty="0">
                <a:solidFill>
                  <a:srgbClr val="0000FF"/>
                </a:solidFill>
              </a:rPr>
              <a:t>in</a:t>
            </a:r>
            <a:r>
              <a:rPr lang="en-US" dirty="0">
                <a:solidFill>
                  <a:srgbClr val="000000"/>
                </a:solidFill>
              </a:rPr>
              <a:t> range</a:t>
            </a:r>
            <a:r>
              <a:rPr lang="en-US" b="1" dirty="0">
                <a:solidFill>
                  <a:srgbClr val="000080"/>
                </a:solidFill>
              </a:rPr>
              <a:t>(</a:t>
            </a:r>
            <a:r>
              <a:rPr lang="en-US" dirty="0">
                <a:solidFill>
                  <a:srgbClr val="000000"/>
                </a:solidFill>
              </a:rPr>
              <a:t>n</a:t>
            </a:r>
            <a:r>
              <a:rPr lang="en-US" b="1" dirty="0">
                <a:solidFill>
                  <a:srgbClr val="000080"/>
                </a:solidFill>
              </a:rPr>
              <a:t>):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</a:rPr>
              <a:t>    sample </a:t>
            </a:r>
            <a:r>
              <a:rPr lang="en-US" b="1" dirty="0">
                <a:solidFill>
                  <a:srgbClr val="000080"/>
                </a:solidFill>
                <a:highlight>
                  <a:srgbClr val="FFFF00"/>
                </a:highlight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00"/>
                </a:highlight>
              </a:rPr>
              <a:t>np</a:t>
            </a:r>
            <a:r>
              <a:rPr lang="en-US" b="1" dirty="0" err="1">
                <a:solidFill>
                  <a:srgbClr val="000080"/>
                </a:solidFill>
                <a:highlight>
                  <a:srgbClr val="FFFF00"/>
                </a:highlight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00"/>
                </a:highlight>
              </a:rPr>
              <a:t>random</a:t>
            </a:r>
            <a:r>
              <a:rPr lang="en-US" b="1" dirty="0" err="1">
                <a:solidFill>
                  <a:srgbClr val="000080"/>
                </a:solidFill>
                <a:highlight>
                  <a:srgbClr val="FFFF00"/>
                </a:highlight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00"/>
                </a:highlight>
              </a:rPr>
              <a:t>choice</a:t>
            </a:r>
            <a:r>
              <a:rPr lang="en-US" b="1" dirty="0">
                <a:solidFill>
                  <a:srgbClr val="000080"/>
                </a:solidFill>
                <a:highlight>
                  <a:srgbClr val="FFFF00"/>
                </a:highlight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00"/>
                </a:highlight>
              </a:rPr>
              <a:t>np</a:t>
            </a:r>
            <a:r>
              <a:rPr lang="en-US" b="1" dirty="0" err="1">
                <a:solidFill>
                  <a:srgbClr val="000080"/>
                </a:solidFill>
                <a:highlight>
                  <a:srgbClr val="FFFF00"/>
                </a:highlight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00"/>
                </a:highlight>
              </a:rPr>
              <a:t>arange</a:t>
            </a:r>
            <a:r>
              <a:rPr lang="en-US" b="1" dirty="0">
                <a:solidFill>
                  <a:srgbClr val="000080"/>
                </a:solidFill>
                <a:highlight>
                  <a:srgbClr val="FFFF00"/>
                </a:highlight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00"/>
                </a:highlight>
              </a:rPr>
              <a:t>dataSize</a:t>
            </a:r>
            <a:r>
              <a:rPr lang="en-US" b="1" dirty="0">
                <a:solidFill>
                  <a:srgbClr val="000080"/>
                </a:solidFill>
                <a:highlight>
                  <a:srgbClr val="FFFF00"/>
                </a:highlight>
              </a:rPr>
              <a:t>),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</a:rPr>
              <a:t> size</a:t>
            </a:r>
            <a:r>
              <a:rPr lang="en-US" b="1" dirty="0">
                <a:solidFill>
                  <a:srgbClr val="000080"/>
                </a:solidFill>
                <a:highlight>
                  <a:srgbClr val="FFFF00"/>
                </a:highlight>
              </a:rPr>
              <a:t>=</a:t>
            </a:r>
            <a:r>
              <a:rPr lang="en-US" dirty="0" err="1">
                <a:solidFill>
                  <a:srgbClr val="000000"/>
                </a:solidFill>
                <a:highlight>
                  <a:srgbClr val="FFFF00"/>
                </a:highlight>
              </a:rPr>
              <a:t>dataSize</a:t>
            </a:r>
            <a:r>
              <a:rPr lang="en-US" b="1" dirty="0">
                <a:solidFill>
                  <a:srgbClr val="000080"/>
                </a:solidFill>
                <a:highlight>
                  <a:srgbClr val="FFFF00"/>
                </a:highlight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</a:rPr>
              <a:t> replace</a:t>
            </a:r>
            <a:r>
              <a:rPr lang="en-US" b="1" dirty="0">
                <a:solidFill>
                  <a:srgbClr val="000080"/>
                </a:solidFill>
                <a:highlight>
                  <a:srgbClr val="FFFF00"/>
                </a:highlight>
              </a:rPr>
              <a:t>=</a:t>
            </a:r>
            <a:r>
              <a:rPr lang="en-US" b="1" dirty="0">
                <a:solidFill>
                  <a:srgbClr val="0000FF"/>
                </a:solidFill>
                <a:highlight>
                  <a:srgbClr val="FFFF00"/>
                </a:highlight>
              </a:rPr>
              <a:t>True</a:t>
            </a:r>
            <a:r>
              <a:rPr lang="en-US" b="1" dirty="0">
                <a:solidFill>
                  <a:srgbClr val="000080"/>
                </a:solidFill>
                <a:highlight>
                  <a:srgbClr val="FFFF00"/>
                </a:highlight>
              </a:rPr>
              <a:t>)</a:t>
            </a:r>
            <a:endParaRPr lang="en-US" dirty="0">
              <a:solidFill>
                <a:srgbClr val="000000"/>
              </a:solidFill>
              <a:highlight>
                <a:srgbClr val="FFFF00"/>
              </a:highlight>
            </a:endParaRPr>
          </a:p>
          <a:p>
            <a:r>
              <a:rPr lang="en-US" dirty="0">
                <a:solidFill>
                  <a:srgbClr val="000000"/>
                </a:solidFill>
              </a:rPr>
              <a:t>    </a:t>
            </a:r>
            <a:r>
              <a:rPr lang="en-US" dirty="0" err="1">
                <a:solidFill>
                  <a:srgbClr val="000000"/>
                </a:solidFill>
              </a:rPr>
              <a:t>newY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b="1" dirty="0">
                <a:solidFill>
                  <a:srgbClr val="000080"/>
                </a:solidFill>
              </a:rPr>
              <a:t>=</a:t>
            </a:r>
            <a:r>
              <a:rPr lang="en-US" dirty="0">
                <a:solidFill>
                  <a:srgbClr val="000000"/>
                </a:solidFill>
              </a:rPr>
              <a:t> y</a:t>
            </a:r>
            <a:r>
              <a:rPr lang="en-US" b="1" dirty="0">
                <a:solidFill>
                  <a:srgbClr val="000080"/>
                </a:solidFill>
              </a:rPr>
              <a:t>[</a:t>
            </a:r>
            <a:r>
              <a:rPr lang="en-US" dirty="0">
                <a:solidFill>
                  <a:srgbClr val="000000"/>
                </a:solidFill>
              </a:rPr>
              <a:t>sample</a:t>
            </a:r>
            <a:r>
              <a:rPr lang="en-US" b="1" dirty="0">
                <a:solidFill>
                  <a:srgbClr val="000080"/>
                </a:solidFill>
              </a:rPr>
              <a:t>]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    </a:t>
            </a:r>
            <a:r>
              <a:rPr lang="en-US" dirty="0" err="1">
                <a:solidFill>
                  <a:srgbClr val="000000"/>
                </a:solidFill>
              </a:rPr>
              <a:t>newX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b="1" dirty="0">
                <a:solidFill>
                  <a:srgbClr val="000080"/>
                </a:solidFill>
              </a:rPr>
              <a:t>=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x</a:t>
            </a:r>
            <a:r>
              <a:rPr lang="en-US" b="1" dirty="0" err="1">
                <a:solidFill>
                  <a:srgbClr val="000080"/>
                </a:solidFill>
              </a:rPr>
              <a:t>.</a:t>
            </a:r>
            <a:r>
              <a:rPr lang="en-US" dirty="0" err="1">
                <a:solidFill>
                  <a:srgbClr val="000000"/>
                </a:solidFill>
              </a:rPr>
              <a:t>iloc</a:t>
            </a:r>
            <a:r>
              <a:rPr lang="en-US" b="1" dirty="0">
                <a:solidFill>
                  <a:srgbClr val="000080"/>
                </a:solidFill>
              </a:rPr>
              <a:t>[</a:t>
            </a:r>
            <a:r>
              <a:rPr lang="en-US" dirty="0">
                <a:solidFill>
                  <a:srgbClr val="000000"/>
                </a:solidFill>
              </a:rPr>
              <a:t>sample</a:t>
            </a:r>
            <a:r>
              <a:rPr lang="en-US" b="1" dirty="0">
                <a:solidFill>
                  <a:srgbClr val="000080"/>
                </a:solidFill>
              </a:rPr>
              <a:t>,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b="1" dirty="0">
                <a:solidFill>
                  <a:srgbClr val="000080"/>
                </a:solidFill>
              </a:rPr>
              <a:t>:]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    </a:t>
            </a:r>
            <a:r>
              <a:rPr lang="en-US" dirty="0" err="1">
                <a:solidFill>
                  <a:srgbClr val="000000"/>
                </a:solidFill>
              </a:rPr>
              <a:t>lr</a:t>
            </a:r>
            <a:r>
              <a:rPr lang="en-US" b="1" dirty="0" err="1">
                <a:solidFill>
                  <a:srgbClr val="000080"/>
                </a:solidFill>
              </a:rPr>
              <a:t>.</a:t>
            </a:r>
            <a:r>
              <a:rPr lang="en-US" dirty="0" err="1">
                <a:solidFill>
                  <a:srgbClr val="000000"/>
                </a:solidFill>
              </a:rPr>
              <a:t>fit</a:t>
            </a:r>
            <a:r>
              <a:rPr lang="en-US" b="1" dirty="0">
                <a:solidFill>
                  <a:srgbClr val="000080"/>
                </a:solidFill>
              </a:rPr>
              <a:t>(</a:t>
            </a:r>
            <a:r>
              <a:rPr lang="en-US" dirty="0" err="1">
                <a:solidFill>
                  <a:srgbClr val="000000"/>
                </a:solidFill>
              </a:rPr>
              <a:t>newX</a:t>
            </a:r>
            <a:r>
              <a:rPr lang="en-US" b="1" dirty="0">
                <a:solidFill>
                  <a:srgbClr val="000080"/>
                </a:solidFill>
              </a:rPr>
              <a:t>,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newY</a:t>
            </a:r>
            <a:r>
              <a:rPr lang="en-US" b="1" dirty="0">
                <a:solidFill>
                  <a:srgbClr val="000080"/>
                </a:solidFill>
              </a:rPr>
              <a:t>)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    </a:t>
            </a:r>
            <a:r>
              <a:rPr lang="en-US" dirty="0" err="1">
                <a:solidFill>
                  <a:srgbClr val="000000"/>
                </a:solidFill>
              </a:rPr>
              <a:t>coef_bs</a:t>
            </a:r>
            <a:r>
              <a:rPr lang="en-US" b="1" dirty="0">
                <a:solidFill>
                  <a:srgbClr val="000080"/>
                </a:solidFill>
              </a:rPr>
              <a:t>[</a:t>
            </a:r>
            <a:r>
              <a:rPr lang="en-US" dirty="0" err="1">
                <a:solidFill>
                  <a:srgbClr val="000000"/>
                </a:solidFill>
              </a:rPr>
              <a:t>i</a:t>
            </a:r>
            <a:r>
              <a:rPr lang="en-US" b="1" dirty="0">
                <a:solidFill>
                  <a:srgbClr val="000080"/>
                </a:solidFill>
              </a:rPr>
              <a:t>,:]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b="1" dirty="0">
                <a:solidFill>
                  <a:srgbClr val="000080"/>
                </a:solidFill>
              </a:rPr>
              <a:t>=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lr</a:t>
            </a:r>
            <a:r>
              <a:rPr lang="en-US" b="1" dirty="0" err="1">
                <a:solidFill>
                  <a:srgbClr val="000080"/>
                </a:solidFill>
              </a:rPr>
              <a:t>.</a:t>
            </a:r>
            <a:r>
              <a:rPr lang="en-US" dirty="0" err="1">
                <a:solidFill>
                  <a:srgbClr val="000000"/>
                </a:solidFill>
              </a:rPr>
              <a:t>coef</a:t>
            </a:r>
            <a:r>
              <a:rPr lang="en-US" dirty="0">
                <a:solidFill>
                  <a:srgbClr val="000000"/>
                </a:solidFill>
              </a:rPr>
              <a:t>_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 err="1">
                <a:solidFill>
                  <a:srgbClr val="000000"/>
                </a:solidFill>
              </a:rPr>
              <a:t>coef_bs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b="1" dirty="0">
                <a:solidFill>
                  <a:srgbClr val="000080"/>
                </a:solidFill>
              </a:rPr>
              <a:t>=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DataFrame</a:t>
            </a:r>
            <a:r>
              <a:rPr lang="en-US" b="1" dirty="0">
                <a:solidFill>
                  <a:srgbClr val="000080"/>
                </a:solidFill>
              </a:rPr>
              <a:t>(</a:t>
            </a:r>
            <a:r>
              <a:rPr lang="en-US" dirty="0" err="1">
                <a:solidFill>
                  <a:srgbClr val="000000"/>
                </a:solidFill>
              </a:rPr>
              <a:t>coef_bs</a:t>
            </a:r>
            <a:r>
              <a:rPr lang="en-US" b="1" dirty="0">
                <a:solidFill>
                  <a:srgbClr val="000080"/>
                </a:solidFill>
              </a:rPr>
              <a:t>,</a:t>
            </a:r>
            <a:r>
              <a:rPr lang="en-US" dirty="0">
                <a:solidFill>
                  <a:srgbClr val="000000"/>
                </a:solidFill>
              </a:rPr>
              <a:t> columns</a:t>
            </a:r>
            <a:r>
              <a:rPr lang="en-US" b="1" dirty="0">
                <a:solidFill>
                  <a:srgbClr val="000080"/>
                </a:solidFill>
              </a:rPr>
              <a:t>=</a:t>
            </a:r>
            <a:r>
              <a:rPr lang="en-US" dirty="0" err="1">
                <a:solidFill>
                  <a:srgbClr val="000000"/>
                </a:solidFill>
              </a:rPr>
              <a:t>boston</a:t>
            </a:r>
            <a:r>
              <a:rPr lang="en-US" b="1" dirty="0" err="1">
                <a:solidFill>
                  <a:srgbClr val="000080"/>
                </a:solidFill>
              </a:rPr>
              <a:t>.</a:t>
            </a:r>
            <a:r>
              <a:rPr lang="en-US" dirty="0" err="1">
                <a:solidFill>
                  <a:srgbClr val="000000"/>
                </a:solidFill>
              </a:rPr>
              <a:t>feature_names</a:t>
            </a:r>
            <a:r>
              <a:rPr lang="en-US" b="1" dirty="0">
                <a:solidFill>
                  <a:srgbClr val="000080"/>
                </a:solidFill>
              </a:rPr>
              <a:t>)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 err="1">
                <a:solidFill>
                  <a:srgbClr val="000000"/>
                </a:solidFill>
              </a:rPr>
              <a:t>coef_bs</a:t>
            </a:r>
            <a:r>
              <a:rPr lang="en-US" b="1" dirty="0" err="1">
                <a:solidFill>
                  <a:srgbClr val="000080"/>
                </a:solidFill>
              </a:rPr>
              <a:t>.</a:t>
            </a:r>
            <a:r>
              <a:rPr lang="en-US" dirty="0" err="1">
                <a:solidFill>
                  <a:srgbClr val="000000"/>
                </a:solidFill>
              </a:rPr>
              <a:t>boxplot</a:t>
            </a:r>
            <a:r>
              <a:rPr lang="en-US" b="1" dirty="0">
                <a:solidFill>
                  <a:srgbClr val="000080"/>
                </a:solidFill>
              </a:rPr>
              <a:t>(</a:t>
            </a:r>
            <a:r>
              <a:rPr lang="en-US" dirty="0">
                <a:solidFill>
                  <a:srgbClr val="000000"/>
                </a:solidFill>
              </a:rPr>
              <a:t>rot</a:t>
            </a:r>
            <a:r>
              <a:rPr lang="en-US" b="1" dirty="0">
                <a:solidFill>
                  <a:srgbClr val="000080"/>
                </a:solidFill>
              </a:rPr>
              <a:t>=</a:t>
            </a:r>
            <a:r>
              <a:rPr lang="en-US" dirty="0">
                <a:solidFill>
                  <a:srgbClr val="FF0000"/>
                </a:solidFill>
              </a:rPr>
              <a:t>90</a:t>
            </a:r>
            <a:r>
              <a:rPr lang="en-US" b="1" dirty="0">
                <a:solidFill>
                  <a:srgbClr val="000080"/>
                </a:solidFill>
              </a:rPr>
              <a:t>)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53132" y="2625107"/>
            <a:ext cx="2025748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sample:</a:t>
            </a:r>
          </a:p>
          <a:p>
            <a:r>
              <a:rPr lang="en-US" dirty="0" err="1"/>
              <a:t>len</a:t>
            </a:r>
            <a:r>
              <a:rPr lang="en-US" dirty="0"/>
              <a:t>(y) random </a:t>
            </a:r>
            <a:r>
              <a:rPr lang="en-US" dirty="0" err="1"/>
              <a:t>int</a:t>
            </a:r>
            <a:r>
              <a:rPr lang="en-US" dirty="0"/>
              <a:t> from 0 to </a:t>
            </a:r>
            <a:r>
              <a:rPr lang="en-US" dirty="0" err="1"/>
              <a:t>len</a:t>
            </a:r>
            <a:r>
              <a:rPr lang="en-US" dirty="0"/>
              <a:t>(y)-1, repeats allowed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4923692" y="3784516"/>
            <a:ext cx="323557" cy="323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1351" y="2458892"/>
            <a:ext cx="5033010" cy="3865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40282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 with real and fake predictors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Index 0-12 are real predictors</a:t>
            </a:r>
          </a:p>
          <a:p>
            <a:r>
              <a:rPr lang="en-US" dirty="0"/>
              <a:t>Index 13-22 are fake predictors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7416" y="2265176"/>
            <a:ext cx="5902740" cy="4046724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 flipV="1">
            <a:off x="9233659" y="2212436"/>
            <a:ext cx="0" cy="3973960"/>
          </a:xfrm>
          <a:prstGeom prst="line">
            <a:avLst/>
          </a:prstGeom>
          <a:ln w="317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132049" y="1800075"/>
            <a:ext cx="20521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Real predictors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184149" y="1813522"/>
            <a:ext cx="2082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Fake predictors</a:t>
            </a:r>
          </a:p>
        </p:txBody>
      </p:sp>
    </p:spTree>
    <p:extLst>
      <p:ext uri="{BB962C8B-B14F-4D97-AF65-F5344CB8AC3E}">
        <p14:creationId xmlns:p14="http://schemas.microsoft.com/office/powerpoint/2010/main" val="1592758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Pearson Correlation Coefficient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117" y="1825625"/>
            <a:ext cx="10515600" cy="435133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8569" y="1814728"/>
            <a:ext cx="4192215" cy="13308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43652" y="3145590"/>
            <a:ext cx="2304622" cy="94810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269034" y="1701585"/>
            <a:ext cx="4979534" cy="3378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42088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Significance testing for coefficients using bootstrapping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2956571" cy="14604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8258" y="3235233"/>
            <a:ext cx="4526951" cy="315479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178416" y="1999526"/>
            <a:ext cx="687089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t = </a:t>
            </a:r>
            <a:r>
              <a:rPr lang="en-US" sz="2000" dirty="0" err="1"/>
              <a:t>coef</a:t>
            </a:r>
            <a:r>
              <a:rPr lang="en-US" sz="2000" dirty="0"/>
              <a:t> / </a:t>
            </a:r>
            <a:r>
              <a:rPr lang="en-US" sz="2000" dirty="0" err="1"/>
              <a:t>coef_bs.std</a:t>
            </a:r>
            <a:r>
              <a:rPr lang="en-US" sz="2000" dirty="0"/>
              <a:t>(axis=0)</a:t>
            </a:r>
          </a:p>
          <a:p>
            <a:r>
              <a:rPr lang="en-US" sz="2000" dirty="0" err="1"/>
              <a:t>pvalue</a:t>
            </a:r>
            <a:r>
              <a:rPr lang="en-US" sz="2000" dirty="0"/>
              <a:t> = 2*</a:t>
            </a:r>
            <a:r>
              <a:rPr lang="en-US" sz="2000" dirty="0" err="1"/>
              <a:t>stats.t.cdf</a:t>
            </a:r>
            <a:r>
              <a:rPr lang="en-US" sz="2000" dirty="0"/>
              <a:t>(-</a:t>
            </a:r>
            <a:r>
              <a:rPr lang="en-US" sz="2000" dirty="0" err="1"/>
              <a:t>np.abs</a:t>
            </a:r>
            <a:r>
              <a:rPr lang="en-US" sz="2000" dirty="0"/>
              <a:t>(t), </a:t>
            </a:r>
            <a:r>
              <a:rPr lang="en-US" sz="2000" dirty="0" err="1"/>
              <a:t>dataSize</a:t>
            </a:r>
            <a:r>
              <a:rPr lang="en-US" sz="2000" dirty="0"/>
              <a:t> - data2.shape[1]-1)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9554" y="3847248"/>
            <a:ext cx="4089245" cy="274681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184621" y="3016251"/>
            <a:ext cx="3742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follows a t-distribution with n-k-1 degree of freedom</a:t>
            </a: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8982649" y="3198551"/>
            <a:ext cx="0" cy="2933308"/>
          </a:xfrm>
          <a:prstGeom prst="line">
            <a:avLst/>
          </a:prstGeom>
          <a:ln w="317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881039" y="2804119"/>
            <a:ext cx="20521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Real predictors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933139" y="2799637"/>
            <a:ext cx="2082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Fake predictors</a:t>
            </a:r>
          </a:p>
        </p:txBody>
      </p:sp>
    </p:spTree>
    <p:extLst>
      <p:ext uri="{BB962C8B-B14F-4D97-AF65-F5344CB8AC3E}">
        <p14:creationId xmlns:p14="http://schemas.microsoft.com/office/powerpoint/2010/main" val="77279740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Polynomial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en-US" dirty="0"/>
              <a:t>e.g. y = A + </a:t>
            </a:r>
            <a:r>
              <a:rPr lang="el-GR" altLang="en-US" dirty="0">
                <a:cs typeface="Arial" panose="020B0604020202020204" pitchFamily="34" charset="0"/>
              </a:rPr>
              <a:t>β</a:t>
            </a:r>
            <a:r>
              <a:rPr lang="en-US" altLang="en-US" baseline="-25000" dirty="0">
                <a:cs typeface="Arial" panose="020B0604020202020204" pitchFamily="34" charset="0"/>
              </a:rPr>
              <a:t>1</a:t>
            </a:r>
            <a:r>
              <a:rPr lang="en-US" altLang="en-US" dirty="0">
                <a:cs typeface="Arial" panose="020B0604020202020204" pitchFamily="34" charset="0"/>
              </a:rPr>
              <a:t> X</a:t>
            </a:r>
            <a:r>
              <a:rPr lang="en-US" altLang="en-US" baseline="-25000" dirty="0">
                <a:cs typeface="Arial" panose="020B0604020202020204" pitchFamily="34" charset="0"/>
              </a:rPr>
              <a:t> 1</a:t>
            </a:r>
            <a:r>
              <a:rPr lang="en-US" altLang="en-US" dirty="0">
                <a:cs typeface="Arial" panose="020B0604020202020204" pitchFamily="34" charset="0"/>
              </a:rPr>
              <a:t>   + </a:t>
            </a:r>
            <a:r>
              <a:rPr lang="el-GR" altLang="en-US" dirty="0">
                <a:cs typeface="Arial" panose="020B0604020202020204" pitchFamily="34" charset="0"/>
              </a:rPr>
              <a:t>β</a:t>
            </a:r>
            <a:r>
              <a:rPr lang="en-US" altLang="en-US" baseline="-25000" dirty="0">
                <a:cs typeface="Arial" panose="020B0604020202020204" pitchFamily="34" charset="0"/>
              </a:rPr>
              <a:t>2</a:t>
            </a:r>
            <a:r>
              <a:rPr lang="en-US" altLang="en-US" dirty="0">
                <a:cs typeface="Arial" panose="020B0604020202020204" pitchFamily="34" charset="0"/>
              </a:rPr>
              <a:t> X</a:t>
            </a:r>
            <a:r>
              <a:rPr lang="en-US" altLang="en-US" baseline="-25000" dirty="0">
                <a:cs typeface="Arial" panose="020B0604020202020204" pitchFamily="34" charset="0"/>
              </a:rPr>
              <a:t>2</a:t>
            </a:r>
            <a:r>
              <a:rPr lang="en-US" altLang="en-US" dirty="0">
                <a:cs typeface="Arial" panose="020B0604020202020204" pitchFamily="34" charset="0"/>
              </a:rPr>
              <a:t> + </a:t>
            </a:r>
            <a:r>
              <a:rPr lang="el-GR" altLang="en-US" dirty="0">
                <a:cs typeface="Arial" panose="020B0604020202020204" pitchFamily="34" charset="0"/>
              </a:rPr>
              <a:t>β</a:t>
            </a:r>
            <a:r>
              <a:rPr lang="en-US" altLang="en-US" baseline="-25000" dirty="0">
                <a:cs typeface="Arial" panose="020B0604020202020204" pitchFamily="34" charset="0"/>
              </a:rPr>
              <a:t>12</a:t>
            </a:r>
            <a:r>
              <a:rPr lang="en-US" altLang="en-US" dirty="0">
                <a:cs typeface="Arial" panose="020B0604020202020204" pitchFamily="34" charset="0"/>
              </a:rPr>
              <a:t> X</a:t>
            </a:r>
            <a:r>
              <a:rPr lang="en-US" altLang="en-US" baseline="-25000" dirty="0">
                <a:cs typeface="Arial" panose="020B0604020202020204" pitchFamily="34" charset="0"/>
              </a:rPr>
              <a:t>1</a:t>
            </a:r>
            <a:r>
              <a:rPr lang="en-US" altLang="en-US" dirty="0">
                <a:cs typeface="Arial" panose="020B0604020202020204" pitchFamily="34" charset="0"/>
              </a:rPr>
              <a:t> X</a:t>
            </a:r>
            <a:r>
              <a:rPr lang="en-US" altLang="en-US" baseline="-25000" dirty="0">
                <a:cs typeface="Arial" panose="020B0604020202020204" pitchFamily="34" charset="0"/>
              </a:rPr>
              <a:t>2</a:t>
            </a:r>
            <a:r>
              <a:rPr lang="en-US" altLang="en-US" dirty="0">
                <a:cs typeface="Arial" panose="020B0604020202020204" pitchFamily="34" charset="0"/>
              </a:rPr>
              <a:t> + </a:t>
            </a:r>
            <a:r>
              <a:rPr lang="el-GR" altLang="en-US" dirty="0">
                <a:cs typeface="Arial" panose="020B0604020202020204" pitchFamily="34" charset="0"/>
              </a:rPr>
              <a:t>β</a:t>
            </a:r>
            <a:r>
              <a:rPr lang="en-US" altLang="en-US" baseline="-25000" dirty="0">
                <a:cs typeface="Arial" panose="020B0604020202020204" pitchFamily="34" charset="0"/>
              </a:rPr>
              <a:t>11</a:t>
            </a:r>
            <a:r>
              <a:rPr lang="en-US" altLang="en-US" dirty="0">
                <a:cs typeface="Arial" panose="020B0604020202020204" pitchFamily="34" charset="0"/>
              </a:rPr>
              <a:t> X</a:t>
            </a:r>
            <a:r>
              <a:rPr lang="en-US" altLang="en-US" baseline="-25000" dirty="0">
                <a:cs typeface="Arial" panose="020B0604020202020204" pitchFamily="34" charset="0"/>
              </a:rPr>
              <a:t>1</a:t>
            </a:r>
            <a:r>
              <a:rPr lang="en-US" altLang="en-US" baseline="30000" dirty="0">
                <a:cs typeface="Arial" panose="020B0604020202020204" pitchFamily="34" charset="0"/>
              </a:rPr>
              <a:t>2</a:t>
            </a:r>
            <a:r>
              <a:rPr lang="en-US" altLang="en-US" dirty="0"/>
              <a:t> </a:t>
            </a:r>
            <a:r>
              <a:rPr lang="en-US" altLang="en-US" dirty="0">
                <a:cs typeface="Arial" panose="020B0604020202020204" pitchFamily="34" charset="0"/>
              </a:rPr>
              <a:t>+ </a:t>
            </a:r>
            <a:r>
              <a:rPr lang="el-GR" altLang="en-US" dirty="0">
                <a:cs typeface="Arial" panose="020B0604020202020204" pitchFamily="34" charset="0"/>
              </a:rPr>
              <a:t>β</a:t>
            </a:r>
            <a:r>
              <a:rPr lang="en-US" altLang="en-US" baseline="-25000" dirty="0">
                <a:cs typeface="Arial" panose="020B0604020202020204" pitchFamily="34" charset="0"/>
              </a:rPr>
              <a:t>22</a:t>
            </a:r>
            <a:r>
              <a:rPr lang="en-US" altLang="en-US" dirty="0">
                <a:cs typeface="Arial" panose="020B0604020202020204" pitchFamily="34" charset="0"/>
              </a:rPr>
              <a:t> X</a:t>
            </a:r>
            <a:r>
              <a:rPr lang="en-US" altLang="en-US" baseline="-25000" dirty="0">
                <a:cs typeface="Arial" panose="020B0604020202020204" pitchFamily="34" charset="0"/>
              </a:rPr>
              <a:t>2</a:t>
            </a:r>
            <a:r>
              <a:rPr lang="en-US" altLang="en-US" baseline="30000" dirty="0">
                <a:cs typeface="Arial" panose="020B0604020202020204" pitchFamily="34" charset="0"/>
              </a:rPr>
              <a:t>2</a:t>
            </a:r>
            <a:r>
              <a:rPr lang="en-US" altLang="en-US" dirty="0"/>
              <a:t> + </a:t>
            </a:r>
            <a:r>
              <a:rPr lang="el-GR" altLang="en-US" dirty="0"/>
              <a:t>ε</a:t>
            </a:r>
            <a:endParaRPr lang="en-US" alt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Precompute the high-degree terms from x1, x2, …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Still a linear regression …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Sometimes only the interaction terms are considered</a:t>
            </a:r>
          </a:p>
          <a:p>
            <a:pPr marL="457200" lvl="1" indent="0">
              <a:buNone/>
            </a:pPr>
            <a:r>
              <a:rPr lang="en-US" altLang="en-US" dirty="0"/>
              <a:t>i.e. y = A + </a:t>
            </a:r>
            <a:r>
              <a:rPr lang="el-GR" altLang="en-US" dirty="0">
                <a:cs typeface="Arial" panose="020B0604020202020204" pitchFamily="34" charset="0"/>
              </a:rPr>
              <a:t>β</a:t>
            </a:r>
            <a:r>
              <a:rPr lang="en-US" altLang="en-US" baseline="-25000" dirty="0">
                <a:cs typeface="Arial" panose="020B0604020202020204" pitchFamily="34" charset="0"/>
              </a:rPr>
              <a:t>1</a:t>
            </a:r>
            <a:r>
              <a:rPr lang="en-US" altLang="en-US" dirty="0">
                <a:cs typeface="Arial" panose="020B0604020202020204" pitchFamily="34" charset="0"/>
              </a:rPr>
              <a:t> X</a:t>
            </a:r>
            <a:r>
              <a:rPr lang="en-US" altLang="en-US" baseline="-25000" dirty="0">
                <a:cs typeface="Arial" panose="020B0604020202020204" pitchFamily="34" charset="0"/>
              </a:rPr>
              <a:t> 1</a:t>
            </a:r>
            <a:r>
              <a:rPr lang="en-US" altLang="en-US" dirty="0">
                <a:cs typeface="Arial" panose="020B0604020202020204" pitchFamily="34" charset="0"/>
              </a:rPr>
              <a:t>   + </a:t>
            </a:r>
            <a:r>
              <a:rPr lang="el-GR" altLang="en-US" dirty="0">
                <a:cs typeface="Arial" panose="020B0604020202020204" pitchFamily="34" charset="0"/>
              </a:rPr>
              <a:t>β</a:t>
            </a:r>
            <a:r>
              <a:rPr lang="en-US" altLang="en-US" baseline="-25000" dirty="0">
                <a:cs typeface="Arial" panose="020B0604020202020204" pitchFamily="34" charset="0"/>
              </a:rPr>
              <a:t>2</a:t>
            </a:r>
            <a:r>
              <a:rPr lang="en-US" altLang="en-US" dirty="0">
                <a:cs typeface="Arial" panose="020B0604020202020204" pitchFamily="34" charset="0"/>
              </a:rPr>
              <a:t> X</a:t>
            </a:r>
            <a:r>
              <a:rPr lang="en-US" altLang="en-US" baseline="-25000" dirty="0">
                <a:cs typeface="Arial" panose="020B0604020202020204" pitchFamily="34" charset="0"/>
              </a:rPr>
              <a:t>2</a:t>
            </a:r>
            <a:r>
              <a:rPr lang="en-US" altLang="en-US" dirty="0">
                <a:cs typeface="Arial" panose="020B0604020202020204" pitchFamily="34" charset="0"/>
              </a:rPr>
              <a:t> + </a:t>
            </a:r>
            <a:r>
              <a:rPr lang="el-GR" altLang="en-US" dirty="0">
                <a:cs typeface="Arial" panose="020B0604020202020204" pitchFamily="34" charset="0"/>
              </a:rPr>
              <a:t>β</a:t>
            </a:r>
            <a:r>
              <a:rPr lang="en-US" altLang="en-US" baseline="-25000" dirty="0">
                <a:cs typeface="Arial" panose="020B0604020202020204" pitchFamily="34" charset="0"/>
              </a:rPr>
              <a:t>12</a:t>
            </a:r>
            <a:r>
              <a:rPr lang="en-US" altLang="en-US" dirty="0">
                <a:cs typeface="Arial" panose="020B0604020202020204" pitchFamily="34" charset="0"/>
              </a:rPr>
              <a:t> X</a:t>
            </a:r>
            <a:r>
              <a:rPr lang="en-US" altLang="en-US" baseline="-25000" dirty="0">
                <a:cs typeface="Arial" panose="020B0604020202020204" pitchFamily="34" charset="0"/>
              </a:rPr>
              <a:t>1</a:t>
            </a:r>
            <a:r>
              <a:rPr lang="en-US" altLang="en-US" dirty="0">
                <a:cs typeface="Arial" panose="020B0604020202020204" pitchFamily="34" charset="0"/>
              </a:rPr>
              <a:t> X</a:t>
            </a:r>
            <a:r>
              <a:rPr lang="en-US" altLang="en-US" baseline="-25000" dirty="0">
                <a:cs typeface="Arial" panose="020B0604020202020204" pitchFamily="34" charset="0"/>
              </a:rPr>
              <a:t>2</a:t>
            </a:r>
            <a:r>
              <a:rPr lang="en-US" altLang="en-US" dirty="0">
                <a:cs typeface="Arial" panose="020B0604020202020204" pitchFamily="34" charset="0"/>
              </a:rPr>
              <a:t> </a:t>
            </a:r>
            <a:r>
              <a:rPr lang="en-US" altLang="en-US" dirty="0"/>
              <a:t>+ </a:t>
            </a:r>
            <a:r>
              <a:rPr lang="el-GR" altLang="en-US" dirty="0"/>
              <a:t>ε</a:t>
            </a:r>
            <a:endParaRPr lang="en-US" alt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Can be solved exactly the same way as for regular multiple linear regression. </a:t>
            </a:r>
          </a:p>
        </p:txBody>
      </p:sp>
    </p:spTree>
    <p:extLst>
      <p:ext uri="{BB962C8B-B14F-4D97-AF65-F5344CB8AC3E}">
        <p14:creationId xmlns:p14="http://schemas.microsoft.com/office/powerpoint/2010/main" val="399556010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Polynomial regression – overfitting vs underfitting</a:t>
            </a:r>
          </a:p>
        </p:txBody>
      </p:sp>
      <p:pic>
        <p:nvPicPr>
          <p:cNvPr id="19458" name="Picture 2" descr="../../_images/sphx_glr_plot_underfitting_overfitting_0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65350"/>
            <a:ext cx="12192000" cy="4354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81862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Multicollinearity </a:t>
            </a:r>
          </a:p>
        </p:txBody>
      </p:sp>
      <p:sp>
        <p:nvSpPr>
          <p:cNvPr id="1084419" name="Rectangle 3"/>
          <p:cNvSpPr>
            <a:spLocks noChangeArrowheads="1"/>
          </p:cNvSpPr>
          <p:nvPr/>
        </p:nvSpPr>
        <p:spPr bwMode="auto">
          <a:xfrm>
            <a:off x="2362200" y="19050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</a:pPr>
            <a:r>
              <a:rPr lang="en-US" altLang="en-US" sz="2800" dirty="0">
                <a:cs typeface="Times New Roman" panose="02020603050405020304" pitchFamily="18" charset="0"/>
              </a:rPr>
              <a:t>Multicollinearity arises when two variables that measure the same thing or similar things (e.g., weight and BMI) are both included in a multiple regression model; they will, in effect, cancel each other out and generally destroy your model.  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</a:pPr>
            <a:endParaRPr lang="en-US" altLang="en-US" sz="2800" dirty="0"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</a:pPr>
            <a:r>
              <a:rPr lang="en-US" altLang="en-US" sz="2800" dirty="0">
                <a:cs typeface="Times New Roman" panose="02020603050405020304" pitchFamily="18" charset="0"/>
              </a:rPr>
              <a:t>Model building and diagnostics are tricky business!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SzPct val="80000"/>
            </a:pPr>
            <a:endParaRPr lang="en-US" altLang="en-US" sz="28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9066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8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8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8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8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4419" grpId="0" build="p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697308" cy="1325563"/>
          </a:xfrm>
        </p:spPr>
        <p:txBody>
          <a:bodyPr/>
          <a:lstStyle/>
          <a:p>
            <a:r>
              <a:rPr lang="en-US" dirty="0"/>
              <a:t>Predicting height from weight, age and gender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00" y="1690688"/>
            <a:ext cx="660243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brfss</a:t>
            </a:r>
            <a:r>
              <a:rPr lang="en-US" dirty="0"/>
              <a:t> = </a:t>
            </a:r>
            <a:r>
              <a:rPr lang="en-US" dirty="0" err="1"/>
              <a:t>pd.read_csv</a:t>
            </a:r>
            <a:r>
              <a:rPr lang="en-US" dirty="0"/>
              <a:t>('brfss.csv', </a:t>
            </a:r>
            <a:r>
              <a:rPr lang="en-US" dirty="0" err="1"/>
              <a:t>index_col</a:t>
            </a:r>
            <a:r>
              <a:rPr lang="en-US" dirty="0"/>
              <a:t> = 0);</a:t>
            </a:r>
          </a:p>
          <a:p>
            <a:r>
              <a:rPr lang="en-US" dirty="0"/>
              <a:t>brfss2 = </a:t>
            </a:r>
            <a:r>
              <a:rPr lang="en-US" dirty="0" err="1"/>
              <a:t>brfss.dropna</a:t>
            </a:r>
            <a:r>
              <a:rPr lang="en-US" dirty="0"/>
              <a:t>(axis=0, how='any');</a:t>
            </a:r>
          </a:p>
          <a:p>
            <a:endParaRPr lang="en-US" dirty="0"/>
          </a:p>
          <a:p>
            <a:r>
              <a:rPr lang="en-US" dirty="0"/>
              <a:t>y = brfss2['htm3']</a:t>
            </a:r>
          </a:p>
          <a:p>
            <a:r>
              <a:rPr lang="en-US" dirty="0"/>
              <a:t>x=brfss2.drop(['</a:t>
            </a:r>
            <a:r>
              <a:rPr lang="en-US" dirty="0" err="1"/>
              <a:t>wtyrago</a:t>
            </a:r>
            <a:r>
              <a:rPr lang="en-US" dirty="0"/>
              <a:t>', 'wtkg2', 'htm3'], axis=1).apply(</a:t>
            </a:r>
            <a:r>
              <a:rPr lang="en-US" dirty="0" err="1"/>
              <a:t>zscore</a:t>
            </a:r>
            <a:r>
              <a:rPr lang="en-US" dirty="0"/>
              <a:t>)</a:t>
            </a:r>
          </a:p>
          <a:p>
            <a:r>
              <a:rPr lang="en-US" dirty="0" err="1"/>
              <a:t>lr.fit</a:t>
            </a:r>
            <a:r>
              <a:rPr lang="en-US" dirty="0"/>
              <a:t>(x, y)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38200" y="368261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80"/>
                </a:solidFill>
                <a:effectLst/>
              </a:rPr>
              <a:t>In [</a:t>
            </a:r>
            <a:r>
              <a:rPr lang="en-US" b="1" dirty="0">
                <a:solidFill>
                  <a:srgbClr val="000080"/>
                </a:solidFill>
                <a:effectLst/>
              </a:rPr>
              <a:t>2926</a:t>
            </a:r>
            <a:r>
              <a:rPr lang="en-US" dirty="0">
                <a:solidFill>
                  <a:srgbClr val="000080"/>
                </a:solidFill>
                <a:effectLst/>
              </a:rPr>
              <a:t>]: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x.columns</a:t>
            </a:r>
            <a:endParaRPr lang="en-US" dirty="0">
              <a:effectLst/>
            </a:endParaRPr>
          </a:p>
          <a:p>
            <a:r>
              <a:rPr lang="en-US" dirty="0">
                <a:solidFill>
                  <a:srgbClr val="8B0000"/>
                </a:solidFill>
                <a:effectLst/>
              </a:rPr>
              <a:t>Out[</a:t>
            </a:r>
            <a:r>
              <a:rPr lang="en-US" b="1" dirty="0">
                <a:solidFill>
                  <a:srgbClr val="8B0000"/>
                </a:solidFill>
                <a:effectLst/>
              </a:rPr>
              <a:t>2926</a:t>
            </a:r>
            <a:r>
              <a:rPr lang="en-US" dirty="0">
                <a:solidFill>
                  <a:srgbClr val="8B0000"/>
                </a:solidFill>
                <a:effectLst/>
              </a:rPr>
              <a:t>]:</a:t>
            </a:r>
            <a:r>
              <a:rPr lang="en-US" dirty="0">
                <a:effectLst/>
              </a:rPr>
              <a:t> Index(['age', 'weight2', 'sex'], </a:t>
            </a:r>
            <a:r>
              <a:rPr lang="en-US" dirty="0" err="1">
                <a:effectLst/>
              </a:rPr>
              <a:t>dtype</a:t>
            </a:r>
            <a:r>
              <a:rPr lang="en-US" dirty="0">
                <a:effectLst/>
              </a:rPr>
              <a:t>='object')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38200" y="4566539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80"/>
                </a:solidFill>
                <a:effectLst/>
              </a:rPr>
              <a:t>In [</a:t>
            </a:r>
            <a:r>
              <a:rPr lang="en-US" b="1" dirty="0">
                <a:solidFill>
                  <a:srgbClr val="000080"/>
                </a:solidFill>
                <a:effectLst/>
              </a:rPr>
              <a:t>2928</a:t>
            </a:r>
            <a:r>
              <a:rPr lang="en-US" dirty="0">
                <a:solidFill>
                  <a:srgbClr val="000080"/>
                </a:solidFill>
                <a:effectLst/>
              </a:rPr>
              <a:t>]: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pred</a:t>
            </a:r>
            <a:r>
              <a:rPr lang="en-US" dirty="0">
                <a:effectLst/>
              </a:rPr>
              <a:t> = </a:t>
            </a:r>
            <a:r>
              <a:rPr lang="en-US" dirty="0" err="1">
                <a:effectLst/>
              </a:rPr>
              <a:t>lr.predict</a:t>
            </a:r>
            <a:r>
              <a:rPr lang="en-US" dirty="0">
                <a:effectLst/>
              </a:rPr>
              <a:t>(x)</a:t>
            </a:r>
          </a:p>
          <a:p>
            <a:endParaRPr lang="en-US" dirty="0">
              <a:effectLst/>
            </a:endParaRPr>
          </a:p>
          <a:p>
            <a:r>
              <a:rPr lang="en-US" dirty="0">
                <a:solidFill>
                  <a:srgbClr val="000080"/>
                </a:solidFill>
                <a:effectLst/>
              </a:rPr>
              <a:t>In [</a:t>
            </a:r>
            <a:r>
              <a:rPr lang="en-US" b="1" dirty="0">
                <a:solidFill>
                  <a:srgbClr val="000080"/>
                </a:solidFill>
                <a:effectLst/>
              </a:rPr>
              <a:t>2929</a:t>
            </a:r>
            <a:r>
              <a:rPr lang="en-US" dirty="0">
                <a:solidFill>
                  <a:srgbClr val="000080"/>
                </a:solidFill>
                <a:effectLst/>
              </a:rPr>
              <a:t>]:</a:t>
            </a:r>
            <a:r>
              <a:rPr lang="en-US" dirty="0">
                <a:effectLst/>
              </a:rPr>
              <a:t> r2(y, </a:t>
            </a:r>
            <a:r>
              <a:rPr lang="en-US" dirty="0" err="1">
                <a:effectLst/>
              </a:rPr>
              <a:t>pred</a:t>
            </a:r>
            <a:r>
              <a:rPr lang="en-US" dirty="0">
                <a:effectLst/>
              </a:rPr>
              <a:t>)</a:t>
            </a:r>
          </a:p>
          <a:p>
            <a:r>
              <a:rPr lang="en-US" dirty="0">
                <a:solidFill>
                  <a:srgbClr val="8B0000"/>
                </a:solidFill>
                <a:effectLst/>
              </a:rPr>
              <a:t>Out[</a:t>
            </a:r>
            <a:r>
              <a:rPr lang="en-US" b="1" dirty="0">
                <a:solidFill>
                  <a:srgbClr val="8B0000"/>
                </a:solidFill>
                <a:effectLst/>
              </a:rPr>
              <a:t>2929</a:t>
            </a:r>
            <a:r>
              <a:rPr lang="en-US" dirty="0">
                <a:solidFill>
                  <a:srgbClr val="8B0000"/>
                </a:solidFill>
                <a:effectLst/>
              </a:rPr>
              <a:t>]:</a:t>
            </a:r>
            <a:r>
              <a:rPr lang="en-US" dirty="0">
                <a:effectLst/>
              </a:rPr>
              <a:t> 0.55700902357112936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229058" y="5344492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80"/>
                </a:solidFill>
                <a:effectLst/>
              </a:rPr>
              <a:t>In [</a:t>
            </a:r>
            <a:r>
              <a:rPr lang="en-US" b="1" dirty="0">
                <a:solidFill>
                  <a:srgbClr val="000080"/>
                </a:solidFill>
                <a:effectLst/>
              </a:rPr>
              <a:t>2930</a:t>
            </a:r>
            <a:r>
              <a:rPr lang="en-US" dirty="0">
                <a:solidFill>
                  <a:srgbClr val="000080"/>
                </a:solidFill>
                <a:effectLst/>
              </a:rPr>
              <a:t>]:</a:t>
            </a:r>
            <a:r>
              <a:rPr lang="en-US" dirty="0">
                <a:effectLst/>
              </a:rPr>
              <a:t> Series(</a:t>
            </a:r>
            <a:r>
              <a:rPr lang="en-US" dirty="0" err="1">
                <a:effectLst/>
              </a:rPr>
              <a:t>lr.coef</a:t>
            </a:r>
            <a:r>
              <a:rPr lang="en-US" dirty="0">
                <a:effectLst/>
              </a:rPr>
              <a:t>_, index=</a:t>
            </a:r>
            <a:r>
              <a:rPr lang="en-US" dirty="0" err="1">
                <a:effectLst/>
              </a:rPr>
              <a:t>x.columns</a:t>
            </a:r>
            <a:r>
              <a:rPr lang="en-US" dirty="0">
                <a:effectLst/>
              </a:rPr>
              <a:t>).plot(kind='bar')</a:t>
            </a:r>
          </a:p>
          <a:p>
            <a:r>
              <a:rPr lang="en-US" dirty="0">
                <a:solidFill>
                  <a:srgbClr val="8B0000"/>
                </a:solidFill>
                <a:effectLst/>
              </a:rPr>
              <a:t>Out[</a:t>
            </a:r>
            <a:r>
              <a:rPr lang="en-US" b="1" dirty="0">
                <a:solidFill>
                  <a:srgbClr val="8B0000"/>
                </a:solidFill>
                <a:effectLst/>
              </a:rPr>
              <a:t>2930</a:t>
            </a:r>
            <a:r>
              <a:rPr lang="en-US" dirty="0">
                <a:solidFill>
                  <a:srgbClr val="8B0000"/>
                </a:solidFill>
                <a:effectLst/>
              </a:rPr>
              <a:t>]:</a:t>
            </a:r>
            <a:r>
              <a:rPr lang="en-US" dirty="0">
                <a:effectLst/>
              </a:rPr>
              <a:t> &lt;matplotlib.axes._</a:t>
            </a:r>
            <a:r>
              <a:rPr lang="en-US" dirty="0" err="1">
                <a:effectLst/>
              </a:rPr>
              <a:t>subplots.AxesSubplot</a:t>
            </a:r>
            <a:r>
              <a:rPr lang="en-US" dirty="0">
                <a:effectLst/>
              </a:rPr>
              <a:t> at 0x15c3ad6d8&gt;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4385" y="1584487"/>
            <a:ext cx="4501124" cy="3271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01574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Including </a:t>
            </a:r>
            <a:r>
              <a:rPr lang="en-US" dirty="0" err="1"/>
              <a:t>wtyrago</a:t>
            </a:r>
            <a:r>
              <a:rPr lang="en-US" dirty="0"/>
              <a:t>/wtkg2 as predictor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6314423" y="2015469"/>
            <a:ext cx="6720298" cy="4653605"/>
            <a:chOff x="6314423" y="2015469"/>
            <a:chExt cx="6720298" cy="4653605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14423" y="2015469"/>
              <a:ext cx="4718630" cy="3318339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6938721" y="5468745"/>
              <a:ext cx="6096000" cy="1200329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dirty="0">
                  <a:solidFill>
                    <a:srgbClr val="000080"/>
                  </a:solidFill>
                  <a:effectLst/>
                </a:rPr>
                <a:t>In [</a:t>
              </a:r>
              <a:r>
                <a:rPr lang="en-US" b="1" dirty="0">
                  <a:solidFill>
                    <a:srgbClr val="000080"/>
                  </a:solidFill>
                  <a:effectLst/>
                </a:rPr>
                <a:t>2934</a:t>
              </a:r>
              <a:r>
                <a:rPr lang="en-US" dirty="0">
                  <a:solidFill>
                    <a:srgbClr val="000080"/>
                  </a:solidFill>
                  <a:effectLst/>
                </a:rPr>
                <a:t>]:</a:t>
              </a:r>
              <a:r>
                <a:rPr lang="en-US" dirty="0">
                  <a:effectLst/>
                </a:rPr>
                <a:t> r2(y, </a:t>
              </a:r>
              <a:r>
                <a:rPr lang="en-US" dirty="0" err="1">
                  <a:effectLst/>
                </a:rPr>
                <a:t>pred</a:t>
              </a:r>
              <a:r>
                <a:rPr lang="en-US" dirty="0">
                  <a:effectLst/>
                </a:rPr>
                <a:t>)</a:t>
              </a:r>
            </a:p>
            <a:p>
              <a:r>
                <a:rPr lang="en-US" dirty="0">
                  <a:solidFill>
                    <a:srgbClr val="8B0000"/>
                  </a:solidFill>
                  <a:effectLst/>
                </a:rPr>
                <a:t>Out[</a:t>
              </a:r>
              <a:r>
                <a:rPr lang="en-US" b="1" dirty="0">
                  <a:solidFill>
                    <a:srgbClr val="8B0000"/>
                  </a:solidFill>
                  <a:effectLst/>
                </a:rPr>
                <a:t>2934</a:t>
              </a:r>
              <a:r>
                <a:rPr lang="en-US" dirty="0">
                  <a:solidFill>
                    <a:srgbClr val="8B0000"/>
                  </a:solidFill>
                  <a:effectLst/>
                </a:rPr>
                <a:t>]:</a:t>
              </a:r>
              <a:r>
                <a:rPr lang="en-US" dirty="0">
                  <a:effectLst/>
                </a:rPr>
                <a:t> 0.55701938503927018</a:t>
              </a:r>
            </a:p>
            <a:p>
              <a:br>
                <a:rPr lang="en-US" dirty="0">
                  <a:effectLst/>
                </a:rPr>
              </a:br>
              <a:endParaRPr lang="en-US" dirty="0"/>
            </a:p>
          </p:txBody>
        </p:sp>
      </p:grpSp>
      <p:cxnSp>
        <p:nvCxnSpPr>
          <p:cNvPr id="8" name="Straight Arrow Connector 7"/>
          <p:cNvCxnSpPr/>
          <p:nvPr/>
        </p:nvCxnSpPr>
        <p:spPr>
          <a:xfrm>
            <a:off x="8392383" y="4522693"/>
            <a:ext cx="759656" cy="14068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7334964" y="2269520"/>
            <a:ext cx="759656" cy="14068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653604" y="2015469"/>
            <a:ext cx="6446862" cy="4228547"/>
            <a:chOff x="6425077" y="1825625"/>
            <a:chExt cx="6446862" cy="4228547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25077" y="1825625"/>
              <a:ext cx="4928723" cy="3582216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6775939" y="5407841"/>
              <a:ext cx="6096000" cy="646331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dirty="0">
                  <a:solidFill>
                    <a:srgbClr val="000080"/>
                  </a:solidFill>
                  <a:effectLst/>
                </a:rPr>
                <a:t>In [</a:t>
              </a:r>
              <a:r>
                <a:rPr lang="en-US" b="1" dirty="0">
                  <a:solidFill>
                    <a:srgbClr val="000080"/>
                  </a:solidFill>
                  <a:effectLst/>
                </a:rPr>
                <a:t>2938</a:t>
              </a:r>
              <a:r>
                <a:rPr lang="en-US" dirty="0">
                  <a:solidFill>
                    <a:srgbClr val="000080"/>
                  </a:solidFill>
                  <a:effectLst/>
                </a:rPr>
                <a:t>]:</a:t>
              </a:r>
              <a:r>
                <a:rPr lang="en-US" dirty="0">
                  <a:effectLst/>
                </a:rPr>
                <a:t> r2(y, </a:t>
              </a:r>
              <a:r>
                <a:rPr lang="en-US" dirty="0" err="1">
                  <a:effectLst/>
                </a:rPr>
                <a:t>pred</a:t>
              </a:r>
              <a:r>
                <a:rPr lang="en-US" dirty="0">
                  <a:effectLst/>
                </a:rPr>
                <a:t>)</a:t>
              </a:r>
            </a:p>
            <a:p>
              <a:r>
                <a:rPr lang="en-US" dirty="0">
                  <a:solidFill>
                    <a:srgbClr val="8B0000"/>
                  </a:solidFill>
                  <a:effectLst/>
                </a:rPr>
                <a:t>Out[</a:t>
              </a:r>
              <a:r>
                <a:rPr lang="en-US" b="1" dirty="0">
                  <a:solidFill>
                    <a:srgbClr val="8B0000"/>
                  </a:solidFill>
                  <a:effectLst/>
                </a:rPr>
                <a:t>2938</a:t>
              </a:r>
              <a:r>
                <a:rPr lang="en-US" dirty="0">
                  <a:solidFill>
                    <a:srgbClr val="8B0000"/>
                  </a:solidFill>
                  <a:effectLst/>
                </a:rPr>
                <a:t>]:</a:t>
              </a:r>
              <a:r>
                <a:rPr lang="en-US" dirty="0">
                  <a:effectLst/>
                </a:rPr>
                <a:t> 0.55741517914915306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78618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between predictors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930411" cy="4351338"/>
          </a:xfrm>
        </p:spPr>
        <p:txBody>
          <a:bodyPr/>
          <a:lstStyle/>
          <a:p>
            <a:r>
              <a:rPr lang="en-US" dirty="0"/>
              <a:t>weight2, </a:t>
            </a:r>
            <a:r>
              <a:rPr lang="en-US" dirty="0" err="1"/>
              <a:t>wtyrago</a:t>
            </a:r>
            <a:r>
              <a:rPr lang="en-US" dirty="0"/>
              <a:t> and wtkg2 are highly correlated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0020" y="3341021"/>
            <a:ext cx="4293578" cy="335356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13213" y="5274935"/>
            <a:ext cx="273382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plt.imshow</a:t>
            </a:r>
            <a:r>
              <a:rPr lang="en-US" dirty="0"/>
              <a:t>(brfss2.corr()); </a:t>
            </a:r>
          </a:p>
          <a:p>
            <a:r>
              <a:rPr lang="en-US" dirty="0" err="1"/>
              <a:t>plt.colorbar</a:t>
            </a:r>
            <a:r>
              <a:rPr lang="en-US" dirty="0"/>
              <a:t>(); </a:t>
            </a:r>
          </a:p>
        </p:txBody>
      </p:sp>
      <p:sp>
        <p:nvSpPr>
          <p:cNvPr id="6" name="Rectangle 5"/>
          <p:cNvSpPr/>
          <p:nvPr/>
        </p:nvSpPr>
        <p:spPr>
          <a:xfrm>
            <a:off x="388257" y="2971689"/>
            <a:ext cx="61459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80"/>
                </a:solidFill>
                <a:effectLst/>
              </a:rPr>
              <a:t>In [</a:t>
            </a:r>
            <a:r>
              <a:rPr lang="en-US" b="1" dirty="0">
                <a:solidFill>
                  <a:srgbClr val="000080"/>
                </a:solidFill>
                <a:effectLst/>
              </a:rPr>
              <a:t>2961</a:t>
            </a:r>
            <a:r>
              <a:rPr lang="en-US" dirty="0">
                <a:solidFill>
                  <a:srgbClr val="000080"/>
                </a:solidFill>
                <a:effectLst/>
              </a:rPr>
              <a:t>]:</a:t>
            </a:r>
            <a:r>
              <a:rPr lang="en-US" dirty="0">
                <a:effectLst/>
              </a:rPr>
              <a:t> brfss2[['wtkg2','wtyrago']].</a:t>
            </a:r>
            <a:r>
              <a:rPr lang="en-US" dirty="0" err="1">
                <a:effectLst/>
              </a:rPr>
              <a:t>corrwith</a:t>
            </a:r>
            <a:r>
              <a:rPr lang="en-US" dirty="0">
                <a:effectLst/>
              </a:rPr>
              <a:t>(brfss2['weight2'])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13213" y="3475958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8B0000"/>
                </a:solidFill>
                <a:effectLst/>
              </a:rPr>
              <a:t>Out[</a:t>
            </a:r>
            <a:r>
              <a:rPr lang="en-US" b="1" dirty="0">
                <a:solidFill>
                  <a:srgbClr val="8B0000"/>
                </a:solidFill>
                <a:effectLst/>
              </a:rPr>
              <a:t>2961</a:t>
            </a:r>
            <a:r>
              <a:rPr lang="en-US" dirty="0">
                <a:solidFill>
                  <a:srgbClr val="8B0000"/>
                </a:solidFill>
                <a:effectLst/>
              </a:rPr>
              <a:t>]:</a:t>
            </a:r>
            <a:r>
              <a:rPr lang="en-US" dirty="0">
                <a:effectLst/>
              </a:rPr>
              <a:t> </a:t>
            </a:r>
          </a:p>
          <a:p>
            <a:r>
              <a:rPr lang="en-US" dirty="0">
                <a:effectLst/>
              </a:rPr>
              <a:t>wtkg2 1.000000</a:t>
            </a:r>
          </a:p>
          <a:p>
            <a:r>
              <a:rPr lang="en-US" dirty="0" err="1">
                <a:effectLst/>
              </a:rPr>
              <a:t>wtyrago</a:t>
            </a:r>
            <a:r>
              <a:rPr lang="en-US" dirty="0">
                <a:effectLst/>
              </a:rPr>
              <a:t> 0.936271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5290" y="1719005"/>
            <a:ext cx="4639167" cy="3046959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8578937" y="4912651"/>
            <a:ext cx="24518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weight2, and wtkg2 are almost but not identical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01840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Ridge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75775"/>
          </a:xfrm>
        </p:spPr>
        <p:txBody>
          <a:bodyPr/>
          <a:lstStyle/>
          <a:p>
            <a:r>
              <a:rPr lang="en-US" dirty="0"/>
              <a:t>Force all coefficients to be small by adding a penalty term that is the sum of squares of all coefficients (replace w in the formula with </a:t>
            </a:r>
            <a:r>
              <a:rPr lang="en-US" dirty="0">
                <a:sym typeface="Symbol" panose="05050102010706020507" pitchFamily="18" charset="2"/>
              </a:rPr>
              <a:t>)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1982" y="2776445"/>
            <a:ext cx="4291818" cy="311931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83639" y="3864805"/>
            <a:ext cx="6096000" cy="16312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/>
              <a:t>x=brfss2.drop(['</a:t>
            </a:r>
            <a:r>
              <a:rPr lang="en-US" sz="2000" dirty="0" err="1"/>
              <a:t>wtyrago</a:t>
            </a:r>
            <a:r>
              <a:rPr lang="en-US" sz="2000" dirty="0"/>
              <a:t>', 'htm3'], axis=1).apply(</a:t>
            </a:r>
            <a:r>
              <a:rPr lang="en-US" sz="2000" dirty="0" err="1"/>
              <a:t>zscore</a:t>
            </a:r>
            <a:r>
              <a:rPr lang="en-US" sz="2000" dirty="0"/>
              <a:t>)</a:t>
            </a:r>
          </a:p>
          <a:p>
            <a:r>
              <a:rPr lang="en-US" sz="2000" dirty="0"/>
              <a:t>y = brfss2['htm3']</a:t>
            </a:r>
          </a:p>
          <a:p>
            <a:r>
              <a:rPr lang="en-US" sz="2000" dirty="0" err="1">
                <a:highlight>
                  <a:srgbClr val="FFFF00"/>
                </a:highlight>
              </a:rPr>
              <a:t>reg</a:t>
            </a:r>
            <a:r>
              <a:rPr lang="en-US" sz="2000" dirty="0">
                <a:highlight>
                  <a:srgbClr val="FFFF00"/>
                </a:highlight>
              </a:rPr>
              <a:t> = </a:t>
            </a:r>
            <a:r>
              <a:rPr lang="en-US" sz="2000" dirty="0" err="1">
                <a:highlight>
                  <a:srgbClr val="FFFF00"/>
                </a:highlight>
              </a:rPr>
              <a:t>linear_model.Ridge</a:t>
            </a:r>
            <a:r>
              <a:rPr lang="en-US" sz="2000" dirty="0">
                <a:highlight>
                  <a:srgbClr val="FFFF00"/>
                </a:highlight>
              </a:rPr>
              <a:t>(alpha=1)</a:t>
            </a:r>
          </a:p>
          <a:p>
            <a:r>
              <a:rPr lang="en-US" sz="2000" dirty="0" err="1">
                <a:highlight>
                  <a:srgbClr val="FFFF00"/>
                </a:highlight>
              </a:rPr>
              <a:t>reg.fit</a:t>
            </a:r>
            <a:r>
              <a:rPr lang="en-US" sz="2000" dirty="0">
                <a:highlight>
                  <a:srgbClr val="FFFF00"/>
                </a:highlight>
              </a:rPr>
              <a:t>(x, y)</a:t>
            </a:r>
          </a:p>
          <a:p>
            <a:r>
              <a:rPr lang="en-US" sz="2000" dirty="0" err="1">
                <a:highlight>
                  <a:srgbClr val="FFFF00"/>
                </a:highlight>
              </a:rPr>
              <a:t>pred</a:t>
            </a:r>
            <a:r>
              <a:rPr lang="en-US" sz="2000" dirty="0">
                <a:highlight>
                  <a:srgbClr val="FFFF00"/>
                </a:highlight>
              </a:rPr>
              <a:t> = </a:t>
            </a:r>
            <a:r>
              <a:rPr lang="en-US" sz="2000" dirty="0" err="1">
                <a:highlight>
                  <a:srgbClr val="FFFF00"/>
                </a:highlight>
              </a:rPr>
              <a:t>reg.predict</a:t>
            </a:r>
            <a:r>
              <a:rPr lang="en-US" sz="2000" dirty="0">
                <a:highlight>
                  <a:srgbClr val="FFFF00"/>
                </a:highlight>
              </a:rPr>
              <a:t>(x)</a:t>
            </a:r>
          </a:p>
        </p:txBody>
      </p:sp>
      <p:sp>
        <p:nvSpPr>
          <p:cNvPr id="6" name="Rectangle 5"/>
          <p:cNvSpPr/>
          <p:nvPr/>
        </p:nvSpPr>
        <p:spPr>
          <a:xfrm>
            <a:off x="583639" y="589397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80"/>
                </a:solidFill>
                <a:effectLst/>
              </a:rPr>
              <a:t>In [</a:t>
            </a:r>
            <a:r>
              <a:rPr lang="en-US" b="1" dirty="0">
                <a:solidFill>
                  <a:srgbClr val="000080"/>
                </a:solidFill>
                <a:effectLst/>
              </a:rPr>
              <a:t>2969</a:t>
            </a:r>
            <a:r>
              <a:rPr lang="en-US" dirty="0">
                <a:solidFill>
                  <a:srgbClr val="000080"/>
                </a:solidFill>
                <a:effectLst/>
              </a:rPr>
              <a:t>]:</a:t>
            </a:r>
            <a:r>
              <a:rPr lang="en-US" dirty="0">
                <a:effectLst/>
              </a:rPr>
              <a:t> r2(y, </a:t>
            </a:r>
            <a:r>
              <a:rPr lang="en-US" dirty="0" err="1">
                <a:effectLst/>
              </a:rPr>
              <a:t>pred</a:t>
            </a:r>
            <a:r>
              <a:rPr lang="en-US" dirty="0">
                <a:effectLst/>
              </a:rPr>
              <a:t>)</a:t>
            </a:r>
          </a:p>
          <a:p>
            <a:r>
              <a:rPr lang="en-US" dirty="0">
                <a:solidFill>
                  <a:srgbClr val="8B0000"/>
                </a:solidFill>
                <a:effectLst/>
              </a:rPr>
              <a:t>Out[</a:t>
            </a:r>
            <a:r>
              <a:rPr lang="en-US" b="1" dirty="0">
                <a:solidFill>
                  <a:srgbClr val="8B0000"/>
                </a:solidFill>
                <a:effectLst/>
              </a:rPr>
              <a:t>2969</a:t>
            </a:r>
            <a:r>
              <a:rPr lang="en-US" dirty="0">
                <a:solidFill>
                  <a:srgbClr val="8B0000"/>
                </a:solidFill>
                <a:effectLst/>
              </a:rPr>
              <a:t>]:</a:t>
            </a:r>
            <a:r>
              <a:rPr lang="en-US" dirty="0">
                <a:effectLst/>
              </a:rPr>
              <a:t> 0.55700898468780091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679639" y="5965690"/>
            <a:ext cx="53267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Series(</a:t>
            </a:r>
            <a:r>
              <a:rPr lang="en-US" dirty="0" err="1"/>
              <a:t>reg.coef</a:t>
            </a:r>
            <a:r>
              <a:rPr lang="en-US" dirty="0"/>
              <a:t>_, index=</a:t>
            </a:r>
            <a:r>
              <a:rPr lang="en-US" dirty="0" err="1"/>
              <a:t>x.columns</a:t>
            </a:r>
            <a:r>
              <a:rPr lang="en-US" dirty="0"/>
              <a:t>).plot(kind='bar')</a:t>
            </a:r>
          </a:p>
        </p:txBody>
      </p:sp>
      <p:pic>
        <p:nvPicPr>
          <p:cNvPr id="8194" name="Picture 2" descr="\underset{w}{min\,} {{|| X w - y||_2}^2 + \alpha {||w||_2}^2}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0642" y="2897059"/>
            <a:ext cx="4398899" cy="604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572921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Ridge regression – impact of alpha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2327" y="4004049"/>
            <a:ext cx="3630536" cy="285395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7178" y="1192484"/>
            <a:ext cx="3505685" cy="275580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2140" y="2289158"/>
            <a:ext cx="5093860" cy="3429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12950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overfitting</a:t>
            </a:r>
          </a:p>
        </p:txBody>
      </p:sp>
      <p:sp>
        <p:nvSpPr>
          <p:cNvPr id="6" name="Rectangle 5"/>
          <p:cNvSpPr/>
          <p:nvPr/>
        </p:nvSpPr>
        <p:spPr>
          <a:xfrm>
            <a:off x="838200" y="4120431"/>
            <a:ext cx="664508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80"/>
                </a:solidFill>
                <a:effectLst/>
              </a:rPr>
              <a:t>In [</a:t>
            </a:r>
            <a:r>
              <a:rPr lang="en-US" b="1" dirty="0">
                <a:solidFill>
                  <a:srgbClr val="000080"/>
                </a:solidFill>
                <a:effectLst/>
              </a:rPr>
              <a:t>2700</a:t>
            </a:r>
            <a:r>
              <a:rPr lang="en-US" dirty="0">
                <a:solidFill>
                  <a:srgbClr val="000080"/>
                </a:solidFill>
                <a:effectLst/>
              </a:rPr>
              <a:t>]: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fakedata</a:t>
            </a:r>
            <a:r>
              <a:rPr lang="en-US" dirty="0">
                <a:effectLst/>
              </a:rPr>
              <a:t> = </a:t>
            </a:r>
            <a:r>
              <a:rPr lang="en-US" dirty="0" err="1">
                <a:effectLst/>
              </a:rPr>
              <a:t>np.random.rand</a:t>
            </a:r>
            <a:r>
              <a:rPr lang="en-US" dirty="0">
                <a:effectLst/>
              </a:rPr>
              <a:t>(</a:t>
            </a:r>
            <a:r>
              <a:rPr lang="en-US" dirty="0" err="1">
                <a:effectLst/>
              </a:rPr>
              <a:t>len</a:t>
            </a:r>
            <a:r>
              <a:rPr lang="en-US" dirty="0">
                <a:effectLst/>
              </a:rPr>
              <a:t>(y), 10)</a:t>
            </a:r>
          </a:p>
          <a:p>
            <a:r>
              <a:rPr lang="en-US" dirty="0">
                <a:solidFill>
                  <a:srgbClr val="000080"/>
                </a:solidFill>
                <a:effectLst/>
              </a:rPr>
              <a:t>      ...:</a:t>
            </a:r>
            <a:r>
              <a:rPr lang="en-US" dirty="0">
                <a:effectLst/>
              </a:rPr>
              <a:t> data2=</a:t>
            </a:r>
            <a:r>
              <a:rPr lang="en-US" dirty="0" err="1">
                <a:effectLst/>
              </a:rPr>
              <a:t>pd.concat</a:t>
            </a:r>
            <a:r>
              <a:rPr lang="en-US" dirty="0">
                <a:effectLst/>
              </a:rPr>
              <a:t>([</a:t>
            </a:r>
            <a:r>
              <a:rPr lang="en-US" dirty="0" err="1">
                <a:effectLst/>
              </a:rPr>
              <a:t>normData</a:t>
            </a:r>
            <a:r>
              <a:rPr lang="en-US" dirty="0">
                <a:effectLst/>
              </a:rPr>
              <a:t>, </a:t>
            </a:r>
            <a:r>
              <a:rPr lang="en-US" dirty="0" err="1">
                <a:effectLst/>
              </a:rPr>
              <a:t>DataFrame</a:t>
            </a:r>
            <a:r>
              <a:rPr lang="en-US" dirty="0">
                <a:effectLst/>
              </a:rPr>
              <a:t>(</a:t>
            </a:r>
            <a:r>
              <a:rPr lang="en-US" dirty="0" err="1">
                <a:effectLst/>
              </a:rPr>
              <a:t>fakedata</a:t>
            </a:r>
            <a:r>
              <a:rPr lang="en-US" dirty="0">
                <a:effectLst/>
              </a:rPr>
              <a:t>)], axis=1)</a:t>
            </a:r>
          </a:p>
          <a:p>
            <a:r>
              <a:rPr lang="en-US" dirty="0">
                <a:solidFill>
                  <a:srgbClr val="000080"/>
                </a:solidFill>
                <a:effectLst/>
              </a:rPr>
              <a:t>      ...:</a:t>
            </a:r>
            <a:r>
              <a:rPr lang="en-US" dirty="0">
                <a:effectLst/>
              </a:rPr>
              <a:t> x = data2;</a:t>
            </a:r>
          </a:p>
          <a:p>
            <a:r>
              <a:rPr lang="en-US" dirty="0">
                <a:solidFill>
                  <a:srgbClr val="000080"/>
                </a:solidFill>
                <a:effectLst/>
              </a:rPr>
              <a:t>      ...: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lr.fit</a:t>
            </a:r>
            <a:r>
              <a:rPr lang="en-US" dirty="0">
                <a:effectLst/>
              </a:rPr>
              <a:t>(x, y)</a:t>
            </a:r>
          </a:p>
          <a:p>
            <a:r>
              <a:rPr lang="en-US" dirty="0">
                <a:solidFill>
                  <a:srgbClr val="000080"/>
                </a:solidFill>
                <a:effectLst/>
              </a:rPr>
              <a:t>      ...: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pred</a:t>
            </a:r>
            <a:r>
              <a:rPr lang="en-US" dirty="0">
                <a:effectLst/>
              </a:rPr>
              <a:t> = </a:t>
            </a:r>
            <a:r>
              <a:rPr lang="en-US" dirty="0" err="1">
                <a:effectLst/>
              </a:rPr>
              <a:t>lr.predict</a:t>
            </a:r>
            <a:r>
              <a:rPr lang="en-US" dirty="0">
                <a:effectLst/>
              </a:rPr>
              <a:t>(x)</a:t>
            </a:r>
          </a:p>
          <a:p>
            <a:r>
              <a:rPr lang="en-US" dirty="0">
                <a:solidFill>
                  <a:srgbClr val="000080"/>
                </a:solidFill>
                <a:effectLst/>
              </a:rPr>
              <a:t>      ...:</a:t>
            </a:r>
            <a:r>
              <a:rPr lang="en-US" dirty="0">
                <a:effectLst/>
              </a:rPr>
              <a:t> r2(y, </a:t>
            </a:r>
            <a:r>
              <a:rPr lang="en-US" dirty="0" err="1">
                <a:effectLst/>
              </a:rPr>
              <a:t>pred</a:t>
            </a:r>
            <a:r>
              <a:rPr lang="en-US" dirty="0">
                <a:effectLst/>
              </a:rPr>
              <a:t>)</a:t>
            </a:r>
          </a:p>
          <a:p>
            <a:r>
              <a:rPr lang="en-US" dirty="0">
                <a:solidFill>
                  <a:srgbClr val="000080"/>
                </a:solidFill>
                <a:effectLst/>
              </a:rPr>
              <a:t>      ...:</a:t>
            </a:r>
            <a:r>
              <a:rPr lang="en-US" dirty="0">
                <a:effectLst/>
              </a:rPr>
              <a:t> </a:t>
            </a:r>
          </a:p>
          <a:p>
            <a:r>
              <a:rPr lang="en-US" dirty="0">
                <a:solidFill>
                  <a:srgbClr val="8B0000"/>
                </a:solidFill>
                <a:effectLst/>
              </a:rPr>
              <a:t>Out[</a:t>
            </a:r>
            <a:r>
              <a:rPr lang="en-US" b="1" dirty="0">
                <a:solidFill>
                  <a:srgbClr val="8B0000"/>
                </a:solidFill>
                <a:effectLst/>
              </a:rPr>
              <a:t>2700</a:t>
            </a:r>
            <a:r>
              <a:rPr lang="en-US" dirty="0">
                <a:solidFill>
                  <a:srgbClr val="8B0000"/>
                </a:solidFill>
                <a:effectLst/>
              </a:rPr>
              <a:t>]:</a:t>
            </a:r>
            <a:r>
              <a:rPr lang="en-US" dirty="0">
                <a:effectLst/>
              </a:rPr>
              <a:t> 0.74575835459198614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8339" y="509145"/>
            <a:ext cx="4236012" cy="293682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3283" y="3479030"/>
            <a:ext cx="4491503" cy="3017020"/>
          </a:xfrm>
          <a:prstGeom prst="rect">
            <a:avLst/>
          </a:prstGeom>
        </p:spPr>
      </p:pic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010400" cy="4351338"/>
          </a:xfrm>
        </p:spPr>
        <p:txBody>
          <a:bodyPr/>
          <a:lstStyle/>
          <a:p>
            <a:r>
              <a:rPr lang="en-US" dirty="0"/>
              <a:t>The more variables you add, the better the fit</a:t>
            </a:r>
          </a:p>
          <a:p>
            <a:pPr lvl="1"/>
            <a:r>
              <a:rPr lang="en-US" dirty="0"/>
              <a:t>Smaller SSE and MSE</a:t>
            </a:r>
          </a:p>
          <a:p>
            <a:pPr lvl="1"/>
            <a:r>
              <a:rPr lang="en-US" dirty="0"/>
              <a:t>Larger R</a:t>
            </a:r>
            <a:r>
              <a:rPr lang="en-US" baseline="30000" dirty="0"/>
              <a:t>2</a:t>
            </a:r>
          </a:p>
          <a:p>
            <a:r>
              <a:rPr lang="en-US" dirty="0"/>
              <a:t>True even if the variables are random (i.e., irrelevant)</a:t>
            </a: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10237709" y="544994"/>
            <a:ext cx="0" cy="2933308"/>
          </a:xfrm>
          <a:prstGeom prst="line">
            <a:avLst/>
          </a:prstGeom>
          <a:ln w="317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136099" y="150562"/>
            <a:ext cx="20521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Real predictors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188199" y="146080"/>
            <a:ext cx="2082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Fake predictors</a:t>
            </a:r>
          </a:p>
        </p:txBody>
      </p:sp>
    </p:spTree>
    <p:extLst>
      <p:ext uri="{BB962C8B-B14F-4D97-AF65-F5344CB8AC3E}">
        <p14:creationId xmlns:p14="http://schemas.microsoft.com/office/powerpoint/2010/main" val="4106747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latin typeface="Tahoma" panose="020B0604030504040204" pitchFamily="34" charset="0"/>
                <a:cs typeface="Times New Roman" panose="02020603050405020304" pitchFamily="18" charset="0"/>
              </a:rPr>
              <a:t>In correlation, the two variables are treated as equals.  In regression, one variable is considered independent (=predictor) variable (</a:t>
            </a:r>
            <a:r>
              <a:rPr lang="en-US" altLang="en-US" i="1" dirty="0">
                <a:latin typeface="Tahoma" panose="020B0604030504040204" pitchFamily="34" charset="0"/>
                <a:cs typeface="Times New Roman" panose="02020603050405020304" pitchFamily="18" charset="0"/>
              </a:rPr>
              <a:t>X</a:t>
            </a:r>
            <a:r>
              <a:rPr lang="en-US" altLang="en-US" dirty="0">
                <a:latin typeface="Tahoma" panose="020B0604030504040204" pitchFamily="34" charset="0"/>
                <a:cs typeface="Times New Roman" panose="02020603050405020304" pitchFamily="18" charset="0"/>
              </a:rPr>
              <a:t>) and the other the dependent (=outcome) variable </a:t>
            </a:r>
            <a:r>
              <a:rPr lang="en-US" altLang="en-US" i="1" dirty="0">
                <a:latin typeface="Tahoma" panose="020B0604030504040204" pitchFamily="34" charset="0"/>
                <a:cs typeface="Times New Roman" panose="02020603050405020304" pitchFamily="18" charset="0"/>
              </a:rPr>
              <a:t>Y</a:t>
            </a:r>
            <a:r>
              <a:rPr lang="en-US" altLang="en-US" dirty="0">
                <a:latin typeface="Tahoma" panose="020B0604030504040204" pitchFamily="34" charset="0"/>
                <a:cs typeface="Times New Roman" panose="02020603050405020304" pitchFamily="18" charset="0"/>
              </a:rPr>
              <a:t>.</a:t>
            </a:r>
            <a:r>
              <a:rPr lang="en-US" altLang="en-US" dirty="0">
                <a:latin typeface="Tahoma" panose="020B0604030504040204" pitchFamily="34" charset="0"/>
              </a:rPr>
              <a:t> </a:t>
            </a:r>
          </a:p>
          <a:p>
            <a:r>
              <a:rPr lang="en-US" dirty="0"/>
              <a:t>The output of a regression is a function that predicts the dependent variable based upon values of the independent variables.</a:t>
            </a:r>
          </a:p>
          <a:p>
            <a:endParaRPr lang="en-US" dirty="0"/>
          </a:p>
          <a:p>
            <a:r>
              <a:rPr lang="en-US" dirty="0"/>
              <a:t>Simple regression fits a straight line to the data.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10554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Lasso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sparse model (that uses less predictors) may be more preferred than a larger model (that uses much more predictors) with slightly better R-squared</a:t>
            </a:r>
          </a:p>
          <a:p>
            <a:pPr lvl="1"/>
            <a:r>
              <a:rPr lang="en-US" dirty="0"/>
              <a:t>Easier to interpret</a:t>
            </a:r>
          </a:p>
          <a:p>
            <a:pPr lvl="1"/>
            <a:r>
              <a:rPr lang="en-US" dirty="0"/>
              <a:t>Less likely to overfit – better prediction performance on new data</a:t>
            </a:r>
          </a:p>
          <a:p>
            <a:r>
              <a:rPr lang="en-US" dirty="0"/>
              <a:t>Lasso regression prefers less non-zero coefficients by adding a penalty term that is the sum of the absolute value of the coefficients</a:t>
            </a:r>
          </a:p>
        </p:txBody>
      </p:sp>
      <p:pic>
        <p:nvPicPr>
          <p:cNvPr id="18434" name="Picture 2" descr="\underset{w}{min\,} { \frac{1}{2n_{samples}} ||X w - y||_2 ^ 2 + \alpha ||w||_1}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234" y="5024789"/>
            <a:ext cx="7180990" cy="1152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554249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Predicting Boston house price with lasso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3674" y="1542186"/>
            <a:ext cx="3803414" cy="259323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31262" y="1512989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y = </a:t>
            </a:r>
            <a:r>
              <a:rPr lang="en-US" dirty="0" err="1"/>
              <a:t>np.array</a:t>
            </a:r>
            <a:r>
              <a:rPr lang="en-US" dirty="0"/>
              <a:t>(</a:t>
            </a:r>
            <a:r>
              <a:rPr lang="en-US" dirty="0" err="1"/>
              <a:t>boston.target</a:t>
            </a:r>
            <a:r>
              <a:rPr lang="en-US" dirty="0"/>
              <a:t>)</a:t>
            </a:r>
          </a:p>
          <a:p>
            <a:r>
              <a:rPr lang="en-US" dirty="0" err="1"/>
              <a:t>fakedata</a:t>
            </a:r>
            <a:r>
              <a:rPr lang="en-US" dirty="0"/>
              <a:t> = </a:t>
            </a:r>
            <a:r>
              <a:rPr lang="en-US" dirty="0" err="1"/>
              <a:t>np.random.rand</a:t>
            </a:r>
            <a:r>
              <a:rPr lang="en-US" dirty="0"/>
              <a:t>(</a:t>
            </a:r>
            <a:r>
              <a:rPr lang="en-US" dirty="0" err="1"/>
              <a:t>len</a:t>
            </a:r>
            <a:r>
              <a:rPr lang="en-US" dirty="0"/>
              <a:t>(y), 10)</a:t>
            </a:r>
          </a:p>
          <a:p>
            <a:r>
              <a:rPr lang="en-US" dirty="0"/>
              <a:t>data2=</a:t>
            </a:r>
            <a:r>
              <a:rPr lang="en-US" dirty="0" err="1"/>
              <a:t>pd.concat</a:t>
            </a:r>
            <a:r>
              <a:rPr lang="en-US" dirty="0"/>
              <a:t>([</a:t>
            </a:r>
            <a:r>
              <a:rPr lang="en-US" dirty="0" err="1"/>
              <a:t>normData</a:t>
            </a:r>
            <a:r>
              <a:rPr lang="en-US" dirty="0"/>
              <a:t>, </a:t>
            </a:r>
            <a:r>
              <a:rPr lang="en-US" dirty="0" err="1"/>
              <a:t>DataFrame</a:t>
            </a:r>
            <a:r>
              <a:rPr lang="en-US" dirty="0"/>
              <a:t>(</a:t>
            </a:r>
            <a:r>
              <a:rPr lang="en-US" dirty="0" err="1"/>
              <a:t>fakedata</a:t>
            </a:r>
            <a:r>
              <a:rPr lang="en-US" dirty="0"/>
              <a:t>)], axis=1)</a:t>
            </a:r>
          </a:p>
          <a:p>
            <a:r>
              <a:rPr lang="en-US" dirty="0"/>
              <a:t>x = data2</a:t>
            </a:r>
          </a:p>
          <a:p>
            <a:r>
              <a:rPr lang="en-US" dirty="0">
                <a:highlight>
                  <a:srgbClr val="FFFF00"/>
                </a:highlight>
              </a:rPr>
              <a:t>las = </a:t>
            </a:r>
            <a:r>
              <a:rPr lang="en-US" dirty="0" err="1">
                <a:highlight>
                  <a:srgbClr val="FFFF00"/>
                </a:highlight>
              </a:rPr>
              <a:t>linear_model.Lasso</a:t>
            </a:r>
            <a:r>
              <a:rPr lang="en-US" dirty="0">
                <a:highlight>
                  <a:srgbClr val="FFFF00"/>
                </a:highlight>
              </a:rPr>
              <a:t>(</a:t>
            </a: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alpha=0.1</a:t>
            </a:r>
            <a:r>
              <a:rPr lang="en-US" dirty="0">
                <a:highlight>
                  <a:srgbClr val="FFFF00"/>
                </a:highlight>
              </a:rPr>
              <a:t>)</a:t>
            </a:r>
          </a:p>
          <a:p>
            <a:r>
              <a:rPr lang="en-US" dirty="0" err="1"/>
              <a:t>las.fit</a:t>
            </a:r>
            <a:r>
              <a:rPr lang="en-US" dirty="0"/>
              <a:t>(x, y)</a:t>
            </a:r>
          </a:p>
          <a:p>
            <a:r>
              <a:rPr lang="en-US" dirty="0" err="1"/>
              <a:t>pred</a:t>
            </a:r>
            <a:r>
              <a:rPr lang="en-US" dirty="0"/>
              <a:t> = </a:t>
            </a:r>
            <a:r>
              <a:rPr lang="en-US" dirty="0" err="1"/>
              <a:t>las.predict</a:t>
            </a:r>
            <a:r>
              <a:rPr lang="en-US" dirty="0"/>
              <a:t>(x)</a:t>
            </a:r>
          </a:p>
          <a:p>
            <a:r>
              <a:rPr lang="en-US" dirty="0"/>
              <a:t>Series(</a:t>
            </a:r>
            <a:r>
              <a:rPr lang="en-US" dirty="0" err="1"/>
              <a:t>las.coef</a:t>
            </a:r>
            <a:r>
              <a:rPr lang="en-US" dirty="0"/>
              <a:t>_).plot(kind='bar')</a:t>
            </a:r>
          </a:p>
        </p:txBody>
      </p:sp>
      <p:sp>
        <p:nvSpPr>
          <p:cNvPr id="6" name="Rectangle 5"/>
          <p:cNvSpPr/>
          <p:nvPr/>
        </p:nvSpPr>
        <p:spPr>
          <a:xfrm>
            <a:off x="531262" y="374962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80"/>
                </a:solidFill>
                <a:effectLst/>
              </a:rPr>
              <a:t>In [</a:t>
            </a:r>
            <a:r>
              <a:rPr lang="en-US" b="1" dirty="0">
                <a:solidFill>
                  <a:srgbClr val="000080"/>
                </a:solidFill>
                <a:effectLst/>
              </a:rPr>
              <a:t>3000</a:t>
            </a:r>
            <a:r>
              <a:rPr lang="en-US" dirty="0">
                <a:solidFill>
                  <a:srgbClr val="000080"/>
                </a:solidFill>
                <a:effectLst/>
              </a:rPr>
              <a:t>]:</a:t>
            </a:r>
            <a:r>
              <a:rPr lang="en-US" dirty="0">
                <a:effectLst/>
              </a:rPr>
              <a:t> r2(y, </a:t>
            </a:r>
            <a:r>
              <a:rPr lang="en-US" dirty="0" err="1">
                <a:effectLst/>
              </a:rPr>
              <a:t>pred</a:t>
            </a:r>
            <a:r>
              <a:rPr lang="en-US" dirty="0">
                <a:effectLst/>
              </a:rPr>
              <a:t>)</a:t>
            </a:r>
          </a:p>
          <a:p>
            <a:r>
              <a:rPr lang="en-US" dirty="0">
                <a:solidFill>
                  <a:srgbClr val="8B0000"/>
                </a:solidFill>
                <a:effectLst/>
              </a:rPr>
              <a:t>Out[</a:t>
            </a:r>
            <a:r>
              <a:rPr lang="en-US" b="1" dirty="0">
                <a:solidFill>
                  <a:srgbClr val="8B0000"/>
                </a:solidFill>
                <a:effectLst/>
              </a:rPr>
              <a:t>3000</a:t>
            </a:r>
            <a:r>
              <a:rPr lang="en-US" dirty="0">
                <a:solidFill>
                  <a:srgbClr val="8B0000"/>
                </a:solidFill>
                <a:effectLst/>
              </a:rPr>
              <a:t>]:</a:t>
            </a:r>
            <a:r>
              <a:rPr lang="en-US" dirty="0">
                <a:effectLst/>
              </a:rPr>
              <a:t> 0.73525927648386513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4052" y="3977301"/>
            <a:ext cx="4066860" cy="2819548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31262" y="4549676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80"/>
                </a:solidFill>
                <a:effectLst/>
              </a:rPr>
              <a:t>In [</a:t>
            </a:r>
            <a:r>
              <a:rPr lang="en-US" b="1" dirty="0">
                <a:solidFill>
                  <a:srgbClr val="000080"/>
                </a:solidFill>
                <a:effectLst/>
              </a:rPr>
              <a:t>3002</a:t>
            </a:r>
            <a:r>
              <a:rPr lang="en-US" dirty="0">
                <a:solidFill>
                  <a:srgbClr val="000080"/>
                </a:solidFill>
                <a:effectLst/>
              </a:rPr>
              <a:t>]: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lr</a:t>
            </a:r>
            <a:r>
              <a:rPr lang="en-US" dirty="0">
                <a:effectLst/>
              </a:rPr>
              <a:t> = </a:t>
            </a:r>
            <a:r>
              <a:rPr lang="en-US" dirty="0" err="1">
                <a:effectLst/>
              </a:rPr>
              <a:t>linear_model.LinearRegression</a:t>
            </a:r>
            <a:r>
              <a:rPr lang="en-US" dirty="0">
                <a:effectLst/>
              </a:rPr>
              <a:t>()</a:t>
            </a:r>
          </a:p>
          <a:p>
            <a:r>
              <a:rPr lang="en-US" dirty="0">
                <a:solidFill>
                  <a:srgbClr val="000080"/>
                </a:solidFill>
                <a:effectLst/>
              </a:rPr>
              <a:t>      ...: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lr.fit</a:t>
            </a:r>
            <a:r>
              <a:rPr lang="en-US" dirty="0">
                <a:effectLst/>
              </a:rPr>
              <a:t>(x, y)</a:t>
            </a:r>
          </a:p>
          <a:p>
            <a:r>
              <a:rPr lang="en-US" dirty="0">
                <a:solidFill>
                  <a:srgbClr val="000080"/>
                </a:solidFill>
                <a:effectLst/>
              </a:rPr>
              <a:t>      ...: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pred</a:t>
            </a:r>
            <a:r>
              <a:rPr lang="en-US" dirty="0">
                <a:effectLst/>
              </a:rPr>
              <a:t> = </a:t>
            </a:r>
            <a:r>
              <a:rPr lang="en-US" dirty="0" err="1">
                <a:effectLst/>
              </a:rPr>
              <a:t>las.predict</a:t>
            </a:r>
            <a:r>
              <a:rPr lang="en-US" dirty="0">
                <a:effectLst/>
              </a:rPr>
              <a:t>(x)</a:t>
            </a:r>
          </a:p>
          <a:p>
            <a:r>
              <a:rPr lang="en-US" dirty="0">
                <a:solidFill>
                  <a:srgbClr val="000080"/>
                </a:solidFill>
                <a:effectLst/>
              </a:rPr>
              <a:t>      ...:</a:t>
            </a:r>
            <a:r>
              <a:rPr lang="en-US" dirty="0">
                <a:effectLst/>
              </a:rPr>
              <a:t> Series(</a:t>
            </a:r>
            <a:r>
              <a:rPr lang="en-US" dirty="0" err="1">
                <a:effectLst/>
              </a:rPr>
              <a:t>lr.coef</a:t>
            </a:r>
            <a:r>
              <a:rPr lang="en-US" dirty="0">
                <a:effectLst/>
              </a:rPr>
              <a:t>_).plot(kind='bar')</a:t>
            </a:r>
          </a:p>
          <a:p>
            <a:r>
              <a:rPr lang="en-US" dirty="0">
                <a:solidFill>
                  <a:srgbClr val="000080"/>
                </a:solidFill>
                <a:effectLst/>
              </a:rPr>
              <a:t>      ...:</a:t>
            </a:r>
            <a:r>
              <a:rPr lang="en-US" dirty="0">
                <a:effectLst/>
              </a:rPr>
              <a:t> pred2=</a:t>
            </a:r>
            <a:r>
              <a:rPr lang="en-US" dirty="0" err="1">
                <a:effectLst/>
              </a:rPr>
              <a:t>lr.predict</a:t>
            </a:r>
            <a:r>
              <a:rPr lang="en-US" dirty="0">
                <a:effectLst/>
              </a:rPr>
              <a:t>(x)</a:t>
            </a:r>
          </a:p>
          <a:p>
            <a:r>
              <a:rPr lang="en-US" dirty="0">
                <a:solidFill>
                  <a:srgbClr val="000080"/>
                </a:solidFill>
                <a:effectLst/>
              </a:rPr>
              <a:t>      ...:</a:t>
            </a:r>
            <a:r>
              <a:rPr lang="en-US" dirty="0">
                <a:effectLst/>
              </a:rPr>
              <a:t> r2(y, pred2)</a:t>
            </a:r>
          </a:p>
          <a:p>
            <a:r>
              <a:rPr lang="en-US" dirty="0">
                <a:solidFill>
                  <a:srgbClr val="000080"/>
                </a:solidFill>
                <a:effectLst/>
              </a:rPr>
              <a:t>      ...:</a:t>
            </a:r>
            <a:r>
              <a:rPr lang="en-US" dirty="0">
                <a:effectLst/>
              </a:rPr>
              <a:t> </a:t>
            </a:r>
          </a:p>
          <a:p>
            <a:r>
              <a:rPr lang="en-US" dirty="0">
                <a:solidFill>
                  <a:srgbClr val="8B0000"/>
                </a:solidFill>
                <a:effectLst/>
              </a:rPr>
              <a:t>Out[</a:t>
            </a:r>
            <a:r>
              <a:rPr lang="en-US" b="1" dirty="0">
                <a:solidFill>
                  <a:srgbClr val="8B0000"/>
                </a:solidFill>
                <a:effectLst/>
              </a:rPr>
              <a:t>3002</a:t>
            </a:r>
            <a:r>
              <a:rPr lang="en-US" dirty="0">
                <a:solidFill>
                  <a:srgbClr val="8B0000"/>
                </a:solidFill>
                <a:effectLst/>
              </a:rPr>
              <a:t>]:</a:t>
            </a:r>
            <a:r>
              <a:rPr lang="en-US" dirty="0">
                <a:effectLst/>
              </a:rPr>
              <a:t> 0.74504944738308576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9646032" y="1513185"/>
            <a:ext cx="0" cy="5048980"/>
          </a:xfrm>
          <a:prstGeom prst="line">
            <a:avLst/>
          </a:prstGeom>
          <a:ln w="317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526493" y="1154610"/>
            <a:ext cx="20521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Real predictors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578593" y="1150128"/>
            <a:ext cx="2082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Fake predictors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700313" y="2566184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lasso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851948" y="4848981"/>
            <a:ext cx="13621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Ordinary</a:t>
            </a:r>
          </a:p>
          <a:p>
            <a:r>
              <a:rPr lang="en-US" dirty="0"/>
              <a:t>Least square</a:t>
            </a:r>
          </a:p>
        </p:txBody>
      </p:sp>
    </p:spTree>
    <p:extLst>
      <p:ext uri="{BB962C8B-B14F-4D97-AF65-F5344CB8AC3E}">
        <p14:creationId xmlns:p14="http://schemas.microsoft.com/office/powerpoint/2010/main" val="347456209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Both Ridge and Lasso fall into the category of regularization</a:t>
            </a:r>
          </a:p>
          <a:p>
            <a:r>
              <a:rPr lang="en-US" dirty="0"/>
              <a:t>An approach in which we add to error terms a penalty that depends on other properties of the model</a:t>
            </a:r>
          </a:p>
          <a:p>
            <a:pPr lvl="1"/>
            <a:r>
              <a:rPr lang="en-US" dirty="0"/>
              <a:t>In ridge, the penalty is the sum of the squared coefficients</a:t>
            </a:r>
          </a:p>
          <a:p>
            <a:pPr lvl="1"/>
            <a:r>
              <a:rPr lang="en-US" dirty="0"/>
              <a:t>In lasso, the penalty is the sum of the absolute values of coefficients</a:t>
            </a:r>
          </a:p>
          <a:p>
            <a:pPr lvl="1"/>
            <a:r>
              <a:rPr lang="en-US" dirty="0"/>
              <a:t>Usually there is a parameter that determines the relative weight of the two terms, which needs to be determined empirically</a:t>
            </a:r>
          </a:p>
        </p:txBody>
      </p:sp>
    </p:spTree>
    <p:extLst>
      <p:ext uri="{BB962C8B-B14F-4D97-AF65-F5344CB8AC3E}">
        <p14:creationId xmlns:p14="http://schemas.microsoft.com/office/powerpoint/2010/main" val="421781758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Logistic regression instead of linear regression is used when y has only categorical values (e.g., Yes and No)</a:t>
            </a:r>
          </a:p>
          <a:p>
            <a:r>
              <a:rPr lang="en-US" dirty="0"/>
              <a:t>Example: predicting data scientist who has paid account of a website using salary and years of experience as predictors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7671" y="3843078"/>
            <a:ext cx="3828123" cy="259324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3457" y="3827598"/>
            <a:ext cx="3935186" cy="2711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30820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Predicting paid account with linear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8028214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Y = 1.325 + 0.154 * experience – 0.275 * salary</a:t>
            </a:r>
          </a:p>
          <a:p>
            <a:r>
              <a:rPr lang="en-US" dirty="0"/>
              <a:t>Paid: 1; Unpaid: 0</a:t>
            </a:r>
          </a:p>
          <a:p>
            <a:r>
              <a:rPr lang="en-US" dirty="0"/>
              <a:t>Problem: </a:t>
            </a:r>
          </a:p>
          <a:p>
            <a:pPr lvl="1"/>
            <a:r>
              <a:rPr lang="en-US" dirty="0"/>
              <a:t>Predicted value lacks intuitive meaning</a:t>
            </a:r>
          </a:p>
          <a:p>
            <a:pPr lvl="1"/>
            <a:r>
              <a:rPr lang="en-US" dirty="0"/>
              <a:t>error may be not normally distributed</a:t>
            </a:r>
          </a:p>
          <a:p>
            <a:pPr lvl="1"/>
            <a:r>
              <a:rPr lang="en-US" dirty="0"/>
              <a:t>Error may be correlated with predictors</a:t>
            </a:r>
          </a:p>
          <a:p>
            <a:r>
              <a:rPr lang="en-US" dirty="0"/>
              <a:t>How good is the model?</a:t>
            </a:r>
          </a:p>
          <a:p>
            <a:pPr lvl="1"/>
            <a:r>
              <a:rPr lang="en-US" dirty="0"/>
              <a:t>0.5 as cutoff</a:t>
            </a:r>
          </a:p>
          <a:p>
            <a:pPr lvl="1"/>
            <a:r>
              <a:rPr lang="en-US" dirty="0"/>
              <a:t>“Accuracy”: 88.5%</a:t>
            </a:r>
          </a:p>
          <a:p>
            <a:pPr lvl="1"/>
            <a:r>
              <a:rPr lang="en-US" dirty="0"/>
              <a:t>More on this later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5042" y="1489146"/>
            <a:ext cx="3815443" cy="2512148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103636"/>
              </p:ext>
            </p:extLst>
          </p:nvPr>
        </p:nvGraphicFramePr>
        <p:xfrm>
          <a:off x="4238625" y="4915399"/>
          <a:ext cx="3714750" cy="12615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8250">
                  <a:extLst>
                    <a:ext uri="{9D8B030D-6E8A-4147-A177-3AD203B41FA5}">
                      <a16:colId xmlns:a16="http://schemas.microsoft.com/office/drawing/2014/main" val="1745290179"/>
                    </a:ext>
                  </a:extLst>
                </a:gridCol>
                <a:gridCol w="1238250">
                  <a:extLst>
                    <a:ext uri="{9D8B030D-6E8A-4147-A177-3AD203B41FA5}">
                      <a16:colId xmlns:a16="http://schemas.microsoft.com/office/drawing/2014/main" val="1339929793"/>
                    </a:ext>
                  </a:extLst>
                </a:gridCol>
                <a:gridCol w="1238250">
                  <a:extLst>
                    <a:ext uri="{9D8B030D-6E8A-4147-A177-3AD203B41FA5}">
                      <a16:colId xmlns:a16="http://schemas.microsoft.com/office/drawing/2014/main" val="257160109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unpaid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6360841"/>
                  </a:ext>
                </a:extLst>
              </a:tr>
              <a:tr h="447902">
                <a:tc>
                  <a:txBody>
                    <a:bodyPr/>
                    <a:lstStyle/>
                    <a:p>
                      <a:r>
                        <a:rPr lang="en-US" dirty="0"/>
                        <a:t>&gt;=0.5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155265"/>
                  </a:ext>
                </a:extLst>
              </a:tr>
              <a:tr h="447902">
                <a:tc>
                  <a:txBody>
                    <a:bodyPr/>
                    <a:lstStyle/>
                    <a:p>
                      <a:r>
                        <a:rPr lang="en-US" dirty="0"/>
                        <a:t>&lt; 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1733277"/>
                  </a:ext>
                </a:extLst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5042" y="4048805"/>
            <a:ext cx="3815443" cy="2622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38028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function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1219200" y="191384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def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FF00FF"/>
                </a:solidFill>
              </a:rPr>
              <a:t>logistic</a:t>
            </a:r>
            <a:r>
              <a:rPr lang="en-US" b="1" dirty="0">
                <a:solidFill>
                  <a:srgbClr val="000080"/>
                </a:solidFill>
              </a:rPr>
              <a:t>(</a:t>
            </a:r>
            <a:r>
              <a:rPr lang="en-US" dirty="0">
                <a:solidFill>
                  <a:srgbClr val="000000"/>
                </a:solidFill>
              </a:rPr>
              <a:t>x</a:t>
            </a:r>
            <a:r>
              <a:rPr lang="en-US" b="1" dirty="0">
                <a:solidFill>
                  <a:srgbClr val="000080"/>
                </a:solidFill>
              </a:rPr>
              <a:t>):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	</a:t>
            </a:r>
            <a:r>
              <a:rPr lang="en-US" b="1" dirty="0">
                <a:solidFill>
                  <a:srgbClr val="0000FF"/>
                </a:solidFill>
              </a:rPr>
              <a:t>return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1.0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b="1" dirty="0">
                <a:solidFill>
                  <a:srgbClr val="000080"/>
                </a:solidFill>
              </a:rPr>
              <a:t>/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b="1" dirty="0">
                <a:solidFill>
                  <a:srgbClr val="000080"/>
                </a:solidFill>
              </a:rPr>
              <a:t>(</a:t>
            </a:r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b="1" dirty="0">
                <a:solidFill>
                  <a:srgbClr val="000080"/>
                </a:solidFill>
              </a:rPr>
              <a:t>+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np</a:t>
            </a:r>
            <a:r>
              <a:rPr lang="en-US" b="1" dirty="0" err="1">
                <a:solidFill>
                  <a:srgbClr val="000080"/>
                </a:solidFill>
              </a:rPr>
              <a:t>.</a:t>
            </a:r>
            <a:r>
              <a:rPr lang="en-US" dirty="0" err="1">
                <a:solidFill>
                  <a:srgbClr val="000000"/>
                </a:solidFill>
              </a:rPr>
              <a:t>exp</a:t>
            </a:r>
            <a:r>
              <a:rPr lang="en-US" b="1" dirty="0">
                <a:solidFill>
                  <a:srgbClr val="000080"/>
                </a:solidFill>
              </a:rPr>
              <a:t>(-</a:t>
            </a:r>
            <a:r>
              <a:rPr lang="en-US" dirty="0">
                <a:solidFill>
                  <a:srgbClr val="000000"/>
                </a:solidFill>
              </a:rPr>
              <a:t>x</a:t>
            </a:r>
            <a:r>
              <a:rPr lang="en-US" b="1" dirty="0">
                <a:solidFill>
                  <a:srgbClr val="000080"/>
                </a:solidFill>
              </a:rPr>
              <a:t>))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2374" y="365125"/>
            <a:ext cx="4941426" cy="353140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907" y="3896530"/>
            <a:ext cx="6242467" cy="45092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782402" y="4912535"/>
            <a:ext cx="51271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Logistic regression maximize the log likelihood of the parameters given the data. Additional regularization terms such as the ones used in ridge or lasso are often also included.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38200" y="4620390"/>
            <a:ext cx="1860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f: logistic function</a:t>
            </a:r>
          </a:p>
        </p:txBody>
      </p:sp>
    </p:spTree>
    <p:extLst>
      <p:ext uri="{BB962C8B-B14F-4D97-AF65-F5344CB8AC3E}">
        <p14:creationId xmlns:p14="http://schemas.microsoft.com/office/powerpoint/2010/main" val="414602357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logistic regression in </a:t>
            </a:r>
            <a:r>
              <a:rPr lang="en-US" dirty="0" err="1"/>
              <a:t>sklearn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7271" y="2380874"/>
            <a:ext cx="5131969" cy="337897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38200" y="374719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80"/>
                </a:solidFill>
                <a:effectLst/>
              </a:rPr>
              <a:t>In [</a:t>
            </a:r>
            <a:r>
              <a:rPr lang="en-US" b="1" dirty="0">
                <a:solidFill>
                  <a:srgbClr val="000080"/>
                </a:solidFill>
                <a:effectLst/>
              </a:rPr>
              <a:t>1064</a:t>
            </a:r>
            <a:r>
              <a:rPr lang="en-US" dirty="0">
                <a:solidFill>
                  <a:srgbClr val="000080"/>
                </a:solidFill>
                <a:effectLst/>
              </a:rPr>
              <a:t>]: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lr.intercept</a:t>
            </a:r>
            <a:r>
              <a:rPr lang="en-US" dirty="0">
                <a:effectLst/>
              </a:rPr>
              <a:t>_</a:t>
            </a:r>
          </a:p>
          <a:p>
            <a:r>
              <a:rPr lang="en-US" dirty="0">
                <a:solidFill>
                  <a:srgbClr val="8B0000"/>
                </a:solidFill>
                <a:effectLst/>
              </a:rPr>
              <a:t>Out[</a:t>
            </a:r>
            <a:r>
              <a:rPr lang="en-US" b="1" dirty="0">
                <a:solidFill>
                  <a:srgbClr val="8B0000"/>
                </a:solidFill>
                <a:effectLst/>
              </a:rPr>
              <a:t>1064</a:t>
            </a:r>
            <a:r>
              <a:rPr lang="en-US" dirty="0">
                <a:solidFill>
                  <a:srgbClr val="8B0000"/>
                </a:solidFill>
                <a:effectLst/>
              </a:rPr>
              <a:t>]:</a:t>
            </a:r>
            <a:r>
              <a:rPr lang="en-US" dirty="0">
                <a:effectLst/>
              </a:rPr>
              <a:t> array([ 3.10391548])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687787" y="1858903"/>
            <a:ext cx="6248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Y = logistic(3.104+0.965 * experience – 1.435 * salary)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522524"/>
              </p:ext>
            </p:extLst>
          </p:nvPr>
        </p:nvGraphicFramePr>
        <p:xfrm>
          <a:off x="1675039" y="4560768"/>
          <a:ext cx="3714750" cy="12615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8250">
                  <a:extLst>
                    <a:ext uri="{9D8B030D-6E8A-4147-A177-3AD203B41FA5}">
                      <a16:colId xmlns:a16="http://schemas.microsoft.com/office/drawing/2014/main" val="1745290179"/>
                    </a:ext>
                  </a:extLst>
                </a:gridCol>
                <a:gridCol w="1238250">
                  <a:extLst>
                    <a:ext uri="{9D8B030D-6E8A-4147-A177-3AD203B41FA5}">
                      <a16:colId xmlns:a16="http://schemas.microsoft.com/office/drawing/2014/main" val="1339929793"/>
                    </a:ext>
                  </a:extLst>
                </a:gridCol>
                <a:gridCol w="1238250">
                  <a:extLst>
                    <a:ext uri="{9D8B030D-6E8A-4147-A177-3AD203B41FA5}">
                      <a16:colId xmlns:a16="http://schemas.microsoft.com/office/drawing/2014/main" val="2571601099"/>
                    </a:ext>
                  </a:extLst>
                </a:gridCol>
              </a:tblGrid>
              <a:tr h="33360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unpaid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6360841"/>
                  </a:ext>
                </a:extLst>
              </a:tr>
              <a:tr h="447902">
                <a:tc>
                  <a:txBody>
                    <a:bodyPr/>
                    <a:lstStyle/>
                    <a:p>
                      <a:r>
                        <a:rPr lang="en-US" dirty="0"/>
                        <a:t>&gt;=0.5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155265"/>
                  </a:ext>
                </a:extLst>
              </a:tr>
              <a:tr h="447902">
                <a:tc>
                  <a:txBody>
                    <a:bodyPr/>
                    <a:lstStyle/>
                    <a:p>
                      <a:r>
                        <a:rPr lang="en-US" dirty="0"/>
                        <a:t>&lt; 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1733277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1675039" y="5986564"/>
            <a:ext cx="23540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dirty="0"/>
              <a:t>“Accuracy”: 86.0%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38200" y="1561857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80"/>
                </a:solidFill>
                <a:effectLst/>
              </a:rPr>
              <a:t>In [</a:t>
            </a:r>
            <a:r>
              <a:rPr lang="en-US" b="1" dirty="0">
                <a:solidFill>
                  <a:srgbClr val="000080"/>
                </a:solidFill>
                <a:effectLst/>
              </a:rPr>
              <a:t>1097</a:t>
            </a:r>
            <a:r>
              <a:rPr lang="en-US" dirty="0">
                <a:solidFill>
                  <a:srgbClr val="000080"/>
                </a:solidFill>
                <a:effectLst/>
              </a:rPr>
              <a:t>]:</a:t>
            </a:r>
            <a:r>
              <a:rPr lang="en-US" dirty="0">
                <a:effectLst/>
              </a:rPr>
              <a:t> import </a:t>
            </a:r>
            <a:r>
              <a:rPr lang="en-US" dirty="0" err="1">
                <a:effectLst/>
              </a:rPr>
              <a:t>sklearn.linear_model</a:t>
            </a:r>
            <a:r>
              <a:rPr lang="en-US" dirty="0">
                <a:effectLst/>
              </a:rPr>
              <a:t> as </a:t>
            </a:r>
            <a:r>
              <a:rPr lang="en-US" dirty="0" err="1">
                <a:effectLst/>
              </a:rPr>
              <a:t>lm</a:t>
            </a:r>
            <a:endParaRPr lang="en-US" dirty="0">
              <a:effectLst/>
            </a:endParaRPr>
          </a:p>
          <a:p>
            <a:r>
              <a:rPr lang="en-US" dirty="0">
                <a:solidFill>
                  <a:srgbClr val="000080"/>
                </a:solidFill>
                <a:effectLst/>
              </a:rPr>
              <a:t>      ...: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lr</a:t>
            </a:r>
            <a:r>
              <a:rPr lang="en-US" dirty="0">
                <a:effectLst/>
              </a:rPr>
              <a:t> = </a:t>
            </a:r>
            <a:r>
              <a:rPr lang="en-US" dirty="0" err="1">
                <a:effectLst/>
              </a:rPr>
              <a:t>lm.LogisticRegression</a:t>
            </a:r>
            <a:r>
              <a:rPr lang="en-US" dirty="0">
                <a:effectLst/>
              </a:rPr>
              <a:t>()</a:t>
            </a:r>
          </a:p>
          <a:p>
            <a:r>
              <a:rPr lang="en-US" dirty="0">
                <a:solidFill>
                  <a:srgbClr val="000080"/>
                </a:solidFill>
                <a:effectLst/>
              </a:rPr>
              <a:t>      ...: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lr.fit</a:t>
            </a:r>
            <a:r>
              <a:rPr lang="en-US" dirty="0">
                <a:effectLst/>
              </a:rPr>
              <a:t>(x, y)</a:t>
            </a:r>
          </a:p>
          <a:p>
            <a:r>
              <a:rPr lang="en-US" dirty="0">
                <a:solidFill>
                  <a:srgbClr val="000080"/>
                </a:solidFill>
                <a:effectLst/>
              </a:rPr>
              <a:t>      ...: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pred_prob</a:t>
            </a:r>
            <a:r>
              <a:rPr lang="en-US" dirty="0">
                <a:effectLst/>
              </a:rPr>
              <a:t>=</a:t>
            </a:r>
            <a:r>
              <a:rPr lang="en-US" dirty="0" err="1">
                <a:effectLst/>
              </a:rPr>
              <a:t>lr.predict_proba</a:t>
            </a:r>
            <a:r>
              <a:rPr lang="en-US" dirty="0">
                <a:effectLst/>
              </a:rPr>
              <a:t>(x)</a:t>
            </a:r>
          </a:p>
          <a:p>
            <a:r>
              <a:rPr lang="en-US" dirty="0">
                <a:solidFill>
                  <a:srgbClr val="000080"/>
                </a:solidFill>
                <a:effectLst/>
              </a:rPr>
              <a:t>      ...: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lr.coef</a:t>
            </a:r>
            <a:r>
              <a:rPr lang="en-US" dirty="0">
                <a:effectLst/>
              </a:rPr>
              <a:t>_</a:t>
            </a:r>
          </a:p>
          <a:p>
            <a:r>
              <a:rPr lang="en-US" dirty="0">
                <a:solidFill>
                  <a:srgbClr val="000080"/>
                </a:solidFill>
                <a:effectLst/>
              </a:rPr>
              <a:t>      ...:</a:t>
            </a:r>
            <a:r>
              <a:rPr lang="en-US" dirty="0">
                <a:effectLst/>
              </a:rPr>
              <a:t> </a:t>
            </a:r>
          </a:p>
          <a:p>
            <a:r>
              <a:rPr lang="en-US" dirty="0">
                <a:solidFill>
                  <a:srgbClr val="8B0000"/>
                </a:solidFill>
                <a:effectLst/>
              </a:rPr>
              <a:t>Out[</a:t>
            </a:r>
            <a:r>
              <a:rPr lang="en-US" b="1" dirty="0">
                <a:solidFill>
                  <a:srgbClr val="8B0000"/>
                </a:solidFill>
                <a:effectLst/>
              </a:rPr>
              <a:t>1097</a:t>
            </a:r>
            <a:r>
              <a:rPr lang="en-US" dirty="0">
                <a:solidFill>
                  <a:srgbClr val="8B0000"/>
                </a:solidFill>
                <a:effectLst/>
              </a:rPr>
              <a:t>]:</a:t>
            </a:r>
            <a:r>
              <a:rPr lang="en-US" dirty="0">
                <a:effectLst/>
              </a:rPr>
              <a:t> array([[ 0.96525847, -1.43503454]])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48370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logistic regression in </a:t>
            </a:r>
            <a:r>
              <a:rPr lang="en-US" dirty="0" err="1"/>
              <a:t>sklearn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7271" y="2380874"/>
            <a:ext cx="5131969" cy="337897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38200" y="374719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80"/>
                </a:solidFill>
                <a:effectLst/>
              </a:rPr>
              <a:t>In [</a:t>
            </a:r>
            <a:r>
              <a:rPr lang="en-US" b="1" dirty="0">
                <a:solidFill>
                  <a:srgbClr val="000080"/>
                </a:solidFill>
                <a:effectLst/>
              </a:rPr>
              <a:t>1064</a:t>
            </a:r>
            <a:r>
              <a:rPr lang="en-US" dirty="0">
                <a:solidFill>
                  <a:srgbClr val="000080"/>
                </a:solidFill>
                <a:effectLst/>
              </a:rPr>
              <a:t>]: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lr.intercept</a:t>
            </a:r>
            <a:r>
              <a:rPr lang="en-US" dirty="0">
                <a:effectLst/>
              </a:rPr>
              <a:t>_</a:t>
            </a:r>
          </a:p>
          <a:p>
            <a:r>
              <a:rPr lang="en-US" dirty="0">
                <a:solidFill>
                  <a:srgbClr val="8B0000"/>
                </a:solidFill>
                <a:effectLst/>
              </a:rPr>
              <a:t>Out[</a:t>
            </a:r>
            <a:r>
              <a:rPr lang="en-US" b="1" dirty="0">
                <a:solidFill>
                  <a:srgbClr val="8B0000"/>
                </a:solidFill>
                <a:effectLst/>
              </a:rPr>
              <a:t>1064</a:t>
            </a:r>
            <a:r>
              <a:rPr lang="en-US" dirty="0">
                <a:solidFill>
                  <a:srgbClr val="8B0000"/>
                </a:solidFill>
                <a:effectLst/>
              </a:rPr>
              <a:t>]:</a:t>
            </a:r>
            <a:r>
              <a:rPr lang="en-US" dirty="0">
                <a:effectLst/>
              </a:rPr>
              <a:t> array([ 3.10391548])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687787" y="1858903"/>
            <a:ext cx="6248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Y = logistic(3.104+0.965 * experience – 1.435 * salary)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929353"/>
              </p:ext>
            </p:extLst>
          </p:nvPr>
        </p:nvGraphicFramePr>
        <p:xfrm>
          <a:off x="1675039" y="4560768"/>
          <a:ext cx="3714750" cy="12615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8250">
                  <a:extLst>
                    <a:ext uri="{9D8B030D-6E8A-4147-A177-3AD203B41FA5}">
                      <a16:colId xmlns:a16="http://schemas.microsoft.com/office/drawing/2014/main" val="1745290179"/>
                    </a:ext>
                  </a:extLst>
                </a:gridCol>
                <a:gridCol w="1238250">
                  <a:extLst>
                    <a:ext uri="{9D8B030D-6E8A-4147-A177-3AD203B41FA5}">
                      <a16:colId xmlns:a16="http://schemas.microsoft.com/office/drawing/2014/main" val="1339929793"/>
                    </a:ext>
                  </a:extLst>
                </a:gridCol>
                <a:gridCol w="1238250">
                  <a:extLst>
                    <a:ext uri="{9D8B030D-6E8A-4147-A177-3AD203B41FA5}">
                      <a16:colId xmlns:a16="http://schemas.microsoft.com/office/drawing/2014/main" val="2571601099"/>
                    </a:ext>
                  </a:extLst>
                </a:gridCol>
              </a:tblGrid>
              <a:tr h="33360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unpaid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6360841"/>
                  </a:ext>
                </a:extLst>
              </a:tr>
              <a:tr h="447902">
                <a:tc>
                  <a:txBody>
                    <a:bodyPr/>
                    <a:lstStyle/>
                    <a:p>
                      <a:r>
                        <a:rPr lang="en-US" dirty="0"/>
                        <a:t>&gt;=0.3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155265"/>
                  </a:ext>
                </a:extLst>
              </a:tr>
              <a:tr h="447902">
                <a:tc>
                  <a:txBody>
                    <a:bodyPr/>
                    <a:lstStyle/>
                    <a:p>
                      <a:r>
                        <a:rPr lang="en-US" dirty="0"/>
                        <a:t>&lt; 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1733277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1675039" y="5986564"/>
            <a:ext cx="23540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dirty="0"/>
              <a:t>“Accuracy”: 87.0%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734106" y="6355896"/>
            <a:ext cx="4865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dirty="0"/>
              <a:t>Is accuracy on training data a good measure?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38200" y="1561857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80"/>
                </a:solidFill>
                <a:effectLst/>
              </a:rPr>
              <a:t>In [</a:t>
            </a:r>
            <a:r>
              <a:rPr lang="en-US" b="1" dirty="0">
                <a:solidFill>
                  <a:srgbClr val="000080"/>
                </a:solidFill>
                <a:effectLst/>
              </a:rPr>
              <a:t>1097</a:t>
            </a:r>
            <a:r>
              <a:rPr lang="en-US" dirty="0">
                <a:solidFill>
                  <a:srgbClr val="000080"/>
                </a:solidFill>
                <a:effectLst/>
              </a:rPr>
              <a:t>]:</a:t>
            </a:r>
            <a:r>
              <a:rPr lang="en-US" dirty="0">
                <a:effectLst/>
              </a:rPr>
              <a:t> import </a:t>
            </a:r>
            <a:r>
              <a:rPr lang="en-US" dirty="0" err="1">
                <a:effectLst/>
              </a:rPr>
              <a:t>sklearn.linear_model</a:t>
            </a:r>
            <a:r>
              <a:rPr lang="en-US" dirty="0">
                <a:effectLst/>
              </a:rPr>
              <a:t> as </a:t>
            </a:r>
            <a:r>
              <a:rPr lang="en-US" dirty="0" err="1">
                <a:effectLst/>
              </a:rPr>
              <a:t>lm</a:t>
            </a:r>
            <a:endParaRPr lang="en-US" dirty="0">
              <a:effectLst/>
            </a:endParaRPr>
          </a:p>
          <a:p>
            <a:r>
              <a:rPr lang="en-US" dirty="0">
                <a:solidFill>
                  <a:srgbClr val="000080"/>
                </a:solidFill>
                <a:effectLst/>
              </a:rPr>
              <a:t>      ...: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lr</a:t>
            </a:r>
            <a:r>
              <a:rPr lang="en-US" dirty="0">
                <a:effectLst/>
              </a:rPr>
              <a:t> = </a:t>
            </a:r>
            <a:r>
              <a:rPr lang="en-US" dirty="0" err="1">
                <a:effectLst/>
              </a:rPr>
              <a:t>lm.LogisticRegression</a:t>
            </a:r>
            <a:r>
              <a:rPr lang="en-US" dirty="0">
                <a:effectLst/>
              </a:rPr>
              <a:t>()</a:t>
            </a:r>
          </a:p>
          <a:p>
            <a:r>
              <a:rPr lang="en-US" dirty="0">
                <a:solidFill>
                  <a:srgbClr val="000080"/>
                </a:solidFill>
                <a:effectLst/>
              </a:rPr>
              <a:t>      ...: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lr.fit</a:t>
            </a:r>
            <a:r>
              <a:rPr lang="en-US" dirty="0">
                <a:effectLst/>
              </a:rPr>
              <a:t>(x, y)</a:t>
            </a:r>
          </a:p>
          <a:p>
            <a:r>
              <a:rPr lang="en-US" dirty="0">
                <a:solidFill>
                  <a:srgbClr val="000080"/>
                </a:solidFill>
                <a:effectLst/>
              </a:rPr>
              <a:t>      ...: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pred_prob</a:t>
            </a:r>
            <a:r>
              <a:rPr lang="en-US" dirty="0">
                <a:effectLst/>
              </a:rPr>
              <a:t>=</a:t>
            </a:r>
            <a:r>
              <a:rPr lang="en-US" dirty="0" err="1">
                <a:effectLst/>
              </a:rPr>
              <a:t>lr.predict_proba</a:t>
            </a:r>
            <a:r>
              <a:rPr lang="en-US" dirty="0">
                <a:effectLst/>
              </a:rPr>
              <a:t>(x)</a:t>
            </a:r>
          </a:p>
          <a:p>
            <a:r>
              <a:rPr lang="en-US" dirty="0">
                <a:solidFill>
                  <a:srgbClr val="000080"/>
                </a:solidFill>
                <a:effectLst/>
              </a:rPr>
              <a:t>      ...: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lr.coef</a:t>
            </a:r>
            <a:r>
              <a:rPr lang="en-US" dirty="0">
                <a:effectLst/>
              </a:rPr>
              <a:t>_</a:t>
            </a:r>
          </a:p>
          <a:p>
            <a:r>
              <a:rPr lang="en-US" dirty="0">
                <a:solidFill>
                  <a:srgbClr val="000080"/>
                </a:solidFill>
                <a:effectLst/>
              </a:rPr>
              <a:t>      ...:</a:t>
            </a:r>
            <a:r>
              <a:rPr lang="en-US" dirty="0">
                <a:effectLst/>
              </a:rPr>
              <a:t> </a:t>
            </a:r>
          </a:p>
          <a:p>
            <a:r>
              <a:rPr lang="en-US" dirty="0">
                <a:solidFill>
                  <a:srgbClr val="8B0000"/>
                </a:solidFill>
                <a:effectLst/>
              </a:rPr>
              <a:t>Out[</a:t>
            </a:r>
            <a:r>
              <a:rPr lang="en-US" b="1" dirty="0">
                <a:solidFill>
                  <a:srgbClr val="8B0000"/>
                </a:solidFill>
                <a:effectLst/>
              </a:rPr>
              <a:t>1097</a:t>
            </a:r>
            <a:r>
              <a:rPr lang="en-US" dirty="0">
                <a:solidFill>
                  <a:srgbClr val="8B0000"/>
                </a:solidFill>
                <a:effectLst/>
              </a:rPr>
              <a:t>]:</a:t>
            </a:r>
            <a:r>
              <a:rPr lang="en-US" dirty="0">
                <a:effectLst/>
              </a:rPr>
              <a:t> array([[ 0.96525847, -1.43503454]])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388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What is “Linear”?</a:t>
            </a:r>
          </a:p>
        </p:txBody>
      </p:sp>
      <p:sp>
        <p:nvSpPr>
          <p:cNvPr id="972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Remember this:</a:t>
            </a:r>
          </a:p>
          <a:p>
            <a:r>
              <a:rPr lang="en-US" altLang="en-US" i="1" dirty="0"/>
              <a:t>Y=</a:t>
            </a:r>
            <a:r>
              <a:rPr lang="en-US" altLang="en-US" i="1" dirty="0">
                <a:sym typeface="Symbol" panose="05050102010706020507" pitchFamily="18" charset="2"/>
              </a:rPr>
              <a:t></a:t>
            </a:r>
            <a:r>
              <a:rPr lang="en-US" altLang="en-US" i="1" dirty="0"/>
              <a:t> + </a:t>
            </a:r>
            <a:r>
              <a:rPr lang="el-GR" altLang="en-US" dirty="0"/>
              <a:t>β </a:t>
            </a:r>
            <a:r>
              <a:rPr lang="en-US" altLang="en-US" i="1" dirty="0"/>
              <a:t>X?</a:t>
            </a:r>
          </a:p>
        </p:txBody>
      </p:sp>
      <p:sp>
        <p:nvSpPr>
          <p:cNvPr id="972805" name="Line 5"/>
          <p:cNvSpPr>
            <a:spLocks noChangeShapeType="1"/>
          </p:cNvSpPr>
          <p:nvPr/>
        </p:nvSpPr>
        <p:spPr bwMode="auto">
          <a:xfrm>
            <a:off x="6477000" y="2895600"/>
            <a:ext cx="0" cy="3276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/>
            <a:tailEnd type="none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72806" name="Line 6"/>
          <p:cNvSpPr>
            <a:spLocks noChangeShapeType="1"/>
          </p:cNvSpPr>
          <p:nvPr/>
        </p:nvSpPr>
        <p:spPr bwMode="auto">
          <a:xfrm>
            <a:off x="4343400" y="44958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72807" name="Line 7"/>
          <p:cNvSpPr>
            <a:spLocks noChangeShapeType="1"/>
          </p:cNvSpPr>
          <p:nvPr/>
        </p:nvSpPr>
        <p:spPr bwMode="auto">
          <a:xfrm flipV="1">
            <a:off x="6096000" y="3048000"/>
            <a:ext cx="3048000" cy="2590800"/>
          </a:xfrm>
          <a:prstGeom prst="line">
            <a:avLst/>
          </a:prstGeom>
          <a:noFill/>
          <a:ln w="12700">
            <a:solidFill>
              <a:srgbClr val="3333FF"/>
            </a:solidFill>
            <a:round/>
            <a:headEnd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972808" name="Group 8"/>
          <p:cNvGrpSpPr>
            <a:grpSpLocks/>
          </p:cNvGrpSpPr>
          <p:nvPr/>
        </p:nvGrpSpPr>
        <p:grpSpPr bwMode="auto">
          <a:xfrm>
            <a:off x="3733800" y="5029200"/>
            <a:ext cx="2971800" cy="533400"/>
            <a:chOff x="1392" y="3168"/>
            <a:chExt cx="1872" cy="336"/>
          </a:xfrm>
        </p:grpSpPr>
        <p:sp>
          <p:nvSpPr>
            <p:cNvPr id="972809" name="Oval 9"/>
            <p:cNvSpPr>
              <a:spLocks noChangeArrowheads="1"/>
            </p:cNvSpPr>
            <p:nvPr/>
          </p:nvSpPr>
          <p:spPr bwMode="auto">
            <a:xfrm>
              <a:off x="2928" y="3216"/>
              <a:ext cx="336" cy="288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2810" name="Text Box 10"/>
            <p:cNvSpPr txBox="1">
              <a:spLocks noChangeArrowheads="1"/>
            </p:cNvSpPr>
            <p:nvPr/>
          </p:nvSpPr>
          <p:spPr bwMode="auto">
            <a:xfrm>
              <a:off x="1392" y="3168"/>
              <a:ext cx="432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800" i="1" dirty="0">
                  <a:solidFill>
                    <a:srgbClr val="FF0000"/>
                  </a:solidFill>
                  <a:latin typeface="Symbol" panose="05050102010706020507" pitchFamily="18" charset="2"/>
                </a:rPr>
                <a:t></a:t>
              </a:r>
              <a:endParaRPr lang="en-US" altLang="en-US" sz="2800" i="1" dirty="0">
                <a:solidFill>
                  <a:srgbClr val="FF0000"/>
                </a:solidFill>
                <a:latin typeface="Symbol" panose="05050102010706020507" pitchFamily="18" charset="2"/>
              </a:endParaRPr>
            </a:p>
          </p:txBody>
        </p:sp>
        <p:sp>
          <p:nvSpPr>
            <p:cNvPr id="972811" name="Line 11"/>
            <p:cNvSpPr>
              <a:spLocks noChangeShapeType="1"/>
            </p:cNvSpPr>
            <p:nvPr/>
          </p:nvSpPr>
          <p:spPr bwMode="auto">
            <a:xfrm>
              <a:off x="1680" y="3360"/>
              <a:ext cx="139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72813" name="Line 13"/>
          <p:cNvSpPr>
            <a:spLocks noChangeShapeType="1"/>
          </p:cNvSpPr>
          <p:nvPr/>
        </p:nvSpPr>
        <p:spPr bwMode="auto">
          <a:xfrm flipH="1" flipV="1">
            <a:off x="7848600" y="4191000"/>
            <a:ext cx="1295400" cy="0"/>
          </a:xfrm>
          <a:prstGeom prst="line">
            <a:avLst/>
          </a:prstGeom>
          <a:noFill/>
          <a:ln w="9525">
            <a:solidFill>
              <a:srgbClr val="FF66FF"/>
            </a:solidFill>
            <a:round/>
            <a:headEnd type="stealth" w="lg" len="lg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72814" name="Line 14"/>
          <p:cNvSpPr>
            <a:spLocks noChangeShapeType="1"/>
          </p:cNvSpPr>
          <p:nvPr/>
        </p:nvSpPr>
        <p:spPr bwMode="auto">
          <a:xfrm>
            <a:off x="9144000" y="3124200"/>
            <a:ext cx="0" cy="1066800"/>
          </a:xfrm>
          <a:prstGeom prst="line">
            <a:avLst/>
          </a:prstGeom>
          <a:noFill/>
          <a:ln w="9525">
            <a:solidFill>
              <a:srgbClr val="FF66FF"/>
            </a:solidFill>
            <a:round/>
            <a:headEnd type="stealth" w="lg" len="lg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72815" name="Text Box 15"/>
          <p:cNvSpPr txBox="1">
            <a:spLocks noChangeArrowheads="1"/>
          </p:cNvSpPr>
          <p:nvPr/>
        </p:nvSpPr>
        <p:spPr bwMode="auto">
          <a:xfrm>
            <a:off x="9122901" y="3404380"/>
            <a:ext cx="914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l-GR" altLang="en-US" sz="2800" dirty="0">
                <a:solidFill>
                  <a:srgbClr val="FF66FF"/>
                </a:solidFill>
              </a:rPr>
              <a:t>β</a:t>
            </a:r>
            <a:endParaRPr lang="en-US" altLang="en-US" sz="2800" dirty="0">
              <a:solidFill>
                <a:srgbClr val="FF66FF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973994" y="4009292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slope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08465" y="5105400"/>
            <a:ext cx="1034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intercept</a:t>
            </a:r>
          </a:p>
        </p:txBody>
      </p:sp>
      <p:sp>
        <p:nvSpPr>
          <p:cNvPr id="4" name="Rectangle 3"/>
          <p:cNvSpPr/>
          <p:nvPr/>
        </p:nvSpPr>
        <p:spPr>
          <a:xfrm>
            <a:off x="7620000" y="4897005"/>
            <a:ext cx="3810000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/>
              <a:t>A slope of </a:t>
            </a:r>
            <a:r>
              <a:rPr lang="el-GR" altLang="en-US" dirty="0"/>
              <a:t>β</a:t>
            </a:r>
            <a:r>
              <a:rPr lang="en-US" altLang="en-US" dirty="0"/>
              <a:t> means that every 1-unit change in X yields a </a:t>
            </a:r>
            <a:r>
              <a:rPr lang="el-GR" altLang="en-US" dirty="0"/>
              <a:t>β </a:t>
            </a:r>
            <a:r>
              <a:rPr lang="en-US" altLang="en-US" dirty="0"/>
              <a:t>-unit change in Y.</a:t>
            </a:r>
          </a:p>
          <a:p>
            <a:pPr>
              <a:spcBef>
                <a:spcPct val="50000"/>
              </a:spcBef>
            </a:pPr>
            <a:endParaRPr lang="en-US" altLang="en-US" dirty="0"/>
          </a:p>
        </p:txBody>
      </p:sp>
      <p:sp>
        <p:nvSpPr>
          <p:cNvPr id="19" name="Text Box 15"/>
          <p:cNvSpPr txBox="1">
            <a:spLocks noChangeArrowheads="1"/>
          </p:cNvSpPr>
          <p:nvPr/>
        </p:nvSpPr>
        <p:spPr bwMode="auto">
          <a:xfrm>
            <a:off x="8389038" y="3767796"/>
            <a:ext cx="914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 dirty="0">
                <a:solidFill>
                  <a:srgbClr val="FF66FF"/>
                </a:solidFill>
              </a:rPr>
              <a:t>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440848" y="4460205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131405" y="2854144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635861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728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728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Prediction</a:t>
            </a:r>
          </a:p>
        </p:txBody>
      </p:sp>
      <p:sp>
        <p:nvSpPr>
          <p:cNvPr id="974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885950"/>
            <a:ext cx="8686800" cy="4171950"/>
          </a:xfrm>
        </p:spPr>
        <p:txBody>
          <a:bodyPr/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>
                <a:latin typeface="Times New Roman" panose="02020603050405020304" pitchFamily="18" charset="0"/>
              </a:rPr>
              <a:t>If you know something about X, this knowledge helps you predict something about Y.  (Sound familiar?…sound like conditional probabilities?)</a:t>
            </a:r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46971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Regression equation…</a:t>
            </a:r>
          </a:p>
        </p:txBody>
      </p:sp>
      <p:graphicFrame>
        <p:nvGraphicFramePr>
          <p:cNvPr id="1099779" name="Object 3"/>
          <p:cNvGraphicFramePr>
            <a:graphicFrameLocks noChangeAspect="1"/>
          </p:cNvGraphicFramePr>
          <p:nvPr/>
        </p:nvGraphicFramePr>
        <p:xfrm>
          <a:off x="1905001" y="2971801"/>
          <a:ext cx="8247063" cy="1592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Equation" r:id="rId3" imgW="1180800" imgH="228600" progId="Equation.3">
                  <p:embed/>
                </p:oleObj>
              </mc:Choice>
              <mc:Fallback>
                <p:oleObj name="Equation" r:id="rId3" imgW="1180800" imgH="228600" progId="Equation.3">
                  <p:embed/>
                  <p:pic>
                    <p:nvPicPr>
                      <p:cNvPr id="109977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1" y="2971801"/>
                        <a:ext cx="8247063" cy="1592263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9780" name="Text Box 4"/>
          <p:cNvSpPr txBox="1">
            <a:spLocks noChangeArrowheads="1"/>
          </p:cNvSpPr>
          <p:nvPr/>
        </p:nvSpPr>
        <p:spPr bwMode="auto">
          <a:xfrm>
            <a:off x="2086708" y="2100412"/>
            <a:ext cx="7010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 dirty="0"/>
              <a:t>Expected value of y at a given level of </a:t>
            </a:r>
            <a:r>
              <a:rPr lang="en-US" altLang="en-US" sz="2800" i="1" dirty="0"/>
              <a:t>x </a:t>
            </a:r>
            <a:r>
              <a:rPr lang="en-US" altLang="en-US" sz="2800" dirty="0"/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21509821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Predicted value for an individual…</a:t>
            </a:r>
          </a:p>
        </p:txBody>
      </p:sp>
      <p:sp>
        <p:nvSpPr>
          <p:cNvPr id="1134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79209" y="1910031"/>
            <a:ext cx="10515600" cy="4351338"/>
          </a:xfrm>
        </p:spPr>
        <p:txBody>
          <a:bodyPr/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dirty="0" err="1">
                <a:latin typeface="Times New Roman" panose="02020603050405020304" pitchFamily="18" charset="0"/>
              </a:rPr>
              <a:t>y</a:t>
            </a:r>
            <a:r>
              <a:rPr lang="en-US" altLang="en-US" baseline="-25000" dirty="0" err="1">
                <a:latin typeface="Times New Roman" panose="02020603050405020304" pitchFamily="18" charset="0"/>
              </a:rPr>
              <a:t>i</a:t>
            </a:r>
            <a:r>
              <a:rPr lang="en-US" altLang="en-US" dirty="0">
                <a:latin typeface="Times New Roman" panose="02020603050405020304" pitchFamily="18" charset="0"/>
              </a:rPr>
              <a:t> =     </a:t>
            </a:r>
            <a:r>
              <a:rPr lang="en-US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 + </a:t>
            </a:r>
            <a:r>
              <a:rPr lang="en-US" altLang="en-US" dirty="0">
                <a:latin typeface="Times New Roman" panose="02020603050405020304" pitchFamily="18" charset="0"/>
              </a:rPr>
              <a:t>*x</a:t>
            </a:r>
            <a:r>
              <a:rPr lang="en-US" altLang="en-US" baseline="-25000" dirty="0">
                <a:latin typeface="Times New Roman" panose="02020603050405020304" pitchFamily="18" charset="0"/>
              </a:rPr>
              <a:t>i</a:t>
            </a:r>
            <a:r>
              <a:rPr lang="en-US" altLang="en-US" dirty="0">
                <a:latin typeface="Times New Roman" panose="02020603050405020304" pitchFamily="18" charset="0"/>
              </a:rPr>
              <a:t>    +   random error</a:t>
            </a:r>
            <a:r>
              <a:rPr lang="en-US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 </a:t>
            </a:r>
            <a:r>
              <a:rPr lang="en-US" altLang="en-US" baseline="-25000" dirty="0" err="1">
                <a:latin typeface="Times New Roman" panose="02020603050405020304" pitchFamily="18" charset="0"/>
              </a:rPr>
              <a:t>i</a:t>
            </a:r>
            <a:endParaRPr lang="en-US" altLang="en-US" dirty="0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  <a:buClrTx/>
              <a:buFontTx/>
              <a:buNone/>
            </a:pPr>
            <a:endParaRPr lang="en-US" altLang="en-US" dirty="0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  <a:buClrTx/>
              <a:buFontTx/>
              <a:buNone/>
            </a:pPr>
            <a:endParaRPr lang="en-US" altLang="en-US" dirty="0">
              <a:latin typeface="Times New Roman" panose="02020603050405020304" pitchFamily="18" charset="0"/>
            </a:endParaRPr>
          </a:p>
        </p:txBody>
      </p:sp>
      <p:grpSp>
        <p:nvGrpSpPr>
          <p:cNvPr id="1134596" name="Group 4"/>
          <p:cNvGrpSpPr>
            <a:grpSpLocks/>
          </p:cNvGrpSpPr>
          <p:nvPr/>
        </p:nvGrpSpPr>
        <p:grpSpPr bwMode="auto">
          <a:xfrm>
            <a:off x="4889109" y="1884396"/>
            <a:ext cx="4495800" cy="2012950"/>
            <a:chOff x="2400" y="1632"/>
            <a:chExt cx="2400" cy="1268"/>
          </a:xfrm>
        </p:grpSpPr>
        <p:sp>
          <p:nvSpPr>
            <p:cNvPr id="1134597" name="Rectangle 5"/>
            <p:cNvSpPr>
              <a:spLocks noChangeArrowheads="1"/>
            </p:cNvSpPr>
            <p:nvPr/>
          </p:nvSpPr>
          <p:spPr bwMode="auto">
            <a:xfrm>
              <a:off x="2400" y="1632"/>
              <a:ext cx="1392" cy="384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598" name="Line 6"/>
            <p:cNvSpPr>
              <a:spLocks noChangeShapeType="1"/>
            </p:cNvSpPr>
            <p:nvPr/>
          </p:nvSpPr>
          <p:spPr bwMode="auto">
            <a:xfrm flipH="1" flipV="1">
              <a:off x="3696" y="2064"/>
              <a:ext cx="336" cy="33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4599" name="Text Box 7"/>
            <p:cNvSpPr txBox="1">
              <a:spLocks noChangeArrowheads="1"/>
            </p:cNvSpPr>
            <p:nvPr/>
          </p:nvSpPr>
          <p:spPr bwMode="auto">
            <a:xfrm>
              <a:off x="3360" y="2304"/>
              <a:ext cx="1440" cy="5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800" dirty="0">
                  <a:solidFill>
                    <a:srgbClr val="FF0000"/>
                  </a:solidFill>
                </a:rPr>
                <a:t>Follows a normal distribution</a:t>
              </a:r>
            </a:p>
          </p:txBody>
        </p:sp>
      </p:grpSp>
      <p:grpSp>
        <p:nvGrpSpPr>
          <p:cNvPr id="1134600" name="Group 8"/>
          <p:cNvGrpSpPr>
            <a:grpSpLocks/>
          </p:cNvGrpSpPr>
          <p:nvPr/>
        </p:nvGrpSpPr>
        <p:grpSpPr bwMode="auto">
          <a:xfrm>
            <a:off x="2846949" y="2522806"/>
            <a:ext cx="1600200" cy="2336800"/>
            <a:chOff x="720" y="1968"/>
            <a:chExt cx="912" cy="1462"/>
          </a:xfrm>
        </p:grpSpPr>
        <p:sp>
          <p:nvSpPr>
            <p:cNvPr id="1134601" name="AutoShape 9"/>
            <p:cNvSpPr>
              <a:spLocks/>
            </p:cNvSpPr>
            <p:nvPr/>
          </p:nvSpPr>
          <p:spPr bwMode="auto">
            <a:xfrm rot="5400000" flipH="1">
              <a:off x="1032" y="1656"/>
              <a:ext cx="240" cy="864"/>
            </a:xfrm>
            <a:prstGeom prst="leftBrace">
              <a:avLst>
                <a:gd name="adj1" fmla="val 30000"/>
                <a:gd name="adj2" fmla="val 50000"/>
              </a:avLst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602" name="Text Box 10"/>
            <p:cNvSpPr txBox="1">
              <a:spLocks noChangeArrowheads="1"/>
            </p:cNvSpPr>
            <p:nvPr/>
          </p:nvSpPr>
          <p:spPr bwMode="auto">
            <a:xfrm>
              <a:off x="816" y="2304"/>
              <a:ext cx="816" cy="11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800">
                  <a:solidFill>
                    <a:srgbClr val="FF0000"/>
                  </a:solidFill>
                </a:rPr>
                <a:t>Fixed – exactly on the line</a:t>
              </a:r>
            </a:p>
          </p:txBody>
        </p:sp>
      </p:grpSp>
      <p:sp>
        <p:nvSpPr>
          <p:cNvPr id="1134603" name="Line 11"/>
          <p:cNvSpPr>
            <a:spLocks noChangeShapeType="1"/>
          </p:cNvSpPr>
          <p:nvPr/>
        </p:nvSpPr>
        <p:spPr bwMode="auto">
          <a:xfrm flipV="1">
            <a:off x="1949499" y="1893355"/>
            <a:ext cx="109538" cy="1889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4604" name="Line 12"/>
          <p:cNvSpPr>
            <a:spLocks noChangeShapeType="1"/>
          </p:cNvSpPr>
          <p:nvPr/>
        </p:nvSpPr>
        <p:spPr bwMode="auto">
          <a:xfrm>
            <a:off x="2073324" y="1891767"/>
            <a:ext cx="82550" cy="165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658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134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134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26009</TotalTime>
  <Words>3059</Words>
  <Application>Microsoft Office PowerPoint</Application>
  <PresentationFormat>Widescreen</PresentationFormat>
  <Paragraphs>571</Paragraphs>
  <Slides>57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57</vt:i4>
      </vt:variant>
    </vt:vector>
  </HeadingPairs>
  <TitlesOfParts>
    <vt:vector size="70" baseType="lpstr">
      <vt:lpstr>SimSun</vt:lpstr>
      <vt:lpstr>Arial</vt:lpstr>
      <vt:lpstr>Calibri</vt:lpstr>
      <vt:lpstr>Calibri Light</vt:lpstr>
      <vt:lpstr>Cambria Math</vt:lpstr>
      <vt:lpstr>Symbol</vt:lpstr>
      <vt:lpstr>Tahoma</vt:lpstr>
      <vt:lpstr>Times</vt:lpstr>
      <vt:lpstr>Times New Roman</vt:lpstr>
      <vt:lpstr>Wingdings</vt:lpstr>
      <vt:lpstr>Office Theme</vt:lpstr>
      <vt:lpstr>Microsoft Equation 3.0</vt:lpstr>
      <vt:lpstr>Microsoft Clip Gallery</vt:lpstr>
      <vt:lpstr>CS 5163 Intro to Data Sci</vt:lpstr>
      <vt:lpstr>Machine learning intro</vt:lpstr>
      <vt:lpstr>This topic</vt:lpstr>
      <vt:lpstr>Recall: Pearson Correlation Coefficient</vt:lpstr>
      <vt:lpstr>Linear regression</vt:lpstr>
      <vt:lpstr>What is “Linear”?</vt:lpstr>
      <vt:lpstr>Prediction</vt:lpstr>
      <vt:lpstr>Regression equation…</vt:lpstr>
      <vt:lpstr>Predicted value for an individual…</vt:lpstr>
      <vt:lpstr>Examples</vt:lpstr>
      <vt:lpstr>Number of Friends vs Daily Minutes Online</vt:lpstr>
      <vt:lpstr>PowerPoint Presentation</vt:lpstr>
      <vt:lpstr>Simple linear regression</vt:lpstr>
      <vt:lpstr>Regression Error</vt:lpstr>
      <vt:lpstr>Sum of squares of error (SSE)</vt:lpstr>
      <vt:lpstr>Sum of squares of regression (SSR)</vt:lpstr>
      <vt:lpstr>SST, SSR and SSE</vt:lpstr>
      <vt:lpstr>Least square regression</vt:lpstr>
      <vt:lpstr>The Coefficient of Determination (aka R-squared)</vt:lpstr>
      <vt:lpstr>Solutions for least square fit</vt:lpstr>
      <vt:lpstr>Significance test</vt:lpstr>
      <vt:lpstr>Significance test</vt:lpstr>
      <vt:lpstr>Number of Friends vs Daily Minutes Online</vt:lpstr>
      <vt:lpstr>Sklearn example</vt:lpstr>
      <vt:lpstr>Residual analysis</vt:lpstr>
      <vt:lpstr>Assumptions (or the fine print)</vt:lpstr>
      <vt:lpstr>Residual Analysis for Linearity</vt:lpstr>
      <vt:lpstr>Residual Analysis for  Homoscedasticity </vt:lpstr>
      <vt:lpstr>PowerPoint Presentation</vt:lpstr>
      <vt:lpstr>Multiple linear regression…</vt:lpstr>
      <vt:lpstr>Multiple linear regression in matrix form</vt:lpstr>
      <vt:lpstr>Multiple linear regression in matrix form - 2</vt:lpstr>
      <vt:lpstr>Boston house price</vt:lpstr>
      <vt:lpstr>Boston house price data</vt:lpstr>
      <vt:lpstr>Predicting Boston house price </vt:lpstr>
      <vt:lpstr>Without normalization</vt:lpstr>
      <vt:lpstr>Overfitting</vt:lpstr>
      <vt:lpstr>Bootstrapping</vt:lpstr>
      <vt:lpstr>Bootstrap with real and fake predictors</vt:lpstr>
      <vt:lpstr>Significance testing for coefficients using bootstrapping</vt:lpstr>
      <vt:lpstr>Polynomial regression</vt:lpstr>
      <vt:lpstr>Polynomial regression – overfitting vs underfitting</vt:lpstr>
      <vt:lpstr>Multicollinearity </vt:lpstr>
      <vt:lpstr>Predicting height from weight, age and gender</vt:lpstr>
      <vt:lpstr>Including wtyrago/wtkg2 as predictor</vt:lpstr>
      <vt:lpstr>Correlation between predictors</vt:lpstr>
      <vt:lpstr>Ridge regression</vt:lpstr>
      <vt:lpstr>Ridge regression – impact of alpha</vt:lpstr>
      <vt:lpstr>Recall: overfitting</vt:lpstr>
      <vt:lpstr>Lasso regression</vt:lpstr>
      <vt:lpstr>Predicting Boston house price with lasso</vt:lpstr>
      <vt:lpstr>Regularization</vt:lpstr>
      <vt:lpstr>Logistic regression</vt:lpstr>
      <vt:lpstr>Predicting paid account with linear regression</vt:lpstr>
      <vt:lpstr>Logistic function</vt:lpstr>
      <vt:lpstr>Using logistic regression in sklearn</vt:lpstr>
      <vt:lpstr>Using logistic regression in sklearn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5163 Intro to Data Sci</dc:title>
  <dc:creator>Jianhua Ruan</dc:creator>
  <cp:lastModifiedBy>Jianhua Ruan</cp:lastModifiedBy>
  <cp:revision>95</cp:revision>
  <dcterms:created xsi:type="dcterms:W3CDTF">2017-10-07T12:41:00Z</dcterms:created>
  <dcterms:modified xsi:type="dcterms:W3CDTF">2017-10-25T14:10:56Z</dcterms:modified>
</cp:coreProperties>
</file>