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7" r:id="rId2"/>
    <p:sldId id="258" r:id="rId3"/>
    <p:sldId id="261" r:id="rId4"/>
    <p:sldId id="262" r:id="rId5"/>
    <p:sldId id="260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3" r:id="rId25"/>
    <p:sldId id="282" r:id="rId26"/>
    <p:sldId id="281" r:id="rId27"/>
    <p:sldId id="284" r:id="rId28"/>
    <p:sldId id="294" r:id="rId29"/>
    <p:sldId id="324" r:id="rId30"/>
    <p:sldId id="325" r:id="rId31"/>
    <p:sldId id="295" r:id="rId32"/>
    <p:sldId id="296" r:id="rId33"/>
    <p:sldId id="286" r:id="rId34"/>
    <p:sldId id="285" r:id="rId35"/>
    <p:sldId id="326" r:id="rId36"/>
    <p:sldId id="327" r:id="rId37"/>
    <p:sldId id="336" r:id="rId38"/>
    <p:sldId id="289" r:id="rId39"/>
    <p:sldId id="290" r:id="rId40"/>
    <p:sldId id="322" r:id="rId41"/>
    <p:sldId id="328" r:id="rId42"/>
    <p:sldId id="291" r:id="rId43"/>
    <p:sldId id="332" r:id="rId44"/>
    <p:sldId id="323" r:id="rId45"/>
    <p:sldId id="329" r:id="rId46"/>
    <p:sldId id="330" r:id="rId47"/>
    <p:sldId id="333" r:id="rId48"/>
    <p:sldId id="335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21" r:id="rId72"/>
    <p:sldId id="364" r:id="rId73"/>
    <p:sldId id="337" r:id="rId74"/>
    <p:sldId id="338" r:id="rId75"/>
    <p:sldId id="339" r:id="rId76"/>
    <p:sldId id="340" r:id="rId77"/>
    <p:sldId id="341" r:id="rId78"/>
    <p:sldId id="343" r:id="rId79"/>
    <p:sldId id="347" r:id="rId80"/>
    <p:sldId id="348" r:id="rId81"/>
    <p:sldId id="349" r:id="rId82"/>
    <p:sldId id="350" r:id="rId83"/>
    <p:sldId id="353" r:id="rId84"/>
    <p:sldId id="352" r:id="rId85"/>
    <p:sldId id="360" r:id="rId86"/>
    <p:sldId id="355" r:id="rId87"/>
    <p:sldId id="354" r:id="rId88"/>
    <p:sldId id="357" r:id="rId89"/>
    <p:sldId id="358" r:id="rId90"/>
    <p:sldId id="359" r:id="rId91"/>
    <p:sldId id="361" r:id="rId92"/>
    <p:sldId id="362" r:id="rId93"/>
    <p:sldId id="363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4D55-8753-4F20-8253-3FA55F1C21A7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7B616-0DEE-49AA-91F0-81FC10EA53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447D8-FA7A-44AC-99E9-CE2B8DB995FD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480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58870D-E8C9-4FF0-9A38-839059C828ED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36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FCE02-09D6-440C-8DE8-A06257DAC698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139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2500F-2F55-478E-BDE3-7B98F97F1AAD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323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EA046-DF3B-4D5D-9F4E-747B68331BB5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376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AAB8F-DCD8-4A94-BE95-1A7D8D58D4CF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970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794B2-4039-4F6E-9802-54C585DBED2D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55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B190E-E669-4790-891B-9194F4E02910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507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C4164-9589-4E56-B670-5F1C1572B7F8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403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8BF39-1B39-43FC-ACF3-A2B49C1E0F66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449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13608-C870-41EF-8696-FE1457CB82CD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93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3B78D-7A6C-4FC7-B152-8A9FE384671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54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4DFE3B-71AA-4F7A-B839-2BEE17664A7D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1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5B4C0-9EE0-422A-B9D9-FB0ADD6BEF5F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44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592B8-8E12-4CCB-AC33-F2800DB2FA99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6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A228E-94E0-478C-80EA-4E00CA9561EC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85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EDB93-468B-4E96-B2F5-3F39B4716DAF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9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A4B56C-9403-4985-9A98-AF13E351996F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503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EFE73-7844-461D-83F6-C8342702EBC6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88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65ACE-51B4-4846-B408-C0F904572145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811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6816E-A853-4727-AE68-1836BA3DEB06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21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1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4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7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0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5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7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9BFD7-3966-43DD-AE44-D83D7ACE0213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4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9BFD7-3966-43DD-AE44-D83D7ACE0213}" type="datetimeFigureOut">
              <a:rPr lang="en-US" smtClean="0"/>
              <a:pPr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7550-BCC8-4D9E-B11E-051B73D14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6.xml"/><Relationship Id="rId3" Type="http://schemas.openxmlformats.org/officeDocument/2006/relationships/slide" Target="slide15.xml"/><Relationship Id="rId7" Type="http://schemas.openxmlformats.org/officeDocument/2006/relationships/slide" Target="slide6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5" Type="http://schemas.openxmlformats.org/officeDocument/2006/relationships/slide" Target="slide33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3753 &amp; 5163 </a:t>
            </a:r>
            <a:br>
              <a:rPr lang="en-US" dirty="0"/>
            </a:br>
            <a:r>
              <a:rPr lang="en-US" dirty="0"/>
              <a:t>Introduction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4: More statistics and some probability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1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9882" y="708962"/>
            <a:ext cx="69541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1076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friends = array([ 70, 65, 72, 63, 71, 64, 60, 64, 67])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minutes = array([175, 170, 205, 120, 220, 130, 105, 145, 190])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def </a:t>
            </a:r>
            <a:r>
              <a:rPr lang="en-US" dirty="0" err="1">
                <a:effectLst/>
              </a:rPr>
              <a:t>zscore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numArray</a:t>
            </a:r>
            <a:r>
              <a:rPr lang="en-US" dirty="0">
                <a:effectLst/>
              </a:rPr>
              <a:t>):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return (</a:t>
            </a:r>
            <a:r>
              <a:rPr lang="en-US" dirty="0" err="1">
                <a:effectLst/>
              </a:rPr>
              <a:t>numArray</a:t>
            </a:r>
            <a:r>
              <a:rPr lang="en-US" dirty="0">
                <a:effectLst/>
              </a:rPr>
              <a:t> - mean(</a:t>
            </a:r>
            <a:r>
              <a:rPr lang="en-US" dirty="0" err="1">
                <a:effectLst/>
              </a:rPr>
              <a:t>numArray</a:t>
            </a:r>
            <a:r>
              <a:rPr lang="en-US" dirty="0">
                <a:effectLst/>
              </a:rPr>
              <a:t>))/</a:t>
            </a:r>
            <a:r>
              <a:rPr lang="en-US" dirty="0" err="1">
                <a:effectLst/>
              </a:rPr>
              <a:t>std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numArray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zfriends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zscore</a:t>
            </a:r>
            <a:r>
              <a:rPr lang="en-US" dirty="0">
                <a:effectLst/>
              </a:rPr>
              <a:t>(friends)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zminutes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zscore</a:t>
            </a:r>
            <a:r>
              <a:rPr lang="en-US" dirty="0">
                <a:effectLst/>
              </a:rPr>
              <a:t>(minutes)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scatter(</a:t>
            </a:r>
            <a:r>
              <a:rPr lang="en-US" dirty="0" err="1">
                <a:effectLst/>
              </a:rPr>
              <a:t>zfriends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zminutes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('</a:t>
            </a:r>
            <a:r>
              <a:rPr lang="en-US" dirty="0" err="1">
                <a:effectLst/>
              </a:rPr>
              <a:t>z_friends</a:t>
            </a:r>
            <a:r>
              <a:rPr lang="en-US" dirty="0">
                <a:effectLst/>
              </a:rPr>
              <a:t>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ylabel</a:t>
            </a:r>
            <a:r>
              <a:rPr lang="en-US" dirty="0">
                <a:effectLst/>
              </a:rPr>
              <a:t>('</a:t>
            </a:r>
            <a:r>
              <a:rPr lang="en-US" dirty="0" err="1">
                <a:effectLst/>
              </a:rPr>
              <a:t>z_minutes</a:t>
            </a:r>
            <a:r>
              <a:rPr lang="en-US" dirty="0">
                <a:effectLst/>
              </a:rPr>
              <a:t>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zfriends.dot(</a:t>
            </a:r>
            <a:r>
              <a:rPr lang="en-US" dirty="0" err="1">
                <a:effectLst/>
              </a:rPr>
              <a:t>zminutes</a:t>
            </a:r>
            <a:r>
              <a:rPr lang="en-US" dirty="0">
                <a:effectLst/>
              </a:rPr>
              <a:t>) / </a:t>
            </a:r>
            <a:r>
              <a:rPr lang="en-US" dirty="0" err="1">
                <a:effectLst/>
              </a:rPr>
              <a:t>len</a:t>
            </a:r>
            <a:r>
              <a:rPr lang="en-US" dirty="0">
                <a:effectLst/>
              </a:rPr>
              <a:t>(friends)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1076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0.92246383021660039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2504" y="0"/>
            <a:ext cx="5055752" cy="33916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9882" y="5233277"/>
            <a:ext cx="54535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# using </a:t>
            </a:r>
            <a:r>
              <a:rPr lang="en-US" sz="2000" dirty="0" err="1">
                <a:solidFill>
                  <a:srgbClr val="000080"/>
                </a:solidFill>
              </a:rPr>
              <a:t>np.corrcoef</a:t>
            </a:r>
            <a:r>
              <a:rPr lang="en-US" sz="2000" dirty="0">
                <a:solidFill>
                  <a:srgbClr val="000080"/>
                </a:solidFill>
              </a:rPr>
              <a:t> gives the same result</a:t>
            </a:r>
            <a:endParaRPr lang="en-US" sz="2000" dirty="0">
              <a:solidFill>
                <a:srgbClr val="000080"/>
              </a:solidFill>
              <a:effectLst/>
            </a:endParaRPr>
          </a:p>
          <a:p>
            <a:r>
              <a:rPr lang="en-US" sz="20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000" b="1" dirty="0">
                <a:solidFill>
                  <a:srgbClr val="000080"/>
                </a:solidFill>
                <a:effectLst/>
              </a:rPr>
              <a:t>1080</a:t>
            </a:r>
            <a:r>
              <a:rPr lang="en-US" sz="2000" dirty="0">
                <a:solidFill>
                  <a:srgbClr val="00008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np.corrcoef</a:t>
            </a:r>
            <a:r>
              <a:rPr lang="en-US" sz="2000" dirty="0">
                <a:effectLst/>
              </a:rPr>
              <a:t>(friends, minutes)</a:t>
            </a:r>
          </a:p>
          <a:p>
            <a:r>
              <a:rPr lang="en-US" sz="20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000" b="1" dirty="0">
                <a:solidFill>
                  <a:srgbClr val="8B0000"/>
                </a:solidFill>
                <a:effectLst/>
              </a:rPr>
              <a:t>1080</a:t>
            </a:r>
            <a:r>
              <a:rPr lang="en-US" sz="2000" dirty="0">
                <a:solidFill>
                  <a:srgbClr val="8B0000"/>
                </a:solidFill>
                <a:effectLst/>
              </a:rPr>
              <a:t>]:</a:t>
            </a:r>
            <a:r>
              <a:rPr lang="en-US" sz="2000" dirty="0">
                <a:effectLst/>
              </a:rPr>
              <a:t> </a:t>
            </a:r>
          </a:p>
          <a:p>
            <a:r>
              <a:rPr lang="en-US" sz="2000" dirty="0">
                <a:effectLst/>
              </a:rPr>
              <a:t>array([[ 1. , 0.92246383],</a:t>
            </a:r>
          </a:p>
          <a:p>
            <a:r>
              <a:rPr lang="en-US" sz="2000" dirty="0">
                <a:effectLst/>
              </a:rPr>
              <a:t>[ 0.92246383, 1. ]])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613" y="3415512"/>
            <a:ext cx="4979534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0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 is sensitive to outliers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7208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1085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friends2=</a:t>
            </a:r>
            <a:r>
              <a:rPr lang="en-US" sz="2400" dirty="0" err="1">
                <a:effectLst/>
              </a:rPr>
              <a:t>np.append</a:t>
            </a:r>
            <a:r>
              <a:rPr lang="en-US" sz="2400" dirty="0">
                <a:effectLst/>
              </a:rPr>
              <a:t>(friends,1)</a:t>
            </a: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1086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minutes2=</a:t>
            </a:r>
            <a:r>
              <a:rPr lang="en-US" sz="2400" dirty="0" err="1">
                <a:effectLst/>
              </a:rPr>
              <a:t>np.append</a:t>
            </a:r>
            <a:r>
              <a:rPr lang="en-US" sz="2400" dirty="0">
                <a:effectLst/>
              </a:rPr>
              <a:t>(minutes,1000)</a:t>
            </a: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1091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np.corrcoef</a:t>
            </a:r>
            <a:r>
              <a:rPr lang="en-US" sz="2400" dirty="0">
                <a:effectLst/>
              </a:rPr>
              <a:t>(friends2, minutes2)[0,1]</a:t>
            </a: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1091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-0.95014946790238775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947" y="3260348"/>
            <a:ext cx="4945079" cy="32967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6097" y="3256991"/>
            <a:ext cx="5055752" cy="33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2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Rank Correlation Coefficient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7674" y="18030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7163" y="18030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</a:t>
            </a:r>
            <a:r>
              <a:rPr lang="en-US" dirty="0">
                <a:solidFill>
                  <a:srgbClr val="000080"/>
                </a:solidFill>
                <a:effectLst/>
              </a:rPr>
              <a:t>n [</a:t>
            </a:r>
            <a:r>
              <a:rPr lang="en-US" b="1" dirty="0">
                <a:solidFill>
                  <a:srgbClr val="000080"/>
                </a:solidFill>
                <a:effectLst/>
              </a:rPr>
              <a:t>1113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friends_rank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(friends))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minutes_rank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(minutes))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corrcoef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friends_rank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minutes_rank</a:t>
            </a:r>
            <a:r>
              <a:rPr lang="en-US" dirty="0">
                <a:effectLst/>
              </a:rPr>
              <a:t>)[0,1]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1113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0.96666666666666667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27163" y="39282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1114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friends_rank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(friends2))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minutes_rank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argsort</a:t>
            </a:r>
            <a:r>
              <a:rPr lang="en-US" dirty="0">
                <a:effectLst/>
              </a:rPr>
              <a:t>(minutes2))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corrcoef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friends_rank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minutes_rank</a:t>
            </a:r>
            <a:r>
              <a:rPr lang="en-US" dirty="0">
                <a:effectLst/>
              </a:rPr>
              <a:t>)[0,1]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1114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0.43030303030303024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69121" y="4080983"/>
            <a:ext cx="3784679" cy="2649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6498" y="1253635"/>
            <a:ext cx="3862402" cy="27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9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only measures </a:t>
            </a:r>
            <a:r>
              <a:rPr lang="en-US" b="1" i="1" dirty="0"/>
              <a:t>linear</a:t>
            </a:r>
            <a:r>
              <a:rPr lang="en-US" dirty="0"/>
              <a:t>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738" y="1412851"/>
            <a:ext cx="9291050" cy="47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5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does not imply causation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correlation between two variables does not tell you whether one causes the other, or the other way around or whether they might both be caused by something else altogether. </a:t>
            </a:r>
          </a:p>
          <a:p>
            <a:r>
              <a:rPr lang="en-US" dirty="0"/>
              <a:t>Ways to help figure out: time, randomized controlled trial, etc.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198" y="3558316"/>
            <a:ext cx="6931412" cy="329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1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4781" y="3397459"/>
            <a:ext cx="4941426" cy="3378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7752" y="96614"/>
            <a:ext cx="5068455" cy="3378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Mass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" y="3112360"/>
            <a:ext cx="71463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# lots of preprocessing: remove NA, errors, etc.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# </a:t>
            </a:r>
            <a:r>
              <a:rPr lang="en-US" dirty="0" err="1">
                <a:solidFill>
                  <a:srgbClr val="000080"/>
                </a:solidFill>
                <a:effectLst/>
              </a:rPr>
              <a:t>prglength</a:t>
            </a:r>
            <a:r>
              <a:rPr lang="en-US" dirty="0">
                <a:solidFill>
                  <a:srgbClr val="000080"/>
                </a:solidFill>
                <a:effectLst/>
              </a:rPr>
              <a:t>: duration of pregnancy (in weeks)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1180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counts =</a:t>
            </a:r>
            <a:r>
              <a:rPr lang="en-US" dirty="0" err="1">
                <a:effectLst/>
              </a:rPr>
              <a:t>hist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prglength</a:t>
            </a:r>
            <a:r>
              <a:rPr lang="en-US" dirty="0">
                <a:effectLst/>
              </a:rPr>
              <a:t>, bins=20)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('Pregnancy Week')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ylabel</a:t>
            </a:r>
            <a:r>
              <a:rPr lang="en-US" dirty="0">
                <a:effectLst/>
              </a:rPr>
              <a:t>('Frequency')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show()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bin_center</a:t>
            </a:r>
            <a:r>
              <a:rPr lang="en-US" dirty="0">
                <a:effectLst/>
              </a:rPr>
              <a:t> = (counts[1][1:]+counts[1][:-1])/2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bar(</a:t>
            </a:r>
            <a:r>
              <a:rPr lang="en-US" dirty="0" err="1">
                <a:effectLst/>
              </a:rPr>
              <a:t>bin_center</a:t>
            </a:r>
            <a:r>
              <a:rPr lang="en-US" dirty="0">
                <a:effectLst/>
              </a:rPr>
              <a:t>, counts[0]/sum(counts[0]))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('Pregnancy Week')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ylabel</a:t>
            </a:r>
            <a:r>
              <a:rPr lang="en-US" dirty="0">
                <a:effectLst/>
              </a:rPr>
              <a:t>('Probability')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640" y="1409482"/>
            <a:ext cx="6045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NSFG: National Survey of Family Growth</a:t>
            </a:r>
          </a:p>
          <a:p>
            <a:r>
              <a:rPr lang="en-US" dirty="0"/>
              <a:t>Collected by the US Center of Disease Control and Prevention. </a:t>
            </a:r>
          </a:p>
          <a:p>
            <a:r>
              <a:rPr lang="en-US" dirty="0"/>
              <a:t>Downloaded from the website of </a:t>
            </a:r>
            <a:r>
              <a:rPr lang="en-US" dirty="0" err="1"/>
              <a:t>ThinkStats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Do first babies tend to come late?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2293" y="493050"/>
            <a:ext cx="1855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histogram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6579" y="3641188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PMF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718797" y="5155670"/>
            <a:ext cx="354059" cy="5049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707421" y="2128134"/>
            <a:ext cx="354059" cy="5049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14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baby vs other baby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004" y="1898553"/>
            <a:ext cx="5557996" cy="38005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96196" y="359164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firstbabycounts</a:t>
            </a:r>
            <a:r>
              <a:rPr lang="en-US" dirty="0"/>
              <a:t> =</a:t>
            </a: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prglength</a:t>
            </a:r>
            <a:r>
              <a:rPr lang="en-US" dirty="0"/>
              <a:t>[</a:t>
            </a:r>
            <a:r>
              <a:rPr lang="en-US" dirty="0" err="1"/>
              <a:t>firstbaby</a:t>
            </a:r>
            <a:r>
              <a:rPr lang="en-US" dirty="0"/>
              <a:t>], bins=counts[1])</a:t>
            </a:r>
          </a:p>
          <a:p>
            <a:r>
              <a:rPr lang="en-US" dirty="0"/>
              <a:t>show()</a:t>
            </a:r>
          </a:p>
          <a:p>
            <a:r>
              <a:rPr lang="en-US" dirty="0" err="1"/>
              <a:t>otherbabycounts</a:t>
            </a:r>
            <a:r>
              <a:rPr lang="en-US" dirty="0"/>
              <a:t> =</a:t>
            </a:r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prglength</a:t>
            </a:r>
            <a:r>
              <a:rPr lang="en-US" dirty="0"/>
              <a:t>[~</a:t>
            </a:r>
            <a:r>
              <a:rPr lang="en-US" dirty="0" err="1"/>
              <a:t>firstbaby</a:t>
            </a:r>
            <a:r>
              <a:rPr lang="en-US" dirty="0"/>
              <a:t>], bins=counts[1])</a:t>
            </a:r>
          </a:p>
          <a:p>
            <a:r>
              <a:rPr lang="en-US" dirty="0"/>
              <a:t>show()</a:t>
            </a:r>
          </a:p>
          <a:p>
            <a:r>
              <a:rPr lang="en-US" dirty="0"/>
              <a:t>plot(</a:t>
            </a:r>
            <a:r>
              <a:rPr lang="en-US" dirty="0" err="1"/>
              <a:t>bin_center</a:t>
            </a:r>
            <a:r>
              <a:rPr lang="en-US" dirty="0"/>
              <a:t>, </a:t>
            </a:r>
            <a:r>
              <a:rPr lang="en-US" dirty="0" err="1"/>
              <a:t>firstbabycounts</a:t>
            </a:r>
            <a:r>
              <a:rPr lang="en-US" dirty="0"/>
              <a:t>[0]/sum(</a:t>
            </a:r>
            <a:r>
              <a:rPr lang="en-US" dirty="0" err="1"/>
              <a:t>firstbaby</a:t>
            </a:r>
            <a:r>
              <a:rPr lang="en-US" dirty="0"/>
              <a:t>), '-o', </a:t>
            </a:r>
            <a:r>
              <a:rPr lang="en-US" dirty="0" err="1"/>
              <a:t>bin_center</a:t>
            </a:r>
            <a:r>
              <a:rPr lang="en-US" dirty="0"/>
              <a:t>, </a:t>
            </a:r>
            <a:r>
              <a:rPr lang="en-US" dirty="0" err="1"/>
              <a:t>otherbabycounts</a:t>
            </a:r>
            <a:r>
              <a:rPr lang="en-US" dirty="0"/>
              <a:t>[0]/sum(~</a:t>
            </a:r>
            <a:r>
              <a:rPr lang="en-US" dirty="0" err="1"/>
              <a:t>firstbaby</a:t>
            </a:r>
            <a:r>
              <a:rPr lang="en-US" dirty="0"/>
              <a:t>), '-+')</a:t>
            </a:r>
          </a:p>
          <a:p>
            <a:r>
              <a:rPr lang="en-US" dirty="0" err="1"/>
              <a:t>xlabel</a:t>
            </a:r>
            <a:r>
              <a:rPr lang="en-US" dirty="0"/>
              <a:t>('Pregnancy Week')</a:t>
            </a:r>
          </a:p>
          <a:p>
            <a:r>
              <a:rPr lang="en-US" dirty="0" err="1"/>
              <a:t>ylabel</a:t>
            </a:r>
            <a:r>
              <a:rPr lang="en-US" dirty="0"/>
              <a:t>('Probability')</a:t>
            </a:r>
          </a:p>
          <a:p>
            <a:r>
              <a:rPr lang="en-US" dirty="0"/>
              <a:t>legend(('First Baby', 'Other Baby'))</a:t>
            </a:r>
          </a:p>
        </p:txBody>
      </p:sp>
    </p:spTree>
    <p:extLst>
      <p:ext uri="{BB962C8B-B14F-4D97-AF65-F5344CB8AC3E}">
        <p14:creationId xmlns:p14="http://schemas.microsoft.com/office/powerpoint/2010/main" val="2924723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baby vs other baby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825625"/>
            <a:ext cx="5361574" cy="35301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38314" y="23903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bar(</a:t>
            </a:r>
            <a:r>
              <a:rPr lang="en-US" dirty="0" err="1"/>
              <a:t>bin_center</a:t>
            </a:r>
            <a:r>
              <a:rPr lang="en-US" dirty="0"/>
              <a:t>, </a:t>
            </a:r>
            <a:r>
              <a:rPr lang="en-US" dirty="0" err="1"/>
              <a:t>firstbabycounts</a:t>
            </a:r>
            <a:r>
              <a:rPr lang="en-US" dirty="0"/>
              <a:t>[0]/sum(</a:t>
            </a:r>
            <a:r>
              <a:rPr lang="en-US" dirty="0" err="1"/>
              <a:t>firstbaby</a:t>
            </a:r>
            <a:r>
              <a:rPr lang="en-US" dirty="0"/>
              <a:t>) - </a:t>
            </a:r>
            <a:r>
              <a:rPr lang="en-US" dirty="0" err="1"/>
              <a:t>otherbabycounts</a:t>
            </a:r>
            <a:r>
              <a:rPr lang="en-US" dirty="0"/>
              <a:t>[0]/sum(~</a:t>
            </a:r>
            <a:r>
              <a:rPr lang="en-US" dirty="0" err="1"/>
              <a:t>firstbaby</a:t>
            </a:r>
            <a:r>
              <a:rPr lang="en-US" dirty="0"/>
              <a:t>))</a:t>
            </a:r>
          </a:p>
          <a:p>
            <a:r>
              <a:rPr lang="en-US" dirty="0" err="1"/>
              <a:t>xlabel</a:t>
            </a:r>
            <a:r>
              <a:rPr lang="en-US" dirty="0"/>
              <a:t>('Pregnancy Week')</a:t>
            </a:r>
          </a:p>
          <a:p>
            <a:r>
              <a:rPr lang="en-US" dirty="0" err="1"/>
              <a:t>ylabel</a:t>
            </a:r>
            <a:r>
              <a:rPr lang="en-US" dirty="0"/>
              <a:t>('P[</a:t>
            </a:r>
            <a:r>
              <a:rPr lang="en-US" dirty="0" err="1"/>
              <a:t>firstbaby</a:t>
            </a:r>
            <a:r>
              <a:rPr lang="en-US" dirty="0"/>
              <a:t>] - P[</a:t>
            </a:r>
            <a:r>
              <a:rPr lang="en-US" dirty="0" err="1"/>
              <a:t>otherbaby</a:t>
            </a:r>
            <a:r>
              <a:rPr lang="en-US" dirty="0"/>
              <a:t>]')</a:t>
            </a:r>
          </a:p>
        </p:txBody>
      </p:sp>
    </p:spTree>
    <p:extLst>
      <p:ext uri="{BB962C8B-B14F-4D97-AF65-F5344CB8AC3E}">
        <p14:creationId xmlns:p14="http://schemas.microsoft.com/office/powerpoint/2010/main" val="167861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 (CDF)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4574" y="1950531"/>
            <a:ext cx="4941426" cy="33789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77465" y="1825625"/>
            <a:ext cx="46763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1245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plot(sort(</a:t>
            </a:r>
            <a:r>
              <a:rPr lang="en-US" dirty="0" err="1">
                <a:effectLst/>
              </a:rPr>
              <a:t>prglength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]), range(sum(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))/sum(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), '-b')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plot(sort(</a:t>
            </a:r>
            <a:r>
              <a:rPr lang="en-US" dirty="0" err="1">
                <a:effectLst/>
              </a:rPr>
              <a:t>prglength</a:t>
            </a:r>
            <a:r>
              <a:rPr lang="en-US" dirty="0">
                <a:effectLst/>
              </a:rPr>
              <a:t>[~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]), range(sum(~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))/sum(~</a:t>
            </a:r>
            <a:r>
              <a:rPr lang="en-US" dirty="0" err="1">
                <a:effectLst/>
              </a:rPr>
              <a:t>firstbaby</a:t>
            </a:r>
            <a:r>
              <a:rPr lang="en-US" dirty="0">
                <a:effectLst/>
              </a:rPr>
              <a:t>), 'r--')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legend(('First Baby', 'Other Baby'))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xlabel</a:t>
            </a:r>
            <a:r>
              <a:rPr lang="en-US" dirty="0">
                <a:effectLst/>
              </a:rPr>
              <a:t>('Weeks')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ylabel</a:t>
            </a:r>
            <a:r>
              <a:rPr lang="en-US" dirty="0">
                <a:effectLst/>
              </a:rPr>
              <a:t>('Cumulative Probability')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 ...:</a:t>
            </a:r>
            <a:r>
              <a:rPr lang="en-US" dirty="0">
                <a:effectLst/>
              </a:rPr>
              <a:t> show()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75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 vs CDF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PMF vs CDF for a random array of 100 normally distributed numbers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2374" y="2288155"/>
            <a:ext cx="4941426" cy="3378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328" y="2274087"/>
            <a:ext cx="5106563" cy="33789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80848" y="5920573"/>
            <a:ext cx="3563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plot(sort(a), </a:t>
            </a:r>
            <a:r>
              <a:rPr lang="en-US" dirty="0" err="1"/>
              <a:t>arange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(a))/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</p:txBody>
      </p:sp>
      <p:sp>
        <p:nvSpPr>
          <p:cNvPr id="9" name="Rectangle 8"/>
          <p:cNvSpPr/>
          <p:nvPr/>
        </p:nvSpPr>
        <p:spPr>
          <a:xfrm>
            <a:off x="931328" y="57517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plot(bin_center20, counts20[0]/sum(counts20[0]), 'r-x', </a:t>
            </a:r>
          </a:p>
          <a:p>
            <a:r>
              <a:rPr lang="en-US" dirty="0"/>
              <a:t>     bin_center10, counts10[0]/sum(counts10[0]), 'b-+')</a:t>
            </a:r>
          </a:p>
        </p:txBody>
      </p:sp>
    </p:spTree>
    <p:extLst>
      <p:ext uri="{BB962C8B-B14F-4D97-AF65-F5344CB8AC3E}">
        <p14:creationId xmlns:p14="http://schemas.microsoft.com/office/powerpoint/2010/main" val="250535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Central limit theorem, error bar, standard error of the mean, confidence interval, z-score</a:t>
            </a:r>
          </a:p>
          <a:p>
            <a:r>
              <a:rPr lang="en-US">
                <a:hlinkClick r:id="rId2" action="ppaction://hlinksldjump"/>
              </a:rPr>
              <a:t>Correlation</a:t>
            </a:r>
            <a:r>
              <a:rPr lang="en-US" dirty="0"/>
              <a:t>							page 8</a:t>
            </a:r>
          </a:p>
          <a:p>
            <a:r>
              <a:rPr lang="en-US" dirty="0">
                <a:hlinkClick r:id="rId3" action="ppaction://hlinksldjump"/>
              </a:rPr>
              <a:t>PMF and CDF</a:t>
            </a:r>
            <a:r>
              <a:rPr lang="en-US" dirty="0"/>
              <a:t>						page 15</a:t>
            </a:r>
          </a:p>
          <a:p>
            <a:r>
              <a:rPr lang="en-US" dirty="0">
                <a:hlinkClick r:id="rId4" action="ppaction://hlinksldjump"/>
              </a:rPr>
              <a:t>PDF and normal distribution</a:t>
            </a:r>
            <a:r>
              <a:rPr lang="en-US" dirty="0"/>
              <a:t>				page 20</a:t>
            </a:r>
          </a:p>
          <a:p>
            <a:r>
              <a:rPr lang="en-US" dirty="0">
                <a:hlinkClick r:id="rId5" action="ppaction://hlinksldjump"/>
              </a:rPr>
              <a:t>Other continuous distribution</a:t>
            </a:r>
            <a:r>
              <a:rPr lang="en-US" dirty="0"/>
              <a:t>				page 33</a:t>
            </a:r>
          </a:p>
          <a:p>
            <a:r>
              <a:rPr lang="en-US" dirty="0">
                <a:hlinkClick r:id="rId6" action="ppaction://hlinksldjump"/>
              </a:rPr>
              <a:t>Probability rules</a:t>
            </a:r>
            <a:r>
              <a:rPr lang="en-US" dirty="0"/>
              <a:t>						page 49</a:t>
            </a:r>
          </a:p>
          <a:p>
            <a:r>
              <a:rPr lang="en-US" dirty="0">
                <a:hlinkClick r:id="rId7" action="ppaction://hlinksldjump"/>
              </a:rPr>
              <a:t>Bayes theorem</a:t>
            </a:r>
            <a:r>
              <a:rPr lang="en-US" dirty="0"/>
              <a:t>						page 60</a:t>
            </a:r>
            <a:endParaRPr lang="en-US" dirty="0">
              <a:hlinkClick r:id="rId8" action="ppaction://hlinksldjump"/>
            </a:endParaRPr>
          </a:p>
          <a:p>
            <a:r>
              <a:rPr lang="en-US" dirty="0">
                <a:hlinkClick r:id="rId8" action="ppaction://hlinksldjump"/>
              </a:rPr>
              <a:t>Binomial distribution</a:t>
            </a:r>
            <a:r>
              <a:rPr lang="en-US" dirty="0"/>
              <a:t>					page 73</a:t>
            </a:r>
            <a:endParaRPr lang="en-US" dirty="0">
              <a:hlinkClick r:id="rId8" action="ppaction://hlinksldjump"/>
            </a:endParaRPr>
          </a:p>
          <a:p>
            <a:r>
              <a:rPr lang="en-US" dirty="0">
                <a:hlinkClick r:id="rId8" action="ppaction://hlinksldjump"/>
              </a:rPr>
              <a:t>Hypothesis testing, p-value</a:t>
            </a:r>
            <a:r>
              <a:rPr lang="en-US" dirty="0"/>
              <a:t>				page 76</a:t>
            </a:r>
          </a:p>
        </p:txBody>
      </p:sp>
    </p:spTree>
    <p:extLst>
      <p:ext uri="{BB962C8B-B14F-4D97-AF65-F5344CB8AC3E}">
        <p14:creationId xmlns:p14="http://schemas.microsoft.com/office/powerpoint/2010/main" val="274953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 (PDF) and continuous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continuous distribution, no PMF.</a:t>
            </a:r>
          </a:p>
          <a:p>
            <a:r>
              <a:rPr lang="en-US" dirty="0"/>
              <a:t>Instead, probability density function (PDF) is available. </a:t>
            </a:r>
          </a:p>
          <a:p>
            <a:r>
              <a:rPr lang="en-US" dirty="0"/>
              <a:t>PDF is the derivative of CDF</a:t>
            </a:r>
          </a:p>
          <a:p>
            <a:r>
              <a:rPr lang="en-US" dirty="0"/>
              <a:t>Integral of PDF =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78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3402" y="5265509"/>
            <a:ext cx="6578598" cy="1250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6505" y="796194"/>
            <a:ext cx="5543885" cy="38919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2086" y="169499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1331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x = </a:t>
            </a:r>
            <a:r>
              <a:rPr lang="en-US" sz="2400" dirty="0" err="1"/>
              <a:t>linspace</a:t>
            </a:r>
            <a:r>
              <a:rPr lang="en-US" sz="2400" dirty="0"/>
              <a:t>(-5,5,10**3)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1332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y = </a:t>
            </a:r>
            <a:r>
              <a:rPr lang="en-US" sz="2400" dirty="0" err="1"/>
              <a:t>normpdf</a:t>
            </a:r>
            <a:r>
              <a:rPr lang="en-US" sz="2400" dirty="0"/>
              <a:t>(x, 0, 1)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1335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plot(x, y); </a:t>
            </a:r>
            <a:r>
              <a:rPr lang="en-US" sz="2400" dirty="0" err="1"/>
              <a:t>xlabel</a:t>
            </a:r>
            <a:r>
              <a:rPr lang="en-US" sz="2400" dirty="0"/>
              <a:t>('x'); </a:t>
            </a:r>
            <a:r>
              <a:rPr lang="en-US" sz="2400" dirty="0" err="1"/>
              <a:t>ylabel</a:t>
            </a:r>
            <a:r>
              <a:rPr lang="en-US" sz="2400" dirty="0"/>
              <a:t>('PDF'); title('Standard Normal Distribution')</a:t>
            </a:r>
          </a:p>
          <a:p>
            <a:endParaRPr lang="en-US" sz="2400" dirty="0">
              <a:solidFill>
                <a:srgbClr val="000080"/>
              </a:solidFill>
            </a:endParaRP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1337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normpdf</a:t>
            </a:r>
            <a:r>
              <a:rPr lang="en-US" sz="2400" dirty="0"/>
              <a:t>(0, 0, 1)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1337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0.3989422804014327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55366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5265509"/>
            <a:ext cx="3530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this mean?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78743" y="4372652"/>
            <a:ext cx="29028" cy="89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18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75109" y="5238527"/>
            <a:ext cx="5630727" cy="94914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80736" y="1360746"/>
            <a:ext cx="5543885" cy="3891920"/>
            <a:chOff x="5809915" y="1360746"/>
            <a:chExt cx="5543885" cy="389192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9915" y="1360746"/>
              <a:ext cx="5543885" cy="389192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8610884" y="2278743"/>
              <a:ext cx="0" cy="243840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097115" y="2286003"/>
              <a:ext cx="0" cy="243840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1559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 CDF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999907"/>
            <a:ext cx="9793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1351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plot(x, </a:t>
            </a:r>
            <a:r>
              <a:rPr lang="en-US" sz="2400" dirty="0" err="1"/>
              <a:t>norm.cdf</a:t>
            </a:r>
            <a:r>
              <a:rPr lang="en-US" sz="2400" dirty="0"/>
              <a:t>(x)); </a:t>
            </a:r>
            <a:r>
              <a:rPr lang="en-US" sz="2400" dirty="0" err="1"/>
              <a:t>xlabel</a:t>
            </a:r>
            <a:r>
              <a:rPr lang="en-US" sz="2400" dirty="0"/>
              <a:t>('x'); </a:t>
            </a:r>
            <a:br>
              <a:rPr lang="en-US" sz="2400" dirty="0"/>
            </a:br>
            <a:r>
              <a:rPr lang="en-US" sz="2400" dirty="0" err="1"/>
              <a:t>ylabel</a:t>
            </a:r>
            <a:r>
              <a:rPr lang="en-US" sz="2400" dirty="0"/>
              <a:t>('cumulative probability'); title('Standard Normal Distribution CDF')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706" y="2923892"/>
            <a:ext cx="5141052" cy="37713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9136394" y="5246742"/>
            <a:ext cx="0" cy="9268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584560" y="4088139"/>
            <a:ext cx="0" cy="20992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68" y="3014999"/>
            <a:ext cx="4972050" cy="495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2968" y="35553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1353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norm.cdf</a:t>
            </a:r>
            <a:r>
              <a:rPr lang="en-US" sz="2400" dirty="0"/>
              <a:t>(0.5)-</a:t>
            </a:r>
            <a:r>
              <a:rPr lang="en-US" sz="2400" dirty="0" err="1"/>
              <a:t>norm.cdf</a:t>
            </a:r>
            <a:r>
              <a:rPr lang="en-US" sz="2400" dirty="0"/>
              <a:t>(-0.5)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1353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0.38292492254802624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7129221" y="5246742"/>
            <a:ext cx="200717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142140" y="4143780"/>
            <a:ext cx="244242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157638" y="4717216"/>
            <a:ext cx="220333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366284" y="4717220"/>
            <a:ext cx="0" cy="14356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1255" y="458655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1356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2*(0.5-norm.cdf(-0.5))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1356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0.38292492254802624</a:t>
            </a:r>
          </a:p>
          <a:p>
            <a:br>
              <a:rPr lang="en-US" sz="2400" dirty="0"/>
            </a:br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1357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2*(</a:t>
            </a:r>
            <a:r>
              <a:rPr lang="en-US" sz="2400" dirty="0" err="1"/>
              <a:t>norm.cdf</a:t>
            </a:r>
            <a:r>
              <a:rPr lang="en-US" sz="2400" dirty="0"/>
              <a:t>(0)-</a:t>
            </a:r>
            <a:r>
              <a:rPr lang="en-US" sz="2400" dirty="0" err="1"/>
              <a:t>norm.cdf</a:t>
            </a:r>
            <a:r>
              <a:rPr lang="en-US" sz="2400" dirty="0"/>
              <a:t>(-0.5))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1357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0.38292492254802624</a:t>
            </a:r>
          </a:p>
        </p:txBody>
      </p:sp>
    </p:spTree>
    <p:extLst>
      <p:ext uri="{BB962C8B-B14F-4D97-AF65-F5344CB8AC3E}">
        <p14:creationId xmlns:p14="http://schemas.microsoft.com/office/powerpoint/2010/main" val="2258738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 CDF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19382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1353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norm.cdf</a:t>
            </a:r>
            <a:r>
              <a:rPr lang="en-US" sz="2400" dirty="0"/>
              <a:t>(1.96) - </a:t>
            </a:r>
            <a:r>
              <a:rPr lang="en-US" sz="2400" dirty="0" err="1"/>
              <a:t>norm.cdf</a:t>
            </a:r>
            <a:r>
              <a:rPr lang="en-US" sz="2400" dirty="0"/>
              <a:t>(-1.96)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1353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0.95000420970355903</a:t>
            </a:r>
          </a:p>
          <a:p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1771" y="1609418"/>
            <a:ext cx="5543885" cy="389192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8670301" y="4431579"/>
            <a:ext cx="0" cy="5484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0279546" y="4386375"/>
            <a:ext cx="0" cy="59365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38199" y="2737968"/>
            <a:ext cx="5097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1380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1-2*</a:t>
            </a:r>
            <a:r>
              <a:rPr lang="en-US" sz="2400" dirty="0" err="1"/>
              <a:t>norm.cdf</a:t>
            </a:r>
            <a:r>
              <a:rPr lang="en-US" sz="2400" dirty="0"/>
              <a:t>(-1.96)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1380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0.95000420970355914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1839" y="3787852"/>
            <a:ext cx="4518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“95% confidence interval”</a:t>
            </a:r>
          </a:p>
        </p:txBody>
      </p:sp>
    </p:spTree>
    <p:extLst>
      <p:ext uri="{BB962C8B-B14F-4D97-AF65-F5344CB8AC3E}">
        <p14:creationId xmlns:p14="http://schemas.microsoft.com/office/powerpoint/2010/main" val="273438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distribution of a random variable X is normal with mean </a:t>
            </a:r>
            <a:r>
              <a:rPr lang="en-US" dirty="0">
                <a:sym typeface="Symbol" panose="05050102010706020507" pitchFamily="18" charset="2"/>
              </a:rPr>
              <a:t> and standard deviation , we usually write: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		X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(, </a:t>
            </a:r>
            <a:r>
              <a:rPr lang="en-US" normalizeH="1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dirty="0">
                <a:sym typeface="Symbol" panose="05050102010706020507" pitchFamily="18" charset="2"/>
              </a:rPr>
              <a:t>A linear transformation of X results in X’ = </a:t>
            </a:r>
            <a:r>
              <a:rPr lang="en-US" dirty="0" err="1">
                <a:sym typeface="Symbol" panose="05050102010706020507" pitchFamily="18" charset="2"/>
              </a:rPr>
              <a:t>aX</a:t>
            </a:r>
            <a:r>
              <a:rPr lang="en-US" dirty="0">
                <a:sym typeface="Symbol" panose="05050102010706020507" pitchFamily="18" charset="2"/>
              </a:rPr>
              <a:t> + b, then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X’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(a+b, a</a:t>
            </a:r>
            <a:r>
              <a:rPr lang="en-US" normalizeH="1" baseline="30000" dirty="0">
                <a:sym typeface="Symbol" panose="05050102010706020507" pitchFamily="18" charset="2"/>
              </a:rPr>
              <a:t> 2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normalizeH="1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dirty="0">
                <a:sym typeface="Symbol" panose="05050102010706020507" pitchFamily="18" charset="2"/>
              </a:rPr>
              <a:t>If X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(</a:t>
            </a:r>
            <a:r>
              <a:rPr lang="en-US" baseline="-25000" dirty="0">
                <a:sym typeface="Symbol" panose="05050102010706020507" pitchFamily="18" charset="2"/>
              </a:rPr>
              <a:t>X</a:t>
            </a:r>
            <a:r>
              <a:rPr lang="en-US" dirty="0">
                <a:sym typeface="Symbol" panose="05050102010706020507" pitchFamily="18" charset="2"/>
              </a:rPr>
              <a:t>, </a:t>
            </a:r>
            <a:r>
              <a:rPr lang="en-US" baseline="-25000" dirty="0">
                <a:sym typeface="Symbol" panose="05050102010706020507" pitchFamily="18" charset="2"/>
              </a:rPr>
              <a:t>X</a:t>
            </a:r>
            <a:r>
              <a:rPr lang="en-US" normalizeH="1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and Y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(</a:t>
            </a:r>
            <a:r>
              <a:rPr lang="en-US" baseline="-25000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, </a:t>
            </a:r>
            <a:r>
              <a:rPr lang="en-US" baseline="-25000" dirty="0">
                <a:sym typeface="Symbol" panose="05050102010706020507" pitchFamily="18" charset="2"/>
              </a:rPr>
              <a:t>Y</a:t>
            </a:r>
            <a:r>
              <a:rPr lang="en-US" normalizeH="1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), then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Z = X + Y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(</a:t>
            </a:r>
            <a:r>
              <a:rPr lang="en-US" baseline="-25000" dirty="0">
                <a:sym typeface="Symbol" panose="05050102010706020507" pitchFamily="18" charset="2"/>
              </a:rPr>
              <a:t>X </a:t>
            </a:r>
            <a:r>
              <a:rPr lang="en-US" dirty="0">
                <a:sym typeface="Symbol" panose="05050102010706020507" pitchFamily="18" charset="2"/>
              </a:rPr>
              <a:t>+ </a:t>
            </a:r>
            <a:r>
              <a:rPr lang="en-US" baseline="-25000" dirty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, </a:t>
            </a:r>
            <a:r>
              <a:rPr lang="en-US" baseline="-25000" dirty="0">
                <a:sym typeface="Symbol" panose="05050102010706020507" pitchFamily="18" charset="2"/>
              </a:rPr>
              <a:t>X</a:t>
            </a:r>
            <a:r>
              <a:rPr lang="en-US" normalizeH="1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+ </a:t>
            </a:r>
            <a:r>
              <a:rPr lang="en-US" baseline="-25000" dirty="0">
                <a:sym typeface="Symbol" panose="05050102010706020507" pitchFamily="18" charset="2"/>
              </a:rPr>
              <a:t>Y</a:t>
            </a:r>
            <a:r>
              <a:rPr lang="en-US" normalizeH="1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171" y="5042118"/>
            <a:ext cx="1068251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If </a:t>
            </a:r>
            <a:r>
              <a:rPr lang="en-US" sz="2800" dirty="0">
                <a:sym typeface="Symbol" panose="05050102010706020507" pitchFamily="18" charset="2"/>
              </a:rPr>
              <a:t>X  </a:t>
            </a:r>
            <a:r>
              <a:rPr lang="en-US" sz="2800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(, </a:t>
            </a:r>
            <a:r>
              <a:rPr lang="en-US" sz="2800" normalizeH="1" baseline="30000" dirty="0">
                <a:sym typeface="Symbol" panose="05050102010706020507" pitchFamily="18" charset="2"/>
              </a:rPr>
              <a:t>2</a:t>
            </a:r>
            <a:r>
              <a:rPr lang="en-US" sz="2800" dirty="0">
                <a:sym typeface="Symbol" panose="05050102010706020507" pitchFamily="18" charset="2"/>
              </a:rPr>
              <a:t>), </a:t>
            </a:r>
          </a:p>
          <a:p>
            <a:r>
              <a:rPr lang="en-US" sz="2800" dirty="0">
                <a:sym typeface="Symbol" panose="05050102010706020507" pitchFamily="18" charset="2"/>
              </a:rPr>
              <a:t>Then Z = (X- )/    </a:t>
            </a:r>
            <a:r>
              <a:rPr lang="en-US" sz="2800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(0, 1)</a:t>
            </a:r>
          </a:p>
          <a:p>
            <a:r>
              <a:rPr lang="en-US" sz="2800" dirty="0">
                <a:sym typeface="Symbol" panose="05050102010706020507" pitchFamily="18" charset="2"/>
              </a:rPr>
              <a:t>This is called Z-transformation or standardization. </a:t>
            </a:r>
            <a:br>
              <a:rPr lang="en-US" sz="2800" dirty="0">
                <a:sym typeface="Symbol" panose="05050102010706020507" pitchFamily="18" charset="2"/>
              </a:rPr>
            </a:br>
            <a:r>
              <a:rPr lang="en-US" sz="2800" dirty="0">
                <a:sym typeface="Symbol" panose="05050102010706020507" pitchFamily="18" charset="2"/>
              </a:rPr>
              <a:t>The transformed value is often called Z-score or standard score. </a:t>
            </a:r>
          </a:p>
        </p:txBody>
      </p:sp>
    </p:spTree>
    <p:extLst>
      <p:ext uri="{BB962C8B-B14F-4D97-AF65-F5344CB8AC3E}">
        <p14:creationId xmlns:p14="http://schemas.microsoft.com/office/powerpoint/2010/main" val="60249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US National Center for Chronic Disease Prevention and Health Promotion surveyed &gt;400,000 individuals for health-related info (BRFSS – Behavioral Risk Factor Surveillance System)</a:t>
            </a:r>
          </a:p>
          <a:p>
            <a:pPr lvl="1"/>
            <a:r>
              <a:rPr lang="en-US" sz="2000" dirty="0"/>
              <a:t> http://thinkstats. com/brfss.py</a:t>
            </a:r>
          </a:p>
          <a:p>
            <a:r>
              <a:rPr lang="en-US" sz="2400" dirty="0"/>
              <a:t>The distribution is roughly normal with </a:t>
            </a:r>
            <a:br>
              <a:rPr lang="en-US" sz="2400" dirty="0"/>
            </a:br>
            <a:r>
              <a:rPr lang="en-US" sz="2400" dirty="0"/>
              <a:t>parameter </a:t>
            </a:r>
            <a:r>
              <a:rPr lang="en-US" sz="2400" dirty="0">
                <a:sym typeface="Symbol" panose="05050102010706020507" pitchFamily="18" charset="2"/>
              </a:rPr>
              <a:t> = 178cm and 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=59.4cm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=sqrt(59.4) = 7.707cm</a:t>
            </a:r>
          </a:p>
          <a:p>
            <a:r>
              <a:rPr lang="en-US" sz="2400" dirty="0">
                <a:sym typeface="Symbol" panose="05050102010706020507" pitchFamily="18" charset="2"/>
              </a:rPr>
              <a:t>What percentage of US male </a:t>
            </a:r>
            <a:br>
              <a:rPr lang="en-US" sz="2400" dirty="0">
                <a:sym typeface="Symbol" panose="05050102010706020507" pitchFamily="18" charset="2"/>
              </a:rPr>
            </a:br>
            <a:r>
              <a:rPr lang="en-US" sz="2400" dirty="0">
                <a:sym typeface="Symbol" panose="05050102010706020507" pitchFamily="18" charset="2"/>
              </a:rPr>
              <a:t>population is between 5’10” and </a:t>
            </a:r>
            <a:br>
              <a:rPr lang="en-US" sz="2400" dirty="0">
                <a:sym typeface="Symbol" panose="05050102010706020507" pitchFamily="18" charset="2"/>
              </a:rPr>
            </a:br>
            <a:r>
              <a:rPr lang="en-US" sz="2400" dirty="0">
                <a:sym typeface="Symbol" panose="05050102010706020507" pitchFamily="18" charset="2"/>
              </a:rPr>
              <a:t>6’1”?</a:t>
            </a:r>
          </a:p>
          <a:p>
            <a:r>
              <a:rPr lang="en-US" sz="2400" dirty="0">
                <a:sym typeface="Symbol" panose="05050102010706020507" pitchFamily="18" charset="2"/>
              </a:rPr>
              <a:t>5’10” = 177.8cm; 6’1” = 185.4cm</a:t>
            </a: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baseline="30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35748" y="3102793"/>
            <a:ext cx="5030346" cy="3378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5029" y="281577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N(178, 59.4)</a:t>
            </a:r>
          </a:p>
        </p:txBody>
      </p:sp>
    </p:spTree>
    <p:extLst>
      <p:ext uri="{BB962C8B-B14F-4D97-AF65-F5344CB8AC3E}">
        <p14:creationId xmlns:p14="http://schemas.microsoft.com/office/powerpoint/2010/main" val="1652159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Height distribution is in </a:t>
            </a:r>
            <a:r>
              <a:rPr lang="en-US" dirty="0">
                <a:sym typeface="Symbol" panose="05050102010706020507" pitchFamily="18" charset="2"/>
              </a:rPr>
              <a:t>X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(178, 59.4)</a:t>
            </a:r>
            <a:endParaRPr lang="en-US" dirty="0"/>
          </a:p>
          <a:p>
            <a:r>
              <a:rPr lang="en-US" dirty="0"/>
              <a:t>P(177.8 </a:t>
            </a:r>
            <a:r>
              <a:rPr lang="en-US" dirty="0">
                <a:sym typeface="Symbol" panose="05050102010706020507" pitchFamily="18" charset="2"/>
              </a:rPr>
              <a:t></a:t>
            </a:r>
            <a:r>
              <a:rPr lang="en-US" dirty="0"/>
              <a:t> X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185.4) = 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X’ = (X – 178) / 7.707  </a:t>
            </a:r>
            <a:r>
              <a:rPr lang="en-US" dirty="0">
                <a:latin typeface="Curlz MT" panose="04040404050702020202" pitchFamily="82" charset="0"/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(0, 1)</a:t>
            </a:r>
          </a:p>
          <a:p>
            <a:pPr lvl="1"/>
            <a:r>
              <a:rPr lang="en-US" dirty="0"/>
              <a:t>(185.4 – 178) / 7.707 = 0.96</a:t>
            </a:r>
          </a:p>
          <a:p>
            <a:pPr lvl="1"/>
            <a:r>
              <a:rPr lang="en-US" dirty="0"/>
              <a:t>(177.8-178)/7.707 = -0.03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8308" y="2960027"/>
            <a:ext cx="90610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1374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norm.cdf</a:t>
            </a:r>
            <a:r>
              <a:rPr lang="en-US" sz="2400" dirty="0"/>
              <a:t>(185.4,178,7.707)-</a:t>
            </a:r>
            <a:r>
              <a:rPr lang="en-US" sz="2400" dirty="0" err="1"/>
              <a:t>norm.cdf</a:t>
            </a:r>
            <a:r>
              <a:rPr lang="en-US" sz="2400" dirty="0"/>
              <a:t>(177.8, 178, 7.707)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1374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0.34186118517420605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308" y="5462378"/>
            <a:ext cx="9169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1375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norm.cdf</a:t>
            </a:r>
            <a:r>
              <a:rPr lang="en-US" sz="2400" dirty="0"/>
              <a:t>(0.96) - </a:t>
            </a:r>
            <a:r>
              <a:rPr lang="en-US" sz="2400" dirty="0" err="1"/>
              <a:t>norm.cdf</a:t>
            </a:r>
            <a:r>
              <a:rPr lang="en-US" sz="2400" dirty="0"/>
              <a:t>(-0.03)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1375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0.34343886594727485</a:t>
            </a:r>
          </a:p>
        </p:txBody>
      </p:sp>
    </p:spTree>
    <p:extLst>
      <p:ext uri="{BB962C8B-B14F-4D97-AF65-F5344CB8AC3E}">
        <p14:creationId xmlns:p14="http://schemas.microsoft.com/office/powerpoint/2010/main" val="3396687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probability plot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7614" y="5173774"/>
            <a:ext cx="3853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10*</a:t>
            </a:r>
            <a:r>
              <a:rPr lang="en-US" dirty="0" err="1"/>
              <a:t>numpy.random.randn</a:t>
            </a:r>
            <a:r>
              <a:rPr lang="en-US" dirty="0"/>
              <a:t>(1000)+10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7426" y="1402040"/>
            <a:ext cx="5004940" cy="3531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77220" y="0"/>
            <a:ext cx="4979534" cy="35314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2570" y="3387081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5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of pregnancy length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1177" y="2085041"/>
            <a:ext cx="5068455" cy="3531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085041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2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limit theorem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701" y="2042314"/>
            <a:ext cx="2907743" cy="175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446" y="1853361"/>
            <a:ext cx="4690093" cy="189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40701" y="3802263"/>
            <a:ext cx="96602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Central limit theorem: </a:t>
            </a:r>
            <a:r>
              <a:rPr lang="en-US" sz="3200" dirty="0"/>
              <a:t>The mean of a large number of independently and identically distributed (</a:t>
            </a:r>
            <a:r>
              <a:rPr lang="en-US" sz="3200" dirty="0" err="1"/>
              <a:t>iid</a:t>
            </a:r>
            <a:r>
              <a:rPr lang="en-US" sz="3200" dirty="0"/>
              <a:t>) random variables (with mean </a:t>
            </a:r>
            <a:r>
              <a:rPr lang="en-US" sz="3200" dirty="0">
                <a:sym typeface="Symbol" panose="05050102010706020507" pitchFamily="18" charset="2"/>
              </a:rPr>
              <a:t> and standard deviation </a:t>
            </a:r>
            <a:r>
              <a:rPr lang="en-US" sz="3200" dirty="0"/>
              <a:t>) is approximately normally distributed, with mean </a:t>
            </a:r>
            <a:r>
              <a:rPr lang="en-US" sz="3200" dirty="0">
                <a:sym typeface="Symbol" panose="05050102010706020507" pitchFamily="18" charset="2"/>
              </a:rPr>
              <a:t> and standard deviation /sqrt(n), where n is the sample size.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708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for BRFSS height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323554"/>
            <a:ext cx="4245098" cy="2871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10" y="4186319"/>
            <a:ext cx="3473569" cy="2482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7338" y="1276627"/>
            <a:ext cx="4567772" cy="3239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11095" y="4489123"/>
            <a:ext cx="3302364" cy="2341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51008" y="4566733"/>
            <a:ext cx="3362722" cy="22912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45045" y="4984035"/>
            <a:ext cx="233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Discarded height &lt; 130</a:t>
            </a:r>
          </a:p>
        </p:txBody>
      </p:sp>
    </p:spTree>
    <p:extLst>
      <p:ext uri="{BB962C8B-B14F-4D97-AF65-F5344CB8AC3E}">
        <p14:creationId xmlns:p14="http://schemas.microsoft.com/office/powerpoint/2010/main" val="2946971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19401" y="12310"/>
            <a:ext cx="4979534" cy="3531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probability plot for </a:t>
            </a:r>
            <a:br>
              <a:rPr lang="en-US" dirty="0"/>
            </a:br>
            <a:r>
              <a:rPr lang="en-US" dirty="0"/>
              <a:t>right skewed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95618" y="3298897"/>
            <a:ext cx="4941426" cy="3531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1825625"/>
            <a:ext cx="4903317" cy="35314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8560" y="5550123"/>
            <a:ext cx="5958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numpy.random.lognormal</a:t>
            </a:r>
            <a:r>
              <a:rPr lang="en-US" dirty="0"/>
              <a:t>(mean=1, sigma=0.5, size=1000)</a:t>
            </a:r>
          </a:p>
        </p:txBody>
      </p:sp>
    </p:spTree>
    <p:extLst>
      <p:ext uri="{BB962C8B-B14F-4D97-AF65-F5344CB8AC3E}">
        <p14:creationId xmlns:p14="http://schemas.microsoft.com/office/powerpoint/2010/main" val="2300748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probability plot for </a:t>
            </a:r>
            <a:br>
              <a:rPr lang="en-US" dirty="0"/>
            </a:br>
            <a:r>
              <a:rPr lang="en-US" dirty="0"/>
              <a:t>another right skewed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0011" y="5474002"/>
            <a:ext cx="5040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</a:t>
            </a:r>
            <a:r>
              <a:rPr lang="en-US" dirty="0" err="1"/>
              <a:t>numpy.random.exponential</a:t>
            </a:r>
            <a:r>
              <a:rPr lang="en-US" dirty="0"/>
              <a:t>(scale=10,size=1000)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466" y="59922"/>
            <a:ext cx="4979534" cy="35314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0641" y="1782444"/>
            <a:ext cx="4903317" cy="35314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50574" y="3346441"/>
            <a:ext cx="494142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39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compression – a small set of parameters may be sufficient to summarize a large data set</a:t>
            </a:r>
          </a:p>
          <a:p>
            <a:r>
              <a:rPr lang="en-US" dirty="0"/>
              <a:t>Sometimes can smooth out noises</a:t>
            </a:r>
          </a:p>
          <a:p>
            <a:r>
              <a:rPr lang="en-US" dirty="0"/>
              <a:t>When data from a natural phenomenon fit a distribution, it can lead to insight into the physical system which can explain why the observed data has a particular form</a:t>
            </a:r>
          </a:p>
          <a:p>
            <a:r>
              <a:rPr lang="en-US" dirty="0"/>
              <a:t>Other commonly seen distributions:</a:t>
            </a:r>
          </a:p>
          <a:p>
            <a:pPr lvl="1"/>
            <a:r>
              <a:rPr lang="en-US" dirty="0"/>
              <a:t>Lognormal</a:t>
            </a:r>
          </a:p>
          <a:p>
            <a:pPr lvl="1"/>
            <a:r>
              <a:rPr lang="en-US" dirty="0"/>
              <a:t>Exponential</a:t>
            </a:r>
          </a:p>
          <a:p>
            <a:pPr lvl="1"/>
            <a:r>
              <a:rPr lang="en-US" dirty="0"/>
              <a:t>Pareto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35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Log(x) is normally distributed.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8319" y="256595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80"/>
                </a:solidFill>
              </a:rPr>
              <a:t>In [</a:t>
            </a:r>
            <a:r>
              <a:rPr lang="en-US" sz="2800" b="1" dirty="0">
                <a:solidFill>
                  <a:srgbClr val="000080"/>
                </a:solidFill>
              </a:rPr>
              <a:t>1431</a:t>
            </a:r>
            <a:r>
              <a:rPr lang="en-US" sz="2800" dirty="0">
                <a:solidFill>
                  <a:srgbClr val="000080"/>
                </a:solidFill>
              </a:rPr>
              <a:t>]:</a:t>
            </a:r>
            <a:r>
              <a:rPr lang="en-US" sz="2800" dirty="0"/>
              <a:t> x=lognormal(0, 0.5, 10**5);</a:t>
            </a:r>
          </a:p>
          <a:p>
            <a:r>
              <a:rPr lang="en-US" sz="2800" dirty="0">
                <a:solidFill>
                  <a:srgbClr val="000080"/>
                </a:solidFill>
              </a:rPr>
              <a:t>In [</a:t>
            </a:r>
            <a:r>
              <a:rPr lang="en-US" sz="2800" b="1" dirty="0">
                <a:solidFill>
                  <a:srgbClr val="000080"/>
                </a:solidFill>
              </a:rPr>
              <a:t>1432</a:t>
            </a:r>
            <a:r>
              <a:rPr lang="en-US" sz="2800" dirty="0">
                <a:solidFill>
                  <a:srgbClr val="000080"/>
                </a:solidFill>
              </a:rPr>
              <a:t>]:</a:t>
            </a:r>
            <a:r>
              <a:rPr lang="en-US" sz="2800" dirty="0"/>
              <a:t> </a:t>
            </a:r>
            <a:r>
              <a:rPr lang="en-US" sz="2800" dirty="0" err="1"/>
              <a:t>hist</a:t>
            </a:r>
            <a:r>
              <a:rPr lang="en-US" sz="2800" dirty="0"/>
              <a:t>(x, 50)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36639" y="205273"/>
            <a:ext cx="4442233" cy="3049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4320" y="3304333"/>
            <a:ext cx="4824848" cy="3361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7291" y="3588105"/>
            <a:ext cx="4306847" cy="307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90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for BRFSS weight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406" y="1810447"/>
            <a:ext cx="5220889" cy="3531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1948" y="1825625"/>
            <a:ext cx="4979534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99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 for BRFSS weight data after log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497" y="1825625"/>
            <a:ext cx="5144672" cy="3531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2077" y="1805673"/>
            <a:ext cx="4941426" cy="35314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86518" y="54520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376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corrcoef</a:t>
            </a:r>
            <a:r>
              <a:rPr lang="en-US" dirty="0"/>
              <a:t>(weight, height)[0][1]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376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0.5110289460952534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6518" y="6047351"/>
            <a:ext cx="4562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377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corrcoef</a:t>
            </a:r>
            <a:r>
              <a:rPr lang="en-US" dirty="0"/>
              <a:t>(log(weight), height)[0][1]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377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0.53405888354314057</a:t>
            </a:r>
          </a:p>
        </p:txBody>
      </p:sp>
    </p:spTree>
    <p:extLst>
      <p:ext uri="{BB962C8B-B14F-4D97-AF65-F5344CB8AC3E}">
        <p14:creationId xmlns:p14="http://schemas.microsoft.com/office/powerpoint/2010/main" val="1575767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between height and weight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3012" y="1825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376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corrcoef</a:t>
            </a:r>
            <a:r>
              <a:rPr lang="en-US" dirty="0"/>
              <a:t>(weight, height)[0][1]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376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0.5110289460952534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3012" y="2420913"/>
            <a:ext cx="4562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377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corrcoef</a:t>
            </a:r>
            <a:r>
              <a:rPr lang="en-US" dirty="0"/>
              <a:t>(log(weight), height)[0][1]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377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0.53405888354314057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4266" y="3226290"/>
            <a:ext cx="4979534" cy="3378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896" y="3253184"/>
            <a:ext cx="4979534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01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normal distribution with different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lot of the Lognormal PD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301" y="2020547"/>
            <a:ext cx="4154952" cy="41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ot of the Lognormal CD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63" y="1811557"/>
            <a:ext cx="4381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43582" y="6257654"/>
            <a:ext cx="5291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https://en.wikipedia.org/wiki/Log-normal_distribution</a:t>
            </a:r>
          </a:p>
        </p:txBody>
      </p:sp>
    </p:spTree>
    <p:extLst>
      <p:ext uri="{BB962C8B-B14F-4D97-AF65-F5344CB8AC3E}">
        <p14:creationId xmlns:p14="http://schemas.microsoft.com/office/powerpoint/2010/main" val="44979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Probability density func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6" y="1690688"/>
            <a:ext cx="5448300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mulative distribution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362" y="1690688"/>
            <a:ext cx="5434012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21036" y="1420838"/>
            <a:ext cx="1916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PDF: </a:t>
            </a:r>
            <a:r>
              <a:rPr lang="el-GR" sz="2800" dirty="0">
                <a:solidFill>
                  <a:srgbClr val="000000"/>
                </a:solidFill>
                <a:latin typeface="Arial" panose="020B0604020202020204" pitchFamily="34" charset="0"/>
              </a:rPr>
              <a:t>λ 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28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−</a:t>
            </a:r>
            <a:r>
              <a:rPr lang="el-GR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λ</a:t>
            </a:r>
            <a:r>
              <a:rPr lang="en-US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659983" y="6311900"/>
            <a:ext cx="494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time between events in a </a:t>
            </a:r>
            <a:r>
              <a:rPr lang="en-US" dirty="0">
                <a:solidFill>
                  <a:srgbClr val="0B0080"/>
                </a:solidFill>
                <a:latin typeface="Arial" panose="020B0604020202020204" pitchFamily="34" charset="0"/>
              </a:rPr>
              <a:t>Poisson process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44101" y="1472588"/>
            <a:ext cx="2308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CDF: 1 − 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28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−</a:t>
            </a:r>
            <a:r>
              <a:rPr lang="el-GR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λ</a:t>
            </a:r>
            <a:r>
              <a:rPr lang="en-US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339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using uniform distribution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2252" y="152128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947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a = rand(10**6)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print('population mean:', mean(a))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print('standard deviation:', </a:t>
            </a:r>
            <a:r>
              <a:rPr lang="en-US" dirty="0" err="1">
                <a:effectLst/>
              </a:rPr>
              <a:t>std</a:t>
            </a:r>
            <a:r>
              <a:rPr lang="en-US" dirty="0">
                <a:effectLst/>
              </a:rPr>
              <a:t>(a))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# now draw 100 samples, repeat 1000 times.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# save in a 100x1000 matrix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b = </a:t>
            </a:r>
            <a:r>
              <a:rPr lang="en-US" dirty="0" err="1">
                <a:effectLst/>
              </a:rPr>
              <a:t>np.random.choice</a:t>
            </a:r>
            <a:r>
              <a:rPr lang="en-US" dirty="0">
                <a:effectLst/>
              </a:rPr>
              <a:t>(a, (100,1000), replace=False)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# mean of each column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 = mean(b, axis=0) 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hist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, 20)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print('mean of 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:', mean(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print('</a:t>
            </a:r>
            <a:r>
              <a:rPr lang="en-US" dirty="0" err="1">
                <a:effectLst/>
              </a:rPr>
              <a:t>std</a:t>
            </a:r>
            <a:r>
              <a:rPr lang="en-US" dirty="0">
                <a:effectLst/>
              </a:rPr>
              <a:t> of 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:', </a:t>
            </a:r>
            <a:r>
              <a:rPr lang="en-US" dirty="0" err="1">
                <a:effectLst/>
              </a:rPr>
              <a:t>std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     ...: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population mean: 0.500377047392</a:t>
            </a:r>
          </a:p>
          <a:p>
            <a:r>
              <a:rPr lang="en-US" dirty="0">
                <a:effectLst/>
              </a:rPr>
              <a:t>standard deviation: 0.288753616022</a:t>
            </a:r>
          </a:p>
          <a:p>
            <a:r>
              <a:rPr lang="en-US" dirty="0">
                <a:effectLst/>
              </a:rPr>
              <a:t>mean of 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: 0.500392388908</a:t>
            </a:r>
          </a:p>
          <a:p>
            <a:r>
              <a:rPr lang="en-US" dirty="0" err="1">
                <a:effectLst/>
              </a:rPr>
              <a:t>std</a:t>
            </a:r>
            <a:r>
              <a:rPr lang="en-US" dirty="0">
                <a:effectLst/>
              </a:rPr>
              <a:t> of </a:t>
            </a:r>
            <a:r>
              <a:rPr lang="en-US" dirty="0" err="1">
                <a:effectLst/>
              </a:rPr>
              <a:t>sampleMean</a:t>
            </a:r>
            <a:r>
              <a:rPr lang="en-US" dirty="0">
                <a:effectLst/>
              </a:rPr>
              <a:t>: 0.0286669247346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8865" y="1221877"/>
            <a:ext cx="4079061" cy="271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72334" y="3934402"/>
            <a:ext cx="3984635" cy="278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45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used to measure time between </a:t>
            </a:r>
            <a:br>
              <a:rPr lang="en-US" dirty="0"/>
            </a:br>
            <a:r>
              <a:rPr lang="en-US" dirty="0"/>
              <a:t>events – interarrival times.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6068" y="6092915"/>
            <a:ext cx="5775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arrivalTime</a:t>
            </a:r>
            <a:r>
              <a:rPr lang="en-US" sz="2000" dirty="0"/>
              <a:t> = unique( (rand(1000) * 10**5).round());</a:t>
            </a:r>
          </a:p>
          <a:p>
            <a:r>
              <a:rPr lang="en-US" sz="2000" dirty="0"/>
              <a:t>x = diff(</a:t>
            </a:r>
            <a:r>
              <a:rPr lang="en-US" sz="2000" dirty="0" err="1"/>
              <a:t>arrivalTime</a:t>
            </a:r>
            <a:r>
              <a:rPr lang="en-US" sz="2000" dirty="0"/>
              <a:t>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38943" y="191639"/>
            <a:ext cx="4690574" cy="3326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9671" y="3519330"/>
            <a:ext cx="4564715" cy="32621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799" y="2912321"/>
            <a:ext cx="4649167" cy="309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04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CCDF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8837" y="2560609"/>
            <a:ext cx="5055752" cy="3378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560609"/>
            <a:ext cx="4941426" cy="33789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09866" y="1931507"/>
            <a:ext cx="40158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CCDF = 1 – CDF =  </a:t>
            </a:r>
            <a:r>
              <a:rPr lang="en-US" sz="2800" i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28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−</a:t>
            </a:r>
            <a:r>
              <a:rPr lang="el-GR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λ</a:t>
            </a:r>
            <a:r>
              <a:rPr lang="en-US" sz="2800" i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6509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distribution</a:t>
            </a:r>
          </a:p>
        </p:txBody>
      </p:sp>
      <p:pic>
        <p:nvPicPr>
          <p:cNvPr id="3074" name="Picture 2" descr="Pareto Type I probability density functions for various α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18154"/>
            <a:ext cx="5392606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Pareto Type I cumulative distribution functions for various α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418154"/>
            <a:ext cx="5085670" cy="3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6050" y="1770454"/>
            <a:ext cx="201930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92944" y="1856179"/>
            <a:ext cx="2743200" cy="561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9036" y="1876723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PDF: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0715" y="1886733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CDF:</a:t>
            </a:r>
          </a:p>
        </p:txBody>
      </p:sp>
    </p:spTree>
    <p:extLst>
      <p:ext uri="{BB962C8B-B14F-4D97-AF65-F5344CB8AC3E}">
        <p14:creationId xmlns:p14="http://schemas.microsoft.com/office/powerpoint/2010/main" val="2799797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 in Pareto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382770"/>
            <a:ext cx="3699016" cy="2502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6071" y="3766500"/>
            <a:ext cx="3727235" cy="266368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8104" y="6332428"/>
            <a:ext cx="5011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d=[</a:t>
            </a:r>
            <a:r>
              <a:rPr lang="en-US" dirty="0" err="1"/>
              <a:t>random.paretovariate</a:t>
            </a:r>
            <a:r>
              <a:rPr lang="en-US" dirty="0"/>
              <a:t>(2.5) for </a:t>
            </a:r>
            <a:r>
              <a:rPr lang="en-US" dirty="0" err="1"/>
              <a:t>i</a:t>
            </a:r>
            <a:r>
              <a:rPr lang="en-US" dirty="0"/>
              <a:t> in range(10**5)]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56365" y="2549289"/>
            <a:ext cx="5055752" cy="34297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15144" y="172051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CCDF = 1 – CDF =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96632" y="1551297"/>
            <a:ext cx="1333500" cy="800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15144" y="5964456"/>
            <a:ext cx="4493760" cy="5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86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 distribution - 2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 in nature</a:t>
            </a:r>
          </a:p>
          <a:p>
            <a:pPr lvl="1"/>
            <a:r>
              <a:rPr lang="en-US" dirty="0"/>
              <a:t>E.g. size of cities. Distribution of wealth</a:t>
            </a:r>
          </a:p>
          <a:p>
            <a:pPr lvl="1"/>
            <a:r>
              <a:rPr lang="en-US" dirty="0"/>
              <a:t>Related to power-law function and scale-freeness</a:t>
            </a:r>
          </a:p>
          <a:p>
            <a:r>
              <a:rPr lang="en-US" dirty="0"/>
              <a:t>Data: population of every incorporated city and town in the US</a:t>
            </a:r>
          </a:p>
        </p:txBody>
      </p:sp>
      <p:sp>
        <p:nvSpPr>
          <p:cNvPr id="5" name="Rectangle 4"/>
          <p:cNvSpPr/>
          <p:nvPr/>
        </p:nvSpPr>
        <p:spPr>
          <a:xfrm>
            <a:off x="963706" y="3611329"/>
            <a:ext cx="41058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446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</a:t>
            </a:r>
            <a:r>
              <a:rPr lang="en-US" sz="2000" dirty="0" err="1"/>
              <a:t>len</a:t>
            </a:r>
            <a:r>
              <a:rPr lang="en-US" sz="2000" dirty="0"/>
              <a:t>(pops)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446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14593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447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max(pops)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447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8008654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448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min(pops)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448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1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449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median(pops)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449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1276.0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450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mean(pops)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450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11116.203316658672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6992" y="4260334"/>
            <a:ext cx="367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http://thinkstats.com/populations.py</a:t>
            </a:r>
          </a:p>
        </p:txBody>
      </p:sp>
    </p:spTree>
    <p:extLst>
      <p:ext uri="{BB962C8B-B14F-4D97-AF65-F5344CB8AC3E}">
        <p14:creationId xmlns:p14="http://schemas.microsoft.com/office/powerpoint/2010/main" val="2147184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populations in US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02120" y="4155513"/>
            <a:ext cx="3687121" cy="2635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950" y="1528132"/>
            <a:ext cx="3898291" cy="2675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98048" y="2048953"/>
            <a:ext cx="5055752" cy="34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12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populations in US cities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553" y="5790063"/>
            <a:ext cx="6075406" cy="6712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Lognormal actually fits better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974334"/>
            <a:ext cx="5068455" cy="3531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4836" y="1963464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56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distribution of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believed that the degree is power-law (</a:t>
            </a:r>
            <a:r>
              <a:rPr lang="en-US" dirty="0" err="1"/>
              <a:t>pareto</a:t>
            </a:r>
            <a:r>
              <a:rPr lang="en-US" dirty="0"/>
              <a:t>), P(k) </a:t>
            </a:r>
            <a:r>
              <a:rPr lang="en-US" dirty="0">
                <a:sym typeface="Symbol" panose="05050102010706020507" pitchFamily="18" charset="2"/>
              </a:rPr>
              <a:t> k</a:t>
            </a:r>
            <a:r>
              <a:rPr lang="en-US" baseline="30000" dirty="0">
                <a:sym typeface="Symbol" panose="05050102010706020507" pitchFamily="18" charset="2"/>
              </a:rPr>
              <a:t>-</a:t>
            </a:r>
          </a:p>
          <a:p>
            <a:r>
              <a:rPr lang="en-US" dirty="0"/>
              <a:t>Obtained a protein-protein interaction network in yeast (~2700 nodes) and calculated degree.</a:t>
            </a:r>
          </a:p>
          <a:p>
            <a:endParaRPr lang="en-US" dirty="0"/>
          </a:p>
          <a:p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7653" y="3317788"/>
            <a:ext cx="4216841" cy="3429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54494" y="3341705"/>
            <a:ext cx="3840358" cy="3378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471" y="3282552"/>
            <a:ext cx="3846734" cy="3378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4929" y="3886200"/>
            <a:ext cx="79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30117" y="3917577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Exponential</a:t>
            </a:r>
          </a:p>
        </p:txBody>
      </p:sp>
    </p:spTree>
    <p:extLst>
      <p:ext uri="{BB962C8B-B14F-4D97-AF65-F5344CB8AC3E}">
        <p14:creationId xmlns:p14="http://schemas.microsoft.com/office/powerpoint/2010/main" val="2696972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compression – a small set of parameters may be sufficient to summarize a large data set</a:t>
            </a:r>
          </a:p>
          <a:p>
            <a:r>
              <a:rPr lang="en-US" dirty="0"/>
              <a:t>Sometimes can smooth out noises</a:t>
            </a:r>
          </a:p>
          <a:p>
            <a:r>
              <a:rPr lang="en-US" dirty="0"/>
              <a:t>When data from a natural phenomenon fit a distribution, it can lead to insight into the physical system which can explain why the observed data has a particular form</a:t>
            </a:r>
          </a:p>
          <a:p>
            <a:r>
              <a:rPr lang="en-US" b="1" dirty="0"/>
              <a:t>Many machine learning methods assume certain data distribution. It is important to investigate the actual data distribution.</a:t>
            </a:r>
          </a:p>
          <a:p>
            <a:pPr lvl="1"/>
            <a:r>
              <a:rPr lang="en-US" dirty="0"/>
              <a:t>It is often difficult to fit an exact model.</a:t>
            </a:r>
          </a:p>
          <a:p>
            <a:pPr lvl="1"/>
            <a:r>
              <a:rPr lang="en-US" dirty="0"/>
              <a:t>Make reasonable approximations</a:t>
            </a:r>
          </a:p>
          <a:p>
            <a:pPr lvl="1"/>
            <a:r>
              <a:rPr lang="en-US" dirty="0"/>
              <a:t>Try different transformation and cleaning</a:t>
            </a:r>
          </a:p>
        </p:txBody>
      </p:sp>
    </p:spTree>
    <p:extLst>
      <p:ext uri="{BB962C8B-B14F-4D97-AF65-F5344CB8AC3E}">
        <p14:creationId xmlns:p14="http://schemas.microsoft.com/office/powerpoint/2010/main" val="6758355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Probability Rules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Definition (informal)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Experiment</a:t>
            </a:r>
            <a:r>
              <a:rPr lang="en-US" altLang="en-US" sz="2000" dirty="0"/>
              <a:t>: e.g. toss a coin 10 times or roll a die 10 times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Outcome</a:t>
            </a:r>
            <a:r>
              <a:rPr lang="en-US" altLang="en-US" sz="2000" dirty="0"/>
              <a:t>: A possible result of an experiment. e.g. HHHTTTHTTH or 1363254325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b="1" dirty="0"/>
              <a:t>sample space </a:t>
            </a:r>
            <a:r>
              <a:rPr lang="en-US" altLang="en-US" sz="2000" dirty="0"/>
              <a:t>S of a random experiment is the set of all possible outcomes. </a:t>
            </a:r>
            <a:r>
              <a:rPr lang="en-US" altLang="en-US" sz="2000" dirty="0" err="1"/>
              <a:t>e.g</a:t>
            </a:r>
            <a:r>
              <a:rPr lang="en-US" altLang="en-US" sz="2000" dirty="0"/>
              <a:t> {H, T}</a:t>
            </a:r>
            <a:r>
              <a:rPr lang="en-US" altLang="en-US" sz="2000" baseline="30000" dirty="0"/>
              <a:t>10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Event</a:t>
            </a:r>
            <a:r>
              <a:rPr lang="en-US" altLang="en-US" sz="2000" dirty="0"/>
              <a:t>: any subset of the sample space. E.g.: &gt; 4 heads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Probabilities are numbers assigned to events that indicate “</a:t>
            </a:r>
            <a:r>
              <a:rPr lang="en-US" altLang="en-US" sz="2000" b="1" i="1" dirty="0"/>
              <a:t>how likely” </a:t>
            </a:r>
            <a:r>
              <a:rPr lang="en-US" altLang="en-US" sz="2000" dirty="0"/>
              <a:t>it is that the event will occur when a random experiment is performed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</a:t>
            </a:r>
            <a:r>
              <a:rPr lang="en-US" altLang="en-US" sz="2000" b="1" dirty="0"/>
              <a:t>probability law </a:t>
            </a:r>
            <a:r>
              <a:rPr lang="en-US" altLang="en-US" sz="2000" dirty="0"/>
              <a:t>for a random experiment is a rule that assigns probabilities to the events in the experiment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666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Errorbar</a:t>
            </a:r>
            <a:r>
              <a:rPr lang="en-US" dirty="0"/>
              <a:t> and confidence interval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723249" y="1493739"/>
            <a:ext cx="7474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968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SEM = </a:t>
            </a:r>
            <a:r>
              <a:rPr lang="en-US" dirty="0" err="1">
                <a:effectLst/>
              </a:rPr>
              <a:t>std</a:t>
            </a:r>
            <a:r>
              <a:rPr lang="en-US" dirty="0">
                <a:effectLst/>
              </a:rPr>
              <a:t>(measures,0)/sqrt(</a:t>
            </a:r>
            <a:r>
              <a:rPr lang="en-US" dirty="0" err="1">
                <a:effectLst/>
              </a:rPr>
              <a:t>measures.shape</a:t>
            </a:r>
            <a:r>
              <a:rPr lang="en-US" dirty="0">
                <a:effectLst/>
              </a:rPr>
              <a:t>[0])</a:t>
            </a:r>
            <a:endParaRPr lang="en-US" dirty="0">
              <a:solidFill>
                <a:srgbClr val="000080"/>
              </a:solidFill>
              <a:effectLst/>
            </a:endParaRP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969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errorbar</a:t>
            </a:r>
            <a:r>
              <a:rPr lang="en-US" dirty="0">
                <a:effectLst/>
              </a:rPr>
              <a:t>([1,2,3], mean(measures,0),SEM);  </a:t>
            </a:r>
            <a:r>
              <a:rPr lang="en-US" dirty="0" err="1">
                <a:effectLst/>
              </a:rPr>
              <a:t>xticks</a:t>
            </a:r>
            <a:r>
              <a:rPr lang="en-US" dirty="0">
                <a:effectLst/>
              </a:rPr>
              <a:t>([1,2,3])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542143"/>
            <a:ext cx="26927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965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measures = </a:t>
            </a:r>
            <a:r>
              <a:rPr lang="en-US" dirty="0" err="1">
                <a:effectLst/>
              </a:rPr>
              <a:t>randint</a:t>
            </a:r>
            <a:r>
              <a:rPr lang="en-US" dirty="0">
                <a:effectLst/>
              </a:rPr>
              <a:t>(0, 100, size=(10,3))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966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measures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966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array([[70, 54, 67],</a:t>
            </a:r>
          </a:p>
          <a:p>
            <a:r>
              <a:rPr lang="en-US" dirty="0">
                <a:effectLst/>
              </a:rPr>
              <a:t>[62, 24, 60],</a:t>
            </a:r>
          </a:p>
          <a:p>
            <a:r>
              <a:rPr lang="en-US" dirty="0">
                <a:effectLst/>
              </a:rPr>
              <a:t>[ 0, 61, 11],</a:t>
            </a:r>
          </a:p>
          <a:p>
            <a:r>
              <a:rPr lang="en-US" dirty="0">
                <a:effectLst/>
              </a:rPr>
              <a:t>..., </a:t>
            </a:r>
          </a:p>
          <a:p>
            <a:r>
              <a:rPr lang="en-US" dirty="0">
                <a:effectLst/>
              </a:rPr>
              <a:t>[78, 43, 94],</a:t>
            </a:r>
          </a:p>
          <a:p>
            <a:r>
              <a:rPr lang="en-US" dirty="0">
                <a:effectLst/>
              </a:rPr>
              <a:t>[45, 79, 81],</a:t>
            </a:r>
          </a:p>
          <a:p>
            <a:r>
              <a:rPr lang="en-US" dirty="0">
                <a:effectLst/>
              </a:rPr>
              <a:t>[54, 50, 29]])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2395" y="3460894"/>
            <a:ext cx="4725477" cy="33535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9122" y="2411182"/>
            <a:ext cx="4725477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95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pic>
        <p:nvPicPr>
          <p:cNvPr id="3727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71601"/>
            <a:ext cx="8001000" cy="308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2362200" y="4953001"/>
            <a:ext cx="7315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  <a:sym typeface="Symbol" panose="05050102010706020507" pitchFamily="18" charset="2"/>
              </a:rPr>
              <a:t>0 </a:t>
            </a:r>
            <a:r>
              <a:rPr lang="en-US" altLang="en-US" sz="2400">
                <a:solidFill>
                  <a:srgbClr val="0033CC"/>
                </a:solidFill>
              </a:rPr>
              <a:t> P(A</a:t>
            </a:r>
            <a:r>
              <a:rPr lang="en-US" altLang="en-US" sz="2400" baseline="-25000">
                <a:solidFill>
                  <a:srgbClr val="0033CC"/>
                </a:solidFill>
              </a:rPr>
              <a:t>i</a:t>
            </a:r>
            <a:r>
              <a:rPr lang="en-US" altLang="en-US" sz="2400">
                <a:solidFill>
                  <a:srgbClr val="0033CC"/>
                </a:solidFill>
              </a:rPr>
              <a:t>) </a:t>
            </a:r>
            <a:r>
              <a:rPr lang="en-US" altLang="en-US" sz="2400">
                <a:solidFill>
                  <a:srgbClr val="0033CC"/>
                </a:solidFill>
                <a:sym typeface="Symbol" panose="05050102010706020507" pitchFamily="18" charset="2"/>
              </a:rPr>
              <a:t> 1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P(S) </a:t>
            </a:r>
            <a:r>
              <a:rPr lang="en-US" altLang="en-US" sz="2400">
                <a:solidFill>
                  <a:srgbClr val="0033CC"/>
                </a:solidFill>
                <a:sym typeface="Symbol" panose="05050102010706020507" pitchFamily="18" charset="2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4159851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Probabilistic Calculus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8534400" cy="4114800"/>
          </a:xfrm>
        </p:spPr>
        <p:txBody>
          <a:bodyPr/>
          <a:lstStyle/>
          <a:p>
            <a:r>
              <a:rPr lang="en-US" altLang="en-US">
                <a:solidFill>
                  <a:srgbClr val="0033CC"/>
                </a:solidFill>
              </a:rPr>
              <a:t>P(A U B) = P(A) + P(B) – P(A </a:t>
            </a:r>
            <a:r>
              <a:rPr lang="en-US" altLang="en-US">
                <a:solidFill>
                  <a:srgbClr val="0033CC"/>
                </a:solidFill>
                <a:cs typeface="Arial" panose="020B0604020202020204" pitchFamily="34" charset="0"/>
              </a:rPr>
              <a:t>∩ B)</a:t>
            </a:r>
          </a:p>
          <a:p>
            <a:endParaRPr lang="en-US" altLang="en-US">
              <a:cs typeface="Arial" panose="020B0604020202020204" pitchFamily="34" charset="0"/>
            </a:endParaRPr>
          </a:p>
          <a:p>
            <a:r>
              <a:rPr lang="en-US" altLang="en-US"/>
              <a:t>If A, B are </a:t>
            </a:r>
            <a:r>
              <a:rPr lang="en-US" altLang="en-US" b="1"/>
              <a:t>mutually exclusive</a:t>
            </a:r>
            <a:r>
              <a:rPr lang="en-US" altLang="en-US"/>
              <a:t>:</a:t>
            </a:r>
          </a:p>
          <a:p>
            <a:pPr lvl="1">
              <a:buFontTx/>
              <a:buNone/>
            </a:pPr>
            <a:r>
              <a:rPr lang="en-US" altLang="en-US"/>
              <a:t>P(A </a:t>
            </a:r>
            <a:r>
              <a:rPr lang="en-US" altLang="en-US">
                <a:cs typeface="Arial" panose="020B0604020202020204" pitchFamily="34" charset="0"/>
              </a:rPr>
              <a:t>∩</a:t>
            </a:r>
            <a:r>
              <a:rPr lang="en-US" altLang="en-US"/>
              <a:t> B) = 0</a:t>
            </a:r>
          </a:p>
          <a:p>
            <a:pPr lvl="1">
              <a:buFontTx/>
              <a:buNone/>
            </a:pPr>
            <a:r>
              <a:rPr lang="en-US" altLang="en-US"/>
              <a:t>P(A U B) = P(A) + P(B)</a:t>
            </a:r>
          </a:p>
          <a:p>
            <a:r>
              <a:rPr lang="en-US" altLang="en-US"/>
              <a:t>A and not(A) are mutually exclusive</a:t>
            </a:r>
          </a:p>
          <a:p>
            <a:pPr lvl="1"/>
            <a:r>
              <a:rPr lang="en-US" altLang="en-US"/>
              <a:t>Thus: </a:t>
            </a:r>
            <a:r>
              <a:rPr lang="en-US" altLang="en-US">
                <a:solidFill>
                  <a:srgbClr val="0033CC"/>
                </a:solidFill>
              </a:rPr>
              <a:t>P(not(A)) = P(A</a:t>
            </a:r>
            <a:r>
              <a:rPr lang="en-US" altLang="en-US" sz="2600" baseline="30000">
                <a:solidFill>
                  <a:srgbClr val="0033CC"/>
                </a:solidFill>
              </a:rPr>
              <a:t>c</a:t>
            </a:r>
            <a:r>
              <a:rPr lang="en-US" altLang="en-US">
                <a:solidFill>
                  <a:srgbClr val="0033CC"/>
                </a:solidFill>
              </a:rPr>
              <a:t>) = 1 – P(A)</a:t>
            </a:r>
          </a:p>
        </p:txBody>
      </p:sp>
      <p:pic>
        <p:nvPicPr>
          <p:cNvPr id="4505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133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67" name="Text Box 7"/>
          <p:cNvSpPr txBox="1">
            <a:spLocks noChangeArrowheads="1"/>
          </p:cNvSpPr>
          <p:nvPr/>
        </p:nvSpPr>
        <p:spPr bwMode="auto">
          <a:xfrm>
            <a:off x="2590800" y="2590800"/>
            <a:ext cx="13628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Either A or B</a:t>
            </a:r>
          </a:p>
        </p:txBody>
      </p:sp>
      <p:sp>
        <p:nvSpPr>
          <p:cNvPr id="450568" name="Text Box 8"/>
          <p:cNvSpPr txBox="1">
            <a:spLocks noChangeArrowheads="1"/>
          </p:cNvSpPr>
          <p:nvPr/>
        </p:nvSpPr>
        <p:spPr bwMode="auto">
          <a:xfrm>
            <a:off x="7054850" y="2590800"/>
            <a:ext cx="1398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both A and B</a:t>
            </a:r>
          </a:p>
        </p:txBody>
      </p:sp>
      <p:sp>
        <p:nvSpPr>
          <p:cNvPr id="450569" name="Rectangle 9" descr="10%"/>
          <p:cNvSpPr>
            <a:spLocks noChangeArrowheads="1"/>
          </p:cNvSpPr>
          <p:nvPr/>
        </p:nvSpPr>
        <p:spPr bwMode="auto">
          <a:xfrm>
            <a:off x="8686800" y="3733800"/>
            <a:ext cx="1447800" cy="12192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50570" name="Oval 10"/>
          <p:cNvSpPr>
            <a:spLocks noChangeArrowheads="1"/>
          </p:cNvSpPr>
          <p:nvPr/>
        </p:nvSpPr>
        <p:spPr bwMode="auto">
          <a:xfrm>
            <a:off x="8763000" y="4114800"/>
            <a:ext cx="533400" cy="533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450571" name="Oval 11"/>
          <p:cNvSpPr>
            <a:spLocks noChangeArrowheads="1"/>
          </p:cNvSpPr>
          <p:nvPr/>
        </p:nvSpPr>
        <p:spPr bwMode="auto">
          <a:xfrm>
            <a:off x="9525000" y="4114800"/>
            <a:ext cx="533400" cy="533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450573" name="Text Box 13"/>
          <p:cNvSpPr txBox="1">
            <a:spLocks noChangeArrowheads="1"/>
          </p:cNvSpPr>
          <p:nvPr/>
        </p:nvSpPr>
        <p:spPr bwMode="auto">
          <a:xfrm>
            <a:off x="9906000" y="36576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7830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Joint and conditional probability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b="1"/>
              <a:t>joint probability</a:t>
            </a:r>
            <a:r>
              <a:rPr lang="en-US" altLang="en-US"/>
              <a:t> of two events A and B P(A</a:t>
            </a:r>
            <a:r>
              <a:rPr lang="en-US" altLang="en-US">
                <a:cs typeface="Arial" panose="020B0604020202020204" pitchFamily="34" charset="0"/>
              </a:rPr>
              <a:t>∩</a:t>
            </a:r>
            <a:r>
              <a:rPr lang="en-US" altLang="en-US"/>
              <a:t>B), or simply P(A, B) is the probability that event A and B occur at the same time.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b="1"/>
              <a:t>conditional probability</a:t>
            </a:r>
            <a:r>
              <a:rPr lang="en-US" altLang="en-US"/>
              <a:t> of P(A|B) is the probability that A occurs given B occurred.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0033CC"/>
                </a:solidFill>
              </a:rPr>
              <a:t>P(A | B) = P(A </a:t>
            </a:r>
            <a:r>
              <a:rPr lang="en-US" altLang="en-US">
                <a:solidFill>
                  <a:srgbClr val="0033CC"/>
                </a:solidFill>
                <a:cs typeface="Arial" panose="020B0604020202020204" pitchFamily="34" charset="0"/>
              </a:rPr>
              <a:t>∩</a:t>
            </a:r>
            <a:r>
              <a:rPr lang="en-US" altLang="en-US">
                <a:solidFill>
                  <a:srgbClr val="0033CC"/>
                </a:solidFill>
              </a:rPr>
              <a:t> B) / P(B)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0033CC"/>
                </a:solidFill>
              </a:rPr>
              <a:t>P(A </a:t>
            </a:r>
            <a:r>
              <a:rPr lang="en-US" altLang="en-US">
                <a:solidFill>
                  <a:srgbClr val="0033CC"/>
                </a:solidFill>
                <a:cs typeface="Arial" panose="020B0604020202020204" pitchFamily="34" charset="0"/>
              </a:rPr>
              <a:t>∩</a:t>
            </a:r>
            <a:r>
              <a:rPr lang="en-US" altLang="en-US">
                <a:solidFill>
                  <a:srgbClr val="0033CC"/>
                </a:solidFill>
              </a:rPr>
              <a:t> B) = P(A | B) * P(B)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pic>
        <p:nvPicPr>
          <p:cNvPr id="389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724401"/>
            <a:ext cx="44958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55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Roll a die</a:t>
            </a:r>
          </a:p>
          <a:p>
            <a:pPr lvl="1"/>
            <a:r>
              <a:rPr lang="en-US" altLang="en-US"/>
              <a:t>If I tell you the number is less than 4</a:t>
            </a:r>
          </a:p>
          <a:p>
            <a:pPr lvl="1"/>
            <a:r>
              <a:rPr lang="en-US" altLang="en-US"/>
              <a:t>What is the prob for the number to be even?</a:t>
            </a:r>
          </a:p>
          <a:p>
            <a:pPr lvl="2">
              <a:buFontTx/>
              <a:buNone/>
            </a:pPr>
            <a:r>
              <a:rPr lang="en-US" altLang="en-US">
                <a:solidFill>
                  <a:srgbClr val="0033CC"/>
                </a:solidFill>
              </a:rPr>
              <a:t>P(d = even | d &lt; 4)</a:t>
            </a:r>
            <a:r>
              <a:rPr lang="en-US" altLang="en-US"/>
              <a:t> </a:t>
            </a:r>
          </a:p>
          <a:p>
            <a:pPr lvl="2">
              <a:buFontTx/>
              <a:buNone/>
            </a:pPr>
            <a:r>
              <a:rPr lang="en-US" altLang="en-US"/>
              <a:t>= P(d = even </a:t>
            </a:r>
            <a:r>
              <a:rPr lang="en-US" altLang="en-US">
                <a:cs typeface="Arial" panose="020B0604020202020204" pitchFamily="34" charset="0"/>
              </a:rPr>
              <a:t>∩ d &lt; 4) / P(d &lt; 4)</a:t>
            </a:r>
          </a:p>
          <a:p>
            <a:pPr lvl="2"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= P(d = 2) / P(d = 1, 2, or 3) </a:t>
            </a:r>
          </a:p>
          <a:p>
            <a:pPr lvl="2"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= (1/6) / (3/6) = 1/3</a:t>
            </a:r>
          </a:p>
          <a:p>
            <a:pPr lvl="2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7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r>
              <a:rPr lang="en-US" altLang="en-US"/>
              <a:t>Independence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534400" cy="4648200"/>
          </a:xfrm>
        </p:spPr>
        <p:txBody>
          <a:bodyPr/>
          <a:lstStyle/>
          <a:p>
            <a:r>
              <a:rPr lang="en-US" altLang="en-US"/>
              <a:t>P(A | B) = P(A </a:t>
            </a:r>
            <a:r>
              <a:rPr lang="en-US" altLang="en-US">
                <a:cs typeface="Arial" panose="020B0604020202020204" pitchFamily="34" charset="0"/>
              </a:rPr>
              <a:t>∩</a:t>
            </a:r>
            <a:r>
              <a:rPr lang="en-US" altLang="en-US"/>
              <a:t> B) / P(B)</a:t>
            </a:r>
          </a:p>
          <a:p>
            <a:pPr>
              <a:buFontTx/>
              <a:buNone/>
            </a:pPr>
            <a:r>
              <a:rPr lang="en-US" altLang="en-US"/>
              <a:t>	=&gt; P(A </a:t>
            </a:r>
            <a:r>
              <a:rPr lang="en-US" altLang="en-US">
                <a:cs typeface="Arial" panose="020B0604020202020204" pitchFamily="34" charset="0"/>
              </a:rPr>
              <a:t>∩</a:t>
            </a:r>
            <a:r>
              <a:rPr lang="en-US" altLang="en-US"/>
              <a:t> B) = P(B) * P(A | B)</a:t>
            </a:r>
          </a:p>
          <a:p>
            <a:r>
              <a:rPr lang="en-US" altLang="en-US"/>
              <a:t>A, B are </a:t>
            </a:r>
            <a:r>
              <a:rPr lang="en-US" altLang="en-US" b="1">
                <a:solidFill>
                  <a:srgbClr val="0033CC"/>
                </a:solidFill>
              </a:rPr>
              <a:t>independent</a:t>
            </a:r>
            <a:r>
              <a:rPr lang="en-US" altLang="en-US">
                <a:solidFill>
                  <a:srgbClr val="0033CC"/>
                </a:solidFill>
              </a:rPr>
              <a:t> </a:t>
            </a:r>
            <a:r>
              <a:rPr lang="en-US" altLang="en-US"/>
              <a:t>iff </a:t>
            </a:r>
          </a:p>
          <a:p>
            <a:pPr lvl="1"/>
            <a:r>
              <a:rPr lang="en-US" altLang="en-US">
                <a:solidFill>
                  <a:srgbClr val="0033CC"/>
                </a:solidFill>
              </a:rPr>
              <a:t>P(A </a:t>
            </a:r>
            <a:r>
              <a:rPr lang="en-US" altLang="en-US">
                <a:solidFill>
                  <a:srgbClr val="0033CC"/>
                </a:solidFill>
                <a:cs typeface="Arial" panose="020B0604020202020204" pitchFamily="34" charset="0"/>
              </a:rPr>
              <a:t>∩</a:t>
            </a:r>
            <a:r>
              <a:rPr lang="en-US" altLang="en-US">
                <a:solidFill>
                  <a:srgbClr val="0033CC"/>
                </a:solidFill>
              </a:rPr>
              <a:t> B) = P(A) * P(B) </a:t>
            </a:r>
          </a:p>
          <a:p>
            <a:pPr lvl="1"/>
            <a:r>
              <a:rPr lang="en-US" altLang="en-US">
                <a:solidFill>
                  <a:srgbClr val="0033CC"/>
                </a:solidFill>
              </a:rPr>
              <a:t>That is, P(A) = P(A | B)</a:t>
            </a:r>
          </a:p>
          <a:p>
            <a:r>
              <a:rPr lang="en-US" altLang="en-US"/>
              <a:t>Also implies that P(B) = P(B | A)</a:t>
            </a:r>
          </a:p>
          <a:p>
            <a:pPr lvl="1"/>
            <a:r>
              <a:rPr lang="en-US" altLang="en-US"/>
              <a:t>P(A </a:t>
            </a:r>
            <a:r>
              <a:rPr lang="en-US" altLang="en-US">
                <a:cs typeface="Arial" panose="020B0604020202020204" pitchFamily="34" charset="0"/>
              </a:rPr>
              <a:t>∩</a:t>
            </a:r>
            <a:r>
              <a:rPr lang="en-US" altLang="en-US"/>
              <a:t> B) = P(B) * P(A | B) = P(A) * P(B | A)</a:t>
            </a:r>
          </a:p>
        </p:txBody>
      </p:sp>
    </p:spTree>
    <p:extLst>
      <p:ext uri="{BB962C8B-B14F-4D97-AF65-F5344CB8AC3E}">
        <p14:creationId xmlns:p14="http://schemas.microsoft.com/office/powerpoint/2010/main" val="41391521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Are P(d = even) and P(d &lt; 4) independent?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P(d = even and d &lt; 4) = 1/6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</a:t>
            </a:r>
            <a:r>
              <a:rPr lang="en-US" altLang="en-US"/>
              <a:t> P(d = even) * P(d &lt; 4) = 1/4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or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P(d = even) = ½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 </a:t>
            </a:r>
            <a:r>
              <a:rPr lang="en-US" altLang="en-US"/>
              <a:t>P(d = even | d &lt; 4) = 1/3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the die has 8 faces, will P(d = even) and P(d &lt; 5) be independent?</a:t>
            </a:r>
          </a:p>
        </p:txBody>
      </p:sp>
    </p:spTree>
    <p:extLst>
      <p:ext uri="{BB962C8B-B14F-4D97-AF65-F5344CB8AC3E}">
        <p14:creationId xmlns:p14="http://schemas.microsoft.com/office/powerpoint/2010/main" val="280205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Theorem of total probability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Let B</a:t>
            </a:r>
            <a:r>
              <a:rPr lang="en-US" altLang="en-US" sz="2000" baseline="-25000"/>
              <a:t>1</a:t>
            </a:r>
            <a:r>
              <a:rPr lang="en-US" altLang="en-US" sz="2000"/>
              <a:t>, B</a:t>
            </a:r>
            <a:r>
              <a:rPr lang="en-US" altLang="en-US" sz="2000" baseline="-25000"/>
              <a:t>2</a:t>
            </a:r>
            <a:r>
              <a:rPr lang="en-US" altLang="en-US" sz="2000"/>
              <a:t>, …, B</a:t>
            </a:r>
            <a:r>
              <a:rPr lang="en-US" altLang="en-US" sz="2000" baseline="-25000"/>
              <a:t>N</a:t>
            </a:r>
            <a:r>
              <a:rPr lang="en-US" altLang="en-US" sz="2000"/>
              <a:t> be mutually exclusive events whose union equals the sample space S. We refer to these sets as a partition of S.</a:t>
            </a:r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r>
              <a:rPr lang="en-US" altLang="en-US" sz="2000"/>
              <a:t>An event A can be represented as:</a:t>
            </a:r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</p:txBody>
      </p:sp>
      <p:pic>
        <p:nvPicPr>
          <p:cNvPr id="3973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27550"/>
            <a:ext cx="716280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731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35214"/>
            <a:ext cx="3352800" cy="170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1981200" y="4832351"/>
            <a:ext cx="81534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6075" indent="-346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35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/>
              <a:t>Since B</a:t>
            </a:r>
            <a:r>
              <a:rPr lang="en-US" altLang="en-US" sz="2000" baseline="-25000"/>
              <a:t>1</a:t>
            </a:r>
            <a:r>
              <a:rPr lang="en-US" altLang="en-US" sz="2000"/>
              <a:t>, B</a:t>
            </a:r>
            <a:r>
              <a:rPr lang="en-US" altLang="en-US" sz="2000" baseline="-25000"/>
              <a:t>2</a:t>
            </a:r>
            <a:r>
              <a:rPr lang="en-US" altLang="en-US" sz="2000"/>
              <a:t>, …, B</a:t>
            </a:r>
            <a:r>
              <a:rPr lang="en-US" altLang="en-US" sz="2000" baseline="-25000"/>
              <a:t>N</a:t>
            </a:r>
            <a:r>
              <a:rPr lang="en-US" altLang="en-US" sz="2000"/>
              <a:t> are mutually exclusive, then </a:t>
            </a:r>
          </a:p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rgbClr val="0033CC"/>
                </a:solidFill>
              </a:rPr>
              <a:t>	P(A) = P(A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∩B</a:t>
            </a:r>
            <a:r>
              <a:rPr lang="en-US" altLang="en-US" sz="2000" baseline="-25000">
                <a:solidFill>
                  <a:srgbClr val="0033CC"/>
                </a:solidFill>
              </a:rPr>
              <a:t>1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 + </a:t>
            </a:r>
            <a:r>
              <a:rPr lang="en-US" altLang="en-US" sz="2000">
                <a:solidFill>
                  <a:srgbClr val="0033CC"/>
                </a:solidFill>
              </a:rPr>
              <a:t>P(A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∩B</a:t>
            </a:r>
            <a:r>
              <a:rPr lang="en-US" altLang="en-US" sz="2000" baseline="-25000">
                <a:solidFill>
                  <a:srgbClr val="0033CC"/>
                </a:solidFill>
              </a:rPr>
              <a:t>2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 + … + </a:t>
            </a:r>
            <a:r>
              <a:rPr lang="en-US" altLang="en-US" sz="2000">
                <a:solidFill>
                  <a:srgbClr val="0033CC"/>
                </a:solidFill>
              </a:rPr>
              <a:t>P(A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∩B</a:t>
            </a:r>
            <a:r>
              <a:rPr lang="en-US" altLang="en-US" sz="2000" baseline="-25000">
                <a:solidFill>
                  <a:srgbClr val="0033CC"/>
                </a:solidFill>
              </a:rPr>
              <a:t>N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/>
              <a:t>And therefore </a:t>
            </a:r>
          </a:p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rgbClr val="0033CC"/>
                </a:solidFill>
              </a:rPr>
              <a:t>	P(A) = P(A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|B</a:t>
            </a:r>
            <a:r>
              <a:rPr lang="en-US" altLang="en-US" sz="2000" baseline="-25000">
                <a:solidFill>
                  <a:srgbClr val="0033CC"/>
                </a:solidFill>
              </a:rPr>
              <a:t>1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)*P(B</a:t>
            </a:r>
            <a:r>
              <a:rPr lang="en-US" altLang="en-US" sz="2000" baseline="-25000">
                <a:solidFill>
                  <a:srgbClr val="0033CC"/>
                </a:solidFill>
              </a:rPr>
              <a:t>1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 + </a:t>
            </a:r>
            <a:r>
              <a:rPr lang="en-US" altLang="en-US" sz="2000">
                <a:solidFill>
                  <a:srgbClr val="0033CC"/>
                </a:solidFill>
              </a:rPr>
              <a:t>P(A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|B</a:t>
            </a:r>
            <a:r>
              <a:rPr lang="en-US" altLang="en-US" sz="2000" baseline="-25000">
                <a:solidFill>
                  <a:srgbClr val="0033CC"/>
                </a:solidFill>
              </a:rPr>
              <a:t>2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)*P(B</a:t>
            </a:r>
            <a:r>
              <a:rPr lang="en-US" altLang="en-US" sz="2000" baseline="-25000">
                <a:solidFill>
                  <a:srgbClr val="0033CC"/>
                </a:solidFill>
              </a:rPr>
              <a:t>2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 + … + </a:t>
            </a:r>
            <a:r>
              <a:rPr lang="en-US" altLang="en-US" sz="2000">
                <a:solidFill>
                  <a:srgbClr val="0033CC"/>
                </a:solidFill>
              </a:rPr>
              <a:t>P(A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|B</a:t>
            </a:r>
            <a:r>
              <a:rPr lang="en-US" altLang="en-US" sz="2000" baseline="-25000">
                <a:solidFill>
                  <a:srgbClr val="0033CC"/>
                </a:solidFill>
              </a:rPr>
              <a:t>N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)*P(B</a:t>
            </a:r>
            <a:r>
              <a:rPr lang="en-US" altLang="en-US" sz="2000" baseline="-25000">
                <a:solidFill>
                  <a:srgbClr val="0033CC"/>
                </a:solidFill>
              </a:rPr>
              <a:t>N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		= 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en-US" sz="2000" baseline="-25000">
                <a:solidFill>
                  <a:srgbClr val="0033CC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 P(A | B</a:t>
            </a:r>
            <a:r>
              <a:rPr lang="en-US" altLang="en-US" sz="2000" baseline="-25000">
                <a:solidFill>
                  <a:srgbClr val="0033CC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>
                <a:solidFill>
                  <a:srgbClr val="0033CC"/>
                </a:solidFill>
                <a:cs typeface="Arial" panose="020B0604020202020204" pitchFamily="34" charset="0"/>
              </a:rPr>
              <a:t>) * </a:t>
            </a:r>
            <a:r>
              <a:rPr lang="en-US" altLang="en-US">
                <a:solidFill>
                  <a:srgbClr val="0033CC"/>
                </a:solidFill>
              </a:rPr>
              <a:t>P(B</a:t>
            </a:r>
            <a:r>
              <a:rPr lang="en-US" altLang="en-US" baseline="-25000">
                <a:solidFill>
                  <a:srgbClr val="0033CC"/>
                </a:solidFill>
              </a:rPr>
              <a:t>i</a:t>
            </a:r>
            <a:r>
              <a:rPr lang="en-US" altLang="en-US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397319" name="Text Box 7"/>
          <p:cNvSpPr txBox="1">
            <a:spLocks noChangeArrowheads="1"/>
          </p:cNvSpPr>
          <p:nvPr/>
        </p:nvSpPr>
        <p:spPr bwMode="auto">
          <a:xfrm>
            <a:off x="6400801" y="6324600"/>
            <a:ext cx="2911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Exhaustive conditionalization</a:t>
            </a:r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7727951" y="5257800"/>
            <a:ext cx="1639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Marginalization</a:t>
            </a:r>
          </a:p>
        </p:txBody>
      </p:sp>
    </p:spTree>
    <p:extLst>
      <p:ext uri="{BB962C8B-B14F-4D97-AF65-F5344CB8AC3E}">
        <p14:creationId xmlns:p14="http://schemas.microsoft.com/office/powerpoint/2010/main" val="4963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loaded die: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P(6) = 0.5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P(1) = … = P(5) = 0.1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Prob of even number?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   P(even)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= P(even | d &lt; 6) * P (d&lt;6) +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P(even | d = 6) * P (d=6)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= 2/5 * 0.5 + 1 * 0.5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= 0.7</a:t>
            </a:r>
          </a:p>
        </p:txBody>
      </p:sp>
    </p:spTree>
    <p:extLst>
      <p:ext uri="{BB962C8B-B14F-4D97-AF65-F5344CB8AC3E}">
        <p14:creationId xmlns:p14="http://schemas.microsoft.com/office/powerpoint/2010/main" val="190818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box of dice:</a:t>
            </a:r>
          </a:p>
          <a:p>
            <a:pPr lvl="1"/>
            <a:r>
              <a:rPr lang="en-US" altLang="en-US"/>
              <a:t>99% fair</a:t>
            </a:r>
          </a:p>
          <a:p>
            <a:pPr lvl="1"/>
            <a:r>
              <a:rPr lang="en-US" altLang="en-US"/>
              <a:t>1% loaded</a:t>
            </a:r>
          </a:p>
          <a:p>
            <a:pPr lvl="2"/>
            <a:r>
              <a:rPr lang="en-US" altLang="en-US"/>
              <a:t>P(6) = 0.5.</a:t>
            </a:r>
          </a:p>
          <a:p>
            <a:pPr lvl="2"/>
            <a:r>
              <a:rPr lang="en-US" altLang="en-US"/>
              <a:t>P(1) = … = P(5) = 0.1</a:t>
            </a:r>
          </a:p>
          <a:p>
            <a:pPr lvl="1"/>
            <a:r>
              <a:rPr lang="en-US" altLang="en-US"/>
              <a:t>Randomly pick a die and roll, P(6)?</a:t>
            </a:r>
          </a:p>
          <a:p>
            <a:r>
              <a:rPr lang="en-US" altLang="en-US"/>
              <a:t>P(6) = P(6 | F) * P(F) + P(6 | L) * P(L)</a:t>
            </a:r>
          </a:p>
          <a:p>
            <a:pPr lvl="1"/>
            <a:r>
              <a:rPr lang="en-US" altLang="en-US"/>
              <a:t>1/6 * 0.99 + 0.5 * 0.01 = 0.17</a:t>
            </a:r>
          </a:p>
        </p:txBody>
      </p:sp>
    </p:spTree>
    <p:extLst>
      <p:ext uri="{BB962C8B-B14F-4D97-AF65-F5344CB8AC3E}">
        <p14:creationId xmlns:p14="http://schemas.microsoft.com/office/powerpoint/2010/main" val="33018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Chain rule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P(x1, x2, x3) = P(x1, x2, x3) /  P(x2, x3) </a:t>
            </a:r>
          </a:p>
          <a:p>
            <a:pPr>
              <a:buFontTx/>
              <a:buNone/>
            </a:pPr>
            <a:r>
              <a:rPr lang="en-US" altLang="en-US"/>
              <a:t>				* P(x2, x3) / P(x3)</a:t>
            </a:r>
          </a:p>
          <a:p>
            <a:pPr>
              <a:buFontTx/>
              <a:buNone/>
            </a:pPr>
            <a:r>
              <a:rPr lang="en-US" altLang="en-US"/>
              <a:t>				* P(x3)</a:t>
            </a:r>
          </a:p>
          <a:p>
            <a:pPr>
              <a:buFontTx/>
              <a:buNone/>
            </a:pPr>
            <a:r>
              <a:rPr lang="en-US" altLang="en-US"/>
              <a:t>= P(x1 | x2, x3) P(x2 | x3) P(x3)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3886200" y="5029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x3</a:t>
            </a:r>
          </a:p>
        </p:txBody>
      </p:sp>
      <p:sp>
        <p:nvSpPr>
          <p:cNvPr id="456709" name="Rectangle 5"/>
          <p:cNvSpPr>
            <a:spLocks noChangeArrowheads="1"/>
          </p:cNvSpPr>
          <p:nvPr/>
        </p:nvSpPr>
        <p:spPr bwMode="auto">
          <a:xfrm>
            <a:off x="4572000" y="5029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x2</a:t>
            </a:r>
          </a:p>
        </p:txBody>
      </p:sp>
      <p:sp>
        <p:nvSpPr>
          <p:cNvPr id="456710" name="Rectangle 6"/>
          <p:cNvSpPr>
            <a:spLocks noChangeArrowheads="1"/>
          </p:cNvSpPr>
          <p:nvPr/>
        </p:nvSpPr>
        <p:spPr bwMode="auto">
          <a:xfrm>
            <a:off x="5181600" y="50292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x1</a:t>
            </a:r>
          </a:p>
        </p:txBody>
      </p:sp>
      <p:sp>
        <p:nvSpPr>
          <p:cNvPr id="456713" name="Freeform 9"/>
          <p:cNvSpPr>
            <a:spLocks/>
          </p:cNvSpPr>
          <p:nvPr/>
        </p:nvSpPr>
        <p:spPr bwMode="auto">
          <a:xfrm>
            <a:off x="3962400" y="4406900"/>
            <a:ext cx="1473200" cy="622300"/>
          </a:xfrm>
          <a:custGeom>
            <a:avLst/>
            <a:gdLst>
              <a:gd name="T0" fmla="*/ 872 w 888"/>
              <a:gd name="T1" fmla="*/ 392 h 392"/>
              <a:gd name="T2" fmla="*/ 872 w 888"/>
              <a:gd name="T3" fmla="*/ 104 h 392"/>
              <a:gd name="T4" fmla="*/ 776 w 888"/>
              <a:gd name="T5" fmla="*/ 56 h 392"/>
              <a:gd name="T6" fmla="*/ 344 w 888"/>
              <a:gd name="T7" fmla="*/ 56 h 392"/>
              <a:gd name="T8" fmla="*/ 56 w 888"/>
              <a:gd name="T9" fmla="*/ 56 h 392"/>
              <a:gd name="T10" fmla="*/ 8 w 888"/>
              <a:gd name="T11" fmla="*/ 39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8" h="392">
                <a:moveTo>
                  <a:pt x="872" y="392"/>
                </a:moveTo>
                <a:cubicBezTo>
                  <a:pt x="880" y="276"/>
                  <a:pt x="888" y="160"/>
                  <a:pt x="872" y="104"/>
                </a:cubicBezTo>
                <a:cubicBezTo>
                  <a:pt x="856" y="48"/>
                  <a:pt x="864" y="64"/>
                  <a:pt x="776" y="56"/>
                </a:cubicBezTo>
                <a:cubicBezTo>
                  <a:pt x="688" y="48"/>
                  <a:pt x="464" y="56"/>
                  <a:pt x="344" y="56"/>
                </a:cubicBezTo>
                <a:cubicBezTo>
                  <a:pt x="224" y="56"/>
                  <a:pt x="112" y="0"/>
                  <a:pt x="56" y="56"/>
                </a:cubicBezTo>
                <a:cubicBezTo>
                  <a:pt x="0" y="112"/>
                  <a:pt x="4" y="252"/>
                  <a:pt x="8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715" name="Freeform 11"/>
          <p:cNvSpPr>
            <a:spLocks/>
          </p:cNvSpPr>
          <p:nvPr/>
        </p:nvSpPr>
        <p:spPr bwMode="auto">
          <a:xfrm>
            <a:off x="4038600" y="4673600"/>
            <a:ext cx="635000" cy="355600"/>
          </a:xfrm>
          <a:custGeom>
            <a:avLst/>
            <a:gdLst>
              <a:gd name="T0" fmla="*/ 384 w 400"/>
              <a:gd name="T1" fmla="*/ 224 h 224"/>
              <a:gd name="T2" fmla="*/ 384 w 400"/>
              <a:gd name="T3" fmla="*/ 128 h 224"/>
              <a:gd name="T4" fmla="*/ 288 w 400"/>
              <a:gd name="T5" fmla="*/ 32 h 224"/>
              <a:gd name="T6" fmla="*/ 96 w 400"/>
              <a:gd name="T7" fmla="*/ 32 h 224"/>
              <a:gd name="T8" fmla="*/ 0 w 400"/>
              <a:gd name="T9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0" h="224">
                <a:moveTo>
                  <a:pt x="384" y="224"/>
                </a:moveTo>
                <a:cubicBezTo>
                  <a:pt x="392" y="192"/>
                  <a:pt x="400" y="160"/>
                  <a:pt x="384" y="128"/>
                </a:cubicBezTo>
                <a:cubicBezTo>
                  <a:pt x="368" y="96"/>
                  <a:pt x="336" y="48"/>
                  <a:pt x="288" y="32"/>
                </a:cubicBezTo>
                <a:cubicBezTo>
                  <a:pt x="240" y="16"/>
                  <a:pt x="144" y="0"/>
                  <a:pt x="96" y="32"/>
                </a:cubicBezTo>
                <a:cubicBezTo>
                  <a:pt x="48" y="64"/>
                  <a:pt x="24" y="144"/>
                  <a:pt x="0" y="2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716" name="Line 12"/>
          <p:cNvSpPr>
            <a:spLocks noChangeShapeType="1"/>
          </p:cNvSpPr>
          <p:nvPr/>
        </p:nvSpPr>
        <p:spPr bwMode="auto">
          <a:xfrm flipH="1">
            <a:off x="4800600" y="4495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Error of the Mean (SEM): standard deviation / sqrt(n)</a:t>
            </a:r>
          </a:p>
          <a:p>
            <a:r>
              <a:rPr lang="en-US" dirty="0"/>
              <a:t>95% confidence interval: 1.96*SEM (the interval that is likely to include the real mean with 95% probability)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6" name="Rectangle 5"/>
          <p:cNvSpPr/>
          <p:nvPr/>
        </p:nvSpPr>
        <p:spPr>
          <a:xfrm>
            <a:off x="726830" y="3678128"/>
            <a:ext cx="59014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errorbar</a:t>
            </a:r>
            <a:r>
              <a:rPr lang="en-US" sz="2000" dirty="0"/>
              <a:t>([1.05,2.05,3.05], mean(measures,0), SEM) </a:t>
            </a:r>
          </a:p>
          <a:p>
            <a:r>
              <a:rPr lang="en-US" sz="2000" dirty="0" err="1"/>
              <a:t>errorbar</a:t>
            </a:r>
            <a:r>
              <a:rPr lang="en-US" sz="2000" dirty="0"/>
              <a:t>([1,2,3], mean(measures,0), SEM*1.96);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8323" y="3201190"/>
            <a:ext cx="4725477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901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 theorem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P(A </a:t>
            </a:r>
            <a:r>
              <a:rPr lang="en-US" altLang="en-US">
                <a:cs typeface="Arial" panose="020B0604020202020204" pitchFamily="34" charset="0"/>
              </a:rPr>
              <a:t>∩</a:t>
            </a:r>
            <a:r>
              <a:rPr lang="en-US" altLang="en-US"/>
              <a:t> B) = P(B) * P(A | B) = P(A) * P(B | A)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>
            <a:off x="5538788" y="3346450"/>
            <a:ext cx="1928812" cy="1588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451173" y="3397251"/>
            <a:ext cx="2083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A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6129127" y="3397251"/>
            <a:ext cx="1859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P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7145034" y="2895601"/>
            <a:ext cx="195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B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6787940" y="2895601"/>
            <a:ext cx="1859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P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4552523" y="3119439"/>
            <a:ext cx="2083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A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4116084" y="3119439"/>
            <a:ext cx="195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B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3" name="Rectangle 11"/>
          <p:cNvSpPr>
            <a:spLocks noChangeArrowheads="1"/>
          </p:cNvSpPr>
          <p:nvPr/>
        </p:nvSpPr>
        <p:spPr bwMode="auto">
          <a:xfrm>
            <a:off x="3758990" y="3119439"/>
            <a:ext cx="1859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P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4" name="Rectangle 12"/>
          <p:cNvSpPr>
            <a:spLocks noChangeArrowheads="1"/>
          </p:cNvSpPr>
          <p:nvPr/>
        </p:nvSpPr>
        <p:spPr bwMode="auto">
          <a:xfrm>
            <a:off x="6699784" y="3397251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)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5" name="Rectangle 13"/>
          <p:cNvSpPr>
            <a:spLocks noChangeArrowheads="1"/>
          </p:cNvSpPr>
          <p:nvPr/>
        </p:nvSpPr>
        <p:spPr bwMode="auto">
          <a:xfrm>
            <a:off x="6333071" y="3397251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(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6" name="Rectangle 14"/>
          <p:cNvSpPr>
            <a:spLocks noChangeArrowheads="1"/>
          </p:cNvSpPr>
          <p:nvPr/>
        </p:nvSpPr>
        <p:spPr bwMode="auto">
          <a:xfrm>
            <a:off x="7358596" y="2895601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)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7" name="Rectangle 15"/>
          <p:cNvSpPr>
            <a:spLocks noChangeArrowheads="1"/>
          </p:cNvSpPr>
          <p:nvPr/>
        </p:nvSpPr>
        <p:spPr bwMode="auto">
          <a:xfrm>
            <a:off x="6991884" y="2895601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(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8" name="Rectangle 16"/>
          <p:cNvSpPr>
            <a:spLocks noChangeArrowheads="1"/>
          </p:cNvSpPr>
          <p:nvPr/>
        </p:nvSpPr>
        <p:spPr bwMode="auto">
          <a:xfrm>
            <a:off x="4763034" y="3119439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)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89" name="Rectangle 17"/>
          <p:cNvSpPr>
            <a:spLocks noChangeArrowheads="1"/>
          </p:cNvSpPr>
          <p:nvPr/>
        </p:nvSpPr>
        <p:spPr bwMode="auto">
          <a:xfrm>
            <a:off x="4283065" y="3119439"/>
            <a:ext cx="1651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|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90" name="Rectangle 18"/>
          <p:cNvSpPr>
            <a:spLocks noChangeArrowheads="1"/>
          </p:cNvSpPr>
          <p:nvPr/>
        </p:nvSpPr>
        <p:spPr bwMode="auto">
          <a:xfrm>
            <a:off x="3962934" y="3119439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(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91" name="Rectangle 19"/>
          <p:cNvSpPr>
            <a:spLocks noChangeArrowheads="1"/>
          </p:cNvSpPr>
          <p:nvPr/>
        </p:nvSpPr>
        <p:spPr bwMode="auto">
          <a:xfrm>
            <a:off x="5040164" y="3078164"/>
            <a:ext cx="1795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=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92" name="Text Box 20"/>
          <p:cNvSpPr txBox="1">
            <a:spLocks noChangeArrowheads="1"/>
          </p:cNvSpPr>
          <p:nvPr/>
        </p:nvSpPr>
        <p:spPr bwMode="auto">
          <a:xfrm>
            <a:off x="3057526" y="3076575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=&gt;</a:t>
            </a:r>
          </a:p>
        </p:txBody>
      </p:sp>
      <p:sp>
        <p:nvSpPr>
          <p:cNvPr id="438293" name="Text Box 21"/>
          <p:cNvSpPr txBox="1">
            <a:spLocks noChangeArrowheads="1"/>
          </p:cNvSpPr>
          <p:nvPr/>
        </p:nvSpPr>
        <p:spPr bwMode="auto">
          <a:xfrm>
            <a:off x="3124200" y="43434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Posterior probability</a:t>
            </a:r>
          </a:p>
        </p:txBody>
      </p:sp>
      <p:sp>
        <p:nvSpPr>
          <p:cNvPr id="438294" name="Line 22"/>
          <p:cNvSpPr>
            <a:spLocks noChangeShapeType="1"/>
          </p:cNvSpPr>
          <p:nvPr/>
        </p:nvSpPr>
        <p:spPr bwMode="auto">
          <a:xfrm flipV="1">
            <a:off x="4267200" y="36718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95" name="Text Box 23"/>
          <p:cNvSpPr txBox="1">
            <a:spLocks noChangeArrowheads="1"/>
          </p:cNvSpPr>
          <p:nvPr/>
        </p:nvSpPr>
        <p:spPr bwMode="auto">
          <a:xfrm>
            <a:off x="6324600" y="4433888"/>
            <a:ext cx="3657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Prior of A (Normalizing constant)</a:t>
            </a:r>
          </a:p>
        </p:txBody>
      </p:sp>
      <p:sp>
        <p:nvSpPr>
          <p:cNvPr id="438296" name="Line 24"/>
          <p:cNvSpPr>
            <a:spLocks noChangeShapeType="1"/>
          </p:cNvSpPr>
          <p:nvPr/>
        </p:nvSpPr>
        <p:spPr bwMode="auto">
          <a:xfrm flipH="1" flipV="1">
            <a:off x="6477000" y="39004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97" name="Rectangle 25"/>
          <p:cNvSpPr>
            <a:spLocks noChangeArrowheads="1"/>
          </p:cNvSpPr>
          <p:nvPr/>
        </p:nvSpPr>
        <p:spPr bwMode="auto">
          <a:xfrm>
            <a:off x="6383034" y="2863851"/>
            <a:ext cx="1955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B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98" name="Rectangle 26"/>
          <p:cNvSpPr>
            <a:spLocks noChangeArrowheads="1"/>
          </p:cNvSpPr>
          <p:nvPr/>
        </p:nvSpPr>
        <p:spPr bwMode="auto">
          <a:xfrm>
            <a:off x="5952698" y="2863851"/>
            <a:ext cx="20839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A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299" name="Rectangle 27"/>
          <p:cNvSpPr>
            <a:spLocks noChangeArrowheads="1"/>
          </p:cNvSpPr>
          <p:nvPr/>
        </p:nvSpPr>
        <p:spPr bwMode="auto">
          <a:xfrm>
            <a:off x="5592552" y="2863851"/>
            <a:ext cx="1859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 i="1">
                <a:solidFill>
                  <a:srgbClr val="0033CC"/>
                </a:solidFill>
                <a:cs typeface="Times New Roman (Hebrew)" charset="0"/>
              </a:rPr>
              <a:t>P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300" name="Rectangle 28"/>
          <p:cNvSpPr>
            <a:spLocks noChangeArrowheads="1"/>
          </p:cNvSpPr>
          <p:nvPr/>
        </p:nvSpPr>
        <p:spPr bwMode="auto">
          <a:xfrm>
            <a:off x="6596596" y="2863851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)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301" name="Rectangle 29"/>
          <p:cNvSpPr>
            <a:spLocks noChangeArrowheads="1"/>
          </p:cNvSpPr>
          <p:nvPr/>
        </p:nvSpPr>
        <p:spPr bwMode="auto">
          <a:xfrm>
            <a:off x="6116628" y="2863851"/>
            <a:ext cx="1651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|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302" name="Rectangle 30"/>
          <p:cNvSpPr>
            <a:spLocks noChangeArrowheads="1"/>
          </p:cNvSpPr>
          <p:nvPr/>
        </p:nvSpPr>
        <p:spPr bwMode="auto">
          <a:xfrm>
            <a:off x="5798084" y="2863851"/>
            <a:ext cx="1090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 rtl="1"/>
            <a:r>
              <a:rPr lang="en-US" altLang="en-US" sz="2800">
                <a:solidFill>
                  <a:srgbClr val="0033CC"/>
                </a:solidFill>
                <a:cs typeface="Times New Roman (Hebrew)" charset="0"/>
              </a:rPr>
              <a:t>(</a:t>
            </a:r>
            <a:endParaRPr lang="en-US" altLang="en-US" sz="2400">
              <a:solidFill>
                <a:srgbClr val="0033CC"/>
              </a:solidFill>
              <a:cs typeface="Times New Roman (Hebrew)" charset="0"/>
            </a:endParaRPr>
          </a:p>
        </p:txBody>
      </p:sp>
      <p:sp>
        <p:nvSpPr>
          <p:cNvPr id="438303" name="Line 31"/>
          <p:cNvSpPr>
            <a:spLocks noChangeShapeType="1"/>
          </p:cNvSpPr>
          <p:nvPr/>
        </p:nvSpPr>
        <p:spPr bwMode="auto">
          <a:xfrm flipH="1" flipV="1">
            <a:off x="7620000" y="3124200"/>
            <a:ext cx="1143000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8747126" y="2946400"/>
            <a:ext cx="10615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Prior of B</a:t>
            </a:r>
          </a:p>
        </p:txBody>
      </p:sp>
      <p:sp>
        <p:nvSpPr>
          <p:cNvPr id="438305" name="Line 33"/>
          <p:cNvSpPr>
            <a:spLocks noChangeShapeType="1"/>
          </p:cNvSpPr>
          <p:nvPr/>
        </p:nvSpPr>
        <p:spPr bwMode="auto">
          <a:xfrm>
            <a:off x="6248400" y="2514600"/>
            <a:ext cx="0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06" name="Line 34"/>
          <p:cNvSpPr>
            <a:spLocks noChangeShapeType="1"/>
          </p:cNvSpPr>
          <p:nvPr/>
        </p:nvSpPr>
        <p:spPr bwMode="auto">
          <a:xfrm>
            <a:off x="6248400" y="2514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307" name="Text Box 35"/>
          <p:cNvSpPr txBox="1">
            <a:spLocks noChangeArrowheads="1"/>
          </p:cNvSpPr>
          <p:nvPr/>
        </p:nvSpPr>
        <p:spPr bwMode="auto">
          <a:xfrm>
            <a:off x="7848600" y="2286001"/>
            <a:ext cx="23305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Conditional probability</a:t>
            </a:r>
          </a:p>
          <a:p>
            <a:r>
              <a:rPr lang="en-US" altLang="en-US"/>
              <a:t>(likelihood)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2286000" y="5105400"/>
            <a:ext cx="7924800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This is known as Bayes Theorem or Bayes Rule, and is (one of) the most useful relations in probability and statistics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Bayes Theorem is definitely the fundamental relation in Statistical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4044863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 theorem (cont’d)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B</a:t>
            </a:r>
            <a:r>
              <a:rPr lang="en-US" altLang="en-US" baseline="-25000" dirty="0"/>
              <a:t>1</a:t>
            </a:r>
            <a:r>
              <a:rPr lang="en-US" altLang="en-US" dirty="0"/>
              <a:t>, B</a:t>
            </a:r>
            <a:r>
              <a:rPr lang="en-US" altLang="en-US" baseline="-25000" dirty="0"/>
              <a:t>2</a:t>
            </a:r>
            <a:r>
              <a:rPr lang="en-US" altLang="en-US" dirty="0"/>
              <a:t>, …, B</a:t>
            </a:r>
            <a:r>
              <a:rPr lang="en-US" altLang="en-US" baseline="-25000" dirty="0"/>
              <a:t>N</a:t>
            </a:r>
            <a:r>
              <a:rPr lang="en-US" altLang="en-US" dirty="0"/>
              <a:t>, a partition of the sample space S. Suppose that event A occurs; what is the probability of event </a:t>
            </a:r>
            <a:r>
              <a:rPr lang="en-US" altLang="en-US" dirty="0" err="1"/>
              <a:t>B</a:t>
            </a:r>
            <a:r>
              <a:rPr lang="en-US" altLang="en-US" baseline="-25000" dirty="0" err="1"/>
              <a:t>j</a:t>
            </a:r>
            <a:r>
              <a:rPr lang="en-US" altLang="en-US" dirty="0"/>
              <a:t>?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sz="2400" dirty="0"/>
              <a:t>P(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 | A) = P(A | 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) * P(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) / P(A)</a:t>
            </a:r>
          </a:p>
          <a:p>
            <a:pPr>
              <a:buFontTx/>
              <a:buNone/>
            </a:pPr>
            <a:r>
              <a:rPr lang="en-US" altLang="en-US" sz="2400" dirty="0"/>
              <a:t>      </a:t>
            </a:r>
          </a:p>
          <a:p>
            <a:pPr>
              <a:buFontTx/>
              <a:buNone/>
            </a:pPr>
            <a:r>
              <a:rPr lang="en-US" altLang="en-US" sz="2400" dirty="0"/>
              <a:t>		        = P(A | 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) * P(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) / </a:t>
            </a:r>
            <a:r>
              <a:rPr lang="en-US" altLang="en-US" sz="2400" dirty="0">
                <a:sym typeface="Symbol" panose="05050102010706020507" pitchFamily="18" charset="2"/>
              </a:rPr>
              <a:t></a:t>
            </a:r>
            <a:r>
              <a:rPr lang="en-US" altLang="en-US" sz="2400" baseline="-25000" dirty="0" err="1"/>
              <a:t>j</a:t>
            </a:r>
            <a:r>
              <a:rPr lang="en-US" altLang="en-US" sz="2400" dirty="0" err="1"/>
              <a:t>P</a:t>
            </a:r>
            <a:r>
              <a:rPr lang="en-US" altLang="en-US" sz="2400" dirty="0"/>
              <a:t>(A | 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)*P(</a:t>
            </a: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)</a:t>
            </a:r>
          </a:p>
        </p:txBody>
      </p:sp>
      <p:pic>
        <p:nvPicPr>
          <p:cNvPr id="4055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667000"/>
            <a:ext cx="32004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5509" name="Text Box 5"/>
          <p:cNvSpPr txBox="1">
            <a:spLocks noChangeArrowheads="1"/>
          </p:cNvSpPr>
          <p:nvPr/>
        </p:nvSpPr>
        <p:spPr bwMode="auto">
          <a:xfrm>
            <a:off x="2286000" y="5318126"/>
            <a:ext cx="80772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: different models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In the observation of A, should you choose a model that maximizes P(</a:t>
            </a: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 | A) or P(A | </a:t>
            </a: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)? Depending on how much you know about </a:t>
            </a:r>
            <a:r>
              <a:rPr lang="en-US" altLang="en-US" sz="2000" dirty="0" err="1"/>
              <a:t>B</a:t>
            </a:r>
            <a:r>
              <a:rPr lang="en-US" altLang="en-US" sz="2000" baseline="-25000" dirty="0" err="1"/>
              <a:t>j</a:t>
            </a:r>
            <a:r>
              <a:rPr lang="en-US" altLang="en-US" sz="2000" baseline="-25000" dirty="0"/>
              <a:t> </a:t>
            </a:r>
            <a:r>
              <a:rPr lang="en-US" altLang="en-US" dirty="0"/>
              <a:t>!</a:t>
            </a:r>
          </a:p>
        </p:txBody>
      </p:sp>
      <p:sp>
        <p:nvSpPr>
          <p:cNvPr id="405510" name="Text Box 6"/>
          <p:cNvSpPr txBox="1">
            <a:spLocks noChangeArrowheads="1"/>
          </p:cNvSpPr>
          <p:nvPr/>
        </p:nvSpPr>
        <p:spPr bwMode="auto">
          <a:xfrm>
            <a:off x="845485" y="2669276"/>
            <a:ext cx="1404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Posterior</a:t>
            </a:r>
            <a:br>
              <a:rPr lang="en-US" altLang="en-US" sz="2000" dirty="0"/>
            </a:br>
            <a:r>
              <a:rPr lang="en-US" altLang="en-US" sz="2000" dirty="0"/>
              <a:t> probability</a:t>
            </a:r>
          </a:p>
        </p:txBody>
      </p:sp>
      <p:sp>
        <p:nvSpPr>
          <p:cNvPr id="405511" name="Line 7"/>
          <p:cNvSpPr>
            <a:spLocks noChangeShapeType="1"/>
          </p:cNvSpPr>
          <p:nvPr/>
        </p:nvSpPr>
        <p:spPr bwMode="auto">
          <a:xfrm>
            <a:off x="1578455" y="3312888"/>
            <a:ext cx="32657" cy="3447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12" name="Line 8"/>
          <p:cNvSpPr>
            <a:spLocks noChangeShapeType="1"/>
          </p:cNvSpPr>
          <p:nvPr/>
        </p:nvSpPr>
        <p:spPr bwMode="auto">
          <a:xfrm>
            <a:off x="2968195" y="3352806"/>
            <a:ext cx="222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14" name="Text Box 10"/>
          <p:cNvSpPr txBox="1">
            <a:spLocks noChangeArrowheads="1"/>
          </p:cNvSpPr>
          <p:nvPr/>
        </p:nvSpPr>
        <p:spPr bwMode="auto">
          <a:xfrm>
            <a:off x="2364945" y="3062294"/>
            <a:ext cx="11406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Likelihood</a:t>
            </a:r>
          </a:p>
        </p:txBody>
      </p:sp>
      <p:sp>
        <p:nvSpPr>
          <p:cNvPr id="405515" name="Line 11"/>
          <p:cNvSpPr>
            <a:spLocks noChangeShapeType="1"/>
          </p:cNvSpPr>
          <p:nvPr/>
        </p:nvSpPr>
        <p:spPr bwMode="auto">
          <a:xfrm flipH="1">
            <a:off x="4136598" y="3410862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16" name="Text Box 12"/>
          <p:cNvSpPr txBox="1">
            <a:spLocks noChangeArrowheads="1"/>
          </p:cNvSpPr>
          <p:nvPr/>
        </p:nvSpPr>
        <p:spPr bwMode="auto">
          <a:xfrm>
            <a:off x="3907998" y="3029862"/>
            <a:ext cx="1098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Prior of </a:t>
            </a:r>
            <a:r>
              <a:rPr lang="en-US" altLang="en-US" dirty="0" err="1"/>
              <a:t>B</a:t>
            </a:r>
            <a:r>
              <a:rPr lang="en-US" altLang="en-US" baseline="-25000" dirty="0" err="1"/>
              <a:t>j</a:t>
            </a:r>
            <a:endParaRPr lang="en-US" altLang="en-US" baseline="-25000" dirty="0"/>
          </a:p>
        </p:txBody>
      </p:sp>
      <p:sp>
        <p:nvSpPr>
          <p:cNvPr id="405517" name="Text Box 13"/>
          <p:cNvSpPr txBox="1">
            <a:spLocks noChangeArrowheads="1"/>
          </p:cNvSpPr>
          <p:nvPr/>
        </p:nvSpPr>
        <p:spPr bwMode="auto">
          <a:xfrm>
            <a:off x="5562636" y="3940639"/>
            <a:ext cx="14767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Normalizing </a:t>
            </a:r>
            <a:br>
              <a:rPr lang="en-US" altLang="en-US" dirty="0"/>
            </a:br>
            <a:r>
              <a:rPr lang="en-US" altLang="en-US" dirty="0"/>
              <a:t>constant</a:t>
            </a:r>
          </a:p>
        </p:txBody>
      </p:sp>
      <p:sp>
        <p:nvSpPr>
          <p:cNvPr id="405518" name="Line 14"/>
          <p:cNvSpPr>
            <a:spLocks noChangeShapeType="1"/>
          </p:cNvSpPr>
          <p:nvPr/>
        </p:nvSpPr>
        <p:spPr bwMode="auto">
          <a:xfrm flipH="1" flipV="1">
            <a:off x="5130834" y="4085778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19" name="Rectangle 15"/>
          <p:cNvSpPr>
            <a:spLocks noChangeArrowheads="1"/>
          </p:cNvSpPr>
          <p:nvPr/>
        </p:nvSpPr>
        <p:spPr bwMode="auto">
          <a:xfrm>
            <a:off x="5562636" y="5231426"/>
            <a:ext cx="29380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(theorem of total probability)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 flipV="1">
            <a:off x="5283234" y="508632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0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Prosecutor’s fallacy</a:t>
            </a:r>
          </a:p>
          <a:p>
            <a:pPr lvl="1"/>
            <a:r>
              <a:rPr lang="en-US" altLang="en-US"/>
              <a:t>Some crime happened</a:t>
            </a:r>
          </a:p>
          <a:p>
            <a:pPr lvl="1"/>
            <a:r>
              <a:rPr lang="en-US" altLang="en-US"/>
              <a:t>The criminal left not evidence except hair</a:t>
            </a:r>
          </a:p>
          <a:p>
            <a:pPr lvl="1"/>
            <a:r>
              <a:rPr lang="en-US" altLang="en-US"/>
              <a:t>The police got his DNA from his hair</a:t>
            </a:r>
          </a:p>
          <a:p>
            <a:r>
              <a:rPr lang="en-US" altLang="en-US"/>
              <a:t>Expert matched the DNA with someone’s DNA in a database</a:t>
            </a:r>
          </a:p>
          <a:p>
            <a:pPr lvl="1"/>
            <a:r>
              <a:rPr lang="en-US" altLang="en-US"/>
              <a:t>Expert said both false-positive and false negative rates are 10</a:t>
            </a:r>
            <a:r>
              <a:rPr lang="en-US" altLang="en-US" baseline="30000"/>
              <a:t>-6</a:t>
            </a:r>
          </a:p>
          <a:p>
            <a:r>
              <a:rPr lang="en-US" altLang="en-US"/>
              <a:t>Can this be used as an evidence of guilty against the suspect?</a:t>
            </a:r>
          </a:p>
        </p:txBody>
      </p:sp>
    </p:spTree>
    <p:extLst>
      <p:ext uri="{BB962C8B-B14F-4D97-AF65-F5344CB8AC3E}">
        <p14:creationId xmlns:p14="http://schemas.microsoft.com/office/powerpoint/2010/main" val="42176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Prosecutor’s fallacy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False Pos: P(match | innocent) = 10</a:t>
            </a:r>
            <a:r>
              <a:rPr lang="en-US" altLang="en-US" baseline="30000"/>
              <a:t>-6</a:t>
            </a:r>
          </a:p>
          <a:p>
            <a:r>
              <a:rPr lang="en-US" altLang="en-US"/>
              <a:t>False Neg: P(no match | guilty) = 10</a:t>
            </a:r>
            <a:r>
              <a:rPr lang="en-US" altLang="en-US" baseline="30000"/>
              <a:t>-6</a:t>
            </a:r>
            <a:endParaRPr lang="en-US" altLang="en-US"/>
          </a:p>
          <a:p>
            <a:r>
              <a:rPr lang="en-US" altLang="en-US"/>
              <a:t>P(match | guilty) = 1 - 10</a:t>
            </a:r>
            <a:r>
              <a:rPr lang="en-US" altLang="en-US" baseline="30000"/>
              <a:t>-6 </a:t>
            </a:r>
            <a:r>
              <a:rPr lang="en-US" altLang="en-US">
                <a:cs typeface="Arial" panose="020B0604020202020204" pitchFamily="34" charset="0"/>
              </a:rPr>
              <a:t>~</a:t>
            </a:r>
            <a:r>
              <a:rPr lang="en-US" altLang="en-US"/>
              <a:t> 1</a:t>
            </a:r>
            <a:endParaRPr lang="en-US" altLang="en-US" baseline="30000"/>
          </a:p>
          <a:p>
            <a:r>
              <a:rPr lang="en-US" altLang="en-US"/>
              <a:t>P(no match | innocent) = 1 - 10</a:t>
            </a:r>
            <a:r>
              <a:rPr lang="en-US" altLang="en-US" baseline="30000"/>
              <a:t>-6 </a:t>
            </a:r>
            <a:r>
              <a:rPr lang="en-US" altLang="en-US">
                <a:cs typeface="Arial" panose="020B0604020202020204" pitchFamily="34" charset="0"/>
              </a:rPr>
              <a:t>~</a:t>
            </a:r>
            <a:r>
              <a:rPr lang="en-US" altLang="en-US"/>
              <a:t> 1</a:t>
            </a:r>
          </a:p>
          <a:p>
            <a:endParaRPr lang="en-US" altLang="en-US"/>
          </a:p>
          <a:p>
            <a:r>
              <a:rPr lang="en-US" altLang="en-US"/>
              <a:t>P(guilty | match) = ?</a:t>
            </a:r>
            <a:endParaRPr lang="en-US" altLang="en-US" baseline="30000"/>
          </a:p>
          <a:p>
            <a:endParaRPr lang="en-US" altLang="en-US" baseline="30000"/>
          </a:p>
          <a:p>
            <a:pPr>
              <a:buFontTx/>
              <a:buNone/>
            </a:pPr>
            <a:endParaRPr lang="en-US" altLang="en-US" baseline="30000"/>
          </a:p>
        </p:txBody>
      </p:sp>
    </p:spTree>
    <p:extLst>
      <p:ext uri="{BB962C8B-B14F-4D97-AF65-F5344CB8AC3E}">
        <p14:creationId xmlns:p14="http://schemas.microsoft.com/office/powerpoint/2010/main" val="161004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Prosecutor’s fallacy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 P (g | m) = P (m | g) * P(g) / P (m)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		   ~  P(g) / P(m)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P(g): the prior probability for someone to be guilty with no DNA evidence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P(m): the probability for a DNA match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 to get these two numbers?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Don’t really care P(m)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Want to compare two models: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P(g | m) and P(i | m)</a:t>
            </a:r>
          </a:p>
        </p:txBody>
      </p:sp>
    </p:spTree>
    <p:extLst>
      <p:ext uri="{BB962C8B-B14F-4D97-AF65-F5344CB8AC3E}">
        <p14:creationId xmlns:p14="http://schemas.microsoft.com/office/powerpoint/2010/main" val="42203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Prosecutor’s fallacy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P(i | m) = P(m | i) * P(i) / P(m)</a:t>
            </a:r>
          </a:p>
          <a:p>
            <a:r>
              <a:rPr lang="en-US" altLang="en-US"/>
              <a:t>P(g | m) = P(m | g) * P(g) / P(m)</a:t>
            </a:r>
          </a:p>
          <a:p>
            <a:r>
              <a:rPr lang="en-US" altLang="en-US"/>
              <a:t>Therefore</a:t>
            </a:r>
          </a:p>
          <a:p>
            <a:pPr>
              <a:buFontTx/>
              <a:buNone/>
            </a:pPr>
            <a:r>
              <a:rPr lang="en-US" altLang="en-US"/>
              <a:t>	P(i | m) / P(g | m) = P(m | i) / P(m | g) * P(i) / P(g)</a:t>
            </a:r>
          </a:p>
          <a:p>
            <a:pPr>
              <a:buFontTx/>
              <a:buNone/>
            </a:pPr>
            <a:r>
              <a:rPr lang="en-US" altLang="en-US"/>
              <a:t>				= 10</a:t>
            </a:r>
            <a:r>
              <a:rPr lang="en-US" altLang="en-US" baseline="30000"/>
              <a:t>-6</a:t>
            </a:r>
            <a:r>
              <a:rPr lang="en-US" altLang="en-US"/>
              <a:t> * P(i) / P(g)</a:t>
            </a:r>
          </a:p>
          <a:p>
            <a:r>
              <a:rPr lang="en-US" altLang="en-US"/>
              <a:t>P(i) + p(g) = 1</a:t>
            </a:r>
          </a:p>
          <a:p>
            <a:r>
              <a:rPr lang="en-US" altLang="en-US"/>
              <a:t>It is clear, therefore, that whether we can conclude the suspect is guilty depends on the prior probability P(g)</a:t>
            </a:r>
          </a:p>
        </p:txBody>
      </p:sp>
    </p:spTree>
    <p:extLst>
      <p:ext uri="{BB962C8B-B14F-4D97-AF65-F5344CB8AC3E}">
        <p14:creationId xmlns:p14="http://schemas.microsoft.com/office/powerpoint/2010/main" val="116346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Prosecutor’s fallacy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How do you get P(g)?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Depending on what other information you have on the suspect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Say if the suspect has no other connection with the crime, and the overall crime rate is 10</a:t>
            </a:r>
            <a:r>
              <a:rPr lang="en-US" altLang="en-US" sz="2400" baseline="30000"/>
              <a:t>-7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That’s a reasonable prior for P(g)</a:t>
            </a:r>
            <a:endParaRPr lang="en-US" altLang="en-US" sz="2400" baseline="30000"/>
          </a:p>
          <a:p>
            <a:pPr>
              <a:lnSpc>
                <a:spcPct val="90000"/>
              </a:lnSpc>
            </a:pPr>
            <a:r>
              <a:rPr lang="en-US" altLang="en-US" sz="2400"/>
              <a:t>P(g) = 10</a:t>
            </a:r>
            <a:r>
              <a:rPr lang="en-US" altLang="en-US" sz="2400" baseline="30000"/>
              <a:t>-7</a:t>
            </a:r>
            <a:r>
              <a:rPr lang="en-US" altLang="en-US" sz="2400"/>
              <a:t>, P(i) ~ 1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P(i | m) / P(g | m) = 10</a:t>
            </a:r>
            <a:r>
              <a:rPr lang="en-US" altLang="en-US" sz="2400" baseline="30000"/>
              <a:t>-6</a:t>
            </a:r>
            <a:r>
              <a:rPr lang="en-US" altLang="en-US" sz="2400"/>
              <a:t> * P(i) / P(g) = 10</a:t>
            </a:r>
            <a:r>
              <a:rPr lang="en-US" altLang="en-US" sz="2400" baseline="30000"/>
              <a:t>-6</a:t>
            </a:r>
            <a:r>
              <a:rPr lang="en-US" altLang="en-US" sz="2400"/>
              <a:t>/10</a:t>
            </a:r>
            <a:r>
              <a:rPr lang="en-US" altLang="en-US" sz="2400" baseline="30000"/>
              <a:t>-7</a:t>
            </a:r>
            <a:r>
              <a:rPr lang="en-US" altLang="en-US" sz="2400"/>
              <a:t> = 10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Or: P(i | m) = 0.91 and P(g | m) = 0.09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Suspect is more likely to be innocent than guilty, given only the DNA samples</a:t>
            </a:r>
          </a:p>
        </p:txBody>
      </p:sp>
    </p:spTree>
    <p:extLst>
      <p:ext uri="{BB962C8B-B14F-4D97-AF65-F5344CB8AC3E}">
        <p14:creationId xmlns:p14="http://schemas.microsoft.com/office/powerpoint/2010/main" val="64403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test for a rare disease claims that it will report </a:t>
            </a:r>
            <a:r>
              <a:rPr lang="en-US" altLang="en-US">
                <a:solidFill>
                  <a:srgbClr val="0033CC"/>
                </a:solidFill>
              </a:rPr>
              <a:t>positive for 99.5%</a:t>
            </a:r>
            <a:r>
              <a:rPr lang="en-US" altLang="en-US"/>
              <a:t> of people </a:t>
            </a:r>
            <a:r>
              <a:rPr lang="en-US" altLang="en-US">
                <a:solidFill>
                  <a:srgbClr val="0033CC"/>
                </a:solidFill>
              </a:rPr>
              <a:t>with disease</a:t>
            </a:r>
            <a:r>
              <a:rPr lang="en-US" altLang="en-US"/>
              <a:t>, and </a:t>
            </a:r>
            <a:r>
              <a:rPr lang="en-US" altLang="en-US">
                <a:solidFill>
                  <a:srgbClr val="0033CC"/>
                </a:solidFill>
              </a:rPr>
              <a:t>negative 99.9%</a:t>
            </a:r>
            <a:r>
              <a:rPr lang="en-US" altLang="en-US"/>
              <a:t> of time for those </a:t>
            </a:r>
            <a:r>
              <a:rPr lang="en-US" altLang="en-US">
                <a:solidFill>
                  <a:srgbClr val="0033CC"/>
                </a:solidFill>
              </a:rPr>
              <a:t>without</a:t>
            </a:r>
            <a:r>
              <a:rPr lang="en-US" altLang="en-US"/>
              <a:t>. </a:t>
            </a:r>
          </a:p>
          <a:p>
            <a:r>
              <a:rPr lang="en-US" altLang="en-US"/>
              <a:t>The disease is present in the population at 1 in 100,000</a:t>
            </a:r>
          </a:p>
          <a:p>
            <a:r>
              <a:rPr lang="en-US" altLang="en-US"/>
              <a:t>What is P(disease | positive test)?</a:t>
            </a:r>
          </a:p>
          <a:p>
            <a:pPr lvl="1"/>
            <a:r>
              <a:rPr lang="en-US" altLang="en-US"/>
              <a:t>P(D|P) / P(H|P) ~ 0.01</a:t>
            </a:r>
          </a:p>
          <a:p>
            <a:r>
              <a:rPr lang="en-US" altLang="en-US"/>
              <a:t>What is P(disease | negative test)?</a:t>
            </a:r>
          </a:p>
          <a:p>
            <a:pPr lvl="1"/>
            <a:r>
              <a:rPr lang="en-US" altLang="en-US"/>
              <a:t>P(D|N) / P(H|N) ~ 5e-8</a:t>
            </a:r>
          </a:p>
        </p:txBody>
      </p:sp>
    </p:spTree>
    <p:extLst>
      <p:ext uri="{BB962C8B-B14F-4D97-AF65-F5344CB8AC3E}">
        <p14:creationId xmlns:p14="http://schemas.microsoft.com/office/powerpoint/2010/main" val="291695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Yet another example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We’ve talked about the boxes of dices: 99% fair, 1% loaded (50% at six)</a:t>
            </a:r>
          </a:p>
          <a:p>
            <a:r>
              <a:rPr lang="en-US" altLang="en-US" dirty="0"/>
              <a:t>We said if we randomly pick a die and roll, we have 17% of chance to get a six</a:t>
            </a:r>
          </a:p>
          <a:p>
            <a:r>
              <a:rPr lang="en-US" altLang="en-US" dirty="0"/>
              <a:t>If we get 3 six in a row, what’s the chance that the die is loaded?</a:t>
            </a:r>
          </a:p>
          <a:p>
            <a:r>
              <a:rPr lang="en-US" altLang="en-US" dirty="0"/>
              <a:t>How about 5 six in a row?</a:t>
            </a:r>
          </a:p>
        </p:txBody>
      </p:sp>
    </p:spTree>
    <p:extLst>
      <p:ext uri="{BB962C8B-B14F-4D97-AF65-F5344CB8AC3E}">
        <p14:creationId xmlns:p14="http://schemas.microsoft.com/office/powerpoint/2010/main" val="2828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P(loaded | 666)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= P(666 | loaded) * P(loaded) / P(666)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= 0.5</a:t>
            </a:r>
            <a:r>
              <a:rPr lang="en-US" altLang="en-US" baseline="30000"/>
              <a:t>3</a:t>
            </a:r>
            <a:r>
              <a:rPr lang="en-US" altLang="en-US"/>
              <a:t> * 0.01 / (0.5</a:t>
            </a:r>
            <a:r>
              <a:rPr lang="en-US" altLang="en-US" baseline="30000"/>
              <a:t>3</a:t>
            </a:r>
            <a:r>
              <a:rPr lang="en-US" altLang="en-US"/>
              <a:t> * 0.01 + (1/6)</a:t>
            </a:r>
            <a:r>
              <a:rPr lang="en-US" altLang="en-US" baseline="30000"/>
              <a:t>3</a:t>
            </a:r>
            <a:r>
              <a:rPr lang="en-US" altLang="en-US"/>
              <a:t> * 0.99)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= 0.21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P(loaded | 66666)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= P(66666 | loaded) * P(loaded) / P(66666)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= 0.5</a:t>
            </a:r>
            <a:r>
              <a:rPr lang="en-US" altLang="en-US" baseline="30000"/>
              <a:t>5</a:t>
            </a:r>
            <a:r>
              <a:rPr lang="en-US" altLang="en-US"/>
              <a:t> * 0.01 / (0.5</a:t>
            </a:r>
            <a:r>
              <a:rPr lang="en-US" altLang="en-US" baseline="30000"/>
              <a:t>5</a:t>
            </a:r>
            <a:r>
              <a:rPr lang="en-US" altLang="en-US"/>
              <a:t> * 0.01 + (1/6)</a:t>
            </a:r>
            <a:r>
              <a:rPr lang="en-US" altLang="en-US" baseline="30000"/>
              <a:t>5</a:t>
            </a:r>
            <a:r>
              <a:rPr lang="en-US" altLang="en-US"/>
              <a:t> * 0.99)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= 0.71</a:t>
            </a:r>
          </a:p>
        </p:txBody>
      </p:sp>
    </p:spTree>
    <p:extLst>
      <p:ext uri="{BB962C8B-B14F-4D97-AF65-F5344CB8AC3E}">
        <p14:creationId xmlns:p14="http://schemas.microsoft.com/office/powerpoint/2010/main" val="18473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score (z-score)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649"/>
            <a:ext cx="6026834" cy="4587314"/>
          </a:xfrm>
        </p:spPr>
        <p:txBody>
          <a:bodyPr>
            <a:normAutofit/>
          </a:bodyPr>
          <a:lstStyle/>
          <a:p>
            <a:r>
              <a:rPr lang="en-US" sz="2400" dirty="0"/>
              <a:t>Z</a:t>
            </a:r>
            <a:r>
              <a:rPr lang="en-US" sz="2400" baseline="-25000" dirty="0"/>
              <a:t>i</a:t>
            </a:r>
            <a:r>
              <a:rPr lang="en-US" sz="2400" dirty="0"/>
              <a:t> = (x</a:t>
            </a:r>
            <a:r>
              <a:rPr lang="en-US" sz="2400" baseline="-25000" dirty="0"/>
              <a:t>i</a:t>
            </a:r>
            <a:r>
              <a:rPr lang="en-US" sz="2400" dirty="0"/>
              <a:t> - </a:t>
            </a:r>
            <a:r>
              <a:rPr lang="en-US" sz="2400" dirty="0">
                <a:sym typeface="Symbol" panose="05050102010706020507" pitchFamily="18" charset="2"/>
              </a:rPr>
              <a:t>) / </a:t>
            </a:r>
          </a:p>
          <a:p>
            <a:r>
              <a:rPr lang="en-US" sz="2400" dirty="0">
                <a:sym typeface="Symbol" panose="05050102010706020507" pitchFamily="18" charset="2"/>
              </a:rPr>
              <a:t>Z-score is unit-less, can be + or -</a:t>
            </a:r>
          </a:p>
          <a:p>
            <a:r>
              <a:rPr lang="en-US" sz="2400" dirty="0">
                <a:sym typeface="Symbol" panose="05050102010706020507" pitchFamily="18" charset="2"/>
              </a:rPr>
              <a:t>When distribution is approx. normal, z-score can be conveniently mapped to probabilities</a:t>
            </a:r>
          </a:p>
          <a:p>
            <a:pPr marL="0" indent="0"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613" y="1190880"/>
            <a:ext cx="4979534" cy="3378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3491054"/>
            <a:ext cx="4831080" cy="32782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16647" y="3206175"/>
            <a:ext cx="4076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((weight - mean(weight))/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(weight))</a:t>
            </a:r>
          </a:p>
        </p:txBody>
      </p:sp>
      <p:sp>
        <p:nvSpPr>
          <p:cNvPr id="7" name="Rectangle 6"/>
          <p:cNvSpPr/>
          <p:nvPr/>
        </p:nvSpPr>
        <p:spPr>
          <a:xfrm>
            <a:off x="9039380" y="853510"/>
            <a:ext cx="137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hist</a:t>
            </a:r>
            <a:r>
              <a:rPr lang="en-US" dirty="0"/>
              <a:t> (weight)</a:t>
            </a:r>
          </a:p>
        </p:txBody>
      </p:sp>
      <p:sp>
        <p:nvSpPr>
          <p:cNvPr id="8" name="Rectangle 7"/>
          <p:cNvSpPr/>
          <p:nvPr/>
        </p:nvSpPr>
        <p:spPr>
          <a:xfrm>
            <a:off x="6672989" y="4626757"/>
            <a:ext cx="5395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effectLst/>
              </a:rPr>
              <a:t># weight</a:t>
            </a:r>
            <a:r>
              <a:rPr lang="en-US">
                <a:solidFill>
                  <a:srgbClr val="000080"/>
                </a:solidFill>
                <a:effectLst/>
              </a:rPr>
              <a:t>: body weight </a:t>
            </a:r>
            <a:r>
              <a:rPr lang="en-US" dirty="0">
                <a:solidFill>
                  <a:srgbClr val="000080"/>
                </a:solidFill>
                <a:effectLst/>
              </a:rPr>
              <a:t>of a certain population (in LB)</a:t>
            </a:r>
          </a:p>
          <a:p>
            <a:r>
              <a:rPr lang="en-US" dirty="0">
                <a:solidFill>
                  <a:srgbClr val="000080"/>
                </a:solidFill>
                <a:effectLst/>
              </a:rPr>
              <a:t>In [</a:t>
            </a:r>
            <a:r>
              <a:rPr lang="en-US" b="1" dirty="0">
                <a:solidFill>
                  <a:srgbClr val="000080"/>
                </a:solidFill>
                <a:effectLst/>
              </a:rPr>
              <a:t>1024</a:t>
            </a:r>
            <a:r>
              <a:rPr lang="en-US" dirty="0">
                <a:solidFill>
                  <a:srgbClr val="000080"/>
                </a:solidFill>
                <a:effectLst/>
              </a:rPr>
              <a:t>]:</a:t>
            </a:r>
            <a:r>
              <a:rPr lang="en-US" dirty="0">
                <a:effectLst/>
              </a:rPr>
              <a:t> weight</a:t>
            </a:r>
          </a:p>
          <a:p>
            <a:r>
              <a:rPr lang="en-US" dirty="0">
                <a:solidFill>
                  <a:srgbClr val="8B0000"/>
                </a:solidFill>
                <a:effectLst/>
              </a:rPr>
              <a:t>Out[</a:t>
            </a:r>
            <a:r>
              <a:rPr lang="en-US" b="1" dirty="0">
                <a:solidFill>
                  <a:srgbClr val="8B0000"/>
                </a:solidFill>
                <a:effectLst/>
              </a:rPr>
              <a:t>1024</a:t>
            </a:r>
            <a:r>
              <a:rPr lang="en-US" dirty="0">
                <a:solidFill>
                  <a:srgbClr val="8B0000"/>
                </a:solidFill>
                <a:effectLst/>
              </a:rPr>
              <a:t>]:</a:t>
            </a:r>
            <a:r>
              <a:rPr lang="en-US" dirty="0">
                <a:effectLst/>
              </a:rPr>
              <a:t> array([ 156., 140., 145., ..., 139., 140., 124.])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200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Monty Hall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Monty shows you three closed doors. There is a large prize behind one of the doors.</a:t>
            </a:r>
          </a:p>
          <a:p>
            <a:r>
              <a:rPr lang="en-US" dirty="0"/>
              <a:t>You guess which door has the prize. You keep it if you guessed right.</a:t>
            </a:r>
          </a:p>
          <a:p>
            <a:r>
              <a:rPr lang="en-US" dirty="0"/>
              <a:t>Say you picked A, instead of B and C</a:t>
            </a:r>
          </a:p>
          <a:p>
            <a:r>
              <a:rPr lang="en-US" dirty="0"/>
              <a:t>Knowing which door has the prize, Monty pick a door (say B) with no prize and show you.</a:t>
            </a:r>
          </a:p>
          <a:p>
            <a:r>
              <a:rPr lang="en-US" dirty="0"/>
              <a:t>Monty offers you the option to stick with your original choice (A) or switch to the other unopened door (C).</a:t>
            </a:r>
          </a:p>
          <a:p>
            <a:r>
              <a:rPr lang="en-US" dirty="0"/>
              <a:t>Should you stick or switch or does it make no difference?</a:t>
            </a:r>
          </a:p>
        </p:txBody>
      </p:sp>
    </p:spTree>
    <p:extLst>
      <p:ext uri="{BB962C8B-B14F-4D97-AF65-F5344CB8AC3E}">
        <p14:creationId xmlns:p14="http://schemas.microsoft.com/office/powerpoint/2010/main" val="21246132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Monty Hall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P(win | stick) = P (win | stick &amp; original choice is correct) * P(original choice is correct) + P (win | stick &amp; original choice is incorrect) * P(original choice is incorrect) = 1 * 1/3 + 0 * 2/3 = 1/3</a:t>
            </a:r>
          </a:p>
          <a:p>
            <a:r>
              <a:rPr lang="en-US" dirty="0"/>
              <a:t>P(win | switch) = P (win | switch &amp; original choice is correct) &amp; P(original choice is correct) + P (win | switch &amp; original choice is incorrect) * P(original choice is incorrect) = 0 * 1/3 + 1 * 2/3 = 2/3</a:t>
            </a:r>
          </a:p>
          <a:p>
            <a:endParaRPr lang="en-US" dirty="0"/>
          </a:p>
          <a:p>
            <a:r>
              <a:rPr lang="en-US" dirty="0"/>
              <a:t>What if you make a random decision between switch and stick?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03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7349-FA8E-4F48-AB3B-CDC4AA6F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and Bayes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0705-2D91-4D7C-B84D-6282C5F9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1091"/>
            <a:ext cx="10868891" cy="4375872"/>
          </a:xfrm>
        </p:spPr>
        <p:txBody>
          <a:bodyPr>
            <a:normAutofit/>
          </a:bodyPr>
          <a:lstStyle/>
          <a:p>
            <a:r>
              <a:rPr lang="en-US" dirty="0"/>
              <a:t>I give you a die, flip 3 times and see three 6s in a row, what is the probability that you will see another 6 next?</a:t>
            </a:r>
          </a:p>
          <a:p>
            <a:r>
              <a:rPr lang="en-US" dirty="0"/>
              <a:t>If it is a fair die, P(6 | 666) = P(6) = 1/6</a:t>
            </a:r>
          </a:p>
          <a:p>
            <a:r>
              <a:rPr lang="en-US" dirty="0"/>
              <a:t>if the die is randomly drawn from the box of dices we mentioned before (i.e., 99% fair dices and 1% loaded dice which give 6 at </a:t>
            </a:r>
            <a:r>
              <a:rPr lang="en-US" dirty="0" err="1"/>
              <a:t>prob</a:t>
            </a:r>
            <a:r>
              <a:rPr lang="en-US" dirty="0"/>
              <a:t> 0.5).</a:t>
            </a:r>
          </a:p>
          <a:p>
            <a:pPr marL="0" indent="0">
              <a:buNone/>
            </a:pPr>
            <a:r>
              <a:rPr lang="en-US" dirty="0"/>
              <a:t>P(6 | 666) = P(6 | 666, loaded) * P(loaded | 666) + P(6 | 666, fair) * P(fair | 666) = P(6 | loaded) * </a:t>
            </a:r>
            <a:r>
              <a:rPr lang="en-US" b="1" dirty="0"/>
              <a:t>P(loaded | 666)</a:t>
            </a:r>
            <a:r>
              <a:rPr lang="en-US" dirty="0"/>
              <a:t> + P(6 | fair) * </a:t>
            </a:r>
            <a:r>
              <a:rPr lang="en-US" b="1" dirty="0"/>
              <a:t>P(fair | 666)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F184BF-0BE2-440B-AF25-D01A04B12311}"/>
              </a:ext>
            </a:extLst>
          </p:cNvPr>
          <p:cNvGrpSpPr/>
          <p:nvPr/>
        </p:nvGrpSpPr>
        <p:grpSpPr>
          <a:xfrm>
            <a:off x="6248405" y="4876797"/>
            <a:ext cx="3044744" cy="627665"/>
            <a:chOff x="6248405" y="5029202"/>
            <a:chExt cx="3044744" cy="627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430590-36A0-432A-A4EE-98A936B8F159}"/>
                </a:ext>
              </a:extLst>
            </p:cNvPr>
            <p:cNvSpPr txBox="1"/>
            <p:nvPr/>
          </p:nvSpPr>
          <p:spPr>
            <a:xfrm>
              <a:off x="6248405" y="5287535"/>
              <a:ext cx="3044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Estimated with Bayes theorem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ADD2B7C-5E5F-4770-AB00-CC1EB6C359CE}"/>
                </a:ext>
              </a:extLst>
            </p:cNvPr>
            <p:cNvCxnSpPr/>
            <p:nvPr/>
          </p:nvCxnSpPr>
          <p:spPr>
            <a:xfrm flipH="1" flipV="1">
              <a:off x="6373092" y="5029202"/>
              <a:ext cx="443346" cy="359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9C56B3C-00BF-4836-AF3E-1C9D20D5F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6910" y="5069468"/>
              <a:ext cx="249384" cy="319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52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Roll a die, the chance of getting 6 is 1/6</a:t>
            </a:r>
          </a:p>
          <a:p>
            <a:r>
              <a:rPr lang="en-US" dirty="0"/>
              <a:t>Roll 100 dice, the chance of getting all sixes is (1/6)</a:t>
            </a:r>
            <a:r>
              <a:rPr lang="en-US" baseline="30000" dirty="0"/>
              <a:t>100</a:t>
            </a:r>
          </a:p>
          <a:p>
            <a:pPr lvl="1"/>
            <a:r>
              <a:rPr lang="en-US" dirty="0"/>
              <a:t>The chance of getting no sixes at all is (5/6)</a:t>
            </a:r>
            <a:r>
              <a:rPr lang="en-US" baseline="30000" dirty="0"/>
              <a:t>100</a:t>
            </a:r>
          </a:p>
          <a:p>
            <a:r>
              <a:rPr lang="en-US" dirty="0"/>
              <a:t>What is the chance of getting exactly 20 sixes?</a:t>
            </a:r>
          </a:p>
          <a:p>
            <a:r>
              <a:rPr lang="en-US" dirty="0"/>
              <a:t>Simpler case: roll 4 dice, what is the chance of getting exactly 2 sixes?</a:t>
            </a:r>
          </a:p>
          <a:p>
            <a:pPr lvl="1"/>
            <a:r>
              <a:rPr lang="en-US" dirty="0"/>
              <a:t>66xx, 6x6x, 6xx6, x66x, x6x6, xx66 (x stands for 1-5)</a:t>
            </a:r>
          </a:p>
          <a:p>
            <a:pPr lvl="1"/>
            <a:r>
              <a:rPr lang="en-US" dirty="0"/>
              <a:t>Each of the above event has probability (1/6)</a:t>
            </a:r>
            <a:r>
              <a:rPr lang="en-US" baseline="30000" dirty="0"/>
              <a:t>2</a:t>
            </a:r>
            <a:r>
              <a:rPr lang="en-US" dirty="0"/>
              <a:t>(5/6)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Number of events above: choose 2 combination from 4:  4!/(2!2!)</a:t>
            </a:r>
          </a:p>
          <a:p>
            <a:pPr lvl="1"/>
            <a:r>
              <a:rPr lang="en-US" dirty="0"/>
              <a:t>P = 4!/(2!2!) * (1/6)</a:t>
            </a:r>
            <a:r>
              <a:rPr lang="en-US" baseline="30000" dirty="0"/>
              <a:t>2</a:t>
            </a:r>
            <a:r>
              <a:rPr lang="en-US" dirty="0"/>
              <a:t>(5/6)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Probability of exactly 20 sixes out of 100 rolls?</a:t>
            </a:r>
          </a:p>
          <a:p>
            <a:pPr lvl="1"/>
            <a:r>
              <a:rPr lang="en-US" dirty="0"/>
              <a:t>Possible positions for 20 sixes: choose 20 combination from 100: 100!/(20!80!)</a:t>
            </a:r>
          </a:p>
          <a:p>
            <a:pPr lvl="1"/>
            <a:r>
              <a:rPr lang="en-US" dirty="0"/>
              <a:t>Each combination has probability (1/6)</a:t>
            </a:r>
            <a:r>
              <a:rPr lang="en-US" baseline="30000" dirty="0"/>
              <a:t>20</a:t>
            </a:r>
            <a:r>
              <a:rPr lang="en-US" dirty="0"/>
              <a:t>(5/6)</a:t>
            </a:r>
            <a:r>
              <a:rPr lang="en-US" baseline="30000" dirty="0"/>
              <a:t>80</a:t>
            </a:r>
            <a:endParaRPr lang="en-US" dirty="0"/>
          </a:p>
          <a:p>
            <a:pPr lvl="1"/>
            <a:r>
              <a:rPr lang="en-US" dirty="0"/>
              <a:t>P = 100!/(20!80!) * (1/6)</a:t>
            </a:r>
            <a:r>
              <a:rPr lang="en-US" baseline="30000" dirty="0"/>
              <a:t>20</a:t>
            </a:r>
            <a:r>
              <a:rPr lang="en-US" dirty="0"/>
              <a:t>(5/6)</a:t>
            </a:r>
            <a:r>
              <a:rPr lang="en-US" baseline="30000" dirty="0"/>
              <a:t>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701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PMF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1209" y="1415970"/>
                <a:ext cx="653482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𝐵𝑖𝑛𝑜𝑚𝑃𝑀𝐹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Mean: np</a:t>
                </a:r>
              </a:p>
              <a:p>
                <a:r>
                  <a:rPr lang="en-US" dirty="0"/>
                  <a:t>Variance: np(1-p)</a:t>
                </a:r>
              </a:p>
              <a:p>
                <a:r>
                  <a:rPr lang="en-US" dirty="0"/>
                  <a:t>Flip a coin 10 times, what is the probability of seeing exactly 5 heads?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1209" y="1415970"/>
                <a:ext cx="6534827" cy="4351338"/>
              </a:xfrm>
              <a:blipFill>
                <a:blip r:embed="rId2"/>
                <a:stretch>
                  <a:fillRect l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915" y="763685"/>
            <a:ext cx="2451240" cy="912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6036" y="2002960"/>
            <a:ext cx="4526020" cy="31773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7996" y="393215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79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from math import factorial</a:t>
            </a:r>
          </a:p>
          <a:p>
            <a:r>
              <a:rPr lang="en-US" dirty="0">
                <a:solidFill>
                  <a:srgbClr val="000080"/>
                </a:solidFill>
              </a:rPr>
              <a:t>    ...:</a:t>
            </a:r>
            <a:r>
              <a:rPr lang="en-US" dirty="0"/>
              <a:t> def </a:t>
            </a:r>
            <a:r>
              <a:rPr lang="en-US" dirty="0" err="1"/>
              <a:t>nchoosek</a:t>
            </a:r>
            <a:r>
              <a:rPr lang="en-US" dirty="0"/>
              <a:t>(n, k):</a:t>
            </a:r>
          </a:p>
          <a:p>
            <a:r>
              <a:rPr lang="en-US" dirty="0">
                <a:solidFill>
                  <a:srgbClr val="000080"/>
                </a:solidFill>
              </a:rPr>
              <a:t>    ...:</a:t>
            </a:r>
            <a:r>
              <a:rPr lang="en-US" dirty="0"/>
              <a:t>      return factorial(n) / factorial(k) / factorial(n-k)</a:t>
            </a:r>
          </a:p>
          <a:p>
            <a:r>
              <a:rPr lang="en-US" dirty="0">
                <a:solidFill>
                  <a:srgbClr val="000080"/>
                </a:solidFill>
              </a:rPr>
              <a:t>    ...:</a:t>
            </a:r>
            <a:r>
              <a:rPr lang="en-US" dirty="0"/>
              <a:t> def </a:t>
            </a:r>
            <a:r>
              <a:rPr lang="en-US" dirty="0" err="1"/>
              <a:t>binomPMF</a:t>
            </a:r>
            <a:r>
              <a:rPr lang="en-US" dirty="0"/>
              <a:t>(k, n, p):</a:t>
            </a:r>
          </a:p>
          <a:p>
            <a:r>
              <a:rPr lang="en-US" dirty="0">
                <a:solidFill>
                  <a:srgbClr val="000080"/>
                </a:solidFill>
              </a:rPr>
              <a:t>    ...:</a:t>
            </a:r>
            <a:r>
              <a:rPr lang="en-US" dirty="0"/>
              <a:t>      return </a:t>
            </a:r>
            <a:r>
              <a:rPr lang="en-US" dirty="0" err="1"/>
              <a:t>nchoosek</a:t>
            </a:r>
            <a:r>
              <a:rPr lang="en-US" dirty="0"/>
              <a:t>(n, k) * p**k * (1-p)**(n-k) </a:t>
            </a:r>
          </a:p>
          <a:p>
            <a:r>
              <a:rPr lang="en-US" dirty="0">
                <a:solidFill>
                  <a:srgbClr val="000080"/>
                </a:solidFill>
              </a:rPr>
              <a:t>    ...: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80"/>
                </a:solidFill>
              </a:rPr>
              <a:t>    ...:</a:t>
            </a:r>
            <a:r>
              <a:rPr lang="en-US" dirty="0"/>
              <a:t> </a:t>
            </a:r>
            <a:r>
              <a:rPr lang="en-US" dirty="0" err="1"/>
              <a:t>binomPMF</a:t>
            </a:r>
            <a:r>
              <a:rPr lang="en-US" dirty="0"/>
              <a:t>(5, 10, 0.5)</a:t>
            </a:r>
          </a:p>
          <a:p>
            <a:r>
              <a:rPr lang="en-US" dirty="0">
                <a:solidFill>
                  <a:srgbClr val="000080"/>
                </a:solidFill>
              </a:rPr>
              <a:t>    ...: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79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0.24609375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007CFE-43DD-4D0B-BA1E-4FBB72CD68C4}"/>
              </a:ext>
            </a:extLst>
          </p:cNvPr>
          <p:cNvSpPr/>
          <p:nvPr/>
        </p:nvSpPr>
        <p:spPr>
          <a:xfrm>
            <a:off x="7693991" y="5305643"/>
            <a:ext cx="3990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80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import </a:t>
            </a:r>
            <a:r>
              <a:rPr lang="en-US" dirty="0" err="1"/>
              <a:t>scipy</a:t>
            </a: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scipy.stats.binom.pmf</a:t>
            </a:r>
            <a:r>
              <a:rPr lang="en-US" dirty="0"/>
              <a:t>(5, 10, 0.5)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0.24609375000000025</a:t>
            </a:r>
          </a:p>
        </p:txBody>
      </p:sp>
    </p:spTree>
    <p:extLst>
      <p:ext uri="{BB962C8B-B14F-4D97-AF65-F5344CB8AC3E}">
        <p14:creationId xmlns:p14="http://schemas.microsoft.com/office/powerpoint/2010/main" val="25169448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801"/>
            <a:ext cx="10515600" cy="4351338"/>
          </a:xfrm>
        </p:spPr>
        <p:txBody>
          <a:bodyPr/>
          <a:lstStyle/>
          <a:p>
            <a:r>
              <a:rPr lang="en-US" dirty="0"/>
              <a:t>Flip a coin 10 times, what is the probability of seeing at least 5 heads?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77631" y="21342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sum([</a:t>
            </a:r>
            <a:r>
              <a:rPr lang="en-US" dirty="0" err="1"/>
              <a:t>binomPMF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10, 0.5) for </a:t>
            </a:r>
            <a:r>
              <a:rPr lang="en-US" dirty="0" err="1"/>
              <a:t>i</a:t>
            </a:r>
            <a:r>
              <a:rPr lang="en-US" dirty="0"/>
              <a:t> in range(5,11)])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0.623046875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2818" y="2780540"/>
            <a:ext cx="4941426" cy="33789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24DA18-5A4A-423B-AF10-DF9BD1EC84CF}"/>
              </a:ext>
            </a:extLst>
          </p:cNvPr>
          <p:cNvSpPr/>
          <p:nvPr/>
        </p:nvSpPr>
        <p:spPr>
          <a:xfrm>
            <a:off x="1177631" y="28151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sum(</a:t>
            </a:r>
            <a:r>
              <a:rPr lang="en-US" dirty="0" err="1"/>
              <a:t>scipy.stats.binom.pmf</a:t>
            </a:r>
            <a:r>
              <a:rPr lang="en-US" dirty="0"/>
              <a:t>(range(5,11), 10, 0.5))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85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0.62304687500000056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04C33-6222-4046-88C2-C3F09D61360D}"/>
              </a:ext>
            </a:extLst>
          </p:cNvPr>
          <p:cNvSpPr/>
          <p:nvPr/>
        </p:nvSpPr>
        <p:spPr>
          <a:xfrm>
            <a:off x="3353982" y="6159510"/>
            <a:ext cx="8100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plt.plot</a:t>
            </a:r>
            <a:r>
              <a:rPr lang="en-US" dirty="0"/>
              <a:t>(range(11),</a:t>
            </a:r>
            <a:r>
              <a:rPr lang="en-US" dirty="0" err="1"/>
              <a:t>np.cumsum</a:t>
            </a:r>
            <a:r>
              <a:rPr lang="en-US" dirty="0"/>
              <a:t>(</a:t>
            </a:r>
            <a:r>
              <a:rPr lang="en-US" dirty="0" err="1"/>
              <a:t>scipy.stats.binom.pmf</a:t>
            </a:r>
            <a:r>
              <a:rPr lang="en-US" dirty="0"/>
              <a:t>(range(11), 10, 0.5)), '*');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2642B2-3B3C-4134-A291-222169BE619F}"/>
              </a:ext>
            </a:extLst>
          </p:cNvPr>
          <p:cNvSpPr/>
          <p:nvPr/>
        </p:nvSpPr>
        <p:spPr>
          <a:xfrm>
            <a:off x="3353982" y="6534547"/>
            <a:ext cx="4138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87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plt.xlabel</a:t>
            </a:r>
            <a:r>
              <a:rPr lang="en-US" dirty="0"/>
              <a:t>('k'); </a:t>
            </a:r>
            <a:r>
              <a:rPr lang="en-US" dirty="0" err="1"/>
              <a:t>plt.ylabel</a:t>
            </a:r>
            <a:r>
              <a:rPr lang="en-US" dirty="0"/>
              <a:t>(‘P(x &lt;= k)')</a:t>
            </a:r>
          </a:p>
        </p:txBody>
      </p:sp>
    </p:spTree>
    <p:extLst>
      <p:ext uri="{BB962C8B-B14F-4D97-AF65-F5344CB8AC3E}">
        <p14:creationId xmlns:p14="http://schemas.microsoft.com/office/powerpoint/2010/main" val="37174011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 give you a coin, which could be a “fair” coin or could be “loaded”</a:t>
            </a:r>
          </a:p>
          <a:p>
            <a:pPr lvl="1"/>
            <a:r>
              <a:rPr lang="en-US" dirty="0"/>
              <a:t>If you flip it, a fair coin gives head and tail with equal probability</a:t>
            </a:r>
          </a:p>
          <a:p>
            <a:pPr lvl="1"/>
            <a:r>
              <a:rPr lang="en-US" dirty="0"/>
              <a:t>In contrast, a loaded coin tends to give one side more frequently than the other</a:t>
            </a:r>
          </a:p>
          <a:p>
            <a:pPr lvl="1"/>
            <a:r>
              <a:rPr lang="en-US" dirty="0"/>
              <a:t>Give you a coin, how do you know the coin is likely fair or loaded?</a:t>
            </a:r>
          </a:p>
          <a:p>
            <a:pPr lvl="1"/>
            <a:endParaRPr lang="en-US" dirty="0"/>
          </a:p>
          <a:p>
            <a:r>
              <a:rPr lang="en-US" dirty="0"/>
              <a:t>Classical setup</a:t>
            </a:r>
          </a:p>
          <a:p>
            <a:pPr lvl="1"/>
            <a:r>
              <a:rPr lang="en-US" dirty="0"/>
              <a:t>H0 (null hypothesis): the coin is fair</a:t>
            </a:r>
          </a:p>
          <a:p>
            <a:pPr lvl="1"/>
            <a:r>
              <a:rPr lang="en-US" dirty="0"/>
              <a:t>H1 (alternative hypothesis): the coin is loaded (i.e., biased towards head or tail)</a:t>
            </a:r>
          </a:p>
          <a:p>
            <a:pPr lvl="2"/>
            <a:r>
              <a:rPr lang="en-US" dirty="0"/>
              <a:t>Usually it is hard to argue how loaded it could be</a:t>
            </a:r>
          </a:p>
          <a:p>
            <a:pPr lvl="1"/>
            <a:r>
              <a:rPr lang="en-US" dirty="0"/>
              <a:t>Based on experimental results, can we determine that H0 is unlikely true and therefore reject it?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501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or not fair?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8270" cy="4351338"/>
          </a:xfrm>
        </p:spPr>
        <p:txBody>
          <a:bodyPr/>
          <a:lstStyle/>
          <a:p>
            <a:r>
              <a:rPr lang="en-US" dirty="0"/>
              <a:t>If you flip the coin 10 times, and observed 9 heads, how likely this is a fair coin?</a:t>
            </a:r>
          </a:p>
          <a:p>
            <a:r>
              <a:rPr lang="en-US" dirty="0"/>
              <a:t>P-value: if the null hypothesis is true (coin is fair), how likely you can observe a result that is as unfair as the observed result?</a:t>
            </a:r>
          </a:p>
          <a:p>
            <a:r>
              <a:rPr lang="en-US" dirty="0"/>
              <a:t>P(at least 9 heads or 9 tails | coin is fair) = </a:t>
            </a:r>
            <a:br>
              <a:rPr lang="en-US" dirty="0"/>
            </a:br>
            <a:r>
              <a:rPr lang="en-US" dirty="0"/>
              <a:t>2*(</a:t>
            </a:r>
            <a:r>
              <a:rPr lang="en-US" dirty="0" err="1"/>
              <a:t>binomPMF</a:t>
            </a:r>
            <a:r>
              <a:rPr lang="en-US" dirty="0"/>
              <a:t>(9, 10, 0.5) + </a:t>
            </a:r>
            <a:r>
              <a:rPr lang="en-US" dirty="0" err="1"/>
              <a:t>binomPMF</a:t>
            </a:r>
            <a:r>
              <a:rPr lang="en-US" dirty="0"/>
              <a:t>(10, 10, 0.5))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80171" y="4413315"/>
            <a:ext cx="3352800" cy="2353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6329" y="5317152"/>
            <a:ext cx="5274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Significance</a:t>
            </a:r>
            <a:r>
              <a:rPr lang="en-US" dirty="0"/>
              <a:t>, or </a:t>
            </a:r>
            <a:r>
              <a:rPr lang="en-US" b="1" dirty="0"/>
              <a:t>p-value</a:t>
            </a:r>
            <a:r>
              <a:rPr lang="en-US" dirty="0"/>
              <a:t> represents the probability that we will make a </a:t>
            </a:r>
            <a:r>
              <a:rPr lang="en-US" b="1" dirty="0"/>
              <a:t>type I error</a:t>
            </a:r>
            <a:r>
              <a:rPr lang="en-US" dirty="0"/>
              <a:t> (false positive) – we reject H0 even though it is true.</a:t>
            </a:r>
          </a:p>
          <a:p>
            <a:r>
              <a:rPr lang="en-US" dirty="0"/>
              <a:t>Typical level of acceptable type I error is 0.05 or 0.01.</a:t>
            </a:r>
          </a:p>
        </p:txBody>
      </p:sp>
      <p:sp>
        <p:nvSpPr>
          <p:cNvPr id="8" name="Rectangle 7"/>
          <p:cNvSpPr/>
          <p:nvPr/>
        </p:nvSpPr>
        <p:spPr>
          <a:xfrm>
            <a:off x="979337" y="46068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2*sum([</a:t>
            </a:r>
            <a:r>
              <a:rPr lang="en-US" dirty="0" err="1"/>
              <a:t>binomPMF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10, 0.5) for </a:t>
            </a:r>
            <a:r>
              <a:rPr lang="en-US" dirty="0" err="1"/>
              <a:t>i</a:t>
            </a:r>
            <a:r>
              <a:rPr lang="en-US" dirty="0"/>
              <a:t> in range(9,11)])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0.021484375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0171" y="3638563"/>
            <a:ext cx="155119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Two-sided test</a:t>
            </a:r>
          </a:p>
        </p:txBody>
      </p:sp>
    </p:spTree>
    <p:extLst>
      <p:ext uri="{BB962C8B-B14F-4D97-AF65-F5344CB8AC3E}">
        <p14:creationId xmlns:p14="http://schemas.microsoft.com/office/powerpoint/2010/main" val="28502840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One-sided vs two-sided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H0: the coin is not biased toward head, i.e., p(head) &lt;= 0.5</a:t>
            </a:r>
          </a:p>
          <a:p>
            <a:r>
              <a:rPr lang="en-US" dirty="0"/>
              <a:t>H1: the coin is biased toward head, i.e. p(head) &gt; 0.5.</a:t>
            </a:r>
          </a:p>
          <a:p>
            <a:endParaRPr lang="en-US" dirty="0"/>
          </a:p>
          <a:p>
            <a:r>
              <a:rPr lang="en-US" dirty="0"/>
              <a:t>Flip a coin 10 times, observed 9 heads</a:t>
            </a:r>
          </a:p>
          <a:p>
            <a:r>
              <a:rPr lang="en-US" dirty="0"/>
              <a:t>P(at least 9 heads | H0) &lt;= P(at least 9 heads | coin is fair) = 0.01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3389" y="4391618"/>
            <a:ext cx="155337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One-sided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5469" y="5111571"/>
            <a:ext cx="963531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Two-sided and one-sided test need to be decided before the actual test.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Two-sided test is more common, as we are often interested in both positive and negative effects.</a:t>
            </a:r>
          </a:p>
        </p:txBody>
      </p:sp>
    </p:spTree>
    <p:extLst>
      <p:ext uri="{BB962C8B-B14F-4D97-AF65-F5344CB8AC3E}">
        <p14:creationId xmlns:p14="http://schemas.microsoft.com/office/powerpoint/2010/main" val="10218098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T-test – do first babies tend to be born 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test if the means from two groups are significantly different from each other</a:t>
            </a:r>
          </a:p>
          <a:p>
            <a:r>
              <a:rPr lang="en-US" dirty="0"/>
              <a:t>Do first babies tend to be born late?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343" y="3167236"/>
            <a:ext cx="5086517" cy="3478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824" y="3424896"/>
            <a:ext cx="4769359" cy="314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0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Measures the (linear) relationship between two variables, X = [x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], and Y = [y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…, y</a:t>
            </a:r>
            <a:r>
              <a:rPr lang="en-US" baseline="-25000" dirty="0"/>
              <a:t>n</a:t>
            </a:r>
            <a:r>
              <a:rPr lang="en-US" dirty="0"/>
              <a:t>]</a:t>
            </a:r>
          </a:p>
          <a:p>
            <a:r>
              <a:rPr lang="en-US" dirty="0"/>
              <a:t>E.g. between one’s height and weight</a:t>
            </a:r>
          </a:p>
          <a:p>
            <a:r>
              <a:rPr lang="en-US" dirty="0"/>
              <a:t>Between results of two tests</a:t>
            </a:r>
          </a:p>
          <a:p>
            <a:pPr lvl="1"/>
            <a:r>
              <a:rPr lang="en-US" dirty="0"/>
              <a:t>Problem: the two variables may be on different unit, different scale, or different distribution</a:t>
            </a:r>
          </a:p>
          <a:p>
            <a:r>
              <a:rPr lang="en-US" dirty="0"/>
              <a:t>Option 1: convert the measurement to standardized score (z-score)</a:t>
            </a:r>
          </a:p>
          <a:p>
            <a:pPr lvl="1"/>
            <a:r>
              <a:rPr lang="en-US" dirty="0"/>
              <a:t>Pearson Correlation Coefficient</a:t>
            </a:r>
          </a:p>
          <a:p>
            <a:r>
              <a:rPr lang="en-US" dirty="0"/>
              <a:t>Option 2: sort the values and convert the measurement to ranks</a:t>
            </a:r>
          </a:p>
          <a:p>
            <a:pPr lvl="1"/>
            <a:r>
              <a:rPr lang="en-US" dirty="0"/>
              <a:t>Spearman Rank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9406221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first baby tend to be born late?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580" y="1600637"/>
            <a:ext cx="4963669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numpy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np</a:t>
            </a:r>
          </a:p>
          <a:p>
            <a:r>
              <a:rPr lang="en-US" b="1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matplotlib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pyplot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plt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fr-FR" b="1" dirty="0">
                <a:solidFill>
                  <a:srgbClr val="0000FF"/>
                </a:solidFill>
              </a:rPr>
              <a:t>import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scipy</a:t>
            </a:r>
            <a:r>
              <a:rPr lang="fr-FR" b="1" dirty="0" err="1">
                <a:solidFill>
                  <a:srgbClr val="000080"/>
                </a:solidFill>
              </a:rPr>
              <a:t>.</a:t>
            </a:r>
            <a:r>
              <a:rPr lang="fr-FR" dirty="0" err="1">
                <a:solidFill>
                  <a:srgbClr val="000000"/>
                </a:solidFill>
              </a:rPr>
              <a:t>stats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b="1" dirty="0">
                <a:solidFill>
                  <a:srgbClr val="0000FF"/>
                </a:solidFill>
              </a:rPr>
              <a:t>as</a:t>
            </a:r>
            <a:r>
              <a:rPr lang="fr-FR" dirty="0">
                <a:solidFill>
                  <a:srgbClr val="000000"/>
                </a:solidFill>
              </a:rPr>
              <a:t> stat</a:t>
            </a:r>
          </a:p>
          <a:p>
            <a:r>
              <a:rPr lang="en-US" dirty="0">
                <a:solidFill>
                  <a:srgbClr val="000000"/>
                </a:solidFill>
              </a:rPr>
              <a:t>   </a:t>
            </a:r>
          </a:p>
          <a:p>
            <a:r>
              <a:rPr lang="en-US" b="1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survey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preg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survey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Pregnancies</a:t>
            </a:r>
            <a:r>
              <a:rPr lang="en-US" b="1" dirty="0">
                <a:solidFill>
                  <a:srgbClr val="00008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preg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ReadRecords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808080"/>
                </a:solidFill>
              </a:rPr>
              <a:t>'.'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data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[(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prglength</a:t>
            </a:r>
            <a:r>
              <a:rPr lang="en-US" b="1" dirty="0">
                <a:solidFill>
                  <a:srgbClr val="000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birthord</a:t>
            </a:r>
            <a:r>
              <a:rPr lang="en-US" b="1" dirty="0">
                <a:solidFill>
                  <a:srgbClr val="000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outcome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r </a:t>
            </a:r>
            <a:r>
              <a:rPr lang="en-US" b="1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preg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records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</a:rPr>
              <a:t># filtering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data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r 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r </a:t>
            </a:r>
            <a:r>
              <a:rPr lang="en-US" b="1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data </a:t>
            </a:r>
            <a:r>
              <a:rPr lang="en-US" b="1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'NA'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 </a:t>
            </a:r>
            <a:r>
              <a:rPr lang="en-US" b="1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rgbClr val="000000"/>
                </a:solidFill>
              </a:rPr>
              <a:t> r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rgbClr val="000000"/>
                </a:solidFill>
              </a:rPr>
              <a:t> r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data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np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array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data</a:t>
            </a:r>
            <a:r>
              <a:rPr lang="en-US" b="1" dirty="0">
                <a:solidFill>
                  <a:srgbClr val="00008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data</a:t>
            </a:r>
            <a:r>
              <a:rPr lang="en-US" b="1" dirty="0">
                <a:solidFill>
                  <a:srgbClr val="000080"/>
                </a:solidFill>
              </a:rPr>
              <a:t>[:,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prglen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data</a:t>
            </a:r>
            <a:r>
              <a:rPr lang="en-US" b="1" dirty="0">
                <a:solidFill>
                  <a:srgbClr val="000080"/>
                </a:solidFill>
              </a:rPr>
              <a:t>[:,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00008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stat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ttest_ind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prglen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],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prglen</a:t>
            </a:r>
            <a:r>
              <a:rPr lang="en-US" b="1" dirty="0">
                <a:solidFill>
                  <a:srgbClr val="000080"/>
                </a:solidFill>
              </a:rPr>
              <a:t>[~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])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1061" y="1572622"/>
            <a:ext cx="4905362" cy="30750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00470" y="4760167"/>
            <a:ext cx="668215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firstmean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prglen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mean</a:t>
            </a:r>
            <a:r>
              <a:rPr lang="en-US" b="1" dirty="0">
                <a:solidFill>
                  <a:srgbClr val="000080"/>
                </a:solidFill>
              </a:rPr>
              <a:t>() </a:t>
            </a:r>
            <a:r>
              <a:rPr lang="en-US" dirty="0">
                <a:solidFill>
                  <a:srgbClr val="00B050"/>
                </a:solidFill>
              </a:rPr>
              <a:t>#38.61</a:t>
            </a:r>
          </a:p>
          <a:p>
            <a:r>
              <a:rPr lang="en-US" dirty="0" err="1">
                <a:solidFill>
                  <a:srgbClr val="000000"/>
                </a:solidFill>
              </a:rPr>
              <a:t>othermean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prglen</a:t>
            </a:r>
            <a:r>
              <a:rPr lang="en-US" b="1" dirty="0">
                <a:solidFill>
                  <a:srgbClr val="000080"/>
                </a:solidFill>
              </a:rPr>
              <a:t>[~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].</a:t>
            </a:r>
            <a:r>
              <a:rPr lang="en-US" dirty="0">
                <a:solidFill>
                  <a:srgbClr val="000000"/>
                </a:solidFill>
              </a:rPr>
              <a:t>mean</a:t>
            </a:r>
            <a:r>
              <a:rPr lang="en-US" b="1" dirty="0">
                <a:solidFill>
                  <a:srgbClr val="000080"/>
                </a:solidFill>
              </a:rPr>
              <a:t>() </a:t>
            </a:r>
            <a:r>
              <a:rPr lang="en-US" dirty="0">
                <a:solidFill>
                  <a:srgbClr val="00B050"/>
                </a:solidFill>
              </a:rPr>
              <a:t>#38.54</a:t>
            </a:r>
          </a:p>
          <a:p>
            <a:r>
              <a:rPr lang="en-US" dirty="0" err="1">
                <a:solidFill>
                  <a:srgbClr val="000000"/>
                </a:solidFill>
              </a:rPr>
              <a:t>firstsem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prglen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].</a:t>
            </a:r>
            <a:r>
              <a:rPr lang="en-US" dirty="0" err="1">
                <a:solidFill>
                  <a:srgbClr val="000000"/>
                </a:solidFill>
              </a:rPr>
              <a:t>std</a:t>
            </a:r>
            <a:r>
              <a:rPr lang="en-US" b="1" dirty="0">
                <a:solidFill>
                  <a:srgbClr val="000080"/>
                </a:solidFill>
              </a:rPr>
              <a:t>()/</a:t>
            </a:r>
            <a:r>
              <a:rPr lang="en-US" dirty="0">
                <a:solidFill>
                  <a:srgbClr val="000000"/>
                </a:solidFill>
              </a:rPr>
              <a:t>sqrt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sum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)) </a:t>
            </a:r>
            <a:r>
              <a:rPr lang="en-US" dirty="0">
                <a:solidFill>
                  <a:srgbClr val="00B050"/>
                </a:solidFill>
              </a:rPr>
              <a:t>#0.04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othersem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=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prglen</a:t>
            </a:r>
            <a:r>
              <a:rPr lang="en-US" b="1" dirty="0">
                <a:solidFill>
                  <a:srgbClr val="000080"/>
                </a:solidFill>
              </a:rPr>
              <a:t>[~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].</a:t>
            </a:r>
            <a:r>
              <a:rPr lang="en-US" dirty="0" err="1">
                <a:solidFill>
                  <a:srgbClr val="000000"/>
                </a:solidFill>
              </a:rPr>
              <a:t>std</a:t>
            </a:r>
            <a:r>
              <a:rPr lang="en-US" b="1" dirty="0">
                <a:solidFill>
                  <a:srgbClr val="000080"/>
                </a:solidFill>
              </a:rPr>
              <a:t>()/</a:t>
            </a:r>
            <a:r>
              <a:rPr lang="en-US" dirty="0">
                <a:solidFill>
                  <a:srgbClr val="000000"/>
                </a:solidFill>
              </a:rPr>
              <a:t>sqrt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sum</a:t>
            </a:r>
            <a:r>
              <a:rPr lang="en-US" b="1" dirty="0">
                <a:solidFill>
                  <a:srgbClr val="000080"/>
                </a:solidFill>
              </a:rPr>
              <a:t>(~</a:t>
            </a:r>
            <a:r>
              <a:rPr lang="en-US" dirty="0" err="1">
                <a:solidFill>
                  <a:srgbClr val="000000"/>
                </a:solidFill>
              </a:rPr>
              <a:t>firstbaby</a:t>
            </a:r>
            <a:r>
              <a:rPr lang="en-US" b="1" dirty="0">
                <a:solidFill>
                  <a:srgbClr val="000080"/>
                </a:solidFill>
              </a:rPr>
              <a:t>))</a:t>
            </a:r>
            <a:r>
              <a:rPr lang="en-US" dirty="0">
                <a:solidFill>
                  <a:srgbClr val="00B050"/>
                </a:solidFill>
              </a:rPr>
              <a:t> #0.04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plt</a:t>
            </a:r>
            <a:r>
              <a:rPr lang="en-US" b="1" dirty="0" err="1">
                <a:solidFill>
                  <a:srgbClr val="000080"/>
                </a:solidFill>
              </a:rPr>
              <a:t>.</a:t>
            </a:r>
            <a:r>
              <a:rPr lang="en-US" dirty="0" err="1">
                <a:solidFill>
                  <a:srgbClr val="000000"/>
                </a:solidFill>
              </a:rPr>
              <a:t>errorbar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</a:rPr>
              <a:t>range</a:t>
            </a:r>
            <a:r>
              <a:rPr lang="en-US" b="1" dirty="0">
                <a:solidFill>
                  <a:srgbClr val="00008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000080"/>
                </a:solidFill>
              </a:rPr>
              <a:t>),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firstmean</a:t>
            </a:r>
            <a:r>
              <a:rPr lang="en-US" b="1" dirty="0">
                <a:solidFill>
                  <a:srgbClr val="000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othermean</a:t>
            </a:r>
            <a:r>
              <a:rPr lang="en-US" b="1" dirty="0">
                <a:solidFill>
                  <a:srgbClr val="000080"/>
                </a:solidFill>
              </a:rPr>
              <a:t>],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80"/>
                </a:solidFill>
              </a:rPr>
              <a:t>[</a:t>
            </a:r>
            <a:r>
              <a:rPr lang="en-US" dirty="0" err="1">
                <a:solidFill>
                  <a:srgbClr val="000000"/>
                </a:solidFill>
              </a:rPr>
              <a:t>firstsem</a:t>
            </a:r>
            <a:r>
              <a:rPr lang="en-US" b="1" dirty="0">
                <a:solidFill>
                  <a:srgbClr val="00008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othersem</a:t>
            </a:r>
            <a:r>
              <a:rPr lang="en-US" b="1" dirty="0">
                <a:solidFill>
                  <a:srgbClr val="000080"/>
                </a:solidFill>
              </a:rPr>
              <a:t>]);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786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Unpaired t-test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9215" y="2402400"/>
            <a:ext cx="3044483" cy="1318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914" y="4001294"/>
            <a:ext cx="4887351" cy="14336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6169" y="1770121"/>
            <a:ext cx="492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Assuming two groups have the same variance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6701" y="3337698"/>
            <a:ext cx="6494585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178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scipy.stats.ttest_ind</a:t>
            </a:r>
            <a:r>
              <a:rPr lang="en-US" dirty="0"/>
              <a:t>(</a:t>
            </a:r>
            <a:r>
              <a:rPr lang="en-US" dirty="0" err="1"/>
              <a:t>prglen</a:t>
            </a:r>
            <a:r>
              <a:rPr lang="en-US" dirty="0"/>
              <a:t>[</a:t>
            </a:r>
            <a:r>
              <a:rPr lang="en-US" dirty="0" err="1"/>
              <a:t>firstbaby</a:t>
            </a:r>
            <a:r>
              <a:rPr lang="en-US" dirty="0"/>
              <a:t>], </a:t>
            </a:r>
            <a:r>
              <a:rPr lang="en-US" dirty="0" err="1"/>
              <a:t>prglen</a:t>
            </a:r>
            <a:r>
              <a:rPr lang="en-US" dirty="0"/>
              <a:t>[~</a:t>
            </a:r>
            <a:r>
              <a:rPr lang="en-US" dirty="0" err="1"/>
              <a:t>firstbaby</a:t>
            </a:r>
            <a:r>
              <a:rPr lang="en-US" dirty="0"/>
              <a:t>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178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Ttest_indResult</a:t>
            </a:r>
            <a:r>
              <a:rPr lang="en-US" dirty="0"/>
              <a:t>(statistic=1.3311151692428498, </a:t>
            </a:r>
            <a:r>
              <a:rPr lang="en-US" dirty="0" err="1"/>
              <a:t>pvalue</a:t>
            </a:r>
            <a:r>
              <a:rPr lang="en-US" dirty="0"/>
              <a:t>=0.18318430868373525)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5827" y="30722"/>
            <a:ext cx="4905362" cy="30750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25551" y="4647762"/>
            <a:ext cx="58802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184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stat.ttest_ind</a:t>
            </a:r>
            <a:r>
              <a:rPr lang="en-US" dirty="0"/>
              <a:t>(</a:t>
            </a:r>
            <a:r>
              <a:rPr lang="en-US" dirty="0" err="1"/>
              <a:t>prglen</a:t>
            </a:r>
            <a:r>
              <a:rPr lang="en-US" dirty="0"/>
              <a:t>[</a:t>
            </a:r>
            <a:r>
              <a:rPr lang="en-US" dirty="0" err="1"/>
              <a:t>firstbaby</a:t>
            </a:r>
            <a:r>
              <a:rPr lang="en-US" dirty="0"/>
              <a:t>], </a:t>
            </a:r>
            <a:r>
              <a:rPr lang="en-US" dirty="0" err="1"/>
              <a:t>prglen</a:t>
            </a:r>
            <a:r>
              <a:rPr lang="en-US" dirty="0"/>
              <a:t>[~</a:t>
            </a:r>
            <a:r>
              <a:rPr lang="en-US" dirty="0" err="1"/>
              <a:t>firstbaby</a:t>
            </a:r>
            <a:r>
              <a:rPr lang="en-US" dirty="0"/>
              <a:t>], </a:t>
            </a:r>
            <a:r>
              <a:rPr lang="en-US" dirty="0" err="1"/>
              <a:t>equal_var</a:t>
            </a:r>
            <a:r>
              <a:rPr lang="en-US" dirty="0"/>
              <a:t> = False)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184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Ttest_indResult</a:t>
            </a:r>
            <a:r>
              <a:rPr lang="en-US" dirty="0"/>
              <a:t>(statistic=1.327584272139001, </a:t>
            </a:r>
            <a:r>
              <a:rPr lang="en-US" dirty="0" err="1"/>
              <a:t>pvalue</a:t>
            </a:r>
            <a:r>
              <a:rPr lang="en-US" dirty="0"/>
              <a:t>=0.18434933181897026)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7657" y="5994400"/>
            <a:ext cx="615880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significant difference. Data does not support the hypothesis </a:t>
            </a:r>
          </a:p>
          <a:p>
            <a:r>
              <a:rPr lang="en-US" dirty="0"/>
              <a:t>that first babies tend to be born late.</a:t>
            </a:r>
          </a:p>
        </p:txBody>
      </p:sp>
    </p:spTree>
    <p:extLst>
      <p:ext uri="{BB962C8B-B14F-4D97-AF65-F5344CB8AC3E}">
        <p14:creationId xmlns:p14="http://schemas.microsoft.com/office/powerpoint/2010/main" val="12577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the two samples are not independent. </a:t>
            </a:r>
          </a:p>
          <a:p>
            <a:r>
              <a:rPr lang="en-US" dirty="0"/>
              <a:t>E.g. measurement for a group of individuals pre- and post-treatment</a:t>
            </a:r>
          </a:p>
          <a:p>
            <a:r>
              <a:rPr lang="en-US" dirty="0"/>
              <a:t>Or measurements are for matched pairs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6850" y="3536240"/>
            <a:ext cx="2724150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3806825"/>
            <a:ext cx="36385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263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t-test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4760014" y="2517994"/>
            <a:ext cx="67933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234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grades.mean</a:t>
            </a:r>
            <a:r>
              <a:rPr lang="en-US" dirty="0"/>
              <a:t>(0) </a:t>
            </a:r>
            <a:r>
              <a:rPr lang="en-US" dirty="0">
                <a:solidFill>
                  <a:srgbClr val="00B050"/>
                </a:solidFill>
              </a:rPr>
              <a:t># Mean </a:t>
            </a:r>
            <a:endParaRPr lang="en-US" dirty="0"/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234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array([ 78. , 79.2])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235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grades.std(0)/</a:t>
            </a:r>
            <a:r>
              <a:rPr lang="en-US" dirty="0" err="1"/>
              <a:t>sqrt</a:t>
            </a:r>
            <a:r>
              <a:rPr lang="en-US" dirty="0"/>
              <a:t>(10) </a:t>
            </a:r>
            <a:r>
              <a:rPr lang="en-US" dirty="0">
                <a:solidFill>
                  <a:srgbClr val="00B050"/>
                </a:solidFill>
              </a:rPr>
              <a:t># SEM 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235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array([ 5.01198563, 4.97352993])</a:t>
            </a:r>
          </a:p>
        </p:txBody>
      </p:sp>
      <p:sp>
        <p:nvSpPr>
          <p:cNvPr id="5" name="Rectangle 4"/>
          <p:cNvSpPr/>
          <p:nvPr/>
        </p:nvSpPr>
        <p:spPr>
          <a:xfrm>
            <a:off x="936675" y="2194919"/>
            <a:ext cx="25228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228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</a:t>
            </a:r>
            <a:r>
              <a:rPr lang="en-US" sz="2000" dirty="0" err="1"/>
              <a:t>grades.tolist</a:t>
            </a:r>
            <a:r>
              <a:rPr lang="en-US" sz="2000" dirty="0"/>
              <a:t>()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228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</a:t>
            </a:r>
          </a:p>
          <a:p>
            <a:r>
              <a:rPr lang="en-US" sz="2000" dirty="0"/>
              <a:t>[[ 104., 107.],</a:t>
            </a:r>
          </a:p>
          <a:p>
            <a:r>
              <a:rPr lang="en-US" sz="2000" dirty="0"/>
              <a:t>[ 81., 82.],</a:t>
            </a:r>
          </a:p>
          <a:p>
            <a:r>
              <a:rPr lang="en-US" sz="2000" dirty="0"/>
              <a:t>[ 46., 48.],</a:t>
            </a:r>
          </a:p>
          <a:p>
            <a:r>
              <a:rPr lang="en-US" sz="2000" dirty="0"/>
              <a:t>[ 81., 84.],</a:t>
            </a:r>
          </a:p>
          <a:p>
            <a:r>
              <a:rPr lang="en-US" sz="2000" dirty="0"/>
              <a:t>[ 80., 80.],</a:t>
            </a:r>
          </a:p>
          <a:p>
            <a:r>
              <a:rPr lang="en-US" sz="2000" dirty="0"/>
              <a:t>[ 91., 91.],</a:t>
            </a:r>
          </a:p>
          <a:p>
            <a:r>
              <a:rPr lang="en-US" sz="2000" dirty="0"/>
              <a:t>[ 57., 59.],</a:t>
            </a:r>
          </a:p>
          <a:p>
            <a:r>
              <a:rPr lang="en-US" sz="2000" dirty="0"/>
              <a:t>[ 72., 74.],</a:t>
            </a:r>
          </a:p>
          <a:p>
            <a:r>
              <a:rPr lang="en-US" sz="2000" dirty="0"/>
              <a:t>[ 78., 77.],</a:t>
            </a:r>
          </a:p>
          <a:p>
            <a:r>
              <a:rPr lang="en-US" sz="2000" dirty="0"/>
              <a:t>[ 90., 90.]]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5601" y="1611085"/>
            <a:ext cx="507658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students get better grades after treatment?</a:t>
            </a:r>
          </a:p>
        </p:txBody>
      </p:sp>
      <p:sp>
        <p:nvSpPr>
          <p:cNvPr id="7" name="Rectangle 6"/>
          <p:cNvSpPr/>
          <p:nvPr/>
        </p:nvSpPr>
        <p:spPr>
          <a:xfrm>
            <a:off x="4812363" y="40287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236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stat.ttest_ind</a:t>
            </a:r>
            <a:r>
              <a:rPr lang="en-US" dirty="0"/>
              <a:t>(grades[:,1], grades[:,0])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236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Ttest_indResult</a:t>
            </a:r>
            <a:r>
              <a:rPr lang="en-US" dirty="0"/>
              <a:t>(statistic=0.161, </a:t>
            </a:r>
            <a:r>
              <a:rPr lang="en-US" dirty="0" err="1"/>
              <a:t>pvalue</a:t>
            </a:r>
            <a:r>
              <a:rPr lang="en-US" dirty="0"/>
              <a:t>=0.873)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18741" y="4975725"/>
            <a:ext cx="71845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237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(grades[:,1]-grades[:,0]).mean() </a:t>
            </a:r>
            <a:r>
              <a:rPr lang="en-US" dirty="0">
                <a:solidFill>
                  <a:srgbClr val="00B050"/>
                </a:solidFill>
              </a:rPr>
              <a:t># mean difference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238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1.2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238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(grades[:,1]-grades[:,0]).std()/</a:t>
            </a:r>
            <a:r>
              <a:rPr lang="en-US" dirty="0" err="1"/>
              <a:t>sqrt</a:t>
            </a:r>
            <a:r>
              <a:rPr lang="en-US" dirty="0"/>
              <a:t>(10)   </a:t>
            </a:r>
            <a:r>
              <a:rPr lang="en-US" dirty="0">
                <a:solidFill>
                  <a:srgbClr val="00B050"/>
                </a:solidFill>
              </a:rPr>
              <a:t># SEM of difference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237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0.41952353926806063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48688" y="4151085"/>
            <a:ext cx="146142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significant</a:t>
            </a:r>
            <a:br>
              <a:rPr lang="en-US" dirty="0"/>
            </a:br>
            <a:r>
              <a:rPr lang="en-US" dirty="0"/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57417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 t-test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8750" y="1925310"/>
            <a:ext cx="3184525" cy="1943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802" y="4917643"/>
            <a:ext cx="5748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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is usually 0, unless the goal is to test whether the difference is significant different from </a:t>
            </a:r>
            <a:r>
              <a:rPr lang="en-US" sz="2800" baseline="-25000" dirty="0">
                <a:sym typeface="Symbol" panose="05050102010706020507" pitchFamily="18" charset="2"/>
              </a:rPr>
              <a:t>0</a:t>
            </a:r>
            <a:r>
              <a:rPr lang="en-US" sz="2800" dirty="0">
                <a:sym typeface="Symbol" panose="05050102010706020507" pitchFamily="18" charset="2"/>
              </a:rPr>
              <a:t>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23249" y="1331281"/>
            <a:ext cx="24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the differences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785" y="3548797"/>
            <a:ext cx="2232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Standard deviation of the differences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2560321" y="1515947"/>
            <a:ext cx="1162928" cy="55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38622" y="2961993"/>
            <a:ext cx="684627" cy="49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1438" y="50010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232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stat.ttest_1samp(grades[:,1]-grades[:,0], 0)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232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Ttest_1sampResult(statistic=2.713, </a:t>
            </a:r>
            <a:r>
              <a:rPr lang="en-US" dirty="0" err="1"/>
              <a:t>pvalue</a:t>
            </a:r>
            <a:r>
              <a:rPr lang="en-US" dirty="0"/>
              <a:t>=0.0238)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51989" y="684723"/>
            <a:ext cx="25228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228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</a:t>
            </a:r>
            <a:r>
              <a:rPr lang="en-US" sz="2000" dirty="0" err="1"/>
              <a:t>grades.tolist</a:t>
            </a:r>
            <a:r>
              <a:rPr lang="en-US" sz="2000" dirty="0"/>
              <a:t>()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228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</a:t>
            </a:r>
          </a:p>
          <a:p>
            <a:r>
              <a:rPr lang="en-US" sz="2000" dirty="0"/>
              <a:t>[[ 104., 107.],</a:t>
            </a:r>
          </a:p>
          <a:p>
            <a:r>
              <a:rPr lang="en-US" sz="2000" dirty="0"/>
              <a:t>[ 81., 82.],</a:t>
            </a:r>
          </a:p>
          <a:p>
            <a:r>
              <a:rPr lang="en-US" sz="2000" dirty="0"/>
              <a:t>[ 46., 48.],</a:t>
            </a:r>
          </a:p>
          <a:p>
            <a:r>
              <a:rPr lang="en-US" sz="2000" dirty="0"/>
              <a:t>[ 81., 84.],</a:t>
            </a:r>
          </a:p>
          <a:p>
            <a:r>
              <a:rPr lang="en-US" sz="2000" dirty="0"/>
              <a:t>[ 80., 80.],</a:t>
            </a:r>
          </a:p>
          <a:p>
            <a:r>
              <a:rPr lang="en-US" sz="2000" dirty="0"/>
              <a:t>[ 91., 91.],</a:t>
            </a:r>
          </a:p>
          <a:p>
            <a:r>
              <a:rPr lang="en-US" sz="2000" dirty="0"/>
              <a:t>[ 57., 59.],</a:t>
            </a:r>
          </a:p>
          <a:p>
            <a:r>
              <a:rPr lang="en-US" sz="2000" dirty="0"/>
              <a:t>[ 72., 74.],</a:t>
            </a:r>
          </a:p>
          <a:p>
            <a:r>
              <a:rPr lang="en-US" sz="2000" dirty="0"/>
              <a:t>[ 78., 77.],</a:t>
            </a:r>
          </a:p>
          <a:p>
            <a:r>
              <a:rPr lang="en-US" sz="2000" dirty="0"/>
              <a:t>[ 90., 90.]]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75310" y="5740042"/>
            <a:ext cx="14547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Significant</a:t>
            </a:r>
            <a:br>
              <a:rPr lang="en-US" dirty="0"/>
            </a:br>
            <a:r>
              <a:rPr lang="en-US" dirty="0"/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165614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P-hacking </a:t>
            </a:r>
            <a:br>
              <a:rPr lang="en-US" sz="4000" dirty="0"/>
            </a:br>
            <a:r>
              <a:rPr lang="en-US" sz="4000" dirty="0"/>
              <a:t>T-test – do first babies tend to born 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9949" y="1706311"/>
            <a:ext cx="3417294" cy="2336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0166" y="1694682"/>
            <a:ext cx="3584393" cy="2360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3972" y="4026158"/>
            <a:ext cx="9053272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178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scipy.stats.ttest_ind</a:t>
            </a:r>
            <a:r>
              <a:rPr lang="en-US" dirty="0"/>
              <a:t>(</a:t>
            </a:r>
            <a:r>
              <a:rPr lang="en-US" dirty="0" err="1"/>
              <a:t>prglen</a:t>
            </a:r>
            <a:r>
              <a:rPr lang="en-US" dirty="0"/>
              <a:t>[</a:t>
            </a:r>
            <a:r>
              <a:rPr lang="en-US" dirty="0" err="1"/>
              <a:t>firstbaby</a:t>
            </a:r>
            <a:r>
              <a:rPr lang="en-US" dirty="0"/>
              <a:t>], </a:t>
            </a:r>
            <a:r>
              <a:rPr lang="en-US" dirty="0" err="1"/>
              <a:t>prglen</a:t>
            </a:r>
            <a:r>
              <a:rPr lang="en-US" dirty="0"/>
              <a:t>[~</a:t>
            </a:r>
            <a:r>
              <a:rPr lang="en-US" dirty="0" err="1"/>
              <a:t>firstbaby</a:t>
            </a:r>
            <a:r>
              <a:rPr lang="en-US" dirty="0"/>
              <a:t>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178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Ttest_indResult</a:t>
            </a:r>
            <a:r>
              <a:rPr lang="en-US" dirty="0"/>
              <a:t>(statistic=1.3311151692428498, </a:t>
            </a:r>
            <a:r>
              <a:rPr lang="en-US" dirty="0" err="1"/>
              <a:t>pvalue</a:t>
            </a:r>
            <a:r>
              <a:rPr lang="en-US" dirty="0"/>
              <a:t>=0.18318430868373525)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3972" y="4803432"/>
            <a:ext cx="904476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651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stat.ttest_ind</a:t>
            </a:r>
            <a:r>
              <a:rPr lang="en-US" dirty="0"/>
              <a:t>(</a:t>
            </a:r>
            <a:r>
              <a:rPr lang="en-US" dirty="0" err="1"/>
              <a:t>prglen</a:t>
            </a:r>
            <a:r>
              <a:rPr lang="en-US" dirty="0"/>
              <a:t>[</a:t>
            </a:r>
            <a:r>
              <a:rPr lang="en-US" dirty="0" err="1"/>
              <a:t>firstbaby</a:t>
            </a:r>
            <a:r>
              <a:rPr lang="en-US" dirty="0"/>
              <a:t> &amp; (</a:t>
            </a:r>
            <a:r>
              <a:rPr lang="en-US" dirty="0" err="1"/>
              <a:t>prglen</a:t>
            </a:r>
            <a:r>
              <a:rPr lang="en-US" dirty="0"/>
              <a:t> &gt; 30)], </a:t>
            </a:r>
            <a:r>
              <a:rPr lang="en-US" dirty="0" err="1"/>
              <a:t>prglen</a:t>
            </a:r>
            <a:r>
              <a:rPr lang="en-US" dirty="0"/>
              <a:t>[~</a:t>
            </a:r>
            <a:r>
              <a:rPr lang="en-US" dirty="0" err="1"/>
              <a:t>firstbaby</a:t>
            </a:r>
            <a:r>
              <a:rPr lang="en-US" dirty="0"/>
              <a:t> &amp; (</a:t>
            </a:r>
            <a:r>
              <a:rPr lang="en-US" dirty="0" err="1"/>
              <a:t>prglen</a:t>
            </a:r>
            <a:r>
              <a:rPr lang="en-US" dirty="0"/>
              <a:t> &gt; 30)])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651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Ttest_indResult</a:t>
            </a:r>
            <a:r>
              <a:rPr lang="en-US" dirty="0"/>
              <a:t>(statistic=3.078170025144257, </a:t>
            </a:r>
            <a:r>
              <a:rPr lang="en-US" dirty="0" err="1"/>
              <a:t>pvalue</a:t>
            </a:r>
            <a:r>
              <a:rPr lang="en-US" dirty="0"/>
              <a:t>=0.0020891091939566528)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3941" y="5580706"/>
            <a:ext cx="903479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657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stat.ttest_ind</a:t>
            </a:r>
            <a:r>
              <a:rPr lang="en-US" dirty="0"/>
              <a:t>(</a:t>
            </a:r>
            <a:r>
              <a:rPr lang="en-US" dirty="0" err="1"/>
              <a:t>prglen</a:t>
            </a:r>
            <a:r>
              <a:rPr lang="en-US" dirty="0"/>
              <a:t>[</a:t>
            </a:r>
            <a:r>
              <a:rPr lang="en-US" dirty="0" err="1"/>
              <a:t>firstbaby</a:t>
            </a:r>
            <a:r>
              <a:rPr lang="en-US" dirty="0"/>
              <a:t> &amp; (</a:t>
            </a:r>
            <a:r>
              <a:rPr lang="en-US" dirty="0" err="1"/>
              <a:t>prglen</a:t>
            </a:r>
            <a:r>
              <a:rPr lang="en-US" dirty="0"/>
              <a:t> &gt; 35)], </a:t>
            </a:r>
            <a:r>
              <a:rPr lang="en-US" dirty="0" err="1"/>
              <a:t>prglen</a:t>
            </a:r>
            <a:r>
              <a:rPr lang="en-US" dirty="0"/>
              <a:t>[~</a:t>
            </a:r>
            <a:r>
              <a:rPr lang="en-US" dirty="0" err="1"/>
              <a:t>firstbaby</a:t>
            </a:r>
            <a:r>
              <a:rPr lang="en-US" dirty="0"/>
              <a:t> &amp; (</a:t>
            </a:r>
            <a:r>
              <a:rPr lang="en-US" dirty="0" err="1"/>
              <a:t>prglen</a:t>
            </a:r>
            <a:r>
              <a:rPr lang="en-US" dirty="0"/>
              <a:t> &gt; 35)])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657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</a:t>
            </a:r>
            <a:r>
              <a:rPr lang="en-US" dirty="0" err="1"/>
              <a:t>Ttest_indResult</a:t>
            </a:r>
            <a:r>
              <a:rPr lang="en-US" dirty="0"/>
              <a:t>(statistic=5.6315002087711932, </a:t>
            </a:r>
            <a:r>
              <a:rPr lang="en-US" dirty="0" err="1"/>
              <a:t>pvalue</a:t>
            </a:r>
            <a:r>
              <a:rPr lang="en-US" dirty="0"/>
              <a:t>=1.8446221993959388e-08)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3941" y="6307906"/>
            <a:ext cx="877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it okay to find a range to maximize significance (minimize p-value)?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24913" y="2452914"/>
            <a:ext cx="1756239" cy="1480456"/>
            <a:chOff x="7024913" y="2452914"/>
            <a:chExt cx="1756239" cy="1480456"/>
          </a:xfrm>
        </p:grpSpPr>
        <p:sp>
          <p:nvSpPr>
            <p:cNvPr id="10" name="Oval 9"/>
            <p:cNvSpPr/>
            <p:nvPr/>
          </p:nvSpPr>
          <p:spPr>
            <a:xfrm>
              <a:off x="7024913" y="3135084"/>
              <a:ext cx="1059543" cy="79828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97486" y="2452914"/>
              <a:ext cx="16836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Pregnancy with </a:t>
              </a:r>
              <a:br>
                <a:rPr lang="en-US" dirty="0"/>
              </a:br>
              <a:r>
                <a:rPr lang="en-US" dirty="0"/>
                <a:t>complications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189034" y="4165599"/>
            <a:ext cx="153837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significant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96294" y="4942101"/>
            <a:ext cx="11536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Significant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03554" y="5704089"/>
            <a:ext cx="17020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More significant</a:t>
            </a:r>
          </a:p>
        </p:txBody>
      </p:sp>
    </p:spTree>
    <p:extLst>
      <p:ext uri="{BB962C8B-B14F-4D97-AF65-F5344CB8AC3E}">
        <p14:creationId xmlns:p14="http://schemas.microsoft.com/office/powerpoint/2010/main" val="74180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3" grpId="0" animBg="1"/>
      <p:bldP spid="14" grpId="0" animBg="1"/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you a coin, without knowing fair or loaded, you can toss it for 10 times, and use the result to reasonably argue whether it is loaded</a:t>
            </a:r>
          </a:p>
          <a:p>
            <a:pPr lvl="1"/>
            <a:r>
              <a:rPr lang="en-US" dirty="0"/>
              <a:t>E.g. if you see 10 heads in a row, you can confidently reject H0 (coin is fair).</a:t>
            </a:r>
          </a:p>
          <a:p>
            <a:pPr lvl="1"/>
            <a:r>
              <a:rPr lang="en-US" dirty="0"/>
              <a:t>Because P(10H | fair coin) = 0.5**10 = 0.001</a:t>
            </a:r>
          </a:p>
          <a:p>
            <a:r>
              <a:rPr lang="en-US" dirty="0"/>
              <a:t>Give you a box of 10**4 coins, without knowing if any of them might be loaded, you toss each one 10 times and observed some with 10 heads, some with 9 heads and so on</a:t>
            </a:r>
          </a:p>
          <a:p>
            <a:pPr lvl="1"/>
            <a:r>
              <a:rPr lang="en-US" dirty="0"/>
              <a:t>Can you say with confidence that those coins with 10 heads in a row are loaded?  </a:t>
            </a:r>
          </a:p>
        </p:txBody>
      </p:sp>
    </p:spTree>
    <p:extLst>
      <p:ext uri="{BB962C8B-B14F-4D97-AF65-F5344CB8AC3E}">
        <p14:creationId xmlns:p14="http://schemas.microsoft.com/office/powerpoint/2010/main" val="1284748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testing problem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a coin is fair, toss it 10 times and observe 10 heads. </a:t>
            </a:r>
          </a:p>
          <a:p>
            <a:pPr lvl="1"/>
            <a:r>
              <a:rPr lang="en-US" dirty="0"/>
              <a:t>P(10H | fair coin) = 0.5**10 = 0.001</a:t>
            </a:r>
          </a:p>
          <a:p>
            <a:r>
              <a:rPr lang="en-US" dirty="0"/>
              <a:t>If all coins in the box of 10**4 coins are fair coins, toss each one 10 times, how many coins might give you 10 heads in a row?</a:t>
            </a:r>
          </a:p>
          <a:p>
            <a:pPr lvl="1"/>
            <a:r>
              <a:rPr lang="en-US" dirty="0"/>
              <a:t>Each fair coin has 0.001 chance to be tested positive (10 heads in a row)</a:t>
            </a:r>
          </a:p>
          <a:p>
            <a:pPr lvl="1"/>
            <a:r>
              <a:rPr lang="en-US" dirty="0"/>
              <a:t>The number of coins to be tested positive is also a binomial distribution with n = 10**4 and p = 0.001</a:t>
            </a:r>
          </a:p>
          <a:p>
            <a:pPr lvl="1"/>
            <a:r>
              <a:rPr lang="en-US" dirty="0"/>
              <a:t>Expectation is np = 10</a:t>
            </a:r>
          </a:p>
          <a:p>
            <a:r>
              <a:rPr lang="en-US" dirty="0"/>
              <a:t>Conclusion: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individual p-value does not support whether a selected </a:t>
            </a:r>
            <a:br>
              <a:rPr lang="en-US" dirty="0"/>
            </a:br>
            <a:r>
              <a:rPr lang="en-US" dirty="0"/>
              <a:t>coin in the box is loaded </a:t>
            </a:r>
            <a:br>
              <a:rPr lang="en-US" dirty="0"/>
            </a:br>
            <a:r>
              <a:rPr lang="en-US" dirty="0"/>
              <a:t>- more stringent p-values (or corrections of p-values) are needed.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you toss each coin 10 times, you will not have </a:t>
            </a:r>
            <a:br>
              <a:rPr lang="en-US" dirty="0"/>
            </a:br>
            <a:r>
              <a:rPr lang="en-US" dirty="0"/>
              <a:t>sufficient statistical power to detect loaded coins from </a:t>
            </a:r>
            <a:br>
              <a:rPr lang="en-US" dirty="0"/>
            </a:br>
            <a:r>
              <a:rPr lang="en-US" dirty="0"/>
              <a:t>a box of 10**4 coins, even if some are loaded </a:t>
            </a:r>
            <a:br>
              <a:rPr lang="en-US" dirty="0"/>
            </a:br>
            <a:r>
              <a:rPr lang="en-US" dirty="0"/>
              <a:t>- more experiments are needed.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59904" y="3761044"/>
            <a:ext cx="3450762" cy="23596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5433" y="6176963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binomCDF</a:t>
            </a:r>
            <a:r>
              <a:rPr lang="en-US" dirty="0"/>
              <a:t>(n=10**4, p=0.001)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860" y="5878289"/>
            <a:ext cx="792479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 first babies tend to be born late? </a:t>
            </a:r>
          </a:p>
          <a:p>
            <a:r>
              <a:rPr lang="en-US" dirty="0"/>
              <a:t>By applying t-test to many different ranges of values in order to minimize p-value, are we throwing a potentially good (loaded) coin into a box of random coins?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Also called statistical sensitivity</a:t>
            </a:r>
          </a:p>
          <a:p>
            <a:r>
              <a:rPr lang="en-US" dirty="0"/>
              <a:t>1 – P(fails to reject H0 | H0 is false)</a:t>
            </a:r>
          </a:p>
          <a:p>
            <a:pPr lvl="1"/>
            <a:r>
              <a:rPr lang="en-US" dirty="0"/>
              <a:t>1 - false negative rate</a:t>
            </a:r>
          </a:p>
          <a:p>
            <a:pPr lvl="1"/>
            <a:r>
              <a:rPr lang="en-US" dirty="0"/>
              <a:t>Type II error: fails to reject H0 when H0 is false</a:t>
            </a:r>
          </a:p>
          <a:p>
            <a:r>
              <a:rPr lang="en-US" dirty="0"/>
              <a:t>Affected by the size of the effect and the sample size</a:t>
            </a:r>
          </a:p>
          <a:p>
            <a:pPr lvl="1"/>
            <a:r>
              <a:rPr lang="en-US" dirty="0"/>
              <a:t>The bigger the effect, the easier to detect with smaller sample size</a:t>
            </a:r>
          </a:p>
          <a:p>
            <a:pPr lvl="1"/>
            <a:r>
              <a:rPr lang="en-US" dirty="0"/>
              <a:t>The bigger the sample size, the easier to detect small effect (high sensitivity)</a:t>
            </a:r>
          </a:p>
          <a:p>
            <a:pPr lvl="1"/>
            <a:r>
              <a:rPr lang="en-US" dirty="0"/>
              <a:t>To calculate power, need to assume effect size. E.g., to test a coin that is loaded with p(head) = 0.9, what is the power of 10 flips at type I error rate 0.05 (to reject H0 at p = 0.05 requires at least 8 heads out of 10 flip).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Power = 1 – P(less than 8 heads in 10 flips | p(head=0.9)) = 0.93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1510" y="5013214"/>
            <a:ext cx="5682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108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sum([</a:t>
            </a:r>
            <a:r>
              <a:rPr lang="en-US" dirty="0" err="1"/>
              <a:t>binomPMF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10, 0.5) for </a:t>
            </a:r>
            <a:r>
              <a:rPr lang="en-US" dirty="0" err="1"/>
              <a:t>i</a:t>
            </a:r>
            <a:r>
              <a:rPr lang="en-US" dirty="0"/>
              <a:t> in range(8,11)])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108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0.0546875</a:t>
            </a:r>
          </a:p>
        </p:txBody>
      </p:sp>
    </p:spTree>
    <p:extLst>
      <p:ext uri="{BB962C8B-B14F-4D97-AF65-F5344CB8AC3E}">
        <p14:creationId xmlns:p14="http://schemas.microsoft.com/office/powerpoint/2010/main" val="11668751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power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coin is loaded only with p(head) = 0.7 (small effect), what is the power of 10 flips with type I error rate = 0.05 (8 out of 10 heads). </a:t>
            </a:r>
          </a:p>
          <a:p>
            <a:pPr lvl="1"/>
            <a:r>
              <a:rPr lang="en-US" dirty="0"/>
              <a:t>1 – P(less than 8 out of 10 heads | </a:t>
            </a:r>
            <a:r>
              <a:rPr lang="en-US" dirty="0" err="1"/>
              <a:t>pHead</a:t>
            </a:r>
            <a:r>
              <a:rPr lang="en-US" dirty="0"/>
              <a:t>=0.7) = 0.38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p(head) = 0.7, what is the power of 100 flips at </a:t>
            </a:r>
            <a:r>
              <a:rPr lang="en-US" dirty="0" err="1"/>
              <a:t>pvalue</a:t>
            </a:r>
            <a:r>
              <a:rPr lang="en-US" dirty="0"/>
              <a:t>=0.05 (to reject H0 at p=0.05 requires 59 heads out of 100 flips).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5298" y="3118006"/>
            <a:ext cx="93610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121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1-sum([</a:t>
            </a:r>
            <a:r>
              <a:rPr lang="en-US" sz="2000" dirty="0" err="1"/>
              <a:t>binomPMF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10, 0.7) for </a:t>
            </a:r>
            <a:r>
              <a:rPr lang="en-US" sz="2000" dirty="0" err="1"/>
              <a:t>i</a:t>
            </a:r>
            <a:r>
              <a:rPr lang="en-US" sz="2000" dirty="0"/>
              <a:t> in range(8)])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121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0.38278278639999996      </a:t>
            </a:r>
            <a:r>
              <a:rPr lang="en-US" sz="2000" dirty="0">
                <a:solidFill>
                  <a:srgbClr val="00B050"/>
                </a:solidFill>
              </a:rPr>
              <a:t>#power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35126" y="5356895"/>
            <a:ext cx="78263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135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sum([</a:t>
            </a:r>
            <a:r>
              <a:rPr lang="en-US" dirty="0" err="1"/>
              <a:t>binomPMF</a:t>
            </a:r>
            <a:r>
              <a:rPr lang="en-US" dirty="0"/>
              <a:t>(100, </a:t>
            </a:r>
            <a:r>
              <a:rPr lang="en-US" dirty="0" err="1"/>
              <a:t>i</a:t>
            </a:r>
            <a:r>
              <a:rPr lang="en-US" dirty="0"/>
              <a:t>, 0.5) for </a:t>
            </a:r>
            <a:r>
              <a:rPr lang="en-US" dirty="0" err="1"/>
              <a:t>i</a:t>
            </a:r>
            <a:r>
              <a:rPr lang="en-US" dirty="0"/>
              <a:t> in range(59,101)])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135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0.044313040057033785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In [</a:t>
            </a:r>
            <a:r>
              <a:rPr lang="en-US" b="1" dirty="0">
                <a:solidFill>
                  <a:srgbClr val="000080"/>
                </a:solidFill>
              </a:rPr>
              <a:t>136</a:t>
            </a:r>
            <a:r>
              <a:rPr lang="en-US" dirty="0">
                <a:solidFill>
                  <a:srgbClr val="000080"/>
                </a:solidFill>
              </a:rPr>
              <a:t>]:</a:t>
            </a:r>
            <a:r>
              <a:rPr lang="en-US" dirty="0"/>
              <a:t> 1-sum([</a:t>
            </a:r>
            <a:r>
              <a:rPr lang="en-US" dirty="0" err="1"/>
              <a:t>binomPMF</a:t>
            </a:r>
            <a:r>
              <a:rPr lang="en-US" dirty="0"/>
              <a:t>(100, </a:t>
            </a:r>
            <a:r>
              <a:rPr lang="en-US" dirty="0" err="1"/>
              <a:t>i</a:t>
            </a:r>
            <a:r>
              <a:rPr lang="en-US" dirty="0"/>
              <a:t>, 0.7) for </a:t>
            </a:r>
            <a:r>
              <a:rPr lang="en-US" dirty="0" err="1"/>
              <a:t>i</a:t>
            </a:r>
            <a:r>
              <a:rPr lang="en-US" dirty="0"/>
              <a:t> in range(59)])</a:t>
            </a:r>
          </a:p>
          <a:p>
            <a:r>
              <a:rPr lang="en-US" dirty="0">
                <a:solidFill>
                  <a:srgbClr val="8B0000"/>
                </a:solidFill>
              </a:rPr>
              <a:t>Out[</a:t>
            </a:r>
            <a:r>
              <a:rPr lang="en-US" b="1" dirty="0">
                <a:solidFill>
                  <a:srgbClr val="8B0000"/>
                </a:solidFill>
              </a:rPr>
              <a:t>136</a:t>
            </a:r>
            <a:r>
              <a:rPr lang="en-US" dirty="0">
                <a:solidFill>
                  <a:srgbClr val="8B0000"/>
                </a:solidFill>
              </a:rPr>
              <a:t>]:</a:t>
            </a:r>
            <a:r>
              <a:rPr lang="en-US" dirty="0"/>
              <a:t> 0.9928264374006265     </a:t>
            </a:r>
            <a:r>
              <a:rPr lang="en-US" dirty="0">
                <a:solidFill>
                  <a:srgbClr val="00B050"/>
                </a:solidFill>
              </a:rPr>
              <a:t>#power</a:t>
            </a:r>
          </a:p>
        </p:txBody>
      </p:sp>
    </p:spTree>
    <p:extLst>
      <p:ext uri="{BB962C8B-B14F-4D97-AF65-F5344CB8AC3E}">
        <p14:creationId xmlns:p14="http://schemas.microsoft.com/office/powerpoint/2010/main" val="334575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0077" y="1997612"/>
            <a:ext cx="4192215" cy="1330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10077" y="3328474"/>
            <a:ext cx="2304622" cy="94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208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116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to interpret p-value? </a:t>
            </a:r>
          </a:p>
          <a:p>
            <a:pPr lvl="1"/>
            <a:r>
              <a:rPr lang="en-US" dirty="0"/>
              <a:t>P(at least 9 heads | fair) = 0.01</a:t>
            </a:r>
          </a:p>
          <a:p>
            <a:pPr lvl="1"/>
            <a:r>
              <a:rPr lang="en-US" dirty="0"/>
              <a:t>Does this mean P(fair | at least 9 heads) = 0.01? </a:t>
            </a:r>
          </a:p>
          <a:p>
            <a:r>
              <a:rPr lang="en-US" dirty="0"/>
              <a:t>We may have some initial belief (prior), e.g. it is equally likely to be fair or loaded </a:t>
            </a:r>
          </a:p>
          <a:p>
            <a:pPr lvl="1"/>
            <a:r>
              <a:rPr lang="en-US" dirty="0"/>
              <a:t>How strong is your belief?</a:t>
            </a:r>
          </a:p>
          <a:p>
            <a:pPr lvl="1"/>
            <a:r>
              <a:rPr lang="en-US" dirty="0"/>
              <a:t>How loaded can it be?</a:t>
            </a:r>
          </a:p>
          <a:p>
            <a:pPr lvl="1"/>
            <a:r>
              <a:rPr lang="en-US" dirty="0"/>
              <a:t>Expressed as a distribution</a:t>
            </a:r>
          </a:p>
          <a:p>
            <a:r>
              <a:rPr lang="en-US" dirty="0"/>
              <a:t>We can flip the coin for some number of times (experiment), then based on the results, we revise our initial belief</a:t>
            </a:r>
          </a:p>
          <a:p>
            <a:pPr lvl="1"/>
            <a:r>
              <a:rPr lang="en-US" dirty="0"/>
              <a:t>Again, as a distribution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DSS Ch7, page 88-91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9362" y="1690688"/>
            <a:ext cx="5514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567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python packages /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random in standard python lib</a:t>
            </a:r>
          </a:p>
          <a:p>
            <a:pPr lvl="1"/>
            <a:r>
              <a:rPr lang="en-US" dirty="0"/>
              <a:t>Seed()</a:t>
            </a:r>
          </a:p>
          <a:p>
            <a:pPr lvl="1"/>
            <a:r>
              <a:rPr lang="en-US" dirty="0"/>
              <a:t>Shuffle(), sample(), choice()</a:t>
            </a:r>
          </a:p>
          <a:p>
            <a:pPr lvl="1"/>
            <a:r>
              <a:rPr lang="en-US" dirty="0"/>
              <a:t>Uniform distribution: random(), </a:t>
            </a:r>
            <a:r>
              <a:rPr lang="en-US" dirty="0" err="1"/>
              <a:t>randrange</a:t>
            </a:r>
            <a:r>
              <a:rPr lang="en-US" dirty="0"/>
              <a:t>(), </a:t>
            </a:r>
            <a:r>
              <a:rPr lang="en-US" dirty="0" err="1"/>
              <a:t>randint</a:t>
            </a:r>
            <a:r>
              <a:rPr lang="en-US" dirty="0"/>
              <a:t>(), </a:t>
            </a:r>
          </a:p>
          <a:p>
            <a:pPr lvl="1"/>
            <a:r>
              <a:rPr lang="en-US" dirty="0"/>
              <a:t>Generate random numbers from other popular distributions:</a:t>
            </a:r>
          </a:p>
          <a:p>
            <a:pPr lvl="2"/>
            <a:r>
              <a:rPr lang="en-US" dirty="0"/>
              <a:t>Exponential distribution: </a:t>
            </a:r>
            <a:r>
              <a:rPr lang="en-US" dirty="0" err="1"/>
              <a:t>expovariate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Normal distribution: </a:t>
            </a:r>
            <a:r>
              <a:rPr lang="en-US" dirty="0" err="1"/>
              <a:t>normalvariate</a:t>
            </a:r>
            <a:r>
              <a:rPr lang="en-US" dirty="0"/>
              <a:t>(), gauss()</a:t>
            </a:r>
          </a:p>
          <a:p>
            <a:pPr lvl="2"/>
            <a:r>
              <a:rPr lang="en-US" dirty="0"/>
              <a:t>Log normal distribution: </a:t>
            </a:r>
            <a:r>
              <a:rPr lang="en-US" dirty="0" err="1"/>
              <a:t>lognormvariate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Pareto distribution: </a:t>
            </a:r>
            <a:r>
              <a:rPr lang="en-US" dirty="0" err="1"/>
              <a:t>paretovariate</a:t>
            </a:r>
            <a:r>
              <a:rPr lang="en-US" dirty="0"/>
              <a:t>()</a:t>
            </a: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https://docs.python.org/3/library/random.html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python packages / modules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numpy.random</a:t>
            </a:r>
            <a:endParaRPr lang="en-US" dirty="0"/>
          </a:p>
          <a:p>
            <a:pPr lvl="1"/>
            <a:r>
              <a:rPr lang="en-US" dirty="0"/>
              <a:t>Uniform distribution: </a:t>
            </a:r>
          </a:p>
          <a:p>
            <a:pPr lvl="2"/>
            <a:r>
              <a:rPr lang="en-US" dirty="0"/>
              <a:t>rand(d0, d1, …) generates array of random numbers</a:t>
            </a:r>
          </a:p>
          <a:p>
            <a:pPr lvl="2"/>
            <a:r>
              <a:rPr lang="en-US" dirty="0" err="1"/>
              <a:t>randint</a:t>
            </a:r>
            <a:r>
              <a:rPr lang="en-US" dirty="0"/>
              <a:t>(low, high, shape)</a:t>
            </a:r>
          </a:p>
          <a:p>
            <a:pPr lvl="1"/>
            <a:r>
              <a:rPr lang="en-US" dirty="0"/>
              <a:t>Normal distribution: </a:t>
            </a:r>
            <a:r>
              <a:rPr lang="en-US" dirty="0" err="1"/>
              <a:t>randn</a:t>
            </a:r>
            <a:r>
              <a:rPr lang="en-US" dirty="0"/>
              <a:t>(d0, d1, …)</a:t>
            </a:r>
          </a:p>
          <a:p>
            <a:pPr lvl="1"/>
            <a:r>
              <a:rPr lang="en-US" dirty="0"/>
              <a:t>binomial(n, p, size)</a:t>
            </a:r>
          </a:p>
          <a:p>
            <a:pPr lvl="1"/>
            <a:r>
              <a:rPr lang="en-US" dirty="0"/>
              <a:t>lognormal(mean, sigma, size)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 err="1"/>
              <a:t>numpy.corrcoef</a:t>
            </a:r>
            <a:r>
              <a:rPr lang="en-US" dirty="0"/>
              <a:t>()</a:t>
            </a:r>
          </a:p>
          <a:p>
            <a:pPr lvl="2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4344" y="5994179"/>
            <a:ext cx="9564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https://docs.scipy.org/doc/numpy-1.13.0/reference/routines.random.html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python packages / modules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scipy.stats</a:t>
            </a:r>
            <a:endParaRPr lang="en-US" dirty="0"/>
          </a:p>
          <a:p>
            <a:pPr lvl="1"/>
            <a:r>
              <a:rPr lang="en-US" dirty="0" err="1"/>
              <a:t>scipy.stats.norm</a:t>
            </a:r>
            <a:endParaRPr lang="en-US" dirty="0"/>
          </a:p>
          <a:p>
            <a:pPr lvl="1"/>
            <a:r>
              <a:rPr lang="en-US" dirty="0" err="1"/>
              <a:t>scipy.stats.binom</a:t>
            </a:r>
            <a:endParaRPr lang="en-US" dirty="0"/>
          </a:p>
          <a:p>
            <a:pPr lvl="1"/>
            <a:r>
              <a:rPr lang="en-US" dirty="0" err="1"/>
              <a:t>scipy.stats.expon</a:t>
            </a:r>
            <a:endParaRPr lang="en-US" dirty="0"/>
          </a:p>
          <a:p>
            <a:pPr lvl="1"/>
            <a:r>
              <a:rPr lang="en-US" dirty="0"/>
              <a:t>scipy.stats.ttest_1samp</a:t>
            </a:r>
          </a:p>
          <a:p>
            <a:pPr lvl="1"/>
            <a:r>
              <a:rPr lang="en-US" dirty="0" err="1"/>
              <a:t>scipy.stats.ttest_ind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&gt;&gt;&gt; norm.cdf([-1., 0, 1]) </a:t>
            </a:r>
          </a:p>
          <a:p>
            <a:pPr lvl="1">
              <a:buNone/>
            </a:pPr>
            <a:r>
              <a:rPr lang="en-US" dirty="0"/>
              <a:t> array([ 0.15865525, 0.5, 0.84134475]) </a:t>
            </a:r>
          </a:p>
          <a:p>
            <a:pPr lvl="1">
              <a:buNone/>
            </a:pPr>
            <a:r>
              <a:rPr lang="en-US" dirty="0"/>
              <a:t>&gt;&gt;&gt; 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&gt;&gt;&gt; norm.cdf(</a:t>
            </a:r>
            <a:r>
              <a:rPr lang="en-US" dirty="0" err="1"/>
              <a:t>np.array</a:t>
            </a:r>
            <a:r>
              <a:rPr lang="en-US" dirty="0"/>
              <a:t>([-1., 0, 1])) </a:t>
            </a:r>
          </a:p>
          <a:p>
            <a:pPr lvl="1">
              <a:buNone/>
            </a:pPr>
            <a:r>
              <a:rPr lang="en-US" dirty="0"/>
              <a:t>array([ 0.15865525, 0.5, 0.84134475])</a:t>
            </a:r>
          </a:p>
          <a:p>
            <a:endParaRPr lang="en-US" dirty="0"/>
          </a:p>
          <a:p>
            <a:pPr lvl="2">
              <a:buNone/>
            </a:pPr>
            <a:r>
              <a:rPr lang="en-US" dirty="0"/>
              <a:t>https://docs.scipy.org/doc/scipy/reference/tutorial/stats.html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2735" y="1462996"/>
            <a:ext cx="5428809" cy="293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21990</TotalTime>
  <Words>6494</Words>
  <Application>Microsoft Office PowerPoint</Application>
  <PresentationFormat>Widescreen</PresentationFormat>
  <Paragraphs>803</Paragraphs>
  <Slides>93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Curlz MT</vt:lpstr>
      <vt:lpstr>Office Theme</vt:lpstr>
      <vt:lpstr>CS 3753 &amp; 5163  Introduction to Data Science</vt:lpstr>
      <vt:lpstr>Table of contents</vt:lpstr>
      <vt:lpstr>Central limit theorem</vt:lpstr>
      <vt:lpstr>Simulation using uniform distribution</vt:lpstr>
      <vt:lpstr>Errorbar and confidence interval</vt:lpstr>
      <vt:lpstr>Confidence interval</vt:lpstr>
      <vt:lpstr>Standard score (z-score)</vt:lpstr>
      <vt:lpstr>Correlation</vt:lpstr>
      <vt:lpstr>Pearson Correlation Coefficient</vt:lpstr>
      <vt:lpstr>PowerPoint Presentation</vt:lpstr>
      <vt:lpstr>Pearson correlation coefficient is sensitive to outliers</vt:lpstr>
      <vt:lpstr>Spearman Rank Correlation Coefficient </vt:lpstr>
      <vt:lpstr>Correlation only measures linear relationship</vt:lpstr>
      <vt:lpstr>Correlation does not imply causation</vt:lpstr>
      <vt:lpstr>Probability Mass Function</vt:lpstr>
      <vt:lpstr>First baby vs other baby</vt:lpstr>
      <vt:lpstr>First baby vs other baby</vt:lpstr>
      <vt:lpstr>Cumulative distribution function (CDF)</vt:lpstr>
      <vt:lpstr>PMF vs CDF</vt:lpstr>
      <vt:lpstr>Probability Density Function (PDF) and continuous distribution</vt:lpstr>
      <vt:lpstr>Standard normal pdf</vt:lpstr>
      <vt:lpstr>Standard normal distribution</vt:lpstr>
      <vt:lpstr>Standard normal distribution CDF</vt:lpstr>
      <vt:lpstr>Standard normal distribution CDF</vt:lpstr>
      <vt:lpstr>Properties of normal distribution</vt:lpstr>
      <vt:lpstr>Normal distribution</vt:lpstr>
      <vt:lpstr>Normal distribution – cont’d</vt:lpstr>
      <vt:lpstr>Normal probability plot</vt:lpstr>
      <vt:lpstr>Probability distribution of pregnancy length</vt:lpstr>
      <vt:lpstr>Probability distribution for BRFSS height data</vt:lpstr>
      <vt:lpstr>Normal probability plot for  right skewed data</vt:lpstr>
      <vt:lpstr>Normal probability plot for  another right skewed data</vt:lpstr>
      <vt:lpstr>Why model</vt:lpstr>
      <vt:lpstr>Log normal distribution</vt:lpstr>
      <vt:lpstr>Probability distribution for BRFSS weight data</vt:lpstr>
      <vt:lpstr>Probability distribution for BRFSS weight data after log transformation</vt:lpstr>
      <vt:lpstr>Correlation between height and weight</vt:lpstr>
      <vt:lpstr>Log normal distribution with different parameters </vt:lpstr>
      <vt:lpstr>Exponential distribution</vt:lpstr>
      <vt:lpstr>Exponential distribution - 2</vt:lpstr>
      <vt:lpstr>Exponential distribution CCDF</vt:lpstr>
      <vt:lpstr>Pareto distribution</vt:lpstr>
      <vt:lpstr>Simulated data in Pareto distribution</vt:lpstr>
      <vt:lpstr>Pareto distribution - 2 </vt:lpstr>
      <vt:lpstr>Distribution of populations in US cities</vt:lpstr>
      <vt:lpstr>Distribution of populations in US cities - 2</vt:lpstr>
      <vt:lpstr>Degree distribution of a network</vt:lpstr>
      <vt:lpstr>Why model</vt:lpstr>
      <vt:lpstr>Probability Rules</vt:lpstr>
      <vt:lpstr>Example</vt:lpstr>
      <vt:lpstr>Probabilistic Calculus</vt:lpstr>
      <vt:lpstr>Joint and conditional probability</vt:lpstr>
      <vt:lpstr>Example</vt:lpstr>
      <vt:lpstr>Independence</vt:lpstr>
      <vt:lpstr>Examples</vt:lpstr>
      <vt:lpstr>Theorem of total probability</vt:lpstr>
      <vt:lpstr>Example</vt:lpstr>
      <vt:lpstr>Another example</vt:lpstr>
      <vt:lpstr>Chain rule</vt:lpstr>
      <vt:lpstr>Bayes theorem</vt:lpstr>
      <vt:lpstr>Bayes theorem (cont’d)</vt:lpstr>
      <vt:lpstr>Example</vt:lpstr>
      <vt:lpstr>Prosecutor’s fallacy</vt:lpstr>
      <vt:lpstr>Prosecutor’s fallacy</vt:lpstr>
      <vt:lpstr>Prosecutor’s fallacy</vt:lpstr>
      <vt:lpstr>Prosecutor’s fallacy</vt:lpstr>
      <vt:lpstr>Another example</vt:lpstr>
      <vt:lpstr>Yet another example</vt:lpstr>
      <vt:lpstr>PowerPoint Presentation</vt:lpstr>
      <vt:lpstr>Monty Hall</vt:lpstr>
      <vt:lpstr>Monty Hall</vt:lpstr>
      <vt:lpstr>Conditional probability and Bayes inference</vt:lpstr>
      <vt:lpstr>Binomial distribution</vt:lpstr>
      <vt:lpstr>Binomial distribution PMF</vt:lpstr>
      <vt:lpstr>Binomial distribution</vt:lpstr>
      <vt:lpstr>Statistical hypothesis testing</vt:lpstr>
      <vt:lpstr>Fair or not fair?</vt:lpstr>
      <vt:lpstr>One-sided vs two-sided test</vt:lpstr>
      <vt:lpstr>T-test – do first babies tend to be born late?</vt:lpstr>
      <vt:lpstr>Do first baby tend to be born late?</vt:lpstr>
      <vt:lpstr>Unpaired t-test</vt:lpstr>
      <vt:lpstr>Paired t-test</vt:lpstr>
      <vt:lpstr>Paired t-test - 2</vt:lpstr>
      <vt:lpstr>Paired t-test - 3</vt:lpstr>
      <vt:lpstr>P-hacking  T-test – do first babies tend to born late?</vt:lpstr>
      <vt:lpstr>Multiple testing problem</vt:lpstr>
      <vt:lpstr>Multiple testing problem - 2</vt:lpstr>
      <vt:lpstr>Statistical power</vt:lpstr>
      <vt:lpstr>Statistical power - 2</vt:lpstr>
      <vt:lpstr>Bayes inference</vt:lpstr>
      <vt:lpstr>Useful python packages / modules</vt:lpstr>
      <vt:lpstr>Useful python packages / modules - 2</vt:lpstr>
      <vt:lpstr>Useful python packages / modules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Jianhua Ruan</dc:creator>
  <cp:lastModifiedBy>Jianhua Ruan</cp:lastModifiedBy>
  <cp:revision>142</cp:revision>
  <dcterms:created xsi:type="dcterms:W3CDTF">2017-09-11T09:45:40Z</dcterms:created>
  <dcterms:modified xsi:type="dcterms:W3CDTF">2019-10-06T19:08:29Z</dcterms:modified>
</cp:coreProperties>
</file>