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5"/>
  </p:normalViewPr>
  <p:slideViewPr>
    <p:cSldViewPr snapToGrid="0" snapToObjects="1">
      <p:cViewPr>
        <p:scale>
          <a:sx n="72" d="100"/>
          <a:sy n="72" d="100"/>
        </p:scale>
        <p:origin x="1432" y="8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FD887-153A-A74E-918E-D5F012DA89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CDA299-84D6-3149-A3B3-21EE99A809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6AEDD6-6A09-F046-ADC5-DF2E6F862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B2EE9-B468-624C-9A44-89696DD26D30}" type="datetimeFigureOut">
              <a:rPr lang="en-US" smtClean="0"/>
              <a:t>12/8/18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92C7F-F6F7-FC46-89A3-6182C71B1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C0D241-FC68-0B41-A984-C4207D2AB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3082D-A837-3B40-B1E2-C366EF9EE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766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5F759-C72E-B142-83C1-605F87D45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BAA4CE-B60A-A04C-96B3-9868C23FD7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9957BE-83A9-7A49-A33B-B25209DFD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B2EE9-B468-624C-9A44-89696DD26D30}" type="datetimeFigureOut">
              <a:rPr lang="en-US" smtClean="0"/>
              <a:t>12/8/18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13C434-1D22-3F42-819A-EB0380FEE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5DD72-2366-6649-ABC2-F3C268F76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3082D-A837-3B40-B1E2-C366EF9EE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502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1F8FE7-D273-7F43-B9BE-889435594F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741197-1225-474B-A2FF-5CDEC60712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456627-8923-C541-AAB4-B561B88B5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B2EE9-B468-624C-9A44-89696DD26D30}" type="datetimeFigureOut">
              <a:rPr lang="en-US" smtClean="0"/>
              <a:t>12/8/18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29A2E9-33FB-E148-87D1-7F0348418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F3FFB5-FA2D-B24A-9240-0AD3E0D3A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3082D-A837-3B40-B1E2-C366EF9EE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942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235A4-78E9-B443-8161-2C59513BD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031F4-A047-A045-87A0-A7157BC9F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70187-9C12-1C4F-B893-FE1687081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B2EE9-B468-624C-9A44-89696DD26D30}" type="datetimeFigureOut">
              <a:rPr lang="en-US" smtClean="0"/>
              <a:t>12/8/18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4E7B0E-D0D5-C148-81EB-B858BC022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1070B6-44B9-8447-B718-4FDC5380D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3082D-A837-3B40-B1E2-C366EF9EE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983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B7B33-5638-474E-81AE-6CB8A4DAB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0E4550-339F-3B4E-9BDE-B2CB691080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B61E53-D9F4-0244-8210-1F25DE36A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B2EE9-B468-624C-9A44-89696DD26D30}" type="datetimeFigureOut">
              <a:rPr lang="en-US" smtClean="0"/>
              <a:t>12/8/18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469A4D-F7FA-D143-A407-B5AFBF1AB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5F9012-EF82-5644-865D-BCE870078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3082D-A837-3B40-B1E2-C366EF9EE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036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3EB38-61A0-9242-A0C4-B1A7428C2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BB0B6-0702-0D45-BBF3-B55694DE3D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51F01C-6A24-AE4A-AD0E-917585ACEF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147448-1E39-3245-B523-8DB96B871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B2EE9-B468-624C-9A44-89696DD26D30}" type="datetimeFigureOut">
              <a:rPr lang="en-US" smtClean="0"/>
              <a:t>12/8/18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A911B2-EB7E-CA40-BC60-B134AFEBF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C9ACAA-CCE5-7342-9EC6-FC03FCEF9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3082D-A837-3B40-B1E2-C366EF9EE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7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AAC55-021F-5549-BA9F-006302286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5CA47-C749-5C49-A804-45BF234CDC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26A236-CCA8-6845-B986-6759FA53AB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FAA96D-DBC6-1248-8BB1-5B85273B0F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9749F8-264C-FA40-BE1D-55EC659AD0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B57A64-20F5-A740-8965-D559F6432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B2EE9-B468-624C-9A44-89696DD26D30}" type="datetimeFigureOut">
              <a:rPr lang="en-US" smtClean="0"/>
              <a:t>12/8/18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5E4EAA-C9EC-DF4E-9860-9CD94EACE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75B64B-DED3-6C4D-926D-BEBF44A1C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3082D-A837-3B40-B1E2-C366EF9EE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598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E1A45-13C1-1948-98F2-E77F4860D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0BC272-C80F-5647-8755-F16124073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B2EE9-B468-624C-9A44-89696DD26D30}" type="datetimeFigureOut">
              <a:rPr lang="en-US" smtClean="0"/>
              <a:t>12/8/18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E3587-327F-E24C-9C9A-1BCDA11CD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8862C2-D25A-5F49-AC8E-3031E47B8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3082D-A837-3B40-B1E2-C366EF9EE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880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046000-E791-8F4D-A24D-BC103F619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B2EE9-B468-624C-9A44-89696DD26D30}" type="datetimeFigureOut">
              <a:rPr lang="en-US" smtClean="0"/>
              <a:t>12/8/18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08D0E2-4582-7345-94C7-5A9D04B45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D49899-487F-7148-95EF-60C29B12C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3082D-A837-3B40-B1E2-C366EF9EE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288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DF0B2-5624-EA4E-B14B-55F884B12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B2A58-A3FA-5E40-B44B-0832FE693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C05505-E63E-024D-A9CB-322DB9F52C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BCC717-2663-024D-89DD-DD2E59BA5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B2EE9-B468-624C-9A44-89696DD26D30}" type="datetimeFigureOut">
              <a:rPr lang="en-US" smtClean="0"/>
              <a:t>12/8/18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308F5B-EA68-CE46-8637-1FB889812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52A89C-0A0C-764D-B91D-A1B525B07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3082D-A837-3B40-B1E2-C366EF9EE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476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59ADB-ADD9-C34E-A60E-42D69787C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D40955-E69B-B64A-B2BF-1D1A13D036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F69B24-E352-3849-B318-1FF834917A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240B84-3ADB-5248-8282-E11536834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B2EE9-B468-624C-9A44-89696DD26D30}" type="datetimeFigureOut">
              <a:rPr lang="en-US" smtClean="0"/>
              <a:t>12/8/18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C42637-FFD9-8D40-9925-E3403218D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B4BAC0-F614-6E42-BDD3-75B8B0168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3082D-A837-3B40-B1E2-C366EF9EE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484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C9617A-EDD3-154D-B617-6FDA231C6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333617-1FEE-B648-A9A6-E3B22515C9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925833-63E4-9142-8BA1-60CA25416E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B2EE9-B468-624C-9A44-89696DD26D30}" type="datetimeFigureOut">
              <a:rPr lang="en-US" smtClean="0"/>
              <a:t>12/8/18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00D26-1F29-EB4E-9A6F-0E630BD555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D8E16-2237-7049-BE6C-3E0C2AC2D5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3082D-A837-3B40-B1E2-C366EF9EE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868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1D2D8-ACA7-D840-A5F1-109039BADC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JPEG Encoder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0F5004-6A33-3248-AB99-C4B424615F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Tai-Sheng Cheng (tscheng2)</a:t>
            </a:r>
          </a:p>
          <a:p>
            <a:r>
              <a:rPr lang="en-US" dirty="0"/>
              <a:t>Yen-</a:t>
            </a:r>
            <a:r>
              <a:rPr lang="en-US" dirty="0" err="1"/>
              <a:t>Chieh</a:t>
            </a:r>
            <a:r>
              <a:rPr lang="en-US" dirty="0"/>
              <a:t> Sung (ycsung2)</a:t>
            </a:r>
          </a:p>
        </p:txBody>
      </p:sp>
    </p:spTree>
    <p:extLst>
      <p:ext uri="{BB962C8B-B14F-4D97-AF65-F5344CB8AC3E}">
        <p14:creationId xmlns:p14="http://schemas.microsoft.com/office/powerpoint/2010/main" val="4208820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CC2B9-CFEB-2043-A973-83108B82D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E57AF-DC55-CA4C-A41D-3C193C89FE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118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003B9-5835-1548-800C-5877F0435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JPEG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5B677-C447-C645-927F-537843F78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Lossy compression for digital image</a:t>
            </a:r>
          </a:p>
          <a:p>
            <a:r>
              <a:rPr lang="en-US" dirty="0"/>
              <a:t>Tradeoff between storage and image quality</a:t>
            </a:r>
          </a:p>
          <a:p>
            <a:r>
              <a:rPr lang="en-US" dirty="0"/>
              <a:t>10:1 compression with little perceptible loss in image quality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09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F821B-15AE-834E-A23C-B5C7AD2D9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</a:t>
            </a:r>
            <a:r>
              <a:rPr lang="zh-TW" altLang="en-US" dirty="0"/>
              <a:t> </a:t>
            </a:r>
            <a:r>
              <a:rPr lang="en-US" altLang="zh-TW" dirty="0"/>
              <a:t>of JPEG Encoder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E6085-7841-874B-931D-81F1B65CA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Color Transformation</a:t>
            </a:r>
          </a:p>
          <a:p>
            <a:r>
              <a:rPr lang="en-US" dirty="0"/>
              <a:t>Subsampling</a:t>
            </a:r>
          </a:p>
          <a:p>
            <a:r>
              <a:rPr lang="en-US" dirty="0"/>
              <a:t>Block splitting</a:t>
            </a:r>
          </a:p>
          <a:p>
            <a:r>
              <a:rPr lang="en-US" dirty="0"/>
              <a:t>Forward Discrete Cosine Transform</a:t>
            </a:r>
          </a:p>
          <a:p>
            <a:r>
              <a:rPr lang="en-US" dirty="0"/>
              <a:t>Quantization</a:t>
            </a:r>
          </a:p>
          <a:p>
            <a:r>
              <a:rPr lang="en-US" dirty="0"/>
              <a:t>Entropy Coding</a:t>
            </a:r>
          </a:p>
          <a:p>
            <a:r>
              <a:rPr lang="en-US" dirty="0"/>
              <a:t>JPEG Serialization</a:t>
            </a:r>
          </a:p>
        </p:txBody>
      </p:sp>
    </p:spTree>
    <p:extLst>
      <p:ext uri="{BB962C8B-B14F-4D97-AF65-F5344CB8AC3E}">
        <p14:creationId xmlns:p14="http://schemas.microsoft.com/office/powerpoint/2010/main" val="1276074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5F9F0C52-D20B-FF45-86BA-73D445B391DA}"/>
              </a:ext>
            </a:extLst>
          </p:cNvPr>
          <p:cNvGrpSpPr/>
          <p:nvPr/>
        </p:nvGrpSpPr>
        <p:grpSpPr>
          <a:xfrm>
            <a:off x="3247329" y="3141935"/>
            <a:ext cx="5697342" cy="3446407"/>
            <a:chOff x="3247329" y="3141935"/>
            <a:chExt cx="5697342" cy="344640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4B690363-2C58-A741-A69E-B80D67D0E3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47329" y="3141935"/>
              <a:ext cx="5697342" cy="3446407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2A65B7F-1925-D948-BF7E-CEE260BC4AD4}"/>
                </a:ext>
              </a:extLst>
            </p:cNvPr>
            <p:cNvSpPr txBox="1"/>
            <p:nvPr/>
          </p:nvSpPr>
          <p:spPr>
            <a:xfrm>
              <a:off x="5148197" y="3407079"/>
              <a:ext cx="947803" cy="107723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F9A391E-92AF-4343-8BCC-0F8DBC76B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 Transformation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3F956B-4E3A-254B-BADB-8F154CE5C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RGB to a different color space </a:t>
            </a:r>
            <a:r>
              <a:rPr lang="en-US" dirty="0" err="1"/>
              <a:t>YCbCr</a:t>
            </a:r>
            <a:endParaRPr lang="en-US" dirty="0"/>
          </a:p>
          <a:p>
            <a:r>
              <a:rPr lang="en-US" dirty="0"/>
              <a:t>Y represents the brightness</a:t>
            </a:r>
          </a:p>
          <a:p>
            <a:r>
              <a:rPr lang="en-US" dirty="0" err="1"/>
              <a:t>Cb</a:t>
            </a:r>
            <a:r>
              <a:rPr lang="en-US" dirty="0"/>
              <a:t> and Cr represent the chrominance (</a:t>
            </a:r>
            <a:r>
              <a:rPr lang="en-US" dirty="0" err="1"/>
              <a:t>Cb</a:t>
            </a:r>
            <a:r>
              <a:rPr lang="en-US" dirty="0"/>
              <a:t> for blue, Cr for red)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813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1FE5D-6370-1741-BFBA-8DE02EA00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922F9-972D-C248-A8C8-67B526ED6B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99553" cy="4351338"/>
          </a:xfrm>
        </p:spPr>
        <p:txBody>
          <a:bodyPr/>
          <a:lstStyle/>
          <a:p>
            <a:r>
              <a:rPr lang="en-US" dirty="0"/>
              <a:t>Human vision is not sensitive to chrominance domain</a:t>
            </a:r>
          </a:p>
          <a:p>
            <a:r>
              <a:rPr lang="en-US" dirty="0"/>
              <a:t>Reduce chrominance blocks to save storage</a:t>
            </a:r>
          </a:p>
          <a:p>
            <a:r>
              <a:rPr lang="en-US" dirty="0"/>
              <a:t>4:1:1 in our implementation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2A0483-DB7D-B247-A58A-3B36C8AF7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6983" y="1941451"/>
            <a:ext cx="4178300" cy="1257300"/>
          </a:xfrm>
          <a:prstGeom prst="rect">
            <a:avLst/>
          </a:prstGeom>
        </p:spPr>
      </p:pic>
      <p:grpSp>
        <p:nvGrpSpPr>
          <p:cNvPr id="47" name="Group 46">
            <a:extLst>
              <a:ext uri="{FF2B5EF4-FFF2-40B4-BE49-F238E27FC236}">
                <a16:creationId xmlns:a16="http://schemas.microsoft.com/office/drawing/2014/main" id="{4AC21C8E-2E25-3E4A-90E7-4BBBA365E8AD}"/>
              </a:ext>
            </a:extLst>
          </p:cNvPr>
          <p:cNvGrpSpPr>
            <a:grpSpLocks noChangeAspect="1"/>
          </p:cNvGrpSpPr>
          <p:nvPr/>
        </p:nvGrpSpPr>
        <p:grpSpPr>
          <a:xfrm>
            <a:off x="5367897" y="3682702"/>
            <a:ext cx="5985903" cy="2083376"/>
            <a:chOff x="549609" y="3732977"/>
            <a:chExt cx="5089343" cy="1771331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3EE51D8-7A49-E948-812C-EA3C17333DFE}"/>
                </a:ext>
              </a:extLst>
            </p:cNvPr>
            <p:cNvGrpSpPr/>
            <p:nvPr/>
          </p:nvGrpSpPr>
          <p:grpSpPr>
            <a:xfrm>
              <a:off x="1348067" y="4026474"/>
              <a:ext cx="1019734" cy="1002824"/>
              <a:chOff x="1453019" y="4334005"/>
              <a:chExt cx="1019734" cy="1002824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A74D620-0F12-DD4D-8FA6-20C0E3C36309}"/>
                  </a:ext>
                </a:extLst>
              </p:cNvPr>
              <p:cNvSpPr/>
              <p:nvPr/>
            </p:nvSpPr>
            <p:spPr>
              <a:xfrm>
                <a:off x="1453019" y="4334006"/>
                <a:ext cx="512064" cy="51356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71DCD40-B259-184C-A7C3-8E5CDA1942F1}"/>
                  </a:ext>
                </a:extLst>
              </p:cNvPr>
              <p:cNvSpPr/>
              <p:nvPr/>
            </p:nvSpPr>
            <p:spPr>
              <a:xfrm>
                <a:off x="1960689" y="4334005"/>
                <a:ext cx="512064" cy="51356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879FD44-F0B3-4340-B349-C479C118C627}"/>
                  </a:ext>
                </a:extLst>
              </p:cNvPr>
              <p:cNvSpPr/>
              <p:nvPr/>
            </p:nvSpPr>
            <p:spPr>
              <a:xfrm>
                <a:off x="1453019" y="4823262"/>
                <a:ext cx="512064" cy="51356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1B3B47E-587D-1D4B-8384-8EDE228BEABD}"/>
                  </a:ext>
                </a:extLst>
              </p:cNvPr>
              <p:cNvSpPr/>
              <p:nvPr/>
            </p:nvSpPr>
            <p:spPr>
              <a:xfrm>
                <a:off x="1960689" y="4823261"/>
                <a:ext cx="512064" cy="51356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B7D05AC-7EB8-684C-808F-AD233D07E55F}"/>
                </a:ext>
              </a:extLst>
            </p:cNvPr>
            <p:cNvSpPr/>
            <p:nvPr/>
          </p:nvSpPr>
          <p:spPr>
            <a:xfrm>
              <a:off x="4355456" y="4542723"/>
              <a:ext cx="512064" cy="51356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B2FC4723-357F-7D48-A1A1-F71C2EAD99F0}"/>
                </a:ext>
              </a:extLst>
            </p:cNvPr>
            <p:cNvGrpSpPr/>
            <p:nvPr/>
          </p:nvGrpSpPr>
          <p:grpSpPr>
            <a:xfrm>
              <a:off x="1094232" y="4271103"/>
              <a:ext cx="1019734" cy="1002824"/>
              <a:chOff x="1453019" y="4334005"/>
              <a:chExt cx="1019734" cy="1002824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BC4596C-0AA2-6142-A67D-1275C31B8318}"/>
                  </a:ext>
                </a:extLst>
              </p:cNvPr>
              <p:cNvSpPr/>
              <p:nvPr/>
            </p:nvSpPr>
            <p:spPr>
              <a:xfrm>
                <a:off x="1453019" y="4334006"/>
                <a:ext cx="512064" cy="51356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E83E706-6CBD-CE4B-A0C7-34EED8B066C7}"/>
                  </a:ext>
                </a:extLst>
              </p:cNvPr>
              <p:cNvSpPr/>
              <p:nvPr/>
            </p:nvSpPr>
            <p:spPr>
              <a:xfrm>
                <a:off x="1960689" y="4334005"/>
                <a:ext cx="512064" cy="51356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863F812-9DF0-2645-A3C6-0B721BB05C50}"/>
                  </a:ext>
                </a:extLst>
              </p:cNvPr>
              <p:cNvSpPr/>
              <p:nvPr/>
            </p:nvSpPr>
            <p:spPr>
              <a:xfrm>
                <a:off x="1453019" y="4823262"/>
                <a:ext cx="512064" cy="51356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AD4011B-2494-D144-A02F-72378A650D82}"/>
                  </a:ext>
                </a:extLst>
              </p:cNvPr>
              <p:cNvSpPr/>
              <p:nvPr/>
            </p:nvSpPr>
            <p:spPr>
              <a:xfrm>
                <a:off x="1960689" y="4823261"/>
                <a:ext cx="512064" cy="51356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A747E923-13F2-404A-9149-D3A26E987B55}"/>
                </a:ext>
              </a:extLst>
            </p:cNvPr>
            <p:cNvGrpSpPr/>
            <p:nvPr/>
          </p:nvGrpSpPr>
          <p:grpSpPr>
            <a:xfrm>
              <a:off x="838200" y="4501484"/>
              <a:ext cx="1019734" cy="1002824"/>
              <a:chOff x="1453019" y="4334005"/>
              <a:chExt cx="1019734" cy="1002824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5C6CF068-17C2-7949-BF75-D3392AB02905}"/>
                  </a:ext>
                </a:extLst>
              </p:cNvPr>
              <p:cNvSpPr/>
              <p:nvPr/>
            </p:nvSpPr>
            <p:spPr>
              <a:xfrm>
                <a:off x="1453019" y="4334006"/>
                <a:ext cx="512064" cy="51356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A6DF9AEA-DCEC-0D4E-B2F8-9C691E301AF6}"/>
                  </a:ext>
                </a:extLst>
              </p:cNvPr>
              <p:cNvSpPr/>
              <p:nvPr/>
            </p:nvSpPr>
            <p:spPr>
              <a:xfrm>
                <a:off x="1960689" y="4334005"/>
                <a:ext cx="512064" cy="51356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25A8B8B-E0D0-E94C-8D70-D98901C15CB3}"/>
                  </a:ext>
                </a:extLst>
              </p:cNvPr>
              <p:cNvSpPr/>
              <p:nvPr/>
            </p:nvSpPr>
            <p:spPr>
              <a:xfrm>
                <a:off x="1453019" y="4823262"/>
                <a:ext cx="512064" cy="51356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FE00F701-0194-2045-A6C2-BE7E7BFF4D04}"/>
                  </a:ext>
                </a:extLst>
              </p:cNvPr>
              <p:cNvSpPr/>
              <p:nvPr/>
            </p:nvSpPr>
            <p:spPr>
              <a:xfrm>
                <a:off x="1960689" y="4823261"/>
                <a:ext cx="512064" cy="51356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3F7DDC5F-CE75-9E47-A308-83F04FA5AB66}"/>
                </a:ext>
              </a:extLst>
            </p:cNvPr>
            <p:cNvGrpSpPr/>
            <p:nvPr/>
          </p:nvGrpSpPr>
          <p:grpSpPr>
            <a:xfrm>
              <a:off x="3076354" y="4271101"/>
              <a:ext cx="1019734" cy="1002824"/>
              <a:chOff x="1453019" y="4334005"/>
              <a:chExt cx="1019734" cy="1002824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C9588BFF-F553-1D46-885C-5B4DD4B1FAAF}"/>
                  </a:ext>
                </a:extLst>
              </p:cNvPr>
              <p:cNvSpPr/>
              <p:nvPr/>
            </p:nvSpPr>
            <p:spPr>
              <a:xfrm>
                <a:off x="1453019" y="4334006"/>
                <a:ext cx="512064" cy="51356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78C3E238-BC6F-5C4B-B4E9-62AE82801046}"/>
                  </a:ext>
                </a:extLst>
              </p:cNvPr>
              <p:cNvSpPr/>
              <p:nvPr/>
            </p:nvSpPr>
            <p:spPr>
              <a:xfrm>
                <a:off x="1960689" y="4334005"/>
                <a:ext cx="512064" cy="51356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628A5BCA-3C54-EE49-BF6F-EFE7046FCC50}"/>
                  </a:ext>
                </a:extLst>
              </p:cNvPr>
              <p:cNvSpPr/>
              <p:nvPr/>
            </p:nvSpPr>
            <p:spPr>
              <a:xfrm>
                <a:off x="1453019" y="4823262"/>
                <a:ext cx="512064" cy="51356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6BFAB85B-7A57-EE41-9A60-702B46CF64B3}"/>
                  </a:ext>
                </a:extLst>
              </p:cNvPr>
              <p:cNvSpPr/>
              <p:nvPr/>
            </p:nvSpPr>
            <p:spPr>
              <a:xfrm>
                <a:off x="1960689" y="4823261"/>
                <a:ext cx="512064" cy="51356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8C6FD98-1B6E-C042-A66F-5D67C3BB5A6B}"/>
                </a:ext>
              </a:extLst>
            </p:cNvPr>
            <p:cNvSpPr/>
            <p:nvPr/>
          </p:nvSpPr>
          <p:spPr>
            <a:xfrm>
              <a:off x="5126888" y="4550171"/>
              <a:ext cx="512064" cy="51356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47A5E32-5417-D94D-B8A6-7E8A96D626DB}"/>
                </a:ext>
              </a:extLst>
            </p:cNvPr>
            <p:cNvSpPr txBox="1"/>
            <p:nvPr/>
          </p:nvSpPr>
          <p:spPr>
            <a:xfrm>
              <a:off x="549609" y="4621408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D09AA2F-0418-A543-9DF8-5935ABDCDC52}"/>
                </a:ext>
              </a:extLst>
            </p:cNvPr>
            <p:cNvSpPr txBox="1"/>
            <p:nvPr/>
          </p:nvSpPr>
          <p:spPr>
            <a:xfrm>
              <a:off x="849345" y="3984360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Cb</a:t>
              </a:r>
              <a:endParaRPr 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9BBBA5A-A006-3D43-B8E1-7BDD75E3292B}"/>
                </a:ext>
              </a:extLst>
            </p:cNvPr>
            <p:cNvSpPr txBox="1"/>
            <p:nvPr/>
          </p:nvSpPr>
          <p:spPr>
            <a:xfrm>
              <a:off x="1528712" y="3732977"/>
              <a:ext cx="388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Cr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CB64C1A-3463-6E4D-8F9D-2EDA2767382B}"/>
                </a:ext>
              </a:extLst>
            </p:cNvPr>
            <p:cNvSpPr txBox="1"/>
            <p:nvPr/>
          </p:nvSpPr>
          <p:spPr>
            <a:xfrm>
              <a:off x="3419816" y="3951498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32D24C3-337C-1741-8CB9-3459DF2A6886}"/>
                </a:ext>
              </a:extLst>
            </p:cNvPr>
            <p:cNvSpPr txBox="1"/>
            <p:nvPr/>
          </p:nvSpPr>
          <p:spPr>
            <a:xfrm>
              <a:off x="4369022" y="4223120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Cb</a:t>
              </a:r>
              <a:endParaRPr lang="en-US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13B495F-9D6C-134E-978B-51D6F8C9CBAB}"/>
                </a:ext>
              </a:extLst>
            </p:cNvPr>
            <p:cNvSpPr txBox="1"/>
            <p:nvPr/>
          </p:nvSpPr>
          <p:spPr>
            <a:xfrm>
              <a:off x="5156111" y="4223120"/>
              <a:ext cx="388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Cr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42B0EE07-2D5C-7C4D-A107-69170A88DA52}"/>
                </a:ext>
              </a:extLst>
            </p:cNvPr>
            <p:cNvCxnSpPr/>
            <p:nvPr/>
          </p:nvCxnSpPr>
          <p:spPr>
            <a:xfrm>
              <a:off x="2495773" y="4758267"/>
              <a:ext cx="46257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27218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AFE33-9BB5-734A-BC5D-054F63889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 Discrete Cosine Transform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138FC3-5495-7B45-8A7E-673358D3C6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A Frequency domain transform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7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𝑐𝑜𝑠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e>
                                    </m:d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𝑢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16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𝑐𝑜𝑠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e>
                                    </m:d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𝑢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16</m:t>
                                    </m:r>
                                  </m:den>
                                </m:f>
                              </m:e>
                            </m:d>
                          </m:e>
                        </m:nary>
                      </m:e>
                    </m:nary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: horizontal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: vertical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rad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      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𝑜𝑡h𝑒𝑟𝑤𝑖𝑠𝑒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dirty="0"/>
                  <a:t>: pixel value at coordinates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(0,0) is called the DC coefficient, rest are the AC coefficient</a:t>
                </a:r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138FC3-5495-7B45-8A7E-673358D3C6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101" t="-19883" b="-602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0196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F4EF0-6254-4645-8AF9-31CD418C7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Quantization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965245-768D-3A40-9F66-4CB22A212D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6304" y="3623674"/>
            <a:ext cx="4994835" cy="267879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B6A02F-8A21-DF41-B80C-EEBE4CCEB1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Human eye perception</a:t>
                </a:r>
              </a:p>
              <a:p>
                <a:pPr lvl="1"/>
                <a:r>
                  <a:rPr lang="en-US" dirty="0"/>
                  <a:t>Good at difference in brightness</a:t>
                </a:r>
              </a:p>
              <a:p>
                <a:pPr lvl="1"/>
                <a:r>
                  <a:rPr lang="en-US" dirty="0"/>
                  <a:t>Poor at strength of high frequency brightness variation</a:t>
                </a:r>
              </a:p>
              <a:p>
                <a:r>
                  <a:rPr lang="en-US" dirty="0"/>
                  <a:t>Using a Standard quantization matrix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𝑟𝑜𝑢𝑛𝑑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B6A02F-8A21-DF41-B80C-EEBE4CCEB1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6955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12753-E33E-6540-99F0-82998EE32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Entropy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0EE15-E940-2B40-8561-641C427610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Lossless data compression</a:t>
            </a:r>
          </a:p>
          <a:p>
            <a:r>
              <a:rPr lang="en-US" dirty="0"/>
              <a:t>Zigzag:</a:t>
            </a:r>
          </a:p>
          <a:p>
            <a:r>
              <a:rPr lang="en-US" dirty="0"/>
              <a:t>Run Length Encoding:</a:t>
            </a:r>
          </a:p>
        </p:txBody>
      </p:sp>
    </p:spTree>
    <p:extLst>
      <p:ext uri="{BB962C8B-B14F-4D97-AF65-F5344CB8AC3E}">
        <p14:creationId xmlns:p14="http://schemas.microsoft.com/office/powerpoint/2010/main" val="2621006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1070</TotalTime>
  <Words>193</Words>
  <Application>Microsoft Macintosh PowerPoint</Application>
  <PresentationFormat>Widescreen</PresentationFormat>
  <Paragraphs>48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新細明體</vt:lpstr>
      <vt:lpstr>Arial</vt:lpstr>
      <vt:lpstr>Calibri</vt:lpstr>
      <vt:lpstr>Calibri Light</vt:lpstr>
      <vt:lpstr>Cambria Math</vt:lpstr>
      <vt:lpstr>Office Theme</vt:lpstr>
      <vt:lpstr>JPEG Encoder</vt:lpstr>
      <vt:lpstr>Outline</vt:lpstr>
      <vt:lpstr>JPEG</vt:lpstr>
      <vt:lpstr>Steps of JPEG Encoder</vt:lpstr>
      <vt:lpstr>Color Transformation</vt:lpstr>
      <vt:lpstr>Subsampling</vt:lpstr>
      <vt:lpstr>Forward Discrete Cosine Transform</vt:lpstr>
      <vt:lpstr>Quantization</vt:lpstr>
      <vt:lpstr>Entropy Encoding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JPEG Encoder</dc:title>
  <dc:creator>michaelcheng0102@gmail.com</dc:creator>
  <cp:lastModifiedBy>michaelcheng0102@gmail.com</cp:lastModifiedBy>
  <cp:revision>30</cp:revision>
  <dcterms:created xsi:type="dcterms:W3CDTF">2018-11-28T05:12:52Z</dcterms:created>
  <dcterms:modified xsi:type="dcterms:W3CDTF">2018-12-09T21:11:15Z</dcterms:modified>
</cp:coreProperties>
</file>