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8" r:id="rId2"/>
  </p:sldMasterIdLst>
  <p:sldIdLst>
    <p:sldId id="256" r:id="rId3"/>
    <p:sldId id="266" r:id="rId4"/>
    <p:sldId id="265" r:id="rId5"/>
    <p:sldId id="268" r:id="rId6"/>
    <p:sldId id="263" r:id="rId7"/>
    <p:sldId id="264" r:id="rId8"/>
    <p:sldId id="271" r:id="rId9"/>
    <p:sldId id="262" r:id="rId10"/>
    <p:sldId id="270" r:id="rId11"/>
    <p:sldId id="267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D5F"/>
    <a:srgbClr val="07AA41"/>
    <a:srgbClr val="08CE4F"/>
    <a:srgbClr val="90D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9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653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9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63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4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3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7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7F93-615D-4767-A8DE-7AD700F0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6BCE2-CFBF-4F63-BE3B-7B35874B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168AA-550D-4883-8A0E-5F26585D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02820-6438-4022-BE70-5091AEFF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3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9C40-737B-42E4-B3A0-A969182E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4BB08-4A18-4FA2-BD97-CE4F7187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84826-47BD-47FC-8094-A153C780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B8F3-2527-48FE-8376-1E6583FC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0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A63-7562-4070-B7DD-09404FEB5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622C3-6711-4B32-916E-4B6AC790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A6DC-5EB9-4542-840F-6A7015C6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2F76-29D4-47A0-89C1-13233A70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7947-9CB0-40E7-AD6E-3BDDF13B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0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534F-4795-4DD4-82A0-FC146832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CADA-5025-4AC2-BF74-8FDA837B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C15F-3F4B-4023-8FB4-497C7AFF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9AE0-2BDE-47E4-9362-A1B4750B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860A-64E4-4F69-8886-4E63291D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8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946-4A89-47E5-9329-A7CBCB83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C682-4D6F-49E7-8028-E7863EB74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50BF-047C-4F47-9BF7-FB729F64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9603E-BC9E-4A63-B4D7-8EE658BE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F501-2981-4938-B05B-8A198A8F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3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E92B-BE9F-458A-95FA-CCF7B626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A446-8EB2-4D85-8342-7494FAB39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A7170-D558-49A9-89B8-F4B0FD7E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3499C-7D1E-4429-9859-4D3B274B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65975-10E1-4429-AC5A-6935AD52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E7140-570B-43B7-ACF7-DF7F90C8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5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EF75-87E4-4FB7-8A37-99114B96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4DB8C-4BC2-4AA9-AC5F-27D652E1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3C4C2-8ECD-4ACB-B6B8-DFD62BA52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EBC7F-3C68-41EF-B0B0-A0FE86DFD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92C82-3502-4D48-8122-E9A5502D2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FDD2F-5CFA-4666-B4B1-4C58D347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EC2A-FF29-4FB5-8CF2-A02AB098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3023D-045C-44FF-8089-23A38EE0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5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6B5A-C503-4443-B701-16C69BDC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6F121-0E7E-42D0-9A5B-A3AB25D0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726A5-B6B2-4EB8-90CF-339BEF1D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34C13-7218-4692-88D2-4AAE37A8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81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33D8D-BB22-4E07-964A-2450EFA7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0E95A-9F64-4D5E-87F3-718ABDA5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12E9F-0363-49CC-B0DE-EE252E69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383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9691-C2AF-46B2-AE88-EF763483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1530-CB6E-474D-8055-7708CBAB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73CB0-6A8E-49EC-8B28-3B2402131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BBCF7-5BE2-4717-851B-52D8134E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D7BD-278C-452D-863E-A683B295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4208D-43ED-465C-864E-2B42B66B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59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58BE-A854-49EC-820E-722A8C5B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82832-514A-4284-A0C6-81CDA2384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C3FD3-C21F-4F56-92A3-FED42489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B5706-9FB1-442F-9547-44ADF616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06143-EC07-4E3D-9985-9491D6DE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18A79-4571-41D3-8D0F-988E317E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92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E764-B724-4799-B572-773D2B4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585EF-CCC0-4A08-A4BE-BDF7C3559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2127-B46C-4283-A595-28B96CE7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4C9E9-D322-4D33-9FDC-E8BF830C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3D888-9043-4ED9-93AD-F778F29C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19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8D5CE-FAFF-4241-9761-01097E883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6766-0879-4554-85AB-8EEED876B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203D-545A-4EAB-917A-C7CF7881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1B883-41D1-40E3-ACF0-B90EF1EF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8AC8-3A77-4844-AC11-F2D173C1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2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48882-B7A1-445B-B1A2-55CB6B4C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91EF-044C-4D47-8793-8FCB2D0A4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C5AE-B4AD-4572-BAB8-6961ECBDB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DD201-2C0F-4F3D-888C-D1DA1B97B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DC777-A1A6-4702-8149-13CD6F5E5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6F24A8-5D55-4A3D-A794-13C0AF56A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65" y="966008"/>
            <a:ext cx="2857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5816EF-152C-46A9-B6AB-882DB68D5669}"/>
              </a:ext>
            </a:extLst>
          </p:cNvPr>
          <p:cNvSpPr/>
          <p:nvPr/>
        </p:nvSpPr>
        <p:spPr>
          <a:xfrm>
            <a:off x="1375374" y="2240224"/>
            <a:ext cx="78953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/>
              <a:t>Does Company Culture Increase Shareholder Value?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849B84-E1BB-4E3D-93C1-C38D3D17E12B}"/>
              </a:ext>
            </a:extLst>
          </p:cNvPr>
          <p:cNvSpPr/>
          <p:nvPr/>
        </p:nvSpPr>
        <p:spPr>
          <a:xfrm>
            <a:off x="1449265" y="3067362"/>
            <a:ext cx="479381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Analyzing Stock Performance of Glassdoor’s </a:t>
            </a:r>
          </a:p>
          <a:p>
            <a:pPr>
              <a:spcBef>
                <a:spcPts val="600"/>
              </a:spcBef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“Best Places to Work” Companies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A41F9-36EE-47C0-9A18-836614F93A49}"/>
              </a:ext>
            </a:extLst>
          </p:cNvPr>
          <p:cNvSpPr txBox="1"/>
          <p:nvPr/>
        </p:nvSpPr>
        <p:spPr>
          <a:xfrm>
            <a:off x="7877774" y="4562763"/>
            <a:ext cx="156966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Michael Cho</a:t>
            </a:r>
          </a:p>
          <a:p>
            <a:pPr algn="r">
              <a:spcBef>
                <a:spcPts val="600"/>
              </a:spcBef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October 2019</a:t>
            </a:r>
          </a:p>
        </p:txBody>
      </p:sp>
    </p:spTree>
    <p:extLst>
      <p:ext uri="{BB962C8B-B14F-4D97-AF65-F5344CB8AC3E}">
        <p14:creationId xmlns:p14="http://schemas.microsoft.com/office/powerpoint/2010/main" val="286639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9241E-C531-4DF5-AC3A-8A01B2CEC086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093D5-3F98-4ACB-98DB-F94A32EF4558}"/>
              </a:ext>
            </a:extLst>
          </p:cNvPr>
          <p:cNvSpPr txBox="1"/>
          <p:nvPr/>
        </p:nvSpPr>
        <p:spPr>
          <a:xfrm>
            <a:off x="618837" y="381110"/>
            <a:ext cx="586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Buy and Hold “Best Places to Work” for 5 years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AA025-C256-4D55-8B80-D2921C2EA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3"/>
          <a:stretch/>
        </p:blipFill>
        <p:spPr>
          <a:xfrm>
            <a:off x="468782" y="983443"/>
            <a:ext cx="6693877" cy="57150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694E3-92D9-419E-A25A-4C37E6C0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9" t="14895" b="74336"/>
          <a:stretch/>
        </p:blipFill>
        <p:spPr>
          <a:xfrm>
            <a:off x="4633545" y="1732085"/>
            <a:ext cx="2596661" cy="6154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CBBECD-3EC3-436F-BCA1-F568D5DA08B6}"/>
              </a:ext>
            </a:extLst>
          </p:cNvPr>
          <p:cNvSpPr txBox="1"/>
          <p:nvPr/>
        </p:nvSpPr>
        <p:spPr>
          <a:xfrm>
            <a:off x="7596386" y="2890545"/>
            <a:ext cx="20687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Average 5-year return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1D259-6BF5-4AEE-AD56-A1E63D3516A0}"/>
              </a:ext>
            </a:extLst>
          </p:cNvPr>
          <p:cNvSpPr txBox="1"/>
          <p:nvPr/>
        </p:nvSpPr>
        <p:spPr>
          <a:xfrm>
            <a:off x="7596386" y="3508958"/>
            <a:ext cx="10166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Glassdoor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5AB9F5-971E-49F9-AB0B-CBDB9333E1F4}"/>
              </a:ext>
            </a:extLst>
          </p:cNvPr>
          <p:cNvSpPr txBox="1"/>
          <p:nvPr/>
        </p:nvSpPr>
        <p:spPr>
          <a:xfrm>
            <a:off x="7677818" y="4099455"/>
            <a:ext cx="878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S&amp;P 500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C55D09-2BE6-417B-B1DC-338B96A5ED17}"/>
              </a:ext>
            </a:extLst>
          </p:cNvPr>
          <p:cNvSpPr txBox="1"/>
          <p:nvPr/>
        </p:nvSpPr>
        <p:spPr>
          <a:xfrm>
            <a:off x="8750517" y="3508958"/>
            <a:ext cx="1180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15.3%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BD930-791E-45EC-99AD-729DC4B0D8EB}"/>
              </a:ext>
            </a:extLst>
          </p:cNvPr>
          <p:cNvSpPr txBox="1"/>
          <p:nvPr/>
        </p:nvSpPr>
        <p:spPr>
          <a:xfrm>
            <a:off x="8750516" y="4099455"/>
            <a:ext cx="1180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12.1%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2904CA-70F3-4802-9FA7-AEEBE25531ED}"/>
              </a:ext>
            </a:extLst>
          </p:cNvPr>
          <p:cNvCxnSpPr>
            <a:cxnSpLocks/>
          </p:cNvCxnSpPr>
          <p:nvPr/>
        </p:nvCxnSpPr>
        <p:spPr>
          <a:xfrm>
            <a:off x="7541708" y="3319098"/>
            <a:ext cx="2178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021573-8C0B-49BC-B51C-449F7015CE4C}"/>
              </a:ext>
            </a:extLst>
          </p:cNvPr>
          <p:cNvSpPr txBox="1"/>
          <p:nvPr/>
        </p:nvSpPr>
        <p:spPr>
          <a:xfrm>
            <a:off x="396575" y="6262273"/>
            <a:ext cx="2986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*Dec 2008 – Dec 2018 Annualized Returns</a:t>
            </a:r>
          </a:p>
        </p:txBody>
      </p:sp>
    </p:spTree>
    <p:extLst>
      <p:ext uri="{BB962C8B-B14F-4D97-AF65-F5344CB8AC3E}">
        <p14:creationId xmlns:p14="http://schemas.microsoft.com/office/powerpoint/2010/main" val="35836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B85D224-A518-440B-BB2B-D7ECD2B1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2019300"/>
            <a:ext cx="35528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F41269-7D75-41EC-AABC-01BE46562EDE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D368F-C250-47EE-ABE5-69E3BE77400B}"/>
              </a:ext>
            </a:extLst>
          </p:cNvPr>
          <p:cNvSpPr txBox="1"/>
          <p:nvPr/>
        </p:nvSpPr>
        <p:spPr>
          <a:xfrm>
            <a:off x="618837" y="381110"/>
            <a:ext cx="3956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Higher Ranking, Higher Returns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95E4-A557-442C-81CB-8898E502C66D}"/>
              </a:ext>
            </a:extLst>
          </p:cNvPr>
          <p:cNvSpPr txBox="1"/>
          <p:nvPr/>
        </p:nvSpPr>
        <p:spPr>
          <a:xfrm>
            <a:off x="3930162" y="4572000"/>
            <a:ext cx="29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Pearson Correlation: -0.96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03D83-F00D-42E8-B8FF-4677A0AA8A2A}"/>
              </a:ext>
            </a:extLst>
          </p:cNvPr>
          <p:cNvSpPr txBox="1"/>
          <p:nvPr/>
        </p:nvSpPr>
        <p:spPr>
          <a:xfrm>
            <a:off x="2129670" y="5571382"/>
            <a:ext cx="633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Category is negatively correlated to one-year returns.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E46289-81D7-4326-80B4-759FE2596694}"/>
              </a:ext>
            </a:extLst>
          </p:cNvPr>
          <p:cNvSpPr/>
          <p:nvPr/>
        </p:nvSpPr>
        <p:spPr>
          <a:xfrm>
            <a:off x="3719145" y="2435470"/>
            <a:ext cx="3156441" cy="3341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216C379B-0DD3-4937-9873-5636A173B9B0}"/>
              </a:ext>
            </a:extLst>
          </p:cNvPr>
          <p:cNvSpPr/>
          <p:nvPr/>
        </p:nvSpPr>
        <p:spPr>
          <a:xfrm>
            <a:off x="3854195" y="2519951"/>
            <a:ext cx="151934" cy="165145"/>
          </a:xfrm>
          <a:prstGeom prst="star5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D65E2B-3610-4595-BCDE-84639024D5AE}"/>
              </a:ext>
            </a:extLst>
          </p:cNvPr>
          <p:cNvSpPr/>
          <p:nvPr/>
        </p:nvSpPr>
        <p:spPr>
          <a:xfrm>
            <a:off x="816102" y="1286618"/>
            <a:ext cx="8845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Higher Ranking Companies may have better returns than lower ranking companies.</a:t>
            </a:r>
          </a:p>
        </p:txBody>
      </p:sp>
    </p:spTree>
    <p:extLst>
      <p:ext uri="{BB962C8B-B14F-4D97-AF65-F5344CB8AC3E}">
        <p14:creationId xmlns:p14="http://schemas.microsoft.com/office/powerpoint/2010/main" val="141150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EBF3B-0E58-4568-82FF-30EBA201280E}"/>
              </a:ext>
            </a:extLst>
          </p:cNvPr>
          <p:cNvSpPr/>
          <p:nvPr/>
        </p:nvSpPr>
        <p:spPr>
          <a:xfrm>
            <a:off x="2036014" y="1691641"/>
            <a:ext cx="6031625" cy="14700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FFD79-0BAF-4FF0-9DEA-B5B572AC0543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A4E50-0561-4D48-8488-7C67FCF88D61}"/>
              </a:ext>
            </a:extLst>
          </p:cNvPr>
          <p:cNvSpPr txBox="1"/>
          <p:nvPr/>
        </p:nvSpPr>
        <p:spPr>
          <a:xfrm>
            <a:off x="618837" y="38111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35704-6061-4325-8A35-84B448A0052C}"/>
              </a:ext>
            </a:extLst>
          </p:cNvPr>
          <p:cNvSpPr txBox="1"/>
          <p:nvPr/>
        </p:nvSpPr>
        <p:spPr>
          <a:xfrm>
            <a:off x="1818981" y="2003760"/>
            <a:ext cx="64656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Company </a:t>
            </a:r>
            <a:r>
              <a:rPr lang="en-US" b="1" u="sng" dirty="0"/>
              <a:t>Culture</a:t>
            </a:r>
            <a:r>
              <a:rPr lang="en-US" dirty="0"/>
              <a:t> is not short-term catalyst </a:t>
            </a:r>
          </a:p>
          <a:p>
            <a:pPr algn="ctr">
              <a:spcBef>
                <a:spcPts val="1200"/>
              </a:spcBef>
            </a:pPr>
            <a:r>
              <a:rPr lang="en-US" dirty="0"/>
              <a:t>but a </a:t>
            </a:r>
            <a:r>
              <a:rPr lang="en-US" b="1" u="sng" dirty="0"/>
              <a:t>long-term competitive advantage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B5ED3-73EA-4FEE-8BD1-4B9BEDACB31B}"/>
              </a:ext>
            </a:extLst>
          </p:cNvPr>
          <p:cNvSpPr txBox="1"/>
          <p:nvPr/>
        </p:nvSpPr>
        <p:spPr>
          <a:xfrm>
            <a:off x="1818981" y="3923115"/>
            <a:ext cx="646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Shareholders: Invest in companies with good culture.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587951-894D-4E20-8FF3-4E9172460FC3}"/>
              </a:ext>
            </a:extLst>
          </p:cNvPr>
          <p:cNvSpPr/>
          <p:nvPr/>
        </p:nvSpPr>
        <p:spPr>
          <a:xfrm>
            <a:off x="2383468" y="4608899"/>
            <a:ext cx="5336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Companies: Invest in and around your employees.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724317-277C-4720-B1EF-57789760060B}"/>
              </a:ext>
            </a:extLst>
          </p:cNvPr>
          <p:cNvSpPr/>
          <p:nvPr/>
        </p:nvSpPr>
        <p:spPr>
          <a:xfrm>
            <a:off x="2036014" y="3701591"/>
            <a:ext cx="6031625" cy="1470073"/>
          </a:xfrm>
          <a:prstGeom prst="rect">
            <a:avLst/>
          </a:prstGeom>
          <a:noFill/>
          <a:ln w="38100">
            <a:solidFill>
              <a:srgbClr val="85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4C02C6-2956-43E1-AAA2-3B58B90C58FD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ADDDE-9242-47DD-90AF-C0B947848D5E}"/>
              </a:ext>
            </a:extLst>
          </p:cNvPr>
          <p:cNvSpPr txBox="1"/>
          <p:nvPr/>
        </p:nvSpPr>
        <p:spPr>
          <a:xfrm>
            <a:off x="618837" y="381110"/>
            <a:ext cx="667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Median Attributes of “Best Places to Work” Companies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0409C-69F7-44E1-BD63-65042874A567}"/>
              </a:ext>
            </a:extLst>
          </p:cNvPr>
          <p:cNvSpPr txBox="1"/>
          <p:nvPr/>
        </p:nvSpPr>
        <p:spPr>
          <a:xfrm>
            <a:off x="7926818" y="282507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CEO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F89FF-6082-42B0-99F0-4CEF6EE0B2C7}"/>
              </a:ext>
            </a:extLst>
          </p:cNvPr>
          <p:cNvSpPr txBox="1"/>
          <p:nvPr/>
        </p:nvSpPr>
        <p:spPr>
          <a:xfrm>
            <a:off x="563421" y="230853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Benefits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398E1-52EB-4BA3-83F4-37374A914EAB}"/>
              </a:ext>
            </a:extLst>
          </p:cNvPr>
          <p:cNvSpPr txBox="1"/>
          <p:nvPr/>
        </p:nvSpPr>
        <p:spPr>
          <a:xfrm>
            <a:off x="563421" y="330340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Culture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02A05-9513-4DD3-A150-6804EE42CE7E}"/>
              </a:ext>
            </a:extLst>
          </p:cNvPr>
          <p:cNvSpPr txBox="1"/>
          <p:nvPr/>
        </p:nvSpPr>
        <p:spPr>
          <a:xfrm>
            <a:off x="7857536" y="3658425"/>
            <a:ext cx="284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Difficult but Positive Interview Experience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0E923B8-2CD0-416A-8AD0-BCF9F928AAA2}"/>
              </a:ext>
            </a:extLst>
          </p:cNvPr>
          <p:cNvSpPr/>
          <p:nvPr/>
        </p:nvSpPr>
        <p:spPr>
          <a:xfrm flipH="1">
            <a:off x="7682050" y="2698418"/>
            <a:ext cx="175486" cy="62263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4B9FAB1-CB2A-44C9-94B0-C6EA4603B92A}"/>
              </a:ext>
            </a:extLst>
          </p:cNvPr>
          <p:cNvSpPr/>
          <p:nvPr/>
        </p:nvSpPr>
        <p:spPr>
          <a:xfrm flipH="1">
            <a:off x="7682050" y="3658425"/>
            <a:ext cx="175486" cy="62263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BA751178-7267-4E67-B15D-DD571C4C5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50" y="1922968"/>
            <a:ext cx="56769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0FEFCB-DB93-4559-9981-23B021969202}"/>
              </a:ext>
            </a:extLst>
          </p:cNvPr>
          <p:cNvSpPr txBox="1"/>
          <p:nvPr/>
        </p:nvSpPr>
        <p:spPr>
          <a:xfrm>
            <a:off x="2314800" y="5084437"/>
            <a:ext cx="554273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dirty="0"/>
              <a:t>If your company fall within the follow attributes, </a:t>
            </a:r>
          </a:p>
          <a:p>
            <a:pPr algn="ctr">
              <a:spcBef>
                <a:spcPts val="600"/>
              </a:spcBef>
            </a:pPr>
            <a:r>
              <a:rPr lang="en-US" dirty="0"/>
              <a:t>it is comparable to Glassdoor’s Best Places to Work!</a:t>
            </a:r>
          </a:p>
        </p:txBody>
      </p:sp>
    </p:spTree>
    <p:extLst>
      <p:ext uri="{BB962C8B-B14F-4D97-AF65-F5344CB8AC3E}">
        <p14:creationId xmlns:p14="http://schemas.microsoft.com/office/powerpoint/2010/main" val="119371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AFAB83-D131-4755-811F-AFDED0CB1A3E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FF5E9-8ABE-426D-B53A-1C60A849D1C2}"/>
              </a:ext>
            </a:extLst>
          </p:cNvPr>
          <p:cNvSpPr txBox="1"/>
          <p:nvPr/>
        </p:nvSpPr>
        <p:spPr>
          <a:xfrm>
            <a:off x="618837" y="381110"/>
            <a:ext cx="6818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Companies that repeatedly win “Best Places to Work”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42971-14AE-420F-809B-8F290EAB65BB}"/>
              </a:ext>
            </a:extLst>
          </p:cNvPr>
          <p:cNvSpPr txBox="1"/>
          <p:nvPr/>
        </p:nvSpPr>
        <p:spPr>
          <a:xfrm>
            <a:off x="6302662" y="1563999"/>
            <a:ext cx="3474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Google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00B050"/>
                </a:solidFill>
              </a:rPr>
              <a:t>Apple</a:t>
            </a:r>
            <a:r>
              <a:rPr lang="en-US" sz="1600" b="1" dirty="0"/>
              <a:t>, and </a:t>
            </a:r>
            <a:r>
              <a:rPr lang="en-US" sz="1600" b="1" dirty="0">
                <a:solidFill>
                  <a:srgbClr val="00B050"/>
                </a:solidFill>
              </a:rPr>
              <a:t>Bain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&amp; Co. </a:t>
            </a:r>
            <a:r>
              <a:rPr lang="en-US" sz="1600" b="1" dirty="0"/>
              <a:t>have won every year since 2009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B6E9D8E-DE75-4D01-B07B-EF48C63CD1FA}"/>
              </a:ext>
            </a:extLst>
          </p:cNvPr>
          <p:cNvSpPr/>
          <p:nvPr/>
        </p:nvSpPr>
        <p:spPr>
          <a:xfrm>
            <a:off x="5997870" y="1505527"/>
            <a:ext cx="258612" cy="7573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E3250BD-09E0-4725-A01A-CF4A2BD3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" y="1062182"/>
            <a:ext cx="5236634" cy="563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384B14-A538-4D11-8D0C-F6A3B3BE6928}"/>
              </a:ext>
            </a:extLst>
          </p:cNvPr>
          <p:cNvSpPr/>
          <p:nvPr/>
        </p:nvSpPr>
        <p:spPr>
          <a:xfrm>
            <a:off x="949569" y="1433146"/>
            <a:ext cx="4879732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AEB497-9631-4891-A204-9296DEC7297E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A5373-3121-4A4B-8D93-F0D05FE20326}"/>
              </a:ext>
            </a:extLst>
          </p:cNvPr>
          <p:cNvSpPr txBox="1"/>
          <p:nvPr/>
        </p:nvSpPr>
        <p:spPr>
          <a:xfrm>
            <a:off x="618837" y="381110"/>
            <a:ext cx="6625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Industries that repeatedly win “Best Places to Work” 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9FE1EEB-3E92-49F0-B0AB-05934F80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4" y="1009540"/>
            <a:ext cx="67437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D27F12-4551-49B6-A89E-3D86C60BB2C8}"/>
              </a:ext>
            </a:extLst>
          </p:cNvPr>
          <p:cNvSpPr txBox="1"/>
          <p:nvPr/>
        </p:nvSpPr>
        <p:spPr>
          <a:xfrm>
            <a:off x="7284199" y="1499343"/>
            <a:ext cx="295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Technology &amp; Consulting </a:t>
            </a:r>
          </a:p>
          <a:p>
            <a:r>
              <a:rPr lang="en-US" sz="1600" b="1" dirty="0"/>
              <a:t>are some of the best industries to work for.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8DD3B-58D3-44D0-9A44-986CABAD29A3}"/>
              </a:ext>
            </a:extLst>
          </p:cNvPr>
          <p:cNvSpPr/>
          <p:nvPr/>
        </p:nvSpPr>
        <p:spPr>
          <a:xfrm>
            <a:off x="677008" y="1433146"/>
            <a:ext cx="6348047" cy="9759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B89B216-09BF-4521-BD8B-13834D9C98DD}"/>
              </a:ext>
            </a:extLst>
          </p:cNvPr>
          <p:cNvSpPr/>
          <p:nvPr/>
        </p:nvSpPr>
        <p:spPr>
          <a:xfrm>
            <a:off x="7071296" y="1456626"/>
            <a:ext cx="258612" cy="9164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9BF4B-BA1E-4F35-A357-8684450FCF37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3429C-FD50-4768-99AC-6345BD36B244}"/>
              </a:ext>
            </a:extLst>
          </p:cNvPr>
          <p:cNvSpPr txBox="1"/>
          <p:nvPr/>
        </p:nvSpPr>
        <p:spPr>
          <a:xfrm>
            <a:off x="618837" y="381110"/>
            <a:ext cx="7736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Negative Reviews from Employees at Best Places to Work</a:t>
            </a:r>
          </a:p>
        </p:txBody>
      </p:sp>
      <p:pic>
        <p:nvPicPr>
          <p:cNvPr id="7" name="Picture 6" descr="A close up of a newspaper&#10;&#10;Description automatically generated">
            <a:extLst>
              <a:ext uri="{FF2B5EF4-FFF2-40B4-BE49-F238E27FC236}">
                <a16:creationId xmlns:a16="http://schemas.microsoft.com/office/drawing/2014/main" id="{B1C22377-DAFC-405C-8401-BF5AFB92D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1524000"/>
            <a:ext cx="76200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A962C2-3A54-4958-997C-C18425FB902B}"/>
              </a:ext>
            </a:extLst>
          </p:cNvPr>
          <p:cNvSpPr txBox="1"/>
          <p:nvPr/>
        </p:nvSpPr>
        <p:spPr>
          <a:xfrm>
            <a:off x="2207492" y="5768974"/>
            <a:ext cx="527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Benefits, Management, Low Pay, Long Hours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B58D6-174A-413F-B21F-A4BABA56C163}"/>
              </a:ext>
            </a:extLst>
          </p:cNvPr>
          <p:cNvSpPr txBox="1"/>
          <p:nvPr/>
        </p:nvSpPr>
        <p:spPr>
          <a:xfrm>
            <a:off x="618837" y="983332"/>
            <a:ext cx="870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“Work Life Balance” is a reoccurring theme in both positive and negative reviews.</a:t>
            </a:r>
          </a:p>
        </p:txBody>
      </p:sp>
    </p:spTree>
    <p:extLst>
      <p:ext uri="{BB962C8B-B14F-4D97-AF65-F5344CB8AC3E}">
        <p14:creationId xmlns:p14="http://schemas.microsoft.com/office/powerpoint/2010/main" val="1325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9BF4B-BA1E-4F35-A357-8684450FCF37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3429C-FD50-4768-99AC-6345BD36B244}"/>
              </a:ext>
            </a:extLst>
          </p:cNvPr>
          <p:cNvSpPr txBox="1"/>
          <p:nvPr/>
        </p:nvSpPr>
        <p:spPr>
          <a:xfrm>
            <a:off x="618837" y="381110"/>
            <a:ext cx="7614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Positive Reviews from Employees at Best Places to Work</a:t>
            </a:r>
          </a:p>
        </p:txBody>
      </p:sp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E679A01B-C995-42C1-B0B7-E16A991F2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82" y="1524000"/>
            <a:ext cx="7620000" cy="381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B2542-CE38-4872-B8A8-9DB65546CA32}"/>
              </a:ext>
            </a:extLst>
          </p:cNvPr>
          <p:cNvSpPr txBox="1"/>
          <p:nvPr/>
        </p:nvSpPr>
        <p:spPr>
          <a:xfrm>
            <a:off x="618837" y="983332"/>
            <a:ext cx="870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“Work Life Balance” is a reoccurring theme in both positive and negative reviews.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385E6-2A0D-4638-949F-CF959D84FA23}"/>
              </a:ext>
            </a:extLst>
          </p:cNvPr>
          <p:cNvSpPr txBox="1"/>
          <p:nvPr/>
        </p:nvSpPr>
        <p:spPr>
          <a:xfrm>
            <a:off x="2207492" y="5768974"/>
            <a:ext cx="606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Benefits, Smart People, Flexible, Amazing Balance</a:t>
            </a:r>
          </a:p>
        </p:txBody>
      </p:sp>
    </p:spTree>
    <p:extLst>
      <p:ext uri="{BB962C8B-B14F-4D97-AF65-F5344CB8AC3E}">
        <p14:creationId xmlns:p14="http://schemas.microsoft.com/office/powerpoint/2010/main" val="122949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C2D223-4A40-40BC-974A-3D23B703134F}"/>
              </a:ext>
            </a:extLst>
          </p:cNvPr>
          <p:cNvSpPr txBox="1"/>
          <p:nvPr/>
        </p:nvSpPr>
        <p:spPr>
          <a:xfrm>
            <a:off x="3654019" y="2289568"/>
            <a:ext cx="244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1-year return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A0046-3F15-4460-8443-14CDDE4518FC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04041-0172-4D51-871E-6E77E36B4BE4}"/>
              </a:ext>
            </a:extLst>
          </p:cNvPr>
          <p:cNvSpPr txBox="1"/>
          <p:nvPr/>
        </p:nvSpPr>
        <p:spPr>
          <a:xfrm>
            <a:off x="618837" y="381110"/>
            <a:ext cx="6659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Average 1-year return: Glassdoor vs. S&amp;P 500 Companies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2F4E7-D356-4987-9C09-B3A7DA913FB7}"/>
              </a:ext>
            </a:extLst>
          </p:cNvPr>
          <p:cNvSpPr txBox="1"/>
          <p:nvPr/>
        </p:nvSpPr>
        <p:spPr>
          <a:xfrm>
            <a:off x="3303105" y="304560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Glassdoor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3B002-2FF4-4762-AD20-372B8922493D}"/>
              </a:ext>
            </a:extLst>
          </p:cNvPr>
          <p:cNvSpPr txBox="1"/>
          <p:nvPr/>
        </p:nvSpPr>
        <p:spPr>
          <a:xfrm>
            <a:off x="3384537" y="3776770"/>
            <a:ext cx="101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S&amp;P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4C11C-A23C-42BC-8791-1C67214D2069}"/>
              </a:ext>
            </a:extLst>
          </p:cNvPr>
          <p:cNvSpPr txBox="1"/>
          <p:nvPr/>
        </p:nvSpPr>
        <p:spPr>
          <a:xfrm>
            <a:off x="5220892" y="3045600"/>
            <a:ext cx="11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19.1%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91264-9ACE-43E9-8B02-B19C4D4B77EA}"/>
              </a:ext>
            </a:extLst>
          </p:cNvPr>
          <p:cNvSpPr txBox="1"/>
          <p:nvPr/>
        </p:nvSpPr>
        <p:spPr>
          <a:xfrm>
            <a:off x="5220892" y="3692307"/>
            <a:ext cx="11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12.3%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B79874-2B80-4347-8520-5FD61684F469}"/>
              </a:ext>
            </a:extLst>
          </p:cNvPr>
          <p:cNvCxnSpPr>
            <a:cxnSpLocks/>
          </p:cNvCxnSpPr>
          <p:nvPr/>
        </p:nvCxnSpPr>
        <p:spPr>
          <a:xfrm>
            <a:off x="2979546" y="2855740"/>
            <a:ext cx="381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54BA9F-C415-4C66-BD88-4DA4F41AF013}"/>
              </a:ext>
            </a:extLst>
          </p:cNvPr>
          <p:cNvSpPr txBox="1"/>
          <p:nvPr/>
        </p:nvSpPr>
        <p:spPr>
          <a:xfrm>
            <a:off x="469978" y="6223227"/>
            <a:ext cx="2973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*Dec 2008 – Oct 2019 Annualized Returns</a:t>
            </a:r>
          </a:p>
        </p:txBody>
      </p:sp>
    </p:spTree>
    <p:extLst>
      <p:ext uri="{BB962C8B-B14F-4D97-AF65-F5344CB8AC3E}">
        <p14:creationId xmlns:p14="http://schemas.microsoft.com/office/powerpoint/2010/main" val="13664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F3BD9E09-E32A-4B6A-9177-8C8E3050F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3" b="2164"/>
          <a:stretch/>
        </p:blipFill>
        <p:spPr>
          <a:xfrm>
            <a:off x="415047" y="967853"/>
            <a:ext cx="8826332" cy="54878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E31388-EDAF-45B1-84F5-E6F9AA200349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E4E172-8DF9-4249-955E-E9C9B873AD7C}"/>
              </a:ext>
            </a:extLst>
          </p:cNvPr>
          <p:cNvSpPr txBox="1"/>
          <p:nvPr/>
        </p:nvSpPr>
        <p:spPr>
          <a:xfrm>
            <a:off x="618837" y="381110"/>
            <a:ext cx="852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$1 invested in Glassdoor 'Best Places to Work' vs. S&amp;P 500 Companies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5888D-B704-4C6C-995A-D4731049FDA6}"/>
              </a:ext>
            </a:extLst>
          </p:cNvPr>
          <p:cNvSpPr txBox="1"/>
          <p:nvPr/>
        </p:nvSpPr>
        <p:spPr>
          <a:xfrm>
            <a:off x="8612681" y="361390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A7E2B-3F27-42E7-BE15-664523467C0E}"/>
              </a:ext>
            </a:extLst>
          </p:cNvPr>
          <p:cNvSpPr txBox="1"/>
          <p:nvPr/>
        </p:nvSpPr>
        <p:spPr>
          <a:xfrm>
            <a:off x="8612681" y="151080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6.1x</a:t>
            </a:r>
          </a:p>
        </p:txBody>
      </p:sp>
    </p:spTree>
    <p:extLst>
      <p:ext uri="{BB962C8B-B14F-4D97-AF65-F5344CB8AC3E}">
        <p14:creationId xmlns:p14="http://schemas.microsoft.com/office/powerpoint/2010/main" val="242019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2270C7-5432-4D64-8806-68D16E693558}"/>
              </a:ext>
            </a:extLst>
          </p:cNvPr>
          <p:cNvSpPr txBox="1"/>
          <p:nvPr/>
        </p:nvSpPr>
        <p:spPr>
          <a:xfrm>
            <a:off x="618837" y="381110"/>
            <a:ext cx="586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Buy and Hold “Best Places to Work” for 3 years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D6DD7B-3198-4EC9-BD26-43770FDCC7FD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FBD926-CAC0-446D-9801-75829C9BC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66"/>
          <a:stretch/>
        </p:blipFill>
        <p:spPr>
          <a:xfrm>
            <a:off x="469978" y="1011116"/>
            <a:ext cx="6775494" cy="5715000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2EA930-DEB1-42A9-BBDB-B7957A8A5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1" t="14257" b="73897"/>
          <a:stretch/>
        </p:blipFill>
        <p:spPr>
          <a:xfrm>
            <a:off x="4534449" y="1745273"/>
            <a:ext cx="2646929" cy="6770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F2EE2DA-13EB-40C3-B04B-BF15C4B3119F}"/>
              </a:ext>
            </a:extLst>
          </p:cNvPr>
          <p:cNvSpPr txBox="1"/>
          <p:nvPr/>
        </p:nvSpPr>
        <p:spPr>
          <a:xfrm>
            <a:off x="7596386" y="2890545"/>
            <a:ext cx="20687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Average 3-year return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06E07-1011-4929-BC66-06B0E465A378}"/>
              </a:ext>
            </a:extLst>
          </p:cNvPr>
          <p:cNvSpPr txBox="1"/>
          <p:nvPr/>
        </p:nvSpPr>
        <p:spPr>
          <a:xfrm>
            <a:off x="7596386" y="3508958"/>
            <a:ext cx="10166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Glassdoor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CAE47A-E127-4026-895B-C186E5990B83}"/>
              </a:ext>
            </a:extLst>
          </p:cNvPr>
          <p:cNvSpPr txBox="1"/>
          <p:nvPr/>
        </p:nvSpPr>
        <p:spPr>
          <a:xfrm>
            <a:off x="7677818" y="4099455"/>
            <a:ext cx="878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S&amp;P 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490094-35BC-40FA-B977-E48908D1AB6A}"/>
              </a:ext>
            </a:extLst>
          </p:cNvPr>
          <p:cNvSpPr txBox="1"/>
          <p:nvPr/>
        </p:nvSpPr>
        <p:spPr>
          <a:xfrm>
            <a:off x="8750517" y="3508958"/>
            <a:ext cx="1180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15.7%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69BB8D-7B04-4C29-88F7-BD2A74062E15}"/>
              </a:ext>
            </a:extLst>
          </p:cNvPr>
          <p:cNvSpPr txBox="1"/>
          <p:nvPr/>
        </p:nvSpPr>
        <p:spPr>
          <a:xfrm>
            <a:off x="8750516" y="4099455"/>
            <a:ext cx="1180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11.2%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39E69D-EDCD-45F5-96F2-64176FD67041}"/>
              </a:ext>
            </a:extLst>
          </p:cNvPr>
          <p:cNvCxnSpPr>
            <a:cxnSpLocks/>
          </p:cNvCxnSpPr>
          <p:nvPr/>
        </p:nvCxnSpPr>
        <p:spPr>
          <a:xfrm>
            <a:off x="7541708" y="3319098"/>
            <a:ext cx="2178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EBC695-822F-4021-9031-D7854528FD9D}"/>
              </a:ext>
            </a:extLst>
          </p:cNvPr>
          <p:cNvSpPr txBox="1"/>
          <p:nvPr/>
        </p:nvSpPr>
        <p:spPr>
          <a:xfrm>
            <a:off x="396575" y="6262273"/>
            <a:ext cx="2986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*Dec 2008 – Dec 2018 Annualized Returns</a:t>
            </a:r>
          </a:p>
        </p:txBody>
      </p:sp>
    </p:spTree>
    <p:extLst>
      <p:ext uri="{BB962C8B-B14F-4D97-AF65-F5344CB8AC3E}">
        <p14:creationId xmlns:p14="http://schemas.microsoft.com/office/powerpoint/2010/main" val="1524853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1265</TotalTime>
  <Words>359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Cho</dc:creator>
  <cp:lastModifiedBy>Michael Cho</cp:lastModifiedBy>
  <cp:revision>24</cp:revision>
  <dcterms:created xsi:type="dcterms:W3CDTF">2019-10-13T19:52:20Z</dcterms:created>
  <dcterms:modified xsi:type="dcterms:W3CDTF">2019-10-14T20:39:54Z</dcterms:modified>
</cp:coreProperties>
</file>