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9" r:id="rId2"/>
    <p:sldId id="277" r:id="rId3"/>
    <p:sldId id="280" r:id="rId4"/>
    <p:sldId id="273" r:id="rId5"/>
    <p:sldId id="284" r:id="rId6"/>
    <p:sldId id="287" r:id="rId7"/>
    <p:sldId id="278" r:id="rId8"/>
    <p:sldId id="283" r:id="rId9"/>
    <p:sldId id="286" r:id="rId10"/>
    <p:sldId id="268" r:id="rId11"/>
    <p:sldId id="270" r:id="rId12"/>
    <p:sldId id="282" r:id="rId13"/>
    <p:sldId id="285" r:id="rId14"/>
    <p:sldId id="269" r:id="rId15"/>
    <p:sldId id="274" r:id="rId16"/>
    <p:sldId id="271" r:id="rId17"/>
    <p:sldId id="261" r:id="rId18"/>
    <p:sldId id="256" r:id="rId19"/>
    <p:sldId id="275" r:id="rId20"/>
    <p:sldId id="276" r:id="rId21"/>
    <p:sldId id="26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691"/>
  </p:normalViewPr>
  <p:slideViewPr>
    <p:cSldViewPr snapToGrid="0" snapToObjects="1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92E4-7461-0044-B3F8-6A5AE07DB415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41929-A9B6-AA4F-8F8F-34164CE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1525-9BF5-0846-AA3B-6F26DAE8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B2536-CCDE-4649-A5CD-C2DA5658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9352"/>
            <a:ext cx="10515600" cy="493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1F68-D7D2-F142-A3FF-E25D3F57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A493-8E57-884E-9275-C692F671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7680-1AB4-A344-8B5F-D40553F8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36311-43CD-9341-8EC5-C3BAF82CCF54}"/>
              </a:ext>
            </a:extLst>
          </p:cNvPr>
          <p:cNvSpPr/>
          <p:nvPr userDrawn="1"/>
        </p:nvSpPr>
        <p:spPr>
          <a:xfrm>
            <a:off x="838200" y="0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18F-86F6-A143-8FF5-30EEA2B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5BC4-FBCB-1443-BFEC-0E831148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3FC6-8F71-F142-ADA0-EE524640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426B3-11D1-034E-B6EB-91C1851B0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D3141-556E-DE4B-ACF1-F64AFC04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9289-A8D9-8340-BF1C-ADF35B9B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59681E-0211-E041-8B62-8F9050BC1261}"/>
              </a:ext>
            </a:extLst>
          </p:cNvPr>
          <p:cNvCxnSpPr/>
          <p:nvPr userDrawn="1"/>
        </p:nvCxnSpPr>
        <p:spPr>
          <a:xfrm>
            <a:off x="5536341" y="691126"/>
            <a:ext cx="11193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B9240F-12E0-834E-8403-D37FD16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0212" y="6412633"/>
            <a:ext cx="428016" cy="27432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C582577-53E3-0247-8140-646C8D77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0C9363FB-54E1-0948-8A78-B11C7143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37"/>
            <a:ext cx="10515600" cy="511062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51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A7D91F-B784-F041-B5C7-FE767164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37"/>
            <a:ext cx="10515600" cy="511062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F02C6-ACEF-CF4C-9F7C-12A8AF08D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014" y="658675"/>
            <a:ext cx="4163971" cy="3736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rgbClr val="E53D6E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9F5C0-25DA-3C40-B4FC-F68270F87451}"/>
              </a:ext>
            </a:extLst>
          </p:cNvPr>
          <p:cNvCxnSpPr/>
          <p:nvPr userDrawn="1"/>
        </p:nvCxnSpPr>
        <p:spPr>
          <a:xfrm>
            <a:off x="5587219" y="1032345"/>
            <a:ext cx="1017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CF023-1746-4A4E-A71B-8C81289E9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0212" y="6412633"/>
            <a:ext cx="428016" cy="27432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C582577-53E3-0247-8140-646C8D774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9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13733-4118-A944-85CE-416BC1362B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80268A-346A-DB4A-B489-04BAE82A7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956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 Slide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5E0D37-BDD1-3945-B74F-61E09A934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0922" b="18106"/>
          <a:stretch/>
        </p:blipFill>
        <p:spPr>
          <a:xfrm>
            <a:off x="6369583" y="4994187"/>
            <a:ext cx="2348852" cy="186381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F4C9EE-D386-214B-8913-3C3AD412D6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223" r="67784"/>
          <a:stretch/>
        </p:blipFill>
        <p:spPr>
          <a:xfrm>
            <a:off x="10061931" y="0"/>
            <a:ext cx="2130069" cy="21974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A4A4419-118A-FA4C-8563-0D6D8798A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6" r="60922"/>
          <a:stretch/>
        </p:blipFill>
        <p:spPr>
          <a:xfrm>
            <a:off x="0" y="675174"/>
            <a:ext cx="2673661" cy="275382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DF56E96-8DBE-9441-9FF3-4BA2AD6504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554" y="6264229"/>
            <a:ext cx="982795" cy="3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8EAFF-7DB2-3F4A-9FEF-FAA5B855D205}"/>
              </a:ext>
            </a:extLst>
          </p:cNvPr>
          <p:cNvSpPr/>
          <p:nvPr userDrawn="1"/>
        </p:nvSpPr>
        <p:spPr>
          <a:xfrm>
            <a:off x="0" y="6068291"/>
            <a:ext cx="11020301" cy="78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CF1C1E-40BE-D94F-9141-060CDB0D9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317673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26DFC-6A1F-7E4A-989F-46EFB888EA23}"/>
              </a:ext>
            </a:extLst>
          </p:cNvPr>
          <p:cNvSpPr/>
          <p:nvPr userDrawn="1"/>
        </p:nvSpPr>
        <p:spPr>
          <a:xfrm>
            <a:off x="6932964" y="6537449"/>
            <a:ext cx="4068000" cy="19489"/>
          </a:xfrm>
          <a:prstGeom prst="rect">
            <a:avLst/>
          </a:prstGeom>
          <a:solidFill>
            <a:srgbClr val="E5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9E81C1-CE26-FD42-BB3E-92E79D6CBBEC}"/>
              </a:ext>
            </a:extLst>
          </p:cNvPr>
          <p:cNvSpPr/>
          <p:nvPr userDrawn="1"/>
        </p:nvSpPr>
        <p:spPr>
          <a:xfrm>
            <a:off x="6437205" y="6419438"/>
            <a:ext cx="403585" cy="255510"/>
          </a:xfrm>
          <a:prstGeom prst="roundRect">
            <a:avLst>
              <a:gd name="adj" fmla="val 50000"/>
            </a:avLst>
          </a:prstGeom>
          <a:solidFill>
            <a:srgbClr val="E5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EFCB7F-0F79-EF4C-BA80-D392121B0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22871" y="6412633"/>
            <a:ext cx="428016" cy="27432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C582577-53E3-0247-8140-646C8D77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7D6F3BE-A50B-E24F-82D5-8F58D1FC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79" y="183052"/>
            <a:ext cx="5396165" cy="562168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E2311-6A5C-4247-93C0-D981EB31E8E8}"/>
              </a:ext>
            </a:extLst>
          </p:cNvPr>
          <p:cNvCxnSpPr/>
          <p:nvPr userDrawn="1"/>
        </p:nvCxnSpPr>
        <p:spPr>
          <a:xfrm>
            <a:off x="8734180" y="732536"/>
            <a:ext cx="1017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E7C201-87B8-7341-A1F0-724E91E5E2AF}"/>
              </a:ext>
            </a:extLst>
          </p:cNvPr>
          <p:cNvSpPr txBox="1"/>
          <p:nvPr userDrawn="1"/>
        </p:nvSpPr>
        <p:spPr>
          <a:xfrm>
            <a:off x="6840790" y="6549381"/>
            <a:ext cx="1537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Copyrights 2019. Opex Analytics  </a:t>
            </a:r>
          </a:p>
        </p:txBody>
      </p:sp>
    </p:spTree>
    <p:extLst>
      <p:ext uri="{BB962C8B-B14F-4D97-AF65-F5344CB8AC3E}">
        <p14:creationId xmlns:p14="http://schemas.microsoft.com/office/powerpoint/2010/main" val="287887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8EAFF-7DB2-3F4A-9FEF-FAA5B855D205}"/>
              </a:ext>
            </a:extLst>
          </p:cNvPr>
          <p:cNvSpPr/>
          <p:nvPr userDrawn="1"/>
        </p:nvSpPr>
        <p:spPr>
          <a:xfrm>
            <a:off x="0" y="6068291"/>
            <a:ext cx="11020301" cy="78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CF1C1E-40BE-D94F-9141-060CDB0D9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317673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26DFC-6A1F-7E4A-989F-46EFB888EA23}"/>
              </a:ext>
            </a:extLst>
          </p:cNvPr>
          <p:cNvSpPr/>
          <p:nvPr userDrawn="1"/>
        </p:nvSpPr>
        <p:spPr>
          <a:xfrm>
            <a:off x="6932964" y="6537449"/>
            <a:ext cx="4068000" cy="19489"/>
          </a:xfrm>
          <a:prstGeom prst="rect">
            <a:avLst/>
          </a:prstGeom>
          <a:solidFill>
            <a:srgbClr val="E5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9E81C1-CE26-FD42-BB3E-92E79D6CBBEC}"/>
              </a:ext>
            </a:extLst>
          </p:cNvPr>
          <p:cNvSpPr/>
          <p:nvPr userDrawn="1"/>
        </p:nvSpPr>
        <p:spPr>
          <a:xfrm>
            <a:off x="6437205" y="6419438"/>
            <a:ext cx="403585" cy="255510"/>
          </a:xfrm>
          <a:prstGeom prst="roundRect">
            <a:avLst>
              <a:gd name="adj" fmla="val 50000"/>
            </a:avLst>
          </a:prstGeom>
          <a:solidFill>
            <a:srgbClr val="E5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EFCB7F-0F79-EF4C-BA80-D392121B0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22871" y="6412633"/>
            <a:ext cx="428016" cy="27432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C582577-53E3-0247-8140-646C8D77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7D6F3BE-A50B-E24F-82D5-8F58D1FC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79" y="183052"/>
            <a:ext cx="5396165" cy="562168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FEB82D-92BC-1B4C-9456-7E36874A0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0976" y="708916"/>
            <a:ext cx="4163971" cy="3736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rgbClr val="E53D6E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9FB2F7-81B6-C246-876D-852D427B5E84}"/>
              </a:ext>
            </a:extLst>
          </p:cNvPr>
          <p:cNvCxnSpPr/>
          <p:nvPr userDrawn="1"/>
        </p:nvCxnSpPr>
        <p:spPr>
          <a:xfrm>
            <a:off x="8734180" y="1082586"/>
            <a:ext cx="1017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3E2AC6-5991-FE46-827C-887383AA9899}"/>
              </a:ext>
            </a:extLst>
          </p:cNvPr>
          <p:cNvSpPr txBox="1"/>
          <p:nvPr userDrawn="1"/>
        </p:nvSpPr>
        <p:spPr>
          <a:xfrm>
            <a:off x="6840790" y="6549381"/>
            <a:ext cx="1537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Copyrights 2019. Opex Analytics  </a:t>
            </a:r>
          </a:p>
        </p:txBody>
      </p:sp>
    </p:spTree>
    <p:extLst>
      <p:ext uri="{BB962C8B-B14F-4D97-AF65-F5344CB8AC3E}">
        <p14:creationId xmlns:p14="http://schemas.microsoft.com/office/powerpoint/2010/main" val="690801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351B17-C171-5242-8C58-092CD963ACE0}"/>
              </a:ext>
            </a:extLst>
          </p:cNvPr>
          <p:cNvSpPr/>
          <p:nvPr userDrawn="1"/>
        </p:nvSpPr>
        <p:spPr>
          <a:xfrm>
            <a:off x="154983" y="6106332"/>
            <a:ext cx="11949193" cy="64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1586A2D-D215-4B40-956F-36900A2A66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006442" y="0"/>
            <a:ext cx="5173683" cy="6858000"/>
          </a:xfrm>
          <a:prstGeom prst="chevron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B45-EC42-8A4B-804C-AC0B08D0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5D98-908A-5F49-93AC-3ED1535AA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4466"/>
            <a:ext cx="10515600" cy="49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F35F-99F9-B44F-A687-60F79768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63D6-BA56-D441-AC13-8BF27F95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14B05-BAA5-9146-BFAA-FDB288E8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4D82-360E-D74D-A550-1F4E9B18B1A2}"/>
              </a:ext>
            </a:extLst>
          </p:cNvPr>
          <p:cNvSpPr/>
          <p:nvPr userDrawn="1"/>
        </p:nvSpPr>
        <p:spPr>
          <a:xfrm>
            <a:off x="838200" y="0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341B-F4A0-F84A-A4B1-22A1A276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64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8AB3E-2217-E046-90D5-AF5FD7495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77-53E3-0247-8140-646C8D77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03AA-B01A-DA48-AB74-9373F7A095C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322388"/>
            <a:ext cx="5184775" cy="48974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BA0061-74B5-9D41-8732-DE64FC62B2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3788" y="1330325"/>
            <a:ext cx="5180012" cy="48974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026A7-22F8-0B44-A00B-79F75406BE64}"/>
              </a:ext>
            </a:extLst>
          </p:cNvPr>
          <p:cNvSpPr/>
          <p:nvPr userDrawn="1"/>
        </p:nvSpPr>
        <p:spPr>
          <a:xfrm>
            <a:off x="838200" y="0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32A-CCCB-DE4A-89BA-225905C9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73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7A4D2-D8E3-D74F-8AA3-B6F520DF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46909"/>
            <a:ext cx="5162078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A284-C749-1D4E-96D6-D021BBE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1F81BD-258F-F849-BF2C-85C64222D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6013" y="1246909"/>
            <a:ext cx="5157787" cy="49300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1F45E-8FE2-4E4A-AFD3-2F0D457CD408}"/>
              </a:ext>
            </a:extLst>
          </p:cNvPr>
          <p:cNvSpPr/>
          <p:nvPr userDrawn="1"/>
        </p:nvSpPr>
        <p:spPr>
          <a:xfrm>
            <a:off x="838200" y="0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341B-F4A0-F84A-A4B1-22A1A276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64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8AB3E-2217-E046-90D5-AF5FD7495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77-53E3-0247-8140-646C8D77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F6D1E5-D2D7-4847-B846-BE54151ED8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1269581"/>
            <a:ext cx="5108575" cy="49724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ED419B-371F-334F-9E06-B90AD8724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269581"/>
            <a:ext cx="5257800" cy="498040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C56A7-99F5-B141-99E8-7D6C40095111}"/>
              </a:ext>
            </a:extLst>
          </p:cNvPr>
          <p:cNvSpPr/>
          <p:nvPr userDrawn="1"/>
        </p:nvSpPr>
        <p:spPr>
          <a:xfrm>
            <a:off x="838200" y="0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5EB8-7D4D-6F4F-8C51-FC6DF1A7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EA41D-F3B3-F44E-BF24-5D946DE9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573B5-C149-394C-8E45-5FE321F1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2BB21-5E7B-BF48-895B-84681776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A5C0D-B985-8346-9682-9122FB4687B2}"/>
              </a:ext>
            </a:extLst>
          </p:cNvPr>
          <p:cNvSpPr/>
          <p:nvPr userDrawn="1"/>
        </p:nvSpPr>
        <p:spPr>
          <a:xfrm>
            <a:off x="838200" y="0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D72F4-8B23-0B41-B5E8-F20990F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A200-3D2E-7048-9016-9938FF38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D972-5DDD-6741-9AE4-0BAF7002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DD650-BF56-5040-9076-2DC64745D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0AFD-792E-6048-8E20-35706951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0332-A70E-164C-A1CE-436220ED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9B6BF-4212-F44C-8F4A-D023D860D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CDF24-D5D6-E84E-9E81-368A71BB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7CE9-E7CD-4A43-ACFF-6BD7BA94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8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6A96F10-1D50-F54D-AEFC-8F30EDDCFD1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64388" y="6361130"/>
            <a:ext cx="982795" cy="372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678452-05FF-8440-BB26-AA382FB34699}"/>
              </a:ext>
            </a:extLst>
          </p:cNvPr>
          <p:cNvSpPr/>
          <p:nvPr userDrawn="1"/>
        </p:nvSpPr>
        <p:spPr>
          <a:xfrm>
            <a:off x="673936" y="6537449"/>
            <a:ext cx="10310649" cy="19489"/>
          </a:xfrm>
          <a:prstGeom prst="rect">
            <a:avLst/>
          </a:prstGeom>
          <a:solidFill>
            <a:srgbClr val="E5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75B693B-3BE2-E84C-A650-2C4B40A65380}"/>
              </a:ext>
            </a:extLst>
          </p:cNvPr>
          <p:cNvSpPr/>
          <p:nvPr userDrawn="1"/>
        </p:nvSpPr>
        <p:spPr>
          <a:xfrm>
            <a:off x="214546" y="6419438"/>
            <a:ext cx="403585" cy="255510"/>
          </a:xfrm>
          <a:prstGeom prst="roundRect">
            <a:avLst>
              <a:gd name="adj" fmla="val 50000"/>
            </a:avLst>
          </a:prstGeom>
          <a:solidFill>
            <a:srgbClr val="E5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EB5911D-5D97-D548-B58B-7B5E2A44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0212" y="6412633"/>
            <a:ext cx="428016" cy="27432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C582577-53E3-0247-8140-646C8D774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508CC-286F-8547-9133-C2056DD518FC}"/>
              </a:ext>
            </a:extLst>
          </p:cNvPr>
          <p:cNvSpPr txBox="1"/>
          <p:nvPr userDrawn="1"/>
        </p:nvSpPr>
        <p:spPr>
          <a:xfrm>
            <a:off x="594133" y="6552563"/>
            <a:ext cx="1537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Copyrights 2019. Opex Analytics  </a:t>
            </a:r>
          </a:p>
        </p:txBody>
      </p:sp>
    </p:spTree>
    <p:extLst>
      <p:ext uri="{BB962C8B-B14F-4D97-AF65-F5344CB8AC3E}">
        <p14:creationId xmlns:p14="http://schemas.microsoft.com/office/powerpoint/2010/main" val="41715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9" r:id="rId3"/>
    <p:sldLayoutId id="2147483667" r:id="rId4"/>
    <p:sldLayoutId id="2147483668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49" r:id="rId12"/>
    <p:sldLayoutId id="2147483652" r:id="rId13"/>
    <p:sldLayoutId id="2147483653" r:id="rId14"/>
    <p:sldLayoutId id="2147483654" r:id="rId15"/>
    <p:sldLayoutId id="2147483655" r:id="rId16"/>
    <p:sldLayoutId id="214748365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3AB78-09FD-FD49-B0CA-45A5263B25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Placeholder 4" descr="A truck on the side of a mountain road&#10;&#10;Description automatically generated">
            <a:extLst>
              <a:ext uri="{FF2B5EF4-FFF2-40B4-BE49-F238E27FC236}">
                <a16:creationId xmlns:a16="http://schemas.microsoft.com/office/drawing/2014/main" id="{25A424CC-A7C2-C248-8F1D-A773FD620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A7676E-0483-2643-AFCD-D938354DED53}"/>
              </a:ext>
            </a:extLst>
          </p:cNvPr>
          <p:cNvSpPr/>
          <p:nvPr/>
        </p:nvSpPr>
        <p:spPr>
          <a:xfrm>
            <a:off x="261256" y="0"/>
            <a:ext cx="11930743" cy="6858000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A486C4-F224-F540-B642-1A1B6FFE1A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C822A-09DA-5442-B69B-012A3B8FEC84}"/>
              </a:ext>
            </a:extLst>
          </p:cNvPr>
          <p:cNvSpPr txBox="1"/>
          <p:nvPr/>
        </p:nvSpPr>
        <p:spPr>
          <a:xfrm>
            <a:off x="1001024" y="2064511"/>
            <a:ext cx="10451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Opex Analytics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Understanding Customer Feedback Using Text Analytics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D3285FD-2FC8-424B-B747-BE87C593F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28" y="682782"/>
            <a:ext cx="1741081" cy="659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61948-77F0-428B-8F0C-435833EE78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642" r="16794"/>
          <a:stretch/>
        </p:blipFill>
        <p:spPr>
          <a:xfrm>
            <a:off x="955175" y="4995640"/>
            <a:ext cx="1093304" cy="1093304"/>
          </a:xfrm>
          <a:prstGeom prst="ellipse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798BA7-5A28-4900-9621-5F0D8CAA5980}"/>
              </a:ext>
            </a:extLst>
          </p:cNvPr>
          <p:cNvSpPr txBox="1"/>
          <p:nvPr/>
        </p:nvSpPr>
        <p:spPr>
          <a:xfrm>
            <a:off x="2158611" y="5265293"/>
            <a:ext cx="3060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Michael Cho</a:t>
            </a:r>
          </a:p>
          <a:p>
            <a:r>
              <a:rPr lang="en-US" sz="1200" b="1" dirty="0">
                <a:solidFill>
                  <a:srgbClr val="E53D6E"/>
                </a:solidFill>
              </a:rPr>
              <a:t>Data Scientist, Opex Analytics</a:t>
            </a:r>
          </a:p>
        </p:txBody>
      </p:sp>
    </p:spTree>
    <p:extLst>
      <p:ext uri="{BB962C8B-B14F-4D97-AF65-F5344CB8AC3E}">
        <p14:creationId xmlns:p14="http://schemas.microsoft.com/office/powerpoint/2010/main" val="2171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673-0E82-41B5-AF14-046035A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1402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ADAD-2529-4623-AA29-0C145CAD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4375-6F3D-45E0-BE55-D84B6D6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4466"/>
            <a:ext cx="10515600" cy="4922497"/>
          </a:xfrm>
        </p:spPr>
        <p:txBody>
          <a:bodyPr>
            <a:normAutofit/>
          </a:bodyPr>
          <a:lstStyle/>
          <a:p>
            <a:r>
              <a:rPr lang="en-US" sz="2800" dirty="0"/>
              <a:t>What is it?</a:t>
            </a:r>
          </a:p>
          <a:p>
            <a:pPr lvl="1"/>
            <a:r>
              <a:rPr lang="en-US" sz="2400" dirty="0"/>
              <a:t>The process by which a word is reduced to its word stem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/>
              <a:t>stay</a:t>
            </a:r>
          </a:p>
          <a:p>
            <a:pPr lvl="2"/>
            <a:r>
              <a:rPr lang="en-US" sz="2000" dirty="0"/>
              <a:t>staying </a:t>
            </a:r>
            <a:r>
              <a:rPr lang="en-US" sz="2000" dirty="0">
                <a:sym typeface="Wingdings" panose="05000000000000000000" pitchFamily="2" charset="2"/>
              </a:rPr>
              <a:t> stay</a:t>
            </a:r>
            <a:endParaRPr lang="en-US" sz="2000" dirty="0"/>
          </a:p>
          <a:p>
            <a:pPr lvl="2"/>
            <a:r>
              <a:rPr lang="en-US" sz="2000" dirty="0"/>
              <a:t>stayed </a:t>
            </a:r>
            <a:r>
              <a:rPr lang="en-US" sz="2000" dirty="0">
                <a:sym typeface="Wingdings" panose="05000000000000000000" pitchFamily="2" charset="2"/>
              </a:rPr>
              <a:t> stay</a:t>
            </a:r>
            <a:endParaRPr lang="en-US" sz="2000" dirty="0"/>
          </a:p>
          <a:p>
            <a:pPr lvl="2"/>
            <a:r>
              <a:rPr lang="en-US" sz="2000" dirty="0"/>
              <a:t>stays </a:t>
            </a:r>
            <a:r>
              <a:rPr lang="en-US" sz="2000" dirty="0">
                <a:sym typeface="Wingdings" panose="05000000000000000000" pitchFamily="2" charset="2"/>
              </a:rPr>
              <a:t> stay</a:t>
            </a:r>
            <a:endParaRPr lang="en-US" sz="2000" b="1" dirty="0"/>
          </a:p>
          <a:p>
            <a:r>
              <a:rPr lang="en-US" sz="2800" dirty="0"/>
              <a:t>Why do it?</a:t>
            </a:r>
          </a:p>
          <a:p>
            <a:pPr lvl="1"/>
            <a:r>
              <a:rPr lang="en-US" sz="2400" dirty="0"/>
              <a:t>Allows a text analytics algorithm to group words with similar meaning together in order to reduce features and decrease the likelihood of overfitting 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8D809-0FA8-4BE6-B51E-8E6FDD1C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75F0-3CA2-4F3F-B988-75196E3C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4D6F-679F-4FAB-81DF-FF964520E0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it?</a:t>
            </a:r>
          </a:p>
          <a:p>
            <a:pPr lvl="1"/>
            <a:r>
              <a:rPr lang="en-US" sz="2400" dirty="0"/>
              <a:t>Reducing a word to a core root, while maintaining two key attributes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Actual word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Retains linguistic meaning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/>
              <a:t>picture</a:t>
            </a:r>
          </a:p>
          <a:p>
            <a:pPr lvl="2"/>
            <a:r>
              <a:rPr lang="en-US" sz="2000" dirty="0"/>
              <a:t>pictures </a:t>
            </a:r>
            <a:r>
              <a:rPr lang="en-US" sz="2000" dirty="0">
                <a:sym typeface="Wingdings" panose="05000000000000000000" pitchFamily="2" charset="2"/>
              </a:rPr>
              <a:t> picture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5B82B-9724-4E48-A21D-401918CF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AFEB-CA8F-46CE-8E43-13469D25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Overstemming vs. Understemming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0FF7-2AA1-49C5-86A6-CEB15609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69D8DA-88F0-4184-A39C-84DD25621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03088"/>
              </p:ext>
            </p:extLst>
          </p:nvPr>
        </p:nvGraphicFramePr>
        <p:xfrm>
          <a:off x="1089992" y="1417983"/>
          <a:ext cx="10012016" cy="4476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54">
                  <a:extLst>
                    <a:ext uri="{9D8B030D-6E8A-4147-A177-3AD203B41FA5}">
                      <a16:colId xmlns:a16="http://schemas.microsoft.com/office/drawing/2014/main" val="813134564"/>
                    </a:ext>
                  </a:extLst>
                </a:gridCol>
                <a:gridCol w="3630881">
                  <a:extLst>
                    <a:ext uri="{9D8B030D-6E8A-4147-A177-3AD203B41FA5}">
                      <a16:colId xmlns:a16="http://schemas.microsoft.com/office/drawing/2014/main" val="1863975353"/>
                    </a:ext>
                  </a:extLst>
                </a:gridCol>
                <a:gridCol w="4491181">
                  <a:extLst>
                    <a:ext uri="{9D8B030D-6E8A-4147-A177-3AD203B41FA5}">
                      <a16:colId xmlns:a16="http://schemas.microsoft.com/office/drawing/2014/main" val="3329409287"/>
                    </a:ext>
                  </a:extLst>
                </a:gridCol>
              </a:tblGrid>
              <a:tr h="434668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Overstemming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Understemming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804252"/>
                  </a:ext>
                </a:extLst>
              </a:tr>
              <a:tr h="80654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Cutting off to much of an ending from a word, resulting in a loss of linguistic 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cutting off enough of a word ending, resulting in less word groupings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41937"/>
                  </a:ext>
                </a:extLst>
              </a:tr>
              <a:tr h="75024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Most commonly associated with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Lemmatization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9832"/>
                  </a:ext>
                </a:extLst>
              </a:tr>
              <a:tr h="80654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Positives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More words grouped together; model has less features; lower likelihood of overfitting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Linguistic meaning retained; output of model more easily explainable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33263"/>
                  </a:ext>
                </a:extLst>
              </a:tr>
              <a:tr h="57130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Negatives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Linguistic meaning can be lost; model output not as easily explainable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words are grouped together; more features; higher likelihood of overfitting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945499"/>
                  </a:ext>
                </a:extLst>
              </a:tr>
              <a:tr h="104179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Universe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univers</a:t>
                      </a:r>
                      <a:endParaRPr lang="en-US" sz="1600" dirty="0">
                        <a:sym typeface="Wingdings" panose="05000000000000000000" pitchFamily="2" charset="2"/>
                      </a:endParaRPr>
                    </a:p>
                    <a:p>
                      <a:pPr algn="l"/>
                      <a:r>
                        <a:rPr lang="en-US" sz="1600" dirty="0">
                          <a:sym typeface="Wingdings" panose="05000000000000000000" pitchFamily="2" charset="2"/>
                        </a:rPr>
                        <a:t>Universal 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univers</a:t>
                      </a:r>
                      <a:endParaRPr lang="en-US" sz="1600" dirty="0">
                        <a:sym typeface="Wingdings" panose="05000000000000000000" pitchFamily="2" charset="2"/>
                      </a:endParaRPr>
                    </a:p>
                    <a:p>
                      <a:pPr algn="l"/>
                      <a:r>
                        <a:rPr lang="en-US" sz="1600" dirty="0">
                          <a:sym typeface="Wingdings" panose="05000000000000000000" pitchFamily="2" charset="2"/>
                        </a:rPr>
                        <a:t>Universities 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univers</a:t>
                      </a:r>
                      <a:endParaRPr lang="en-US" sz="1600" dirty="0">
                        <a:sym typeface="Wingdings" panose="05000000000000000000" pitchFamily="2" charset="2"/>
                      </a:endParaRPr>
                    </a:p>
                    <a:p>
                      <a:pPr algn="l"/>
                      <a:r>
                        <a:rPr lang="en-US" sz="1600" dirty="0">
                          <a:sym typeface="Wingdings" panose="05000000000000000000" pitchFamily="2" charset="2"/>
                        </a:rPr>
                        <a:t>University 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univers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Universe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universe</a:t>
                      </a:r>
                    </a:p>
                    <a:p>
                      <a:pPr algn="l"/>
                      <a:r>
                        <a:rPr lang="en-US" sz="1600" dirty="0">
                          <a:sym typeface="Wingdings" panose="05000000000000000000" pitchFamily="2" charset="2"/>
                        </a:rPr>
                        <a:t>Universal  universal</a:t>
                      </a:r>
                    </a:p>
                    <a:p>
                      <a:pPr algn="l"/>
                      <a:r>
                        <a:rPr lang="en-US" sz="1600" dirty="0">
                          <a:sym typeface="Wingdings" panose="05000000000000000000" pitchFamily="2" charset="2"/>
                        </a:rPr>
                        <a:t>Universities  university</a:t>
                      </a:r>
                    </a:p>
                    <a:p>
                      <a:pPr algn="l"/>
                      <a:r>
                        <a:rPr lang="en-US" sz="1600" dirty="0">
                          <a:sym typeface="Wingdings" panose="05000000000000000000" pitchFamily="2" charset="2"/>
                        </a:rPr>
                        <a:t>University  university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6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6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11301-99F3-42A3-9C73-F96A55EB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3D60-3AD6-4F35-B97A-A381EF58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4466"/>
            <a:ext cx="10515600" cy="4616247"/>
          </a:xfrm>
        </p:spPr>
        <p:txBody>
          <a:bodyPr>
            <a:normAutofit/>
          </a:bodyPr>
          <a:lstStyle/>
          <a:p>
            <a:r>
              <a:rPr lang="en-US" sz="2800" dirty="0"/>
              <a:t>What is it?</a:t>
            </a:r>
          </a:p>
          <a:p>
            <a:pPr lvl="1"/>
            <a:r>
              <a:rPr lang="en-US" sz="2400" dirty="0"/>
              <a:t>When a string of words is converted into a list of words</a:t>
            </a:r>
          </a:p>
          <a:p>
            <a:pPr lvl="1"/>
            <a:r>
              <a:rPr lang="en-US" sz="2400" dirty="0"/>
              <a:t>Formatting allows for other NLTK methods to be used for text analysis</a:t>
            </a:r>
          </a:p>
          <a:p>
            <a:pPr lvl="2"/>
            <a:r>
              <a:rPr lang="en-US" sz="2000" b="1" dirty="0"/>
              <a:t>Example:</a:t>
            </a:r>
            <a:r>
              <a:rPr lang="en-US" sz="2000" dirty="0"/>
              <a:t> N-grams</a:t>
            </a:r>
          </a:p>
          <a:p>
            <a:pPr lvl="1"/>
            <a:r>
              <a:rPr lang="en-US" sz="2400" dirty="0"/>
              <a:t>Example of tokenization in action:</a:t>
            </a:r>
          </a:p>
          <a:p>
            <a:pPr lvl="2"/>
            <a:r>
              <a:rPr lang="en-US" sz="2000" b="1" dirty="0"/>
              <a:t>Review: </a:t>
            </a:r>
            <a:r>
              <a:rPr lang="en-US" sz="2000" dirty="0"/>
              <a:t>“Our experience at Rancho Valencia was absolutely perfect from beginning to end!!!!”</a:t>
            </a:r>
          </a:p>
          <a:p>
            <a:pPr lvl="2"/>
            <a:r>
              <a:rPr lang="en-US" sz="2000" b="1" dirty="0"/>
              <a:t>Tokenized Version:</a:t>
            </a:r>
            <a:r>
              <a:rPr lang="en-US" sz="2000" dirty="0"/>
              <a:t> ['our’, 'experience’, 'at’, 'rancho’, '</a:t>
            </a:r>
            <a:r>
              <a:rPr lang="en-US" sz="2000" dirty="0" err="1"/>
              <a:t>valencia</a:t>
            </a:r>
            <a:r>
              <a:rPr lang="en-US" sz="2000" dirty="0"/>
              <a:t>’, 'was', 'absolutely’, 'perfect’, 'from', 'beginning', 'to', 'end’]</a:t>
            </a:r>
          </a:p>
          <a:p>
            <a:pPr lvl="2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332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F68-2167-4686-9EED-2D670C30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9321-0EFE-4DAD-8DE6-EDBACA6EBC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a lot of common words that can create a lot of noise in your text analysis model</a:t>
            </a:r>
          </a:p>
          <a:p>
            <a:r>
              <a:rPr lang="en-US" b="1" dirty="0"/>
              <a:t>Examples:</a:t>
            </a:r>
            <a:r>
              <a:rPr lang="en-US" dirty="0"/>
              <a:t> the, at, a, an, or, was, to, our</a:t>
            </a:r>
          </a:p>
          <a:p>
            <a:r>
              <a:rPr lang="en-US" dirty="0"/>
              <a:t>These words are known as </a:t>
            </a:r>
            <a:r>
              <a:rPr lang="en-US" b="1" dirty="0"/>
              <a:t>stop words</a:t>
            </a:r>
            <a:r>
              <a:rPr lang="en-US" dirty="0"/>
              <a:t>, and are helpful to remove when creating a text analysis model</a:t>
            </a:r>
          </a:p>
          <a:p>
            <a:r>
              <a:rPr lang="en-US" dirty="0"/>
              <a:t>Fortunately, NTLK has a pre-defined corpus, which can be accessing using </a:t>
            </a:r>
            <a:r>
              <a:rPr lang="en-US" dirty="0" err="1"/>
              <a:t>nltk.corpus.stopwords.words</a:t>
            </a:r>
            <a:r>
              <a:rPr lang="en-US" dirty="0"/>
              <a:t>('</a:t>
            </a:r>
            <a:r>
              <a:rPr lang="en-US" dirty="0" err="1"/>
              <a:t>english</a:t>
            </a:r>
            <a:r>
              <a:rPr lang="en-US" dirty="0"/>
              <a:t>’) </a:t>
            </a:r>
          </a:p>
          <a:p>
            <a:r>
              <a:rPr lang="en-US" b="1" dirty="0"/>
              <a:t>Example</a:t>
            </a:r>
          </a:p>
          <a:p>
            <a:pPr lvl="1"/>
            <a:r>
              <a:rPr lang="en-US" b="1" dirty="0"/>
              <a:t>Raw Tokenized Version:</a:t>
            </a:r>
            <a:r>
              <a:rPr lang="en-US" dirty="0"/>
              <a:t> ['our’, 'experience’, 'at’, 'rancho’, '</a:t>
            </a:r>
            <a:r>
              <a:rPr lang="en-US" dirty="0" err="1"/>
              <a:t>valencia</a:t>
            </a:r>
            <a:r>
              <a:rPr lang="en-US" dirty="0"/>
              <a:t>’, 'was', 'absolutely’, 'perfect’, 'from', 'beginning', 'to', 'end’]</a:t>
            </a:r>
          </a:p>
          <a:p>
            <a:pPr lvl="1"/>
            <a:r>
              <a:rPr lang="en-US" b="1" dirty="0"/>
              <a:t>Tokenized Version After Stop Words Removed: </a:t>
            </a:r>
            <a:r>
              <a:rPr lang="en-US" dirty="0"/>
              <a:t>['experience’, 'rancho’, '</a:t>
            </a:r>
            <a:r>
              <a:rPr lang="en-US" dirty="0" err="1"/>
              <a:t>valencia</a:t>
            </a:r>
            <a:r>
              <a:rPr lang="en-US" dirty="0"/>
              <a:t>’, 'absolutely’, 'perfect’, 'beginning', 'end’]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DA2D-483A-4FE2-95F4-04079CD0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B84B-2B15-4A40-A8D7-66FCAA56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D580-AE94-4387-AF3F-8E09EFEDF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N-Grams refers to the  “contiguous sequence of N items from a given sample of text or speech”</a:t>
            </a:r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Tokenized Text:</a:t>
            </a:r>
            <a:r>
              <a:rPr lang="en-US" dirty="0"/>
              <a:t> ['experience’, 'rancho’, '</a:t>
            </a:r>
            <a:r>
              <a:rPr lang="en-US" dirty="0" err="1"/>
              <a:t>valencia</a:t>
            </a:r>
            <a:r>
              <a:rPr lang="en-US" dirty="0"/>
              <a:t>’, 'absolutely’, 'perfect’, 'beginning', 'end’]</a:t>
            </a:r>
          </a:p>
          <a:p>
            <a:pPr lvl="1"/>
            <a:r>
              <a:rPr lang="en-US" b="1" dirty="0"/>
              <a:t>Unigrams (1-gram):</a:t>
            </a:r>
            <a:r>
              <a:rPr lang="en-US" dirty="0"/>
              <a:t> ['experience’, 'rancho’, '</a:t>
            </a:r>
            <a:r>
              <a:rPr lang="en-US" dirty="0" err="1"/>
              <a:t>valencia</a:t>
            </a:r>
            <a:r>
              <a:rPr lang="en-US" dirty="0"/>
              <a:t>’, 'absolutely’, 'perfect’, 'beginning', 'end’]</a:t>
            </a:r>
          </a:p>
          <a:p>
            <a:pPr lvl="1"/>
            <a:r>
              <a:rPr lang="en-US" b="1" dirty="0"/>
              <a:t>Bigrams (2-gram):</a:t>
            </a:r>
            <a:r>
              <a:rPr lang="en-US" dirty="0"/>
              <a:t> [('experience’, 'rancho’), ('rancho’, '</a:t>
            </a:r>
            <a:r>
              <a:rPr lang="en-US" dirty="0" err="1"/>
              <a:t>valencia</a:t>
            </a:r>
            <a:r>
              <a:rPr lang="en-US" dirty="0"/>
              <a:t>’), ('</a:t>
            </a:r>
            <a:r>
              <a:rPr lang="en-US" dirty="0" err="1"/>
              <a:t>valencia</a:t>
            </a:r>
            <a:r>
              <a:rPr lang="en-US" dirty="0"/>
              <a:t>’, 'absolutely’), ('absolutely’, 'perfect’), ('perfect’, 'beginning’), ('beginning’, 'end’)]</a:t>
            </a:r>
          </a:p>
          <a:p>
            <a:pPr lvl="1"/>
            <a:r>
              <a:rPr lang="en-US" b="1" dirty="0"/>
              <a:t>Trigrams (3-gram):</a:t>
            </a:r>
            <a:r>
              <a:rPr lang="en-US" dirty="0"/>
              <a:t> [('experience’, 'rancho’, '</a:t>
            </a:r>
            <a:r>
              <a:rPr lang="en-US" dirty="0" err="1"/>
              <a:t>valencia</a:t>
            </a:r>
            <a:r>
              <a:rPr lang="en-US" dirty="0"/>
              <a:t>’), ('rancho’, '</a:t>
            </a:r>
            <a:r>
              <a:rPr lang="en-US" dirty="0" err="1"/>
              <a:t>valencia</a:t>
            </a:r>
            <a:r>
              <a:rPr lang="en-US" dirty="0"/>
              <a:t>’, 'absolutely’), ('</a:t>
            </a:r>
            <a:r>
              <a:rPr lang="en-US" dirty="0" err="1"/>
              <a:t>valencia</a:t>
            </a:r>
            <a:r>
              <a:rPr lang="en-US" dirty="0"/>
              <a:t>’, 'absolutely’, 'perfect’), ('absolutely’, 'perfect’, 'beginning’), ('perfect’, 'beginning’, 'end’)]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18D29-5694-4E08-9BF3-2DAB0072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E43-8A02-C047-9550-978A93E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73587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2A5B89-4975-BA4C-AFC8-4861C11D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Topic Modelling?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DB8ED-7A68-094C-83C4-F3711B8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2577-53E3-0247-8140-646C8D774E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7BA1B7-DAC2-4FF1-9300-F48C7ED13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4466"/>
            <a:ext cx="10515600" cy="1144177"/>
          </a:xfrm>
        </p:spPr>
        <p:txBody>
          <a:bodyPr/>
          <a:lstStyle/>
          <a:p>
            <a:r>
              <a:rPr lang="en-US" dirty="0"/>
              <a:t>Statistical model for discovering “topics” that appear in a collection of documents (or in the case of survey data, comments)</a:t>
            </a:r>
          </a:p>
          <a:p>
            <a:r>
              <a:rPr lang="en-US" dirty="0"/>
              <a:t>Determined based on word frequency and word similarity</a:t>
            </a:r>
          </a:p>
          <a:p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84F4C9E4-13FC-4D96-B027-33181F27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2" y="2421834"/>
            <a:ext cx="6899915" cy="36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E43-8A02-C047-9550-978A93E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Model</a:t>
            </a:r>
          </a:p>
        </p:txBody>
      </p:sp>
    </p:spTree>
    <p:extLst>
      <p:ext uri="{BB962C8B-B14F-4D97-AF65-F5344CB8AC3E}">
        <p14:creationId xmlns:p14="http://schemas.microsoft.com/office/powerpoint/2010/main" val="7246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056C-E4A3-4DC7-A184-289636A3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41C94-0ECE-42B5-9C8F-0765009FA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68935" y="642469"/>
            <a:ext cx="4454125" cy="373670"/>
          </a:xfrm>
        </p:spPr>
        <p:txBody>
          <a:bodyPr/>
          <a:lstStyle/>
          <a:p>
            <a:r>
              <a:rPr lang="en-US" dirty="0"/>
              <a:t>What are my Customers Talking About?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FF44-DD42-4E81-922E-734C9B40E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582577-53E3-0247-8140-646C8D774E7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Image result for reviews">
            <a:extLst>
              <a:ext uri="{FF2B5EF4-FFF2-40B4-BE49-F238E27FC236}">
                <a16:creationId xmlns:a16="http://schemas.microsoft.com/office/drawing/2014/main" id="{589DE57B-1079-4CE9-9054-F765FAD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" y="1354479"/>
            <a:ext cx="3558508" cy="19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sights">
            <a:extLst>
              <a:ext uri="{FF2B5EF4-FFF2-40B4-BE49-F238E27FC236}">
                <a16:creationId xmlns:a16="http://schemas.microsoft.com/office/drawing/2014/main" id="{5A631179-F12E-44BB-B607-A75C938C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66" y="1354479"/>
            <a:ext cx="3081084" cy="230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312F7-1AD7-4E53-9E70-786997F87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08" y="3759909"/>
            <a:ext cx="3248177" cy="2455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E1027-E270-4B45-B624-8B9CB615153F}"/>
              </a:ext>
            </a:extLst>
          </p:cNvPr>
          <p:cNvSpPr txBox="1"/>
          <p:nvPr/>
        </p:nvSpPr>
        <p:spPr>
          <a:xfrm>
            <a:off x="1064043" y="3557135"/>
            <a:ext cx="2686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CUSTOMER FEEDBACK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35D83-AAE1-43E3-B843-84DE554FE329}"/>
              </a:ext>
            </a:extLst>
          </p:cNvPr>
          <p:cNvSpPr txBox="1"/>
          <p:nvPr/>
        </p:nvSpPr>
        <p:spPr>
          <a:xfrm>
            <a:off x="8005266" y="3662318"/>
            <a:ext cx="3081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ACTIONABLE INSIGHTS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DB05D0-C2A2-4DA1-B85E-1EB39F1B3EC4}"/>
              </a:ext>
            </a:extLst>
          </p:cNvPr>
          <p:cNvSpPr/>
          <p:nvPr/>
        </p:nvSpPr>
        <p:spPr>
          <a:xfrm>
            <a:off x="5128591" y="2001078"/>
            <a:ext cx="1934817" cy="781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40F8-D0DF-4511-91F4-4283552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Specific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55FC-49D4-4721-A336-17567971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6F59-58E6-4C6F-A28F-8FE918864EE4}"/>
              </a:ext>
            </a:extLst>
          </p:cNvPr>
          <p:cNvSpPr txBox="1"/>
          <p:nvPr/>
        </p:nvSpPr>
        <p:spPr>
          <a:xfrm>
            <a:off x="776248" y="1644695"/>
            <a:ext cx="603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never got my </a:t>
            </a:r>
            <a:r>
              <a:rPr lang="en-US" b="1" dirty="0">
                <a:solidFill>
                  <a:srgbClr val="00B050"/>
                </a:solidFill>
              </a:rPr>
              <a:t>hat</a:t>
            </a:r>
            <a:r>
              <a:rPr lang="en-US" dirty="0"/>
              <a:t>! It said it </a:t>
            </a:r>
            <a:r>
              <a:rPr lang="en-US" b="1" dirty="0">
                <a:solidFill>
                  <a:srgbClr val="FFC000"/>
                </a:solidFill>
              </a:rPr>
              <a:t>was delivered</a:t>
            </a:r>
            <a:r>
              <a:rPr lang="en-US" b="1" dirty="0"/>
              <a:t> </a:t>
            </a:r>
            <a:r>
              <a:rPr lang="en-US" dirty="0"/>
              <a:t>at 6am on a Saturday but I would’ve been home then and I never heard a knock (also who delivers packages at 6am?). I want my hat :( I am sad without my hat :( Please send a new hat to my work address so I can have a hat :(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4BC96-A57D-42F6-BAC6-6FB90A40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52" y="1842036"/>
            <a:ext cx="1211427" cy="1211427"/>
          </a:xfrm>
          <a:prstGeom prst="rect">
            <a:avLst/>
          </a:prstGeom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228991DA-5613-4C82-97C2-EEF7F645D723}"/>
              </a:ext>
            </a:extLst>
          </p:cNvPr>
          <p:cNvSpPr/>
          <p:nvPr/>
        </p:nvSpPr>
        <p:spPr bwMode="auto">
          <a:xfrm>
            <a:off x="7162817" y="1798102"/>
            <a:ext cx="1596988" cy="1283910"/>
          </a:xfrm>
          <a:prstGeom prst="rightArrow">
            <a:avLst>
              <a:gd name="adj1" fmla="val 50000"/>
              <a:gd name="adj2" fmla="val 59092"/>
            </a:avLst>
          </a:prstGeom>
          <a:solidFill>
            <a:schemeClr val="tx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5F4FE-E681-411A-BB12-C2147BC26310}"/>
              </a:ext>
            </a:extLst>
          </p:cNvPr>
          <p:cNvSpPr txBox="1"/>
          <p:nvPr/>
        </p:nvSpPr>
        <p:spPr>
          <a:xfrm>
            <a:off x="7894484" y="1299826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Tag</a:t>
            </a:r>
          </a:p>
        </p:txBody>
      </p:sp>
      <p:sp>
        <p:nvSpPr>
          <p:cNvPr id="11" name="Shape 2555">
            <a:extLst>
              <a:ext uri="{FF2B5EF4-FFF2-40B4-BE49-F238E27FC236}">
                <a16:creationId xmlns:a16="http://schemas.microsoft.com/office/drawing/2014/main" id="{4C1BAF58-65FC-4370-8A46-EADE09E93DA8}"/>
              </a:ext>
            </a:extLst>
          </p:cNvPr>
          <p:cNvSpPr>
            <a:spLocks noChangeAspect="1"/>
          </p:cNvSpPr>
          <p:nvPr/>
        </p:nvSpPr>
        <p:spPr>
          <a:xfrm>
            <a:off x="8806019" y="1971743"/>
            <a:ext cx="365760" cy="36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2" name="Shape 2816">
            <a:extLst>
              <a:ext uri="{FF2B5EF4-FFF2-40B4-BE49-F238E27FC236}">
                <a16:creationId xmlns:a16="http://schemas.microsoft.com/office/drawing/2014/main" id="{66F38AA9-1A00-4F89-8629-DD633C0749FA}"/>
              </a:ext>
            </a:extLst>
          </p:cNvPr>
          <p:cNvSpPr>
            <a:spLocks noChangeAspect="1"/>
          </p:cNvSpPr>
          <p:nvPr/>
        </p:nvSpPr>
        <p:spPr>
          <a:xfrm>
            <a:off x="8806019" y="2518074"/>
            <a:ext cx="365760" cy="36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44D76-8221-4A26-8A9C-CDB30499230A}"/>
              </a:ext>
            </a:extLst>
          </p:cNvPr>
          <p:cNvSpPr txBox="1"/>
          <p:nvPr/>
        </p:nvSpPr>
        <p:spPr>
          <a:xfrm>
            <a:off x="9215138" y="197174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Order Not Received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DFA4E-11BE-41EB-BDB7-1B7BC78BF282}"/>
              </a:ext>
            </a:extLst>
          </p:cNvPr>
          <p:cNvSpPr txBox="1"/>
          <p:nvPr/>
        </p:nvSpPr>
        <p:spPr>
          <a:xfrm>
            <a:off x="9215138" y="25256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Product</a:t>
            </a:r>
          </a:p>
        </p:txBody>
      </p:sp>
      <p:sp>
        <p:nvSpPr>
          <p:cNvPr id="15" name="Shape 2583">
            <a:extLst>
              <a:ext uri="{FF2B5EF4-FFF2-40B4-BE49-F238E27FC236}">
                <a16:creationId xmlns:a16="http://schemas.microsoft.com/office/drawing/2014/main" id="{D1F8C102-E630-494E-A490-FC637F9AF41D}"/>
              </a:ext>
            </a:extLst>
          </p:cNvPr>
          <p:cNvSpPr>
            <a:spLocks noChangeAspect="1"/>
          </p:cNvSpPr>
          <p:nvPr/>
        </p:nvSpPr>
        <p:spPr>
          <a:xfrm>
            <a:off x="7377031" y="1255892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76AA6-DF9A-4991-A3CB-A0C8B4312767}"/>
              </a:ext>
            </a:extLst>
          </p:cNvPr>
          <p:cNvSpPr txBox="1"/>
          <p:nvPr/>
        </p:nvSpPr>
        <p:spPr>
          <a:xfrm>
            <a:off x="808382" y="4097974"/>
            <a:ext cx="6033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package showed up as if Ace Ventura was the delivery guy. my package showed up as if the UPS guy kicked a field goal with the box before he dropped it off, the shoe </a:t>
            </a:r>
            <a:r>
              <a:rPr lang="en-US" b="1" dirty="0">
                <a:solidFill>
                  <a:srgbClr val="FF0000"/>
                </a:solidFill>
              </a:rPr>
              <a:t>box</a:t>
            </a:r>
            <a:r>
              <a:rPr lang="en-US" dirty="0"/>
              <a:t> is completely </a:t>
            </a:r>
            <a:r>
              <a:rPr lang="en-US" b="1" dirty="0">
                <a:solidFill>
                  <a:srgbClr val="FF0000"/>
                </a:solidFill>
              </a:rPr>
              <a:t>wrecked</a:t>
            </a:r>
            <a:r>
              <a:rPr lang="en-US" dirty="0"/>
              <a:t>, and I usually like to keep them. luckily, the shoes themselves are fine, but I’m very disappointed with how they showed 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785144-2FE6-45E7-9C28-7F6DF35B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52" y="4320490"/>
            <a:ext cx="1211427" cy="1211427"/>
          </a:xfrm>
          <a:prstGeom prst="rect">
            <a:avLst/>
          </a:prstGeom>
        </p:spPr>
      </p:pic>
      <p:sp>
        <p:nvSpPr>
          <p:cNvPr id="20" name="Right Arrow 11">
            <a:extLst>
              <a:ext uri="{FF2B5EF4-FFF2-40B4-BE49-F238E27FC236}">
                <a16:creationId xmlns:a16="http://schemas.microsoft.com/office/drawing/2014/main" id="{6AA4ADA0-6F99-4A17-8D37-5B4DBF1C19C0}"/>
              </a:ext>
            </a:extLst>
          </p:cNvPr>
          <p:cNvSpPr/>
          <p:nvPr/>
        </p:nvSpPr>
        <p:spPr bwMode="auto">
          <a:xfrm>
            <a:off x="7162817" y="4276556"/>
            <a:ext cx="1596988" cy="1283910"/>
          </a:xfrm>
          <a:prstGeom prst="rightArrow">
            <a:avLst>
              <a:gd name="adj1" fmla="val 50000"/>
              <a:gd name="adj2" fmla="val 59092"/>
            </a:avLst>
          </a:prstGeom>
          <a:solidFill>
            <a:schemeClr val="tx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3D0D3-0365-43B1-A9F8-BD16052311A3}"/>
              </a:ext>
            </a:extLst>
          </p:cNvPr>
          <p:cNvSpPr txBox="1"/>
          <p:nvPr/>
        </p:nvSpPr>
        <p:spPr>
          <a:xfrm>
            <a:off x="7894484" y="3778280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Tag</a:t>
            </a:r>
          </a:p>
        </p:txBody>
      </p:sp>
      <p:sp>
        <p:nvSpPr>
          <p:cNvPr id="22" name="Shape 2583">
            <a:extLst>
              <a:ext uri="{FF2B5EF4-FFF2-40B4-BE49-F238E27FC236}">
                <a16:creationId xmlns:a16="http://schemas.microsoft.com/office/drawing/2014/main" id="{496E8B84-7884-4A10-8D37-790EC72BF03C}"/>
              </a:ext>
            </a:extLst>
          </p:cNvPr>
          <p:cNvSpPr>
            <a:spLocks noChangeAspect="1"/>
          </p:cNvSpPr>
          <p:nvPr/>
        </p:nvSpPr>
        <p:spPr>
          <a:xfrm>
            <a:off x="7377031" y="3734346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3" name="Freeform 91">
            <a:extLst>
              <a:ext uri="{FF2B5EF4-FFF2-40B4-BE49-F238E27FC236}">
                <a16:creationId xmlns:a16="http://schemas.microsoft.com/office/drawing/2014/main" id="{53F10035-FA59-4074-9525-50670DFF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775" y="4733845"/>
            <a:ext cx="372322" cy="369332"/>
          </a:xfrm>
          <a:custGeom>
            <a:avLst/>
            <a:gdLst>
              <a:gd name="T0" fmla="*/ 589 w 619"/>
              <a:gd name="T1" fmla="*/ 118 h 635"/>
              <a:gd name="T2" fmla="*/ 441 w 619"/>
              <a:gd name="T3" fmla="*/ 74 h 635"/>
              <a:gd name="T4" fmla="*/ 309 w 619"/>
              <a:gd name="T5" fmla="*/ 30 h 635"/>
              <a:gd name="T6" fmla="*/ 177 w 619"/>
              <a:gd name="T7" fmla="*/ 74 h 635"/>
              <a:gd name="T8" fmla="*/ 29 w 619"/>
              <a:gd name="T9" fmla="*/ 118 h 635"/>
              <a:gd name="T10" fmla="*/ 0 w 619"/>
              <a:gd name="T11" fmla="*/ 192 h 635"/>
              <a:gd name="T12" fmla="*/ 29 w 619"/>
              <a:gd name="T13" fmla="*/ 545 h 635"/>
              <a:gd name="T14" fmla="*/ 500 w 619"/>
              <a:gd name="T15" fmla="*/ 634 h 635"/>
              <a:gd name="T16" fmla="*/ 589 w 619"/>
              <a:gd name="T17" fmla="*/ 236 h 635"/>
              <a:gd name="T18" fmla="*/ 618 w 619"/>
              <a:gd name="T19" fmla="*/ 163 h 635"/>
              <a:gd name="T20" fmla="*/ 368 w 619"/>
              <a:gd name="T21" fmla="*/ 45 h 635"/>
              <a:gd name="T22" fmla="*/ 412 w 619"/>
              <a:gd name="T23" fmla="*/ 74 h 635"/>
              <a:gd name="T24" fmla="*/ 324 w 619"/>
              <a:gd name="T25" fmla="*/ 74 h 635"/>
              <a:gd name="T26" fmla="*/ 250 w 619"/>
              <a:gd name="T27" fmla="*/ 45 h 635"/>
              <a:gd name="T28" fmla="*/ 294 w 619"/>
              <a:gd name="T29" fmla="*/ 74 h 635"/>
              <a:gd name="T30" fmla="*/ 206 w 619"/>
              <a:gd name="T31" fmla="*/ 74 h 635"/>
              <a:gd name="T32" fmla="*/ 294 w 619"/>
              <a:gd name="T33" fmla="*/ 589 h 635"/>
              <a:gd name="T34" fmla="*/ 118 w 619"/>
              <a:gd name="T35" fmla="*/ 589 h 635"/>
              <a:gd name="T36" fmla="*/ 73 w 619"/>
              <a:gd name="T37" fmla="*/ 427 h 635"/>
              <a:gd name="T38" fmla="*/ 294 w 619"/>
              <a:gd name="T39" fmla="*/ 589 h 635"/>
              <a:gd name="T40" fmla="*/ 294 w 619"/>
              <a:gd name="T41" fmla="*/ 398 h 635"/>
              <a:gd name="T42" fmla="*/ 73 w 619"/>
              <a:gd name="T43" fmla="*/ 236 h 635"/>
              <a:gd name="T44" fmla="*/ 294 w 619"/>
              <a:gd name="T45" fmla="*/ 398 h 635"/>
              <a:gd name="T46" fmla="*/ 544 w 619"/>
              <a:gd name="T47" fmla="*/ 545 h 635"/>
              <a:gd name="T48" fmla="*/ 324 w 619"/>
              <a:gd name="T49" fmla="*/ 589 h 635"/>
              <a:gd name="T50" fmla="*/ 544 w 619"/>
              <a:gd name="T51" fmla="*/ 427 h 635"/>
              <a:gd name="T52" fmla="*/ 544 w 619"/>
              <a:gd name="T53" fmla="*/ 398 h 635"/>
              <a:gd name="T54" fmla="*/ 324 w 619"/>
              <a:gd name="T55" fmla="*/ 398 h 635"/>
              <a:gd name="T56" fmla="*/ 544 w 619"/>
              <a:gd name="T57" fmla="*/ 236 h 635"/>
              <a:gd name="T58" fmla="*/ 559 w 619"/>
              <a:gd name="T59" fmla="*/ 192 h 635"/>
              <a:gd name="T60" fmla="*/ 59 w 619"/>
              <a:gd name="T61" fmla="*/ 192 h 635"/>
              <a:gd name="T62" fmla="*/ 59 w 619"/>
              <a:gd name="T63" fmla="*/ 163 h 635"/>
              <a:gd name="T64" fmla="*/ 589 w 619"/>
              <a:gd name="T65" fmla="*/ 17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9" h="635">
                <a:moveTo>
                  <a:pt x="589" y="118"/>
                </a:moveTo>
                <a:lnTo>
                  <a:pt x="589" y="118"/>
                </a:lnTo>
                <a:cubicBezTo>
                  <a:pt x="441" y="118"/>
                  <a:pt x="441" y="118"/>
                  <a:pt x="441" y="118"/>
                </a:cubicBezTo>
                <a:cubicBezTo>
                  <a:pt x="441" y="104"/>
                  <a:pt x="441" y="89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ubicBezTo>
                  <a:pt x="339" y="0"/>
                  <a:pt x="324" y="15"/>
                  <a:pt x="309" y="30"/>
                </a:cubicBezTo>
                <a:cubicBezTo>
                  <a:pt x="294" y="15"/>
                  <a:pt x="280" y="0"/>
                  <a:pt x="250" y="0"/>
                </a:cubicBezTo>
                <a:cubicBezTo>
                  <a:pt x="206" y="0"/>
                  <a:pt x="177" y="30"/>
                  <a:pt x="177" y="74"/>
                </a:cubicBezTo>
                <a:cubicBezTo>
                  <a:pt x="177" y="89"/>
                  <a:pt x="177" y="104"/>
                  <a:pt x="177" y="118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15" y="118"/>
                  <a:pt x="0" y="133"/>
                  <a:pt x="0" y="16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1"/>
                  <a:pt x="15" y="236"/>
                  <a:pt x="29" y="236"/>
                </a:cubicBezTo>
                <a:cubicBezTo>
                  <a:pt x="29" y="545"/>
                  <a:pt x="29" y="545"/>
                  <a:pt x="29" y="545"/>
                </a:cubicBezTo>
                <a:cubicBezTo>
                  <a:pt x="29" y="589"/>
                  <a:pt x="73" y="634"/>
                  <a:pt x="118" y="634"/>
                </a:cubicBezTo>
                <a:cubicBezTo>
                  <a:pt x="500" y="634"/>
                  <a:pt x="500" y="634"/>
                  <a:pt x="500" y="634"/>
                </a:cubicBezTo>
                <a:cubicBezTo>
                  <a:pt x="544" y="634"/>
                  <a:pt x="589" y="589"/>
                  <a:pt x="589" y="545"/>
                </a:cubicBezTo>
                <a:cubicBezTo>
                  <a:pt x="589" y="236"/>
                  <a:pt x="589" y="236"/>
                  <a:pt x="589" y="236"/>
                </a:cubicBezTo>
                <a:cubicBezTo>
                  <a:pt x="603" y="236"/>
                  <a:pt x="618" y="221"/>
                  <a:pt x="618" y="192"/>
                </a:cubicBezTo>
                <a:cubicBezTo>
                  <a:pt x="618" y="163"/>
                  <a:pt x="618" y="163"/>
                  <a:pt x="618" y="163"/>
                </a:cubicBezTo>
                <a:cubicBezTo>
                  <a:pt x="618" y="133"/>
                  <a:pt x="603" y="118"/>
                  <a:pt x="589" y="118"/>
                </a:cubicBezTo>
                <a:close/>
                <a:moveTo>
                  <a:pt x="368" y="45"/>
                </a:moveTo>
                <a:lnTo>
                  <a:pt x="368" y="45"/>
                </a:lnTo>
                <a:cubicBezTo>
                  <a:pt x="382" y="45"/>
                  <a:pt x="412" y="59"/>
                  <a:pt x="412" y="74"/>
                </a:cubicBezTo>
                <a:cubicBezTo>
                  <a:pt x="412" y="104"/>
                  <a:pt x="382" y="118"/>
                  <a:pt x="368" y="118"/>
                </a:cubicBezTo>
                <a:cubicBezTo>
                  <a:pt x="353" y="118"/>
                  <a:pt x="324" y="104"/>
                  <a:pt x="324" y="74"/>
                </a:cubicBezTo>
                <a:cubicBezTo>
                  <a:pt x="324" y="59"/>
                  <a:pt x="353" y="45"/>
                  <a:pt x="368" y="45"/>
                </a:cubicBezTo>
                <a:close/>
                <a:moveTo>
                  <a:pt x="250" y="45"/>
                </a:moveTo>
                <a:lnTo>
                  <a:pt x="250" y="45"/>
                </a:lnTo>
                <a:cubicBezTo>
                  <a:pt x="265" y="45"/>
                  <a:pt x="294" y="59"/>
                  <a:pt x="294" y="74"/>
                </a:cubicBezTo>
                <a:cubicBezTo>
                  <a:pt x="294" y="104"/>
                  <a:pt x="265" y="118"/>
                  <a:pt x="250" y="118"/>
                </a:cubicBezTo>
                <a:cubicBezTo>
                  <a:pt x="235" y="118"/>
                  <a:pt x="206" y="104"/>
                  <a:pt x="206" y="74"/>
                </a:cubicBezTo>
                <a:cubicBezTo>
                  <a:pt x="206" y="59"/>
                  <a:pt x="235" y="45"/>
                  <a:pt x="250" y="45"/>
                </a:cubicBezTo>
                <a:close/>
                <a:moveTo>
                  <a:pt x="294" y="589"/>
                </a:moveTo>
                <a:lnTo>
                  <a:pt x="294" y="589"/>
                </a:lnTo>
                <a:cubicBezTo>
                  <a:pt x="118" y="589"/>
                  <a:pt x="118" y="589"/>
                  <a:pt x="118" y="589"/>
                </a:cubicBezTo>
                <a:cubicBezTo>
                  <a:pt x="88" y="589"/>
                  <a:pt x="73" y="575"/>
                  <a:pt x="73" y="545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294" y="427"/>
                  <a:pt x="294" y="427"/>
                  <a:pt x="294" y="427"/>
                </a:cubicBezTo>
                <a:lnTo>
                  <a:pt x="294" y="589"/>
                </a:lnTo>
                <a:close/>
                <a:moveTo>
                  <a:pt x="294" y="398"/>
                </a:moveTo>
                <a:lnTo>
                  <a:pt x="294" y="398"/>
                </a:lnTo>
                <a:cubicBezTo>
                  <a:pt x="73" y="398"/>
                  <a:pt x="73" y="398"/>
                  <a:pt x="73" y="398"/>
                </a:cubicBezTo>
                <a:cubicBezTo>
                  <a:pt x="73" y="236"/>
                  <a:pt x="73" y="236"/>
                  <a:pt x="73" y="236"/>
                </a:cubicBezTo>
                <a:cubicBezTo>
                  <a:pt x="294" y="236"/>
                  <a:pt x="294" y="236"/>
                  <a:pt x="294" y="236"/>
                </a:cubicBezTo>
                <a:lnTo>
                  <a:pt x="294" y="398"/>
                </a:lnTo>
                <a:close/>
                <a:moveTo>
                  <a:pt x="544" y="545"/>
                </a:moveTo>
                <a:lnTo>
                  <a:pt x="544" y="545"/>
                </a:lnTo>
                <a:cubicBezTo>
                  <a:pt x="544" y="575"/>
                  <a:pt x="530" y="589"/>
                  <a:pt x="500" y="589"/>
                </a:cubicBezTo>
                <a:cubicBezTo>
                  <a:pt x="324" y="589"/>
                  <a:pt x="324" y="589"/>
                  <a:pt x="324" y="589"/>
                </a:cubicBezTo>
                <a:cubicBezTo>
                  <a:pt x="324" y="427"/>
                  <a:pt x="324" y="427"/>
                  <a:pt x="324" y="427"/>
                </a:cubicBezTo>
                <a:cubicBezTo>
                  <a:pt x="544" y="427"/>
                  <a:pt x="544" y="427"/>
                  <a:pt x="544" y="427"/>
                </a:cubicBezTo>
                <a:lnTo>
                  <a:pt x="544" y="545"/>
                </a:lnTo>
                <a:close/>
                <a:moveTo>
                  <a:pt x="544" y="398"/>
                </a:moveTo>
                <a:lnTo>
                  <a:pt x="544" y="398"/>
                </a:lnTo>
                <a:cubicBezTo>
                  <a:pt x="324" y="398"/>
                  <a:pt x="324" y="398"/>
                  <a:pt x="324" y="398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544" y="236"/>
                  <a:pt x="544" y="236"/>
                  <a:pt x="544" y="236"/>
                </a:cubicBezTo>
                <a:lnTo>
                  <a:pt x="544" y="398"/>
                </a:lnTo>
                <a:close/>
                <a:moveTo>
                  <a:pt x="559" y="192"/>
                </a:moveTo>
                <a:lnTo>
                  <a:pt x="559" y="192"/>
                </a:lnTo>
                <a:cubicBezTo>
                  <a:pt x="59" y="192"/>
                  <a:pt x="59" y="192"/>
                  <a:pt x="59" y="192"/>
                </a:cubicBezTo>
                <a:cubicBezTo>
                  <a:pt x="44" y="192"/>
                  <a:pt x="29" y="192"/>
                  <a:pt x="29" y="177"/>
                </a:cubicBezTo>
                <a:cubicBezTo>
                  <a:pt x="29" y="163"/>
                  <a:pt x="44" y="163"/>
                  <a:pt x="59" y="163"/>
                </a:cubicBezTo>
                <a:cubicBezTo>
                  <a:pt x="559" y="163"/>
                  <a:pt x="559" y="163"/>
                  <a:pt x="559" y="163"/>
                </a:cubicBezTo>
                <a:cubicBezTo>
                  <a:pt x="574" y="163"/>
                  <a:pt x="589" y="163"/>
                  <a:pt x="589" y="177"/>
                </a:cubicBezTo>
                <a:cubicBezTo>
                  <a:pt x="589" y="192"/>
                  <a:pt x="574" y="192"/>
                  <a:pt x="559" y="1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A96B4-5133-47EC-BAF5-1FAD30FDFAE4}"/>
              </a:ext>
            </a:extLst>
          </p:cNvPr>
          <p:cNvSpPr txBox="1"/>
          <p:nvPr/>
        </p:nvSpPr>
        <p:spPr>
          <a:xfrm>
            <a:off x="9215138" y="475967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Damage Package</a:t>
            </a:r>
          </a:p>
        </p:txBody>
      </p:sp>
    </p:spTree>
    <p:extLst>
      <p:ext uri="{BB962C8B-B14F-4D97-AF65-F5344CB8AC3E}">
        <p14:creationId xmlns:p14="http://schemas.microsoft.com/office/powerpoint/2010/main" val="41589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20" grpId="0" animBg="1"/>
      <p:bldP spid="21" grpId="0"/>
      <p:bldP spid="22" grpId="0" animBg="1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E43-8A02-C047-9550-978A93E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539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0DE8FB-8B16-4A7C-B5CE-EC56EBC2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5766CDC-1DEF-4BFD-9292-A821CF95D37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722" r="12722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401E73-BCE1-4F90-AF3B-C2E1F015B2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Michael Cho</a:t>
            </a:r>
          </a:p>
          <a:p>
            <a:r>
              <a:rPr lang="en-US" sz="3200" dirty="0"/>
              <a:t>Data Scientist, </a:t>
            </a:r>
            <a:r>
              <a:rPr lang="en-US" sz="3200" dirty="0" err="1"/>
              <a:t>Opex</a:t>
            </a:r>
            <a:r>
              <a:rPr lang="en-US" sz="3200" dirty="0"/>
              <a:t> Analytics</a:t>
            </a:r>
          </a:p>
          <a:p>
            <a:r>
              <a:rPr lang="en-US" sz="3200" dirty="0"/>
              <a:t>Work with retail clients in Text Analytics, Root-Cause Analysis</a:t>
            </a:r>
          </a:p>
          <a:p>
            <a:r>
              <a:rPr lang="en-US" sz="3200" dirty="0"/>
              <a:t>Podcast Enthusiast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2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FD4A-C920-4854-8017-E9387A2E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KNOW WHY THINGS WENT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6D9C-9B5F-4CBB-B172-0C241E164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 Good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8E97E-58CF-452C-A0C7-644448A1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582577-53E3-0247-8140-646C8D774E7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CBD24-C4E6-480C-A9D5-D45024D1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00" y="1549054"/>
            <a:ext cx="7122397" cy="1879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9B402-1D01-44EE-BBCD-EDAC7106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42" y="3664122"/>
            <a:ext cx="6066312" cy="24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1710D1-D51E-48B0-9B48-B8BE0658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KNOW WHY THINGS GO BAD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9EC571-6624-44CE-BBB9-651528E8D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 Bad Reviews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C3107-8885-4847-BD68-20C3602C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582577-53E3-0247-8140-646C8D774E7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BBF437-A38C-44A3-96B0-AFB46104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6" y="1408599"/>
            <a:ext cx="6067425" cy="139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3AF22B-852F-4B1C-9D9D-A1391AA0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22" y="3175503"/>
            <a:ext cx="5361943" cy="256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1F38A-69F2-485E-BE22-BC471A177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29" y="3299791"/>
            <a:ext cx="4678513" cy="22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2AB4-4832-4213-8F12-89F64797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</a:t>
            </a:r>
            <a:r>
              <a:rPr lang="en-US"/>
              <a:t>Retail 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AEEB-4727-4E38-91C2-C1C6932DD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Background</a:t>
            </a:r>
          </a:p>
          <a:p>
            <a:pPr lvl="1"/>
            <a:r>
              <a:rPr lang="en-US" sz="2400" dirty="0"/>
              <a:t>Upon receiving an order from this retail client, the consumer receives an email stating that their product has been delivered, and invites the customer to complete a survey. </a:t>
            </a:r>
          </a:p>
          <a:p>
            <a:pPr lvl="1"/>
            <a:r>
              <a:rPr lang="en-US" sz="2400" dirty="0"/>
              <a:t>Survey consists of several questions, including a free text field where the consumer can write whatever they want about their experience.</a:t>
            </a:r>
          </a:p>
          <a:p>
            <a:pPr marL="0" indent="0">
              <a:buNone/>
            </a:pPr>
            <a:r>
              <a:rPr lang="en-US" sz="2800" b="1" dirty="0"/>
              <a:t>Problem Statement</a:t>
            </a:r>
          </a:p>
          <a:p>
            <a:pPr lvl="1"/>
            <a:r>
              <a:rPr lang="en-US" sz="2400" dirty="0"/>
              <a:t>How can this retail client derive insights from these consumer comments?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847AD-48FE-441E-9606-15AFDAEF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4FF9-8B83-4E5A-A909-086ACD8F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Retail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2966-C57B-4C99-925B-942E3FE81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747" y="1456982"/>
            <a:ext cx="10515600" cy="457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Insights</a:t>
            </a:r>
          </a:p>
          <a:p>
            <a:pPr lvl="1"/>
            <a:endParaRPr lang="en-US" sz="26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9406-D63E-4D89-975D-5C1A1CC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96998-61D3-4C8D-B06F-A53203DB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93" y="2741670"/>
            <a:ext cx="4278035" cy="255843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C1486B7-EB39-4112-87D4-C59DFA22AFB1}"/>
              </a:ext>
            </a:extLst>
          </p:cNvPr>
          <p:cNvSpPr/>
          <p:nvPr/>
        </p:nvSpPr>
        <p:spPr>
          <a:xfrm>
            <a:off x="1534789" y="4185488"/>
            <a:ext cx="4561211" cy="287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2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3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95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26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57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89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20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52" algn="l" defTabSz="9142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C247A-1B87-45C8-8920-41B1AE21E46C}"/>
              </a:ext>
            </a:extLst>
          </p:cNvPr>
          <p:cNvSpPr txBox="1"/>
          <p:nvPr/>
        </p:nvSpPr>
        <p:spPr>
          <a:xfrm>
            <a:off x="7562978" y="2098114"/>
            <a:ext cx="234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PREDICTIVE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5053E1-9E36-45BF-9FD8-C7A01A39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23" y="2741670"/>
            <a:ext cx="3847688" cy="2559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EA9C2A-1C19-48DB-8E6B-7F385DFDD4D1}"/>
              </a:ext>
            </a:extLst>
          </p:cNvPr>
          <p:cNvSpPr txBox="1"/>
          <p:nvPr/>
        </p:nvSpPr>
        <p:spPr>
          <a:xfrm>
            <a:off x="2820945" y="2097487"/>
            <a:ext cx="234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DESCRIPTIVE</a:t>
            </a:r>
          </a:p>
        </p:txBody>
      </p:sp>
    </p:spTree>
    <p:extLst>
      <p:ext uri="{BB962C8B-B14F-4D97-AF65-F5344CB8AC3E}">
        <p14:creationId xmlns:p14="http://schemas.microsoft.com/office/powerpoint/2010/main" val="354470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BB8B63-5A47-482E-82F2-3F437B8D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24" y="1584760"/>
            <a:ext cx="2049197" cy="2049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4D69-D880-4482-8CF4-D6A523BA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E5C1F-5B77-4A56-8884-F119DCA1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1FFE7-E551-4553-BC95-CC869B3B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18" y="4208034"/>
            <a:ext cx="1713208" cy="1713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2D1507-F099-45A4-BE4E-6529F7B9CB5A}"/>
              </a:ext>
            </a:extLst>
          </p:cNvPr>
          <p:cNvSpPr txBox="1"/>
          <p:nvPr/>
        </p:nvSpPr>
        <p:spPr>
          <a:xfrm>
            <a:off x="4187687" y="1713614"/>
            <a:ext cx="652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what customer is talking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 categories of topics customers are talking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When customers are giving bad reviews for a hotel stay, they complain about a) the noise, b) the smell of the room, or c) the hotel staff (previously unknown)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62A58B-6456-4AF6-B103-A02CB16BA643}"/>
              </a:ext>
            </a:extLst>
          </p:cNvPr>
          <p:cNvSpPr txBox="1"/>
          <p:nvPr/>
        </p:nvSpPr>
        <p:spPr>
          <a:xfrm>
            <a:off x="4187687" y="4405722"/>
            <a:ext cx="681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topics that business wants to consider is already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specific topics to categorize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Example: </a:t>
            </a:r>
            <a:r>
              <a:rPr lang="en-US" dirty="0"/>
              <a:t>Business only wants feedback from customers talking about returns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F64F4-33DC-4F57-90A2-26F597FE6005}"/>
              </a:ext>
            </a:extLst>
          </p:cNvPr>
          <p:cNvSpPr txBox="1"/>
          <p:nvPr/>
        </p:nvSpPr>
        <p:spPr>
          <a:xfrm>
            <a:off x="1726797" y="1344282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Modelling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D66DF-70F3-4919-978D-4BD3BEFAE21F}"/>
              </a:ext>
            </a:extLst>
          </p:cNvPr>
          <p:cNvSpPr txBox="1"/>
          <p:nvPr/>
        </p:nvSpPr>
        <p:spPr>
          <a:xfrm>
            <a:off x="1262971" y="3847449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 Based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11108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5DE9-9AB4-47ED-B37D-8866A21B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2BDB6-003F-4F0D-8B09-CDB7D583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15E29-9B54-4191-8F7A-BFFA351E60F1}"/>
              </a:ext>
            </a:extLst>
          </p:cNvPr>
          <p:cNvSpPr/>
          <p:nvPr/>
        </p:nvSpPr>
        <p:spPr>
          <a:xfrm>
            <a:off x="4843669" y="1722781"/>
            <a:ext cx="2504661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69E37-AD89-4715-848B-8E61EBF0843A}"/>
              </a:ext>
            </a:extLst>
          </p:cNvPr>
          <p:cNvSpPr/>
          <p:nvPr/>
        </p:nvSpPr>
        <p:spPr>
          <a:xfrm>
            <a:off x="1470991" y="4048538"/>
            <a:ext cx="2504661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Rule Based Categorization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3B53C-8F92-41B9-868F-A1F3C687A2DE}"/>
              </a:ext>
            </a:extLst>
          </p:cNvPr>
          <p:cNvSpPr/>
          <p:nvPr/>
        </p:nvSpPr>
        <p:spPr>
          <a:xfrm>
            <a:off x="8216348" y="4048537"/>
            <a:ext cx="2504661" cy="11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Topic Modelling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71276A-5584-4528-835B-D6AD614A9138}"/>
              </a:ext>
            </a:extLst>
          </p:cNvPr>
          <p:cNvSpPr/>
          <p:nvPr/>
        </p:nvSpPr>
        <p:spPr>
          <a:xfrm rot="8078201">
            <a:off x="3776870" y="3080350"/>
            <a:ext cx="1066799" cy="730800"/>
          </a:xfrm>
          <a:prstGeom prst="rightArrow">
            <a:avLst/>
          </a:prstGeom>
          <a:solidFill>
            <a:schemeClr val="accent2"/>
          </a:solidFill>
          <a:ln>
            <a:solidFill>
              <a:srgbClr val="E53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6E192A-A43B-48D5-9A0C-2A8868E75E13}"/>
              </a:ext>
            </a:extLst>
          </p:cNvPr>
          <p:cNvSpPr/>
          <p:nvPr/>
        </p:nvSpPr>
        <p:spPr>
          <a:xfrm rot="2694054">
            <a:off x="7348332" y="3106852"/>
            <a:ext cx="1066799" cy="730800"/>
          </a:xfrm>
          <a:prstGeom prst="rightArrow">
            <a:avLst/>
          </a:prstGeom>
          <a:solidFill>
            <a:schemeClr val="accent2"/>
          </a:solidFill>
          <a:ln>
            <a:solidFill>
              <a:srgbClr val="E53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009A-91B3-45AA-9F93-E5C7BBBF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D892-32D4-42E0-AC22-7E6BF3FEB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Introduction</a:t>
            </a:r>
          </a:p>
          <a:p>
            <a:pPr lvl="1"/>
            <a:r>
              <a:rPr lang="en-US" dirty="0"/>
              <a:t>Reading in the Data</a:t>
            </a:r>
          </a:p>
          <a:p>
            <a:r>
              <a:rPr lang="en-US" b="1" dirty="0"/>
              <a:t>Pre-analysis Definitions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Lemmatization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Stop Words</a:t>
            </a:r>
          </a:p>
          <a:p>
            <a:r>
              <a:rPr lang="en-US" b="1" dirty="0"/>
              <a:t>Data Preprocessing</a:t>
            </a:r>
          </a:p>
          <a:p>
            <a:pPr lvl="1"/>
            <a:r>
              <a:rPr lang="en-US" dirty="0"/>
              <a:t>Preparing data for tokenization</a:t>
            </a:r>
          </a:p>
          <a:p>
            <a:pPr lvl="1"/>
            <a:r>
              <a:rPr lang="en-US" dirty="0"/>
              <a:t>Tokenizing, Stemming/Lemmatizing, and Removing Stop Words</a:t>
            </a:r>
          </a:p>
          <a:p>
            <a:pPr lvl="1"/>
            <a:r>
              <a:rPr lang="en-US" dirty="0"/>
              <a:t>Word Frequencies</a:t>
            </a:r>
          </a:p>
          <a:p>
            <a:pPr lvl="1"/>
            <a:r>
              <a:rPr lang="en-US" dirty="0"/>
              <a:t>N-grams</a:t>
            </a:r>
          </a:p>
          <a:p>
            <a:r>
              <a:rPr lang="en-US" b="1" dirty="0"/>
              <a:t>Topic Modelling with </a:t>
            </a:r>
            <a:r>
              <a:rPr lang="en-US" b="1" dirty="0" err="1"/>
              <a:t>Gensim</a:t>
            </a:r>
            <a:endParaRPr lang="en-US" b="1" dirty="0"/>
          </a:p>
          <a:p>
            <a:pPr lvl="1"/>
            <a:r>
              <a:rPr lang="en-US" dirty="0"/>
              <a:t>Topic Modelling</a:t>
            </a:r>
          </a:p>
          <a:p>
            <a:pPr lvl="1"/>
            <a:r>
              <a:rPr lang="en-US" dirty="0"/>
              <a:t>Assigning Comments to Topics</a:t>
            </a:r>
          </a:p>
          <a:p>
            <a:r>
              <a:rPr lang="en-US" b="1" dirty="0"/>
              <a:t>Rule Based Categorization</a:t>
            </a:r>
          </a:p>
          <a:p>
            <a:pPr lvl="1"/>
            <a:r>
              <a:rPr lang="en-US" dirty="0"/>
              <a:t>Creating Dictionaries</a:t>
            </a:r>
          </a:p>
          <a:p>
            <a:pPr lvl="1"/>
            <a:r>
              <a:rPr lang="en-US" dirty="0"/>
              <a:t>Tagging Comments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8EDDC-166C-4E39-8C92-A5064B72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F57-41FD-6A4E-ABDD-FB46F0D1B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ex Analytics Theme">
      <a:dk1>
        <a:srgbClr val="1B0C3F"/>
      </a:dk1>
      <a:lt1>
        <a:srgbClr val="FEFFFE"/>
      </a:lt1>
      <a:dk2>
        <a:srgbClr val="2C1389"/>
      </a:dk2>
      <a:lt2>
        <a:srgbClr val="F3F4F7"/>
      </a:lt2>
      <a:accent1>
        <a:srgbClr val="2B1389"/>
      </a:accent1>
      <a:accent2>
        <a:srgbClr val="F91E6D"/>
      </a:accent2>
      <a:accent3>
        <a:srgbClr val="A5A5A5"/>
      </a:accent3>
      <a:accent4>
        <a:srgbClr val="F59733"/>
      </a:accent4>
      <a:accent5>
        <a:srgbClr val="FFFFFF"/>
      </a:accent5>
      <a:accent6>
        <a:srgbClr val="FFFFFF"/>
      </a:accent6>
      <a:hlink>
        <a:srgbClr val="FA1E6D"/>
      </a:hlink>
      <a:folHlink>
        <a:srgbClr val="2C13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xPPT_2019-v2" id="{305041FC-DB21-4DF6-84C7-4DE66A9799FD}" vid="{D1DF3362-0951-4B7D-839C-6A1CBFA856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1057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Tahoma</vt:lpstr>
      <vt:lpstr>Wingdings</vt:lpstr>
      <vt:lpstr>Office Theme</vt:lpstr>
      <vt:lpstr>PowerPoint Presentation</vt:lpstr>
      <vt:lpstr>BUSINESS PROBLEM</vt:lpstr>
      <vt:lpstr>WE WANT TO KNOW WHY THINGS WENT WELL</vt:lpstr>
      <vt:lpstr>WE WANT TO KNOW WHY THINGS GO BAD</vt:lpstr>
      <vt:lpstr>Case Study – Retail Client</vt:lpstr>
      <vt:lpstr>Case Study – Retail Client</vt:lpstr>
      <vt:lpstr>Two Approaches</vt:lpstr>
      <vt:lpstr>Framework</vt:lpstr>
      <vt:lpstr>Jupyter Notebook</vt:lpstr>
      <vt:lpstr>Text Preprocessing</vt:lpstr>
      <vt:lpstr>Word Stemming</vt:lpstr>
      <vt:lpstr>Lemmatization</vt:lpstr>
      <vt:lpstr>Overstemming vs. Understemming</vt:lpstr>
      <vt:lpstr>Tokenization</vt:lpstr>
      <vt:lpstr>Stop Words</vt:lpstr>
      <vt:lpstr>N-Grams</vt:lpstr>
      <vt:lpstr>Topic Modelling</vt:lpstr>
      <vt:lpstr>What is Topic Modelling?</vt:lpstr>
      <vt:lpstr>Rule Based Model</vt:lpstr>
      <vt:lpstr>Targeting Specific Feedback</vt:lpstr>
      <vt:lpstr>Questions?</vt:lpstr>
      <vt:lpstr>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Bhaarath Vijay</dc:creator>
  <cp:lastModifiedBy>Michael Cho</cp:lastModifiedBy>
  <cp:revision>62</cp:revision>
  <dcterms:created xsi:type="dcterms:W3CDTF">2018-12-22T13:28:22Z</dcterms:created>
  <dcterms:modified xsi:type="dcterms:W3CDTF">2019-06-10T04:29:47Z</dcterms:modified>
</cp:coreProperties>
</file>