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6576000"/>
  <p:notesSz cx="9144000" cy="6858000"/>
  <p:defaultTextStyle>
    <a:defPPr>
      <a:defRPr lang="en-US"/>
    </a:defPPr>
    <a:lvl1pPr marL="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201168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402336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603504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804672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1005840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207008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408176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6093440" algn="l" defTabSz="2011680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296C1"/>
    <a:srgbClr val="CFE7F8"/>
    <a:srgbClr val="2DB5B5"/>
    <a:srgbClr val="FCC02C"/>
    <a:srgbClr val="FDD677"/>
    <a:srgbClr val="C550D1"/>
    <a:srgbClr val="FCF39C"/>
    <a:srgbClr val="C6A83A"/>
    <a:srgbClr val="C05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10968" y="12768"/>
      </p:cViewPr>
      <p:guideLst>
        <p:guide orient="horz" pos="11520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4E5A0-0428-8647-B8EF-4D6CF4E71400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1DE4C-D71B-014F-BC5D-0701F330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5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1168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2336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03504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04672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05840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07008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08176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093440" algn="l" defTabSz="2011680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 </a:t>
            </a:r>
            <a:r>
              <a:rPr lang="en-US" smtClean="0"/>
              <a:t>available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1DE4C-D71B-014F-BC5D-0701F3308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1362270"/>
            <a:ext cx="3730752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0726400"/>
            <a:ext cx="3072384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35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4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017504" y="6443136"/>
            <a:ext cx="43449240" cy="137320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4542" y="6443136"/>
            <a:ext cx="129631440" cy="1373208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3503469"/>
            <a:ext cx="37307520" cy="7264400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5502472"/>
            <a:ext cx="37307520" cy="8000998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201168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4546" y="37549673"/>
            <a:ext cx="86540338" cy="106214331"/>
          </a:xfrm>
        </p:spPr>
        <p:txBody>
          <a:bodyPr/>
          <a:lstStyle>
            <a:lvl1pPr>
              <a:defRPr sz="12300"/>
            </a:lvl1pPr>
            <a:lvl2pPr>
              <a:defRPr sz="106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26402" y="37549673"/>
            <a:ext cx="86540342" cy="106214331"/>
          </a:xfrm>
        </p:spPr>
        <p:txBody>
          <a:bodyPr/>
          <a:lstStyle>
            <a:lvl1pPr>
              <a:defRPr sz="12300"/>
            </a:lvl1pPr>
            <a:lvl2pPr>
              <a:defRPr sz="106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464736"/>
            <a:ext cx="3950208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8187270"/>
            <a:ext cx="19392902" cy="3412064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00" b="1"/>
            </a:lvl3pPr>
            <a:lvl4pPr marL="6035040" indent="0">
              <a:buNone/>
              <a:defRPr sz="7000" b="1"/>
            </a:lvl4pPr>
            <a:lvl5pPr marL="8046720" indent="0">
              <a:buNone/>
              <a:defRPr sz="7000" b="1"/>
            </a:lvl5pPr>
            <a:lvl6pPr marL="10058400" indent="0">
              <a:buNone/>
              <a:defRPr sz="7000" b="1"/>
            </a:lvl6pPr>
            <a:lvl7pPr marL="12070080" indent="0">
              <a:buNone/>
              <a:defRPr sz="7000" b="1"/>
            </a:lvl7pPr>
            <a:lvl8pPr marL="14081760" indent="0">
              <a:buNone/>
              <a:defRPr sz="7000" b="1"/>
            </a:lvl8pPr>
            <a:lvl9pPr marL="1609344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1599334"/>
            <a:ext cx="19392902" cy="21073536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8187270"/>
            <a:ext cx="19400520" cy="3412064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00" b="1"/>
            </a:lvl3pPr>
            <a:lvl4pPr marL="6035040" indent="0">
              <a:buNone/>
              <a:defRPr sz="7000" b="1"/>
            </a:lvl4pPr>
            <a:lvl5pPr marL="8046720" indent="0">
              <a:buNone/>
              <a:defRPr sz="7000" b="1"/>
            </a:lvl5pPr>
            <a:lvl6pPr marL="10058400" indent="0">
              <a:buNone/>
              <a:defRPr sz="7000" b="1"/>
            </a:lvl6pPr>
            <a:lvl7pPr marL="12070080" indent="0">
              <a:buNone/>
              <a:defRPr sz="7000" b="1"/>
            </a:lvl7pPr>
            <a:lvl8pPr marL="14081760" indent="0">
              <a:buNone/>
              <a:defRPr sz="7000" b="1"/>
            </a:lvl8pPr>
            <a:lvl9pPr marL="1609344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599334"/>
            <a:ext cx="19400520" cy="21073536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456267"/>
            <a:ext cx="14439902" cy="619760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456270"/>
            <a:ext cx="24536400" cy="31216602"/>
          </a:xfrm>
        </p:spPr>
        <p:txBody>
          <a:bodyPr/>
          <a:lstStyle>
            <a:lvl1pPr>
              <a:defRPr sz="14100"/>
            </a:lvl1pPr>
            <a:lvl2pPr>
              <a:defRPr sz="12300"/>
            </a:lvl2pPr>
            <a:lvl3pPr>
              <a:defRPr sz="10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7653870"/>
            <a:ext cx="14439902" cy="25019002"/>
          </a:xfrm>
        </p:spPr>
        <p:txBody>
          <a:bodyPr/>
          <a:lstStyle>
            <a:lvl1pPr marL="0" indent="0">
              <a:buNone/>
              <a:defRPr sz="6200"/>
            </a:lvl1pPr>
            <a:lvl2pPr marL="2011680" indent="0">
              <a:buNone/>
              <a:defRPr sz="5300"/>
            </a:lvl2pPr>
            <a:lvl3pPr marL="4023360" indent="0">
              <a:buNone/>
              <a:defRPr sz="4400"/>
            </a:lvl3pPr>
            <a:lvl4pPr marL="6035040" indent="0">
              <a:buNone/>
              <a:defRPr sz="4000"/>
            </a:lvl4pPr>
            <a:lvl5pPr marL="8046720" indent="0">
              <a:buNone/>
              <a:defRPr sz="4000"/>
            </a:lvl5pPr>
            <a:lvl6pPr marL="10058400" indent="0">
              <a:buNone/>
              <a:defRPr sz="4000"/>
            </a:lvl6pPr>
            <a:lvl7pPr marL="12070080" indent="0">
              <a:buNone/>
              <a:defRPr sz="4000"/>
            </a:lvl7pPr>
            <a:lvl8pPr marL="14081760" indent="0">
              <a:buNone/>
              <a:defRPr sz="4000"/>
            </a:lvl8pPr>
            <a:lvl9pPr marL="1609344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5603201"/>
            <a:ext cx="26334720" cy="302260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3268133"/>
            <a:ext cx="26334720" cy="21945600"/>
          </a:xfrm>
        </p:spPr>
        <p:txBody>
          <a:bodyPr/>
          <a:lstStyle>
            <a:lvl1pPr marL="0" indent="0">
              <a:buNone/>
              <a:defRPr sz="14100"/>
            </a:lvl1pPr>
            <a:lvl2pPr marL="2011680" indent="0">
              <a:buNone/>
              <a:defRPr sz="12300"/>
            </a:lvl2pPr>
            <a:lvl3pPr marL="4023360" indent="0">
              <a:buNone/>
              <a:defRPr sz="1060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8625803"/>
            <a:ext cx="26334720" cy="4292598"/>
          </a:xfrm>
        </p:spPr>
        <p:txBody>
          <a:bodyPr/>
          <a:lstStyle>
            <a:lvl1pPr marL="0" indent="0">
              <a:buNone/>
              <a:defRPr sz="6200"/>
            </a:lvl1pPr>
            <a:lvl2pPr marL="2011680" indent="0">
              <a:buNone/>
              <a:defRPr sz="5300"/>
            </a:lvl2pPr>
            <a:lvl3pPr marL="4023360" indent="0">
              <a:buNone/>
              <a:defRPr sz="4400"/>
            </a:lvl3pPr>
            <a:lvl4pPr marL="6035040" indent="0">
              <a:buNone/>
              <a:defRPr sz="4000"/>
            </a:lvl4pPr>
            <a:lvl5pPr marL="8046720" indent="0">
              <a:buNone/>
              <a:defRPr sz="4000"/>
            </a:lvl5pPr>
            <a:lvl6pPr marL="10058400" indent="0">
              <a:buNone/>
              <a:defRPr sz="4000"/>
            </a:lvl6pPr>
            <a:lvl7pPr marL="12070080" indent="0">
              <a:buNone/>
              <a:defRPr sz="4000"/>
            </a:lvl7pPr>
            <a:lvl8pPr marL="14081760" indent="0">
              <a:buNone/>
              <a:defRPr sz="4000"/>
            </a:lvl8pPr>
            <a:lvl9pPr marL="1609344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464736"/>
            <a:ext cx="39502080" cy="6096000"/>
          </a:xfrm>
          <a:prstGeom prst="rect">
            <a:avLst/>
          </a:prstGeom>
        </p:spPr>
        <p:txBody>
          <a:bodyPr vert="horz" lIns="402336" tIns="201168" rIns="402336" bIns="2011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8534404"/>
            <a:ext cx="39502080" cy="24138469"/>
          </a:xfrm>
          <a:prstGeom prst="rect">
            <a:avLst/>
          </a:prstGeom>
        </p:spPr>
        <p:txBody>
          <a:bodyPr vert="horz" lIns="402336" tIns="201168" rIns="402336" bIns="2011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3900537"/>
            <a:ext cx="10241280" cy="1947333"/>
          </a:xfrm>
          <a:prstGeom prst="rect">
            <a:avLst/>
          </a:prstGeom>
        </p:spPr>
        <p:txBody>
          <a:bodyPr vert="horz" lIns="402336" tIns="201168" rIns="402336" bIns="201168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325F-BC08-C340-BC0E-9FB148BBA93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3900537"/>
            <a:ext cx="13898880" cy="1947333"/>
          </a:xfrm>
          <a:prstGeom prst="rect">
            <a:avLst/>
          </a:prstGeom>
        </p:spPr>
        <p:txBody>
          <a:bodyPr vert="horz" lIns="402336" tIns="201168" rIns="402336" bIns="201168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3900537"/>
            <a:ext cx="10241280" cy="1947333"/>
          </a:xfrm>
          <a:prstGeom prst="rect">
            <a:avLst/>
          </a:prstGeom>
        </p:spPr>
        <p:txBody>
          <a:bodyPr vert="horz" lIns="402336" tIns="201168" rIns="402336" bIns="201168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C44B-1EE0-3D45-9105-618620A0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11680" rtl="0" eaLnBrk="1" latinLnBrk="0" hangingPunct="1">
        <a:spcBef>
          <a:spcPct val="0"/>
        </a:spcBef>
        <a:buNone/>
        <a:defRPr sz="1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760" indent="-1508760" algn="l" defTabSz="2011680" rtl="0" eaLnBrk="1" latinLnBrk="0" hangingPunct="1">
        <a:spcBef>
          <a:spcPct val="20000"/>
        </a:spcBef>
        <a:buFont typeface="Arial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1pPr>
      <a:lvl2pPr marL="3268980" indent="-1257300" algn="l" defTabSz="2011680" rtl="0" eaLnBrk="1" latinLnBrk="0" hangingPunct="1">
        <a:spcBef>
          <a:spcPct val="20000"/>
        </a:spcBef>
        <a:buFont typeface="Arial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2011680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2011680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2011680" rtl="0" eaLnBrk="1" latinLnBrk="0" hangingPunct="1">
        <a:spcBef>
          <a:spcPct val="20000"/>
        </a:spcBef>
        <a:buFont typeface="Arial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2011680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2011680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2011680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2011680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201168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63" Type="http://schemas.openxmlformats.org/officeDocument/2006/relationships/image" Target="../media/image61.png"/><Relationship Id="rId64" Type="http://schemas.openxmlformats.org/officeDocument/2006/relationships/image" Target="../media/image62.emf"/><Relationship Id="rId65" Type="http://schemas.openxmlformats.org/officeDocument/2006/relationships/image" Target="../media/image63.emf"/><Relationship Id="rId66" Type="http://schemas.openxmlformats.org/officeDocument/2006/relationships/image" Target="../media/image64.emf"/><Relationship Id="rId50" Type="http://schemas.openxmlformats.org/officeDocument/2006/relationships/image" Target="../media/image48.emf"/><Relationship Id="rId51" Type="http://schemas.openxmlformats.org/officeDocument/2006/relationships/image" Target="../media/image49.jpg"/><Relationship Id="rId52" Type="http://schemas.openxmlformats.org/officeDocument/2006/relationships/image" Target="../media/image50.jpg"/><Relationship Id="rId53" Type="http://schemas.openxmlformats.org/officeDocument/2006/relationships/image" Target="../media/image51.emf"/><Relationship Id="rId54" Type="http://schemas.openxmlformats.org/officeDocument/2006/relationships/image" Target="../media/image52.emf"/><Relationship Id="rId55" Type="http://schemas.openxmlformats.org/officeDocument/2006/relationships/image" Target="../media/image53.emf"/><Relationship Id="rId56" Type="http://schemas.openxmlformats.org/officeDocument/2006/relationships/image" Target="../media/image54.emf"/><Relationship Id="rId57" Type="http://schemas.openxmlformats.org/officeDocument/2006/relationships/image" Target="../media/image55.emf"/><Relationship Id="rId58" Type="http://schemas.openxmlformats.org/officeDocument/2006/relationships/image" Target="../media/image56.emf"/><Relationship Id="rId59" Type="http://schemas.openxmlformats.org/officeDocument/2006/relationships/image" Target="../media/image57.emf"/><Relationship Id="rId40" Type="http://schemas.openxmlformats.org/officeDocument/2006/relationships/image" Target="../media/image38.jpg"/><Relationship Id="rId41" Type="http://schemas.openxmlformats.org/officeDocument/2006/relationships/image" Target="../media/image39.emf"/><Relationship Id="rId42" Type="http://schemas.openxmlformats.org/officeDocument/2006/relationships/image" Target="../media/image40.emf"/><Relationship Id="rId43" Type="http://schemas.openxmlformats.org/officeDocument/2006/relationships/image" Target="../media/image41.emf"/><Relationship Id="rId44" Type="http://schemas.openxmlformats.org/officeDocument/2006/relationships/image" Target="../media/image42.emf"/><Relationship Id="rId45" Type="http://schemas.openxmlformats.org/officeDocument/2006/relationships/image" Target="../media/image43.emf"/><Relationship Id="rId46" Type="http://schemas.openxmlformats.org/officeDocument/2006/relationships/image" Target="../media/image44.emf"/><Relationship Id="rId47" Type="http://schemas.openxmlformats.org/officeDocument/2006/relationships/image" Target="../media/image45.emf"/><Relationship Id="rId48" Type="http://schemas.openxmlformats.org/officeDocument/2006/relationships/image" Target="../media/image46.emf"/><Relationship Id="rId49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32" Type="http://schemas.openxmlformats.org/officeDocument/2006/relationships/image" Target="../media/image30.emf"/><Relationship Id="rId33" Type="http://schemas.openxmlformats.org/officeDocument/2006/relationships/image" Target="../media/image31.emf"/><Relationship Id="rId34" Type="http://schemas.openxmlformats.org/officeDocument/2006/relationships/image" Target="../media/image32.emf"/><Relationship Id="rId35" Type="http://schemas.openxmlformats.org/officeDocument/2006/relationships/image" Target="../media/image33.emf"/><Relationship Id="rId36" Type="http://schemas.openxmlformats.org/officeDocument/2006/relationships/image" Target="../media/image34.emf"/><Relationship Id="rId37" Type="http://schemas.openxmlformats.org/officeDocument/2006/relationships/image" Target="../media/image35.emf"/><Relationship Id="rId38" Type="http://schemas.openxmlformats.org/officeDocument/2006/relationships/image" Target="../media/image36.emf"/><Relationship Id="rId39" Type="http://schemas.openxmlformats.org/officeDocument/2006/relationships/image" Target="../media/image3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60" Type="http://schemas.openxmlformats.org/officeDocument/2006/relationships/image" Target="../media/image58.emf"/><Relationship Id="rId61" Type="http://schemas.openxmlformats.org/officeDocument/2006/relationships/image" Target="../media/image59.emf"/><Relationship Id="rId62" Type="http://schemas.openxmlformats.org/officeDocument/2006/relationships/image" Target="../media/image60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pRestarts_NdkCount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483" y="33059171"/>
            <a:ext cx="5466495" cy="2681643"/>
          </a:xfrm>
          <a:prstGeom prst="rect">
            <a:avLst/>
          </a:prstGeom>
        </p:spPr>
      </p:pic>
      <p:sp>
        <p:nvSpPr>
          <p:cNvPr id="262" name="TextBox 261"/>
          <p:cNvSpPr txBox="1"/>
          <p:nvPr/>
        </p:nvSpPr>
        <p:spPr>
          <a:xfrm>
            <a:off x="18287101" y="11393400"/>
            <a:ext cx="3430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800" b="1" dirty="0" smtClean="0">
                <a:cs typeface="Arial"/>
              </a:rPr>
              <a:t>Local </a:t>
            </a:r>
            <a:r>
              <a:rPr lang="en-US" sz="2800" dirty="0">
                <a:cs typeface="Arial"/>
              </a:rPr>
              <a:t>s</a:t>
            </a:r>
            <a:r>
              <a:rPr lang="en-US" sz="2800" dirty="0" smtClean="0">
                <a:cs typeface="Arial"/>
              </a:rPr>
              <a:t>tep</a:t>
            </a:r>
            <a:endParaRPr lang="en-US" sz="2800" dirty="0" smtClean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pPr marL="457200" indent="-457200">
              <a:buAutoNum type="arabicParenR"/>
            </a:pPr>
            <a:r>
              <a:rPr lang="en-US" sz="2800" b="1" dirty="0" smtClean="0">
                <a:cs typeface="Arial"/>
              </a:rPr>
              <a:t>Summary </a:t>
            </a:r>
            <a:r>
              <a:rPr lang="en-US" sz="2800" dirty="0" smtClean="0">
                <a:cs typeface="Arial"/>
              </a:rPr>
              <a:t>step</a:t>
            </a:r>
            <a:endParaRPr lang="en-US" sz="2800" dirty="0" smtClean="0">
              <a:cs typeface="Arial"/>
            </a:endParaRPr>
          </a:p>
          <a:p>
            <a:pPr marL="457200" indent="-457200">
              <a:buAutoNum type="arabicParenR"/>
            </a:pPr>
            <a:endParaRPr lang="en-US" sz="2800" dirty="0" smtClean="0">
              <a:cs typeface="Arial"/>
            </a:endParaRPr>
          </a:p>
          <a:p>
            <a:endParaRPr lang="en-US" sz="2800" dirty="0" smtClean="0">
              <a:cs typeface="Arial"/>
            </a:endParaRPr>
          </a:p>
          <a:p>
            <a:pPr marL="457200" indent="-457200">
              <a:buAutoNum type="arabicParenR"/>
            </a:pPr>
            <a:r>
              <a:rPr lang="en-US" sz="2800" b="1" dirty="0" smtClean="0">
                <a:cs typeface="Arial"/>
              </a:rPr>
              <a:t>Global </a:t>
            </a:r>
            <a:r>
              <a:rPr lang="en-US" sz="2800" dirty="0" smtClean="0">
                <a:cs typeface="Arial"/>
              </a:rPr>
              <a:t>step</a:t>
            </a:r>
            <a:endParaRPr lang="en-US" sz="2800" dirty="0" smtClean="0">
              <a:cs typeface="Arial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23415447" y="24364039"/>
            <a:ext cx="2265508" cy="1653769"/>
            <a:chOff x="21718876" y="25140744"/>
            <a:chExt cx="1908133" cy="1525675"/>
          </a:xfrm>
        </p:grpSpPr>
        <p:sp>
          <p:nvSpPr>
            <p:cNvPr id="264" name="Rectangle 263"/>
            <p:cNvSpPr/>
            <p:nvPr/>
          </p:nvSpPr>
          <p:spPr>
            <a:xfrm>
              <a:off x="22300866" y="25143197"/>
              <a:ext cx="1326143" cy="1523222"/>
            </a:xfrm>
            <a:prstGeom prst="rect">
              <a:avLst/>
            </a:prstGeom>
            <a:noFill/>
            <a:ln w="19050" cmpd="sng">
              <a:solidFill>
                <a:schemeClr val="tx2">
                  <a:lumMod val="90000"/>
                  <a:lumOff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1718876" y="25140744"/>
              <a:ext cx="1250514" cy="1523222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2">
                  <a:lumMod val="90000"/>
                  <a:lumOff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6" name="Picture 2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7781" y="25013750"/>
            <a:ext cx="791387" cy="445217"/>
          </a:xfrm>
          <a:prstGeom prst="rect">
            <a:avLst/>
          </a:prstGeom>
        </p:spPr>
      </p:pic>
      <p:sp>
        <p:nvSpPr>
          <p:cNvPr id="267" name="TextBox 266"/>
          <p:cNvSpPr txBox="1"/>
          <p:nvPr/>
        </p:nvSpPr>
        <p:spPr>
          <a:xfrm>
            <a:off x="24930383" y="24733232"/>
            <a:ext cx="809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0…0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0…0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0…0</a:t>
            </a: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0…0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23553252" y="24733232"/>
            <a:ext cx="1291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  1  0 … 0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  0  0 … 0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  0  0 … 1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  0  1 … 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425186" y="16107252"/>
            <a:ext cx="20412051" cy="2019165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21755025" y="19865906"/>
            <a:ext cx="90865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4000" dirty="0" smtClean="0"/>
              <a:t>Chosen form of </a:t>
            </a:r>
            <a:r>
              <a:rPr lang="en-US" sz="4000" dirty="0" smtClean="0"/>
              <a:t>         is </a:t>
            </a:r>
            <a:r>
              <a:rPr lang="en-US" sz="4000" dirty="0" smtClean="0"/>
              <a:t>important. </a:t>
            </a:r>
          </a:p>
          <a:p>
            <a:pPr marL="457200" indent="-339725">
              <a:buFont typeface="Arial"/>
              <a:buChar char="•"/>
            </a:pPr>
            <a:r>
              <a:rPr lang="en-US" sz="4000" i="1" dirty="0" smtClean="0">
                <a:solidFill>
                  <a:srgbClr val="000000"/>
                </a:solidFill>
              </a:rPr>
              <a:t>MAP Point </a:t>
            </a:r>
            <a:r>
              <a:rPr lang="en-US" sz="4000" i="1" dirty="0" smtClean="0">
                <a:solidFill>
                  <a:srgbClr val="000000"/>
                </a:solidFill>
              </a:rPr>
              <a:t>Estimate:</a:t>
            </a:r>
          </a:p>
          <a:p>
            <a:pPr marL="117475"/>
            <a:r>
              <a:rPr lang="en-US" sz="2800" dirty="0" smtClean="0">
                <a:solidFill>
                  <a:srgbClr val="000000"/>
                </a:solidFill>
              </a:rPr>
              <a:t>   Fails to penalize empty topics effectively.</a:t>
            </a: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339725">
              <a:buFont typeface="Arial"/>
              <a:buChar char="•"/>
            </a:pPr>
            <a:r>
              <a:rPr lang="en-US" sz="4000" i="1" dirty="0" smtClean="0">
                <a:solidFill>
                  <a:srgbClr val="000000"/>
                </a:solidFill>
              </a:rPr>
              <a:t>Full distribution:</a:t>
            </a:r>
          </a:p>
          <a:p>
            <a:pPr marL="117475"/>
            <a:r>
              <a:rPr lang="en-US" sz="2800" dirty="0" smtClean="0">
                <a:solidFill>
                  <a:srgbClr val="000000"/>
                </a:solidFill>
              </a:rPr>
              <a:t>   Integrate away </a:t>
            </a:r>
            <a:r>
              <a:rPr lang="en-US" sz="2800" dirty="0" smtClean="0">
                <a:solidFill>
                  <a:srgbClr val="000000"/>
                </a:solidFill>
              </a:rPr>
              <a:t>all parameters that grow with K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6237504" y="10036445"/>
            <a:ext cx="5881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Arial"/>
              </a:rPr>
              <a:t>Initialize global factors</a:t>
            </a:r>
          </a:p>
          <a:p>
            <a:r>
              <a:rPr lang="en-US" sz="2800" dirty="0" smtClean="0">
                <a:cs typeface="Arial"/>
              </a:rPr>
              <a:t>Loop until converged:</a:t>
            </a:r>
          </a:p>
          <a:p>
            <a:r>
              <a:rPr lang="en-US" sz="2800" dirty="0" smtClean="0">
                <a:cs typeface="Arial"/>
              </a:rPr>
              <a:t>        a) For each batch in dataset: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447644" y="-13721"/>
            <a:ext cx="40551048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400" b="1" dirty="0" smtClean="0">
                <a:solidFill>
                  <a:srgbClr val="558ED5"/>
                </a:solidFill>
              </a:rPr>
              <a:t>Reliable and scalable </a:t>
            </a:r>
            <a:r>
              <a:rPr lang="en-US" sz="14400" b="1" dirty="0" err="1" smtClean="0">
                <a:solidFill>
                  <a:srgbClr val="558ED5"/>
                </a:solidFill>
              </a:rPr>
              <a:t>variational</a:t>
            </a:r>
            <a:r>
              <a:rPr lang="en-US" sz="14400" b="1" dirty="0" smtClean="0">
                <a:solidFill>
                  <a:srgbClr val="558ED5"/>
                </a:solidFill>
              </a:rPr>
              <a:t> inference</a:t>
            </a:r>
          </a:p>
          <a:p>
            <a:pPr>
              <a:lnSpc>
                <a:spcPct val="80000"/>
              </a:lnSpc>
            </a:pPr>
            <a:r>
              <a:rPr lang="en-US" sz="14400" b="1" dirty="0" smtClean="0">
                <a:solidFill>
                  <a:srgbClr val="558ED5"/>
                </a:solidFill>
              </a:rPr>
              <a:t>for </a:t>
            </a:r>
            <a:r>
              <a:rPr lang="en-US" sz="14400" b="1" dirty="0" smtClean="0">
                <a:solidFill>
                  <a:srgbClr val="558ED5"/>
                </a:solidFill>
              </a:rPr>
              <a:t>the hierarchical </a:t>
            </a:r>
            <a:r>
              <a:rPr lang="en-US" sz="14400" b="1" dirty="0" err="1" smtClean="0">
                <a:solidFill>
                  <a:srgbClr val="558ED5"/>
                </a:solidFill>
              </a:rPr>
              <a:t>Dirichlet</a:t>
            </a:r>
            <a:r>
              <a:rPr lang="en-US" sz="14400" b="1" dirty="0" smtClean="0">
                <a:solidFill>
                  <a:srgbClr val="558ED5"/>
                </a:solidFill>
              </a:rPr>
              <a:t> process</a:t>
            </a:r>
            <a:endParaRPr lang="en-US" sz="14400" b="1" dirty="0">
              <a:solidFill>
                <a:srgbClr val="558ED5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66911" y="5118241"/>
            <a:ext cx="1499926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HDP topic </a:t>
            </a:r>
            <a:r>
              <a:rPr lang="en-US" sz="9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endParaRPr lang="en-US" sz="9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1943825" y="18757909"/>
            <a:ext cx="9179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Model selection</a:t>
            </a:r>
            <a:endParaRPr lang="en-US" sz="6600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28577399" y="7383082"/>
            <a:ext cx="13410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 indent="-295275">
              <a:buFont typeface="Arial"/>
              <a:buChar char="•"/>
            </a:pPr>
            <a:r>
              <a:rPr lang="en-US" sz="4000" dirty="0" smtClean="0"/>
              <a:t>As </a:t>
            </a:r>
            <a:r>
              <a:rPr lang="en-US" sz="4000" dirty="0" smtClean="0"/>
              <a:t>scalable as </a:t>
            </a:r>
            <a:r>
              <a:rPr lang="en-US" sz="4000" dirty="0" smtClean="0"/>
              <a:t>stochastic, </a:t>
            </a:r>
            <a:r>
              <a:rPr lang="en-US" sz="4000" dirty="0" smtClean="0"/>
              <a:t>without pesky learning </a:t>
            </a:r>
            <a:r>
              <a:rPr lang="en-US" sz="4000" dirty="0" smtClean="0"/>
              <a:t>rate.</a:t>
            </a:r>
            <a:endParaRPr lang="en-US" sz="4000" dirty="0" smtClean="0"/>
          </a:p>
          <a:p>
            <a:pPr marL="412750" indent="-295275">
              <a:buFont typeface="Arial"/>
              <a:buChar char="•"/>
            </a:pPr>
            <a:r>
              <a:rPr lang="en-US" sz="4000" dirty="0" smtClean="0"/>
              <a:t>Requires </a:t>
            </a:r>
            <a:r>
              <a:rPr lang="en-US" sz="4000" dirty="0" smtClean="0"/>
              <a:t>tracking </a:t>
            </a:r>
            <a:r>
              <a:rPr lang="en-US" sz="4000" dirty="0" smtClean="0"/>
              <a:t>statistics </a:t>
            </a:r>
            <a:r>
              <a:rPr lang="en-US" sz="4000" dirty="0" smtClean="0"/>
              <a:t>for each batch &amp; </a:t>
            </a:r>
            <a:r>
              <a:rPr lang="en-US" sz="4000" dirty="0" smtClean="0"/>
              <a:t>topic.</a:t>
            </a:r>
            <a:endParaRPr lang="en-US" sz="4000" dirty="0" smtClean="0"/>
          </a:p>
        </p:txBody>
      </p:sp>
      <p:sp>
        <p:nvSpPr>
          <p:cNvPr id="276" name="Rectangle 275"/>
          <p:cNvSpPr/>
          <p:nvPr/>
        </p:nvSpPr>
        <p:spPr>
          <a:xfrm>
            <a:off x="35697839" y="6371319"/>
            <a:ext cx="66706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/>
            <a:r>
              <a:rPr lang="en-US" sz="3600" i="1" dirty="0" smtClean="0">
                <a:solidFill>
                  <a:schemeClr val="accent2"/>
                </a:solidFill>
              </a:rPr>
              <a:t>Hughes &amp; </a:t>
            </a:r>
            <a:r>
              <a:rPr lang="en-US" sz="3600" i="1" dirty="0" err="1" smtClean="0">
                <a:solidFill>
                  <a:schemeClr val="accent2"/>
                </a:solidFill>
              </a:rPr>
              <a:t>Sudderth</a:t>
            </a:r>
            <a:r>
              <a:rPr lang="en-US" sz="3600" i="1" dirty="0" smtClean="0">
                <a:solidFill>
                  <a:schemeClr val="accent2"/>
                </a:solidFill>
              </a:rPr>
              <a:t>, NIPS </a:t>
            </a:r>
            <a:r>
              <a:rPr lang="fr-FR" sz="3600" i="1" dirty="0" smtClean="0">
                <a:solidFill>
                  <a:schemeClr val="accent2"/>
                </a:solidFill>
              </a:rPr>
              <a:t>’</a:t>
            </a:r>
            <a:r>
              <a:rPr lang="en-US" sz="3600" i="1" dirty="0" smtClean="0">
                <a:solidFill>
                  <a:schemeClr val="accent2"/>
                </a:solidFill>
              </a:rPr>
              <a:t>13</a:t>
            </a:r>
          </a:p>
          <a:p>
            <a:pPr marL="117475"/>
            <a:r>
              <a:rPr lang="en-US" sz="2400" i="1" dirty="0" smtClean="0">
                <a:solidFill>
                  <a:schemeClr val="accent2"/>
                </a:solidFill>
              </a:rPr>
              <a:t>Neal &amp; Hinton </a:t>
            </a:r>
            <a:r>
              <a:rPr lang="fr-FR" sz="2400" i="1" dirty="0" smtClean="0">
                <a:solidFill>
                  <a:schemeClr val="accent2"/>
                </a:solidFill>
              </a:rPr>
              <a:t>’</a:t>
            </a:r>
            <a:r>
              <a:rPr lang="en-US" sz="2400" i="1" dirty="0" smtClean="0">
                <a:solidFill>
                  <a:schemeClr val="accent2"/>
                </a:solidFill>
              </a:rPr>
              <a:t>99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25186" y="16107252"/>
            <a:ext cx="2041205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Experiments</a:t>
            </a:r>
            <a:endParaRPr lang="en-US" sz="9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25525381" y="16107252"/>
            <a:ext cx="1476781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Reliable </a:t>
            </a:r>
            <a:r>
              <a:rPr lang="en-US" sz="9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9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nference</a:t>
            </a:r>
            <a:endParaRPr lang="en-US" sz="9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4549381" y="18757909"/>
            <a:ext cx="832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Delete move</a:t>
            </a:r>
            <a:endParaRPr lang="en-US" sz="6600" i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34559881" y="25089986"/>
            <a:ext cx="832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Merge move</a:t>
            </a:r>
            <a:endParaRPr lang="en-US" sz="6600" i="1" dirty="0"/>
          </a:p>
        </p:txBody>
      </p:sp>
      <p:sp>
        <p:nvSpPr>
          <p:cNvPr id="282" name="TextBox 281"/>
          <p:cNvSpPr txBox="1"/>
          <p:nvPr/>
        </p:nvSpPr>
        <p:spPr>
          <a:xfrm>
            <a:off x="2531075" y="18699243"/>
            <a:ext cx="3623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/>
              <a:t>Toy bars</a:t>
            </a:r>
            <a:endParaRPr lang="en-US" sz="6600" i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11540975" y="18709480"/>
            <a:ext cx="8941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/>
              <a:t>Wiki articles</a:t>
            </a:r>
            <a:endParaRPr lang="en-US" sz="6600" i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11540975" y="25671380"/>
            <a:ext cx="8941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/>
              <a:t>NY Times </a:t>
            </a:r>
            <a:r>
              <a:rPr lang="en-US" sz="6600" i="1" dirty="0" smtClean="0"/>
              <a:t>articles</a:t>
            </a:r>
            <a:endParaRPr lang="en-US" sz="6600" i="1" dirty="0"/>
          </a:p>
        </p:txBody>
      </p:sp>
      <p:grpSp>
        <p:nvGrpSpPr>
          <p:cNvPr id="289" name="Group 288"/>
          <p:cNvGrpSpPr/>
          <p:nvPr/>
        </p:nvGrpSpPr>
        <p:grpSpPr>
          <a:xfrm>
            <a:off x="34182932" y="27113843"/>
            <a:ext cx="4001654" cy="2824715"/>
            <a:chOff x="30615071" y="26616945"/>
            <a:chExt cx="3668183" cy="2824715"/>
          </a:xfrm>
        </p:grpSpPr>
        <p:sp>
          <p:nvSpPr>
            <p:cNvPr id="290" name="Rectangle 289"/>
            <p:cNvSpPr/>
            <p:nvPr/>
          </p:nvSpPr>
          <p:spPr>
            <a:xfrm>
              <a:off x="30703479" y="27133336"/>
              <a:ext cx="1646831" cy="2308324"/>
            </a:xfrm>
            <a:prstGeom prst="rect">
              <a:avLst/>
            </a:prstGeom>
            <a:ln w="28575" cmpd="sng">
              <a:solidFill>
                <a:srgbClr val="2488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 series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 smtClean="0">
                  <a:latin typeface="Arial"/>
                  <a:cs typeface="Arial"/>
                </a:rPr>
                <a:t> song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 smtClean="0">
                  <a:latin typeface="Arial"/>
                  <a:cs typeface="Arial"/>
                </a:rPr>
                <a:t> release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 smtClean="0">
                  <a:latin typeface="Arial"/>
                  <a:cs typeface="Arial"/>
                </a:rPr>
                <a:t> star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 smtClean="0">
                  <a:latin typeface="Arial"/>
                  <a:cs typeface="Arial"/>
                </a:rPr>
                <a:t> television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tr-TR" sz="1800" dirty="0" smtClean="0">
                  <a:latin typeface="Arial"/>
                  <a:cs typeface="Arial"/>
                </a:rPr>
                <a:t> </a:t>
              </a:r>
              <a:r>
                <a:rPr lang="tr-TR" sz="1800" dirty="0" err="1" smtClean="0">
                  <a:latin typeface="Arial"/>
                  <a:cs typeface="Arial"/>
                </a:rPr>
                <a:t>york</a:t>
              </a:r>
              <a:endParaRPr lang="tr-TR" sz="1800" dirty="0">
                <a:latin typeface="Arial"/>
                <a:cs typeface="Arial"/>
              </a:endParaRPr>
            </a:p>
            <a:p>
              <a:r>
                <a:rPr lang="pl-PL" sz="1800" dirty="0" smtClean="0">
                  <a:latin typeface="Arial"/>
                  <a:cs typeface="Arial"/>
                </a:rPr>
                <a:t> </a:t>
              </a:r>
              <a:r>
                <a:rPr lang="pl-PL" sz="1800" dirty="0" err="1" smtClean="0">
                  <a:latin typeface="Arial"/>
                  <a:cs typeface="Arial"/>
                </a:rPr>
                <a:t>award</a:t>
              </a:r>
              <a:endParaRPr lang="pl-PL" sz="1800" dirty="0">
                <a:latin typeface="Arial"/>
                <a:cs typeface="Arial"/>
              </a:endParaRPr>
            </a:p>
            <a:p>
              <a:r>
                <a:rPr lang="es-ES_tradnl" sz="1800" dirty="0" smtClean="0">
                  <a:latin typeface="Arial"/>
                  <a:cs typeface="Arial"/>
                </a:rPr>
                <a:t> </a:t>
              </a:r>
              <a:r>
                <a:rPr lang="es-ES_tradnl" sz="1800" dirty="0" err="1" smtClean="0">
                  <a:latin typeface="Arial"/>
                  <a:cs typeface="Arial"/>
                </a:rPr>
                <a:t>friend</a:t>
              </a:r>
              <a:endParaRPr lang="es-ES_tradnl" sz="1800" dirty="0">
                <a:latin typeface="Arial"/>
                <a:cs typeface="Arial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2518770" y="27133336"/>
              <a:ext cx="1764484" cy="2308324"/>
            </a:xfrm>
            <a:prstGeom prst="rect">
              <a:avLst/>
            </a:prstGeom>
            <a:ln w="28575" cmpd="sng">
              <a:solidFill>
                <a:srgbClr val="2488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  film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hu-HU" sz="1800" dirty="0">
                  <a:latin typeface="Arial"/>
                  <a:cs typeface="Arial"/>
                </a:rPr>
                <a:t>  </a:t>
              </a:r>
              <a:r>
                <a:rPr lang="hu-HU" sz="1800" dirty="0" smtClean="0">
                  <a:latin typeface="Arial"/>
                  <a:cs typeface="Arial"/>
                </a:rPr>
                <a:t>magazine</a:t>
              </a:r>
              <a:endParaRPr lang="hu-HU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 </a:t>
              </a:r>
              <a:r>
                <a:rPr lang="en-US" sz="1800" dirty="0" smtClean="0">
                  <a:latin typeface="Arial"/>
                  <a:cs typeface="Arial"/>
                </a:rPr>
                <a:t>direct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 </a:t>
              </a:r>
              <a:r>
                <a:rPr lang="en-US" sz="1800" dirty="0" smtClean="0">
                  <a:latin typeface="Arial"/>
                  <a:cs typeface="Arial"/>
                </a:rPr>
                <a:t>production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 </a:t>
              </a:r>
              <a:r>
                <a:rPr lang="en-US" sz="1800" dirty="0" smtClean="0">
                  <a:latin typeface="Arial"/>
                  <a:cs typeface="Arial"/>
                </a:rPr>
                <a:t>actor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ro-RO" sz="1800" dirty="0">
                  <a:latin typeface="Arial"/>
                  <a:cs typeface="Arial"/>
                </a:rPr>
                <a:t>  </a:t>
              </a:r>
              <a:r>
                <a:rPr lang="ro-RO" sz="1800" dirty="0" smtClean="0">
                  <a:latin typeface="Arial"/>
                  <a:cs typeface="Arial"/>
                </a:rPr>
                <a:t>career</a:t>
              </a:r>
              <a:endParaRPr lang="ro-RO" sz="1800" dirty="0">
                <a:latin typeface="Arial"/>
                <a:cs typeface="Arial"/>
              </a:endParaRPr>
            </a:p>
            <a:p>
              <a:r>
                <a:rPr lang="pl-PL" sz="1800" dirty="0">
                  <a:latin typeface="Arial"/>
                  <a:cs typeface="Arial"/>
                </a:rPr>
                <a:t>  </a:t>
              </a:r>
              <a:r>
                <a:rPr lang="pl-PL" sz="1800" dirty="0" err="1" smtClean="0">
                  <a:latin typeface="Arial"/>
                  <a:cs typeface="Arial"/>
                </a:rPr>
                <a:t>hollywood</a:t>
              </a:r>
              <a:endParaRPr lang="pl-PL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 </a:t>
              </a:r>
              <a:r>
                <a:rPr lang="en-US" sz="1800" dirty="0" smtClean="0">
                  <a:latin typeface="Arial"/>
                  <a:cs typeface="Arial"/>
                </a:rPr>
                <a:t>appeared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615071" y="26616945"/>
              <a:ext cx="35068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2EAC00"/>
                  </a:solidFill>
                  <a:cs typeface="Arial"/>
                </a:rPr>
                <a:t>Accepted Merge </a:t>
              </a:r>
              <a:endParaRPr lang="en-US" sz="2800" b="1" dirty="0">
                <a:solidFill>
                  <a:srgbClr val="2EAC00"/>
                </a:solidFill>
                <a:cs typeface="Arial"/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1995873" y="3421541"/>
            <a:ext cx="40074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Michael C. Hughes, </a:t>
            </a:r>
            <a:r>
              <a:rPr lang="en-US" sz="7200" dirty="0" err="1" smtClean="0"/>
              <a:t>Dae</a:t>
            </a:r>
            <a:r>
              <a:rPr lang="en-US" sz="7200" dirty="0" smtClean="0"/>
              <a:t> Il Kim, &amp; Erik B. </a:t>
            </a:r>
            <a:r>
              <a:rPr lang="en-US" sz="7200" dirty="0" err="1" smtClean="0"/>
              <a:t>Sudderth</a:t>
            </a:r>
            <a:r>
              <a:rPr lang="en-US" sz="8000" dirty="0" smtClean="0"/>
              <a:t>  </a:t>
            </a:r>
            <a:r>
              <a:rPr lang="en-US" sz="6000" i="1" dirty="0" smtClean="0"/>
              <a:t>Dept. of Computer Science, Brown University </a:t>
            </a:r>
            <a:endParaRPr lang="en-US" sz="6000" i="1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925883" y="8152957"/>
            <a:ext cx="4729287" cy="4963531"/>
            <a:chOff x="2984663" y="10684728"/>
            <a:chExt cx="4335180" cy="4963531"/>
          </a:xfrm>
        </p:grpSpPr>
        <p:grpSp>
          <p:nvGrpSpPr>
            <p:cNvPr id="298" name="Group 297"/>
            <p:cNvGrpSpPr/>
            <p:nvPr/>
          </p:nvGrpSpPr>
          <p:grpSpPr>
            <a:xfrm>
              <a:off x="2984663" y="10684728"/>
              <a:ext cx="4335180" cy="4963531"/>
              <a:chOff x="8039116" y="7834480"/>
              <a:chExt cx="4335180" cy="4963531"/>
            </a:xfrm>
          </p:grpSpPr>
          <p:sp>
            <p:nvSpPr>
              <p:cNvPr id="300" name="Oval 299"/>
              <p:cNvSpPr/>
              <p:nvPr/>
            </p:nvSpPr>
            <p:spPr>
              <a:xfrm>
                <a:off x="10632268" y="11137776"/>
                <a:ext cx="943752" cy="94191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1" name="Picture 30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8558" y="11399185"/>
                <a:ext cx="444500" cy="419100"/>
              </a:xfrm>
              <a:prstGeom prst="rect">
                <a:avLst/>
              </a:prstGeom>
            </p:spPr>
          </p:pic>
          <p:sp>
            <p:nvSpPr>
              <p:cNvPr id="302" name="Oval 301"/>
              <p:cNvSpPr/>
              <p:nvPr/>
            </p:nvSpPr>
            <p:spPr>
              <a:xfrm>
                <a:off x="8443920" y="11150105"/>
                <a:ext cx="943752" cy="941917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8039116" y="10906328"/>
                <a:ext cx="1709809" cy="1518689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9888833" y="8304518"/>
                <a:ext cx="2485463" cy="449349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0632268" y="9939753"/>
                <a:ext cx="943752" cy="941917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6" name="Straight Arrow Connector 305"/>
              <p:cNvCxnSpPr>
                <a:stCxn id="305" idx="4"/>
                <a:endCxn id="300" idx="0"/>
              </p:cNvCxnSpPr>
              <p:nvPr/>
            </p:nvCxnSpPr>
            <p:spPr>
              <a:xfrm>
                <a:off x="11104144" y="10881670"/>
                <a:ext cx="0" cy="2561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302" idx="6"/>
                <a:endCxn id="300" idx="2"/>
              </p:cNvCxnSpPr>
              <p:nvPr/>
            </p:nvCxnSpPr>
            <p:spPr>
              <a:xfrm flipV="1">
                <a:off x="9387672" y="11608735"/>
                <a:ext cx="1244596" cy="1232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309" idx="6"/>
                <a:endCxn id="310" idx="2"/>
              </p:cNvCxnSpPr>
              <p:nvPr/>
            </p:nvCxnSpPr>
            <p:spPr>
              <a:xfrm flipV="1">
                <a:off x="9387673" y="9074573"/>
                <a:ext cx="1244595" cy="132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/>
              <p:cNvSpPr/>
              <p:nvPr/>
            </p:nvSpPr>
            <p:spPr>
              <a:xfrm>
                <a:off x="8443921" y="8616815"/>
                <a:ext cx="943752" cy="941917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10632268" y="8603614"/>
                <a:ext cx="943752" cy="941917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0116908" y="9694351"/>
                <a:ext cx="2056760" cy="2713471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2" name="Straight Arrow Connector 311"/>
              <p:cNvCxnSpPr>
                <a:stCxn id="310" idx="4"/>
                <a:endCxn id="305" idx="0"/>
              </p:cNvCxnSpPr>
              <p:nvPr/>
            </p:nvCxnSpPr>
            <p:spPr>
              <a:xfrm>
                <a:off x="11104144" y="9545531"/>
                <a:ext cx="0" cy="39422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3" name="Picture 3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1801" y="11469034"/>
                <a:ext cx="660400" cy="279400"/>
              </a:xfrm>
              <a:prstGeom prst="rect">
                <a:avLst/>
              </a:prstGeom>
            </p:spPr>
          </p:pic>
          <p:pic>
            <p:nvPicPr>
              <p:cNvPr id="314" name="Picture 3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24329" y="10318221"/>
                <a:ext cx="596900" cy="279400"/>
              </a:xfrm>
              <a:prstGeom prst="rect">
                <a:avLst/>
              </a:prstGeom>
            </p:spPr>
          </p:pic>
          <p:pic>
            <p:nvPicPr>
              <p:cNvPr id="315" name="Picture 3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6987" y="10449673"/>
                <a:ext cx="228600" cy="203200"/>
              </a:xfrm>
              <a:prstGeom prst="rect">
                <a:avLst/>
              </a:prstGeom>
            </p:spPr>
          </p:pic>
          <p:pic>
            <p:nvPicPr>
              <p:cNvPr id="316" name="Picture 3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76230" y="7834480"/>
                <a:ext cx="254000" cy="317500"/>
              </a:xfrm>
              <a:prstGeom prst="rect">
                <a:avLst/>
              </a:prstGeom>
            </p:spPr>
          </p:pic>
          <p:pic>
            <p:nvPicPr>
              <p:cNvPr id="317" name="Picture 31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64444" y="7865117"/>
                <a:ext cx="279400" cy="215900"/>
              </a:xfrm>
              <a:prstGeom prst="rect">
                <a:avLst/>
              </a:prstGeom>
            </p:spPr>
          </p:pic>
          <p:cxnSp>
            <p:nvCxnSpPr>
              <p:cNvPr id="318" name="Straight Arrow Connector 317"/>
              <p:cNvCxnSpPr/>
              <p:nvPr/>
            </p:nvCxnSpPr>
            <p:spPr>
              <a:xfrm>
                <a:off x="8903230" y="10702189"/>
                <a:ext cx="0" cy="44791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/>
              <p:cNvCxnSpPr/>
              <p:nvPr/>
            </p:nvCxnSpPr>
            <p:spPr>
              <a:xfrm>
                <a:off x="8903230" y="8168899"/>
                <a:ext cx="0" cy="44791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/>
              <p:nvPr/>
            </p:nvCxnSpPr>
            <p:spPr>
              <a:xfrm>
                <a:off x="11104144" y="8129881"/>
                <a:ext cx="0" cy="44791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29745" y="12492469"/>
                <a:ext cx="220580" cy="220580"/>
              </a:xfrm>
              <a:prstGeom prst="rect">
                <a:avLst/>
              </a:prstGeom>
            </p:spPr>
          </p:pic>
          <p:pic>
            <p:nvPicPr>
              <p:cNvPr id="322" name="Picture 32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73104" y="11989492"/>
                <a:ext cx="395953" cy="299379"/>
              </a:xfrm>
              <a:prstGeom prst="rect">
                <a:avLst/>
              </a:prstGeom>
            </p:spPr>
          </p:pic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9049" y="12092022"/>
                <a:ext cx="419100" cy="228600"/>
              </a:xfrm>
              <a:prstGeom prst="rect">
                <a:avLst/>
              </a:prstGeom>
            </p:spPr>
          </p:pic>
          <p:pic>
            <p:nvPicPr>
              <p:cNvPr id="324" name="Picture 32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1894" y="8948074"/>
                <a:ext cx="444500" cy="279400"/>
              </a:xfrm>
              <a:prstGeom prst="rect">
                <a:avLst/>
              </a:prstGeom>
            </p:spPr>
          </p:pic>
        </p:grpSp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39649" y="11751715"/>
              <a:ext cx="266700" cy="419100"/>
            </a:xfrm>
            <a:prstGeom prst="rect">
              <a:avLst/>
            </a:prstGeom>
          </p:spPr>
        </p:pic>
      </p:grpSp>
      <p:pic>
        <p:nvPicPr>
          <p:cNvPr id="325" name="Picture 3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75758" y="7961048"/>
            <a:ext cx="3401006" cy="1422400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17"/>
          <a:srcRect l="15845" t="18076"/>
          <a:stretch/>
        </p:blipFill>
        <p:spPr>
          <a:xfrm>
            <a:off x="10872791" y="13191263"/>
            <a:ext cx="3645852" cy="583953"/>
          </a:xfrm>
          <a:prstGeom prst="rect">
            <a:avLst/>
          </a:prstGeom>
        </p:spPr>
      </p:pic>
      <p:sp>
        <p:nvSpPr>
          <p:cNvPr id="327" name="TextBox 326"/>
          <p:cNvSpPr txBox="1"/>
          <p:nvPr/>
        </p:nvSpPr>
        <p:spPr>
          <a:xfrm>
            <a:off x="5452008" y="8430234"/>
            <a:ext cx="4305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/>
              <a:t>p(</a:t>
            </a:r>
            <a:r>
              <a:rPr lang="en-US" sz="3600" dirty="0" smtClean="0"/>
              <a:t>topic)</a:t>
            </a:r>
          </a:p>
        </p:txBody>
      </p:sp>
      <p:pic>
        <p:nvPicPr>
          <p:cNvPr id="328" name="Picture 3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8434" y="8415202"/>
            <a:ext cx="533883" cy="769047"/>
          </a:xfrm>
          <a:prstGeom prst="rect">
            <a:avLst/>
          </a:prstGeom>
        </p:spPr>
      </p:pic>
      <p:sp>
        <p:nvSpPr>
          <p:cNvPr id="329" name="TextBox 328"/>
          <p:cNvSpPr txBox="1"/>
          <p:nvPr/>
        </p:nvSpPr>
        <p:spPr>
          <a:xfrm>
            <a:off x="4919630" y="13023166"/>
            <a:ext cx="5243639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/>
              <a:t>token </a:t>
            </a:r>
          </a:p>
          <a:p>
            <a:pPr algn="ctr">
              <a:lnSpc>
                <a:spcPct val="80000"/>
              </a:lnSpc>
            </a:pPr>
            <a:r>
              <a:rPr lang="en-US" sz="3600" dirty="0" smtClean="0"/>
              <a:t>indicator</a:t>
            </a:r>
            <a:endParaRPr lang="en-US" sz="3600" dirty="0"/>
          </a:p>
        </p:txBody>
      </p:sp>
      <p:pic>
        <p:nvPicPr>
          <p:cNvPr id="330" name="Picture 3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6727" y="13212512"/>
            <a:ext cx="1117245" cy="479385"/>
          </a:xfrm>
          <a:prstGeom prst="rect">
            <a:avLst/>
          </a:prstGeom>
        </p:spPr>
      </p:pic>
      <p:sp>
        <p:nvSpPr>
          <p:cNvPr id="331" name="TextBox 330"/>
          <p:cNvSpPr txBox="1"/>
          <p:nvPr/>
        </p:nvSpPr>
        <p:spPr>
          <a:xfrm>
            <a:off x="5028171" y="9994237"/>
            <a:ext cx="5243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/>
              <a:t>p(</a:t>
            </a:r>
            <a:r>
              <a:rPr lang="en-US" sz="3600" dirty="0" err="1" smtClean="0"/>
              <a:t>word|topic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sp>
        <p:nvSpPr>
          <p:cNvPr id="332" name="TextBox 331"/>
          <p:cNvSpPr txBox="1"/>
          <p:nvPr/>
        </p:nvSpPr>
        <p:spPr>
          <a:xfrm>
            <a:off x="16034527" y="5118241"/>
            <a:ext cx="2741854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Scalable </a:t>
            </a:r>
            <a:r>
              <a:rPr lang="en-US" sz="95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variational</a:t>
            </a:r>
            <a:r>
              <a:rPr lang="en-US" sz="9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inference</a:t>
            </a:r>
            <a:endParaRPr lang="en-US" sz="9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7339729" y="6331133"/>
            <a:ext cx="8977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err="1" smtClean="0"/>
              <a:t>Memoized</a:t>
            </a:r>
            <a:r>
              <a:rPr lang="en-US" sz="6600" i="1" dirty="0" smtClean="0"/>
              <a:t> algorithm</a:t>
            </a:r>
            <a:endParaRPr lang="en-US" sz="6600" i="1" dirty="0"/>
          </a:p>
        </p:txBody>
      </p:sp>
      <p:pic>
        <p:nvPicPr>
          <p:cNvPr id="334" name="Picture 3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3663" y="9871915"/>
            <a:ext cx="781999" cy="675870"/>
          </a:xfrm>
          <a:prstGeom prst="rect">
            <a:avLst/>
          </a:prstGeom>
        </p:spPr>
      </p:pic>
      <p:sp>
        <p:nvSpPr>
          <p:cNvPr id="335" name="TextBox 334"/>
          <p:cNvSpPr txBox="1"/>
          <p:nvPr/>
        </p:nvSpPr>
        <p:spPr>
          <a:xfrm>
            <a:off x="4845932" y="14294469"/>
            <a:ext cx="5243639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/>
              <a:t>observed</a:t>
            </a:r>
          </a:p>
          <a:p>
            <a:pPr algn="ctr">
              <a:lnSpc>
                <a:spcPct val="80000"/>
              </a:lnSpc>
            </a:pPr>
            <a:r>
              <a:rPr lang="en-US" sz="3600" dirty="0" smtClean="0"/>
              <a:t>word token</a:t>
            </a:r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02617" y="14487278"/>
            <a:ext cx="1140267" cy="442219"/>
          </a:xfrm>
          <a:prstGeom prst="rect">
            <a:avLst/>
          </a:prstGeom>
        </p:spPr>
      </p:pic>
      <p:sp>
        <p:nvSpPr>
          <p:cNvPr id="337" name="TextBox 336"/>
          <p:cNvSpPr txBox="1"/>
          <p:nvPr/>
        </p:nvSpPr>
        <p:spPr>
          <a:xfrm>
            <a:off x="756402" y="13984616"/>
            <a:ext cx="215285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Global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319025" y="14033246"/>
            <a:ext cx="2152857" cy="128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-specific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9" name="Left Brace 338"/>
          <p:cNvSpPr/>
          <p:nvPr/>
        </p:nvSpPr>
        <p:spPr>
          <a:xfrm rot="16200000">
            <a:off x="1703185" y="12735602"/>
            <a:ext cx="332396" cy="1982038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Left Brace 339"/>
          <p:cNvSpPr/>
          <p:nvPr/>
        </p:nvSpPr>
        <p:spPr>
          <a:xfrm rot="16200000">
            <a:off x="4183921" y="12483811"/>
            <a:ext cx="344176" cy="247384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/>
          <p:cNvSpPr txBox="1"/>
          <p:nvPr/>
        </p:nvSpPr>
        <p:spPr>
          <a:xfrm>
            <a:off x="16249891" y="6331133"/>
            <a:ext cx="9845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New </a:t>
            </a:r>
            <a:r>
              <a:rPr lang="en-US" sz="6600" i="1" dirty="0" err="1" smtClean="0"/>
              <a:t>variational</a:t>
            </a:r>
            <a:r>
              <a:rPr lang="en-US" sz="6600" i="1" dirty="0" smtClean="0"/>
              <a:t> objective</a:t>
            </a:r>
            <a:endParaRPr lang="en-US" sz="6600" i="1" dirty="0"/>
          </a:p>
        </p:txBody>
      </p:sp>
      <p:cxnSp>
        <p:nvCxnSpPr>
          <p:cNvPr id="343" name="Straight Connector 342"/>
          <p:cNvCxnSpPr/>
          <p:nvPr/>
        </p:nvCxnSpPr>
        <p:spPr>
          <a:xfrm>
            <a:off x="19183872" y="13482538"/>
            <a:ext cx="7140245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183872" y="11995006"/>
            <a:ext cx="7140245" cy="1771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5" name="Picture 3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888033" y="10076548"/>
            <a:ext cx="895731" cy="482226"/>
          </a:xfrm>
          <a:prstGeom prst="rect">
            <a:avLst/>
          </a:prstGeom>
        </p:spPr>
      </p:pic>
      <p:pic>
        <p:nvPicPr>
          <p:cNvPr id="346" name="Picture 3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896035" y="10076548"/>
            <a:ext cx="895730" cy="482226"/>
          </a:xfrm>
          <a:prstGeom prst="rect">
            <a:avLst/>
          </a:prstGeom>
        </p:spPr>
      </p:pic>
      <p:sp>
        <p:nvSpPr>
          <p:cNvPr id="347" name="TextBox 346"/>
          <p:cNvSpPr txBox="1"/>
          <p:nvPr/>
        </p:nvSpPr>
        <p:spPr>
          <a:xfrm>
            <a:off x="16058661" y="14337559"/>
            <a:ext cx="5881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Arial"/>
              </a:rPr>
              <a:t>          b) </a:t>
            </a:r>
            <a:r>
              <a:rPr lang="en-US" sz="2800" dirty="0" smtClean="0">
                <a:cs typeface="Arial"/>
              </a:rPr>
              <a:t>Try </a:t>
            </a:r>
            <a:r>
              <a:rPr lang="en-US" sz="2800" b="1" dirty="0" smtClean="0">
                <a:cs typeface="Arial"/>
              </a:rPr>
              <a:t>merge </a:t>
            </a:r>
            <a:r>
              <a:rPr lang="en-US" sz="2800" dirty="0" smtClean="0">
                <a:cs typeface="Arial"/>
              </a:rPr>
              <a:t>proposals</a:t>
            </a:r>
          </a:p>
          <a:p>
            <a:r>
              <a:rPr lang="en-US" sz="2800" dirty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         c) </a:t>
            </a:r>
            <a:r>
              <a:rPr lang="en-US" sz="2800" dirty="0" smtClean="0">
                <a:cs typeface="Arial"/>
              </a:rPr>
              <a:t>Try</a:t>
            </a:r>
            <a:r>
              <a:rPr lang="en-US" sz="2800" dirty="0" smtClean="0">
                <a:cs typeface="Arial"/>
              </a:rPr>
              <a:t> </a:t>
            </a:r>
            <a:r>
              <a:rPr lang="en-US" sz="2800" b="1" dirty="0" smtClean="0">
                <a:cs typeface="Arial"/>
              </a:rPr>
              <a:t>delete</a:t>
            </a:r>
            <a:r>
              <a:rPr lang="en-US" sz="2800" dirty="0" smtClean="0">
                <a:cs typeface="Arial"/>
              </a:rPr>
              <a:t> proposals</a:t>
            </a:r>
          </a:p>
        </p:txBody>
      </p:sp>
      <p:grpSp>
        <p:nvGrpSpPr>
          <p:cNvPr id="348" name="Group 347"/>
          <p:cNvGrpSpPr/>
          <p:nvPr/>
        </p:nvGrpSpPr>
        <p:grpSpPr>
          <a:xfrm>
            <a:off x="35539330" y="11538428"/>
            <a:ext cx="655801" cy="528482"/>
            <a:chOff x="33267039" y="12244102"/>
            <a:chExt cx="601151" cy="528482"/>
          </a:xfrm>
        </p:grpSpPr>
        <p:sp>
          <p:nvSpPr>
            <p:cNvPr id="349" name="Rectangle 348"/>
            <p:cNvSpPr/>
            <p:nvPr/>
          </p:nvSpPr>
          <p:spPr>
            <a:xfrm>
              <a:off x="33267039" y="12244102"/>
              <a:ext cx="601151" cy="528482"/>
            </a:xfrm>
            <a:prstGeom prst="rect">
              <a:avLst/>
            </a:prstGeom>
            <a:solidFill>
              <a:srgbClr val="FFCC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302496" y="12274603"/>
              <a:ext cx="480865" cy="448079"/>
            </a:xfrm>
            <a:prstGeom prst="rect">
              <a:avLst/>
            </a:prstGeom>
          </p:spPr>
        </p:pic>
      </p:grpSp>
      <p:sp>
        <p:nvSpPr>
          <p:cNvPr id="351" name="Rectangle 350"/>
          <p:cNvSpPr/>
          <p:nvPr/>
        </p:nvSpPr>
        <p:spPr>
          <a:xfrm>
            <a:off x="29353835" y="12346380"/>
            <a:ext cx="5856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cs typeface="Gill Sans MT"/>
              </a:rPr>
              <a:t>Incremental update </a:t>
            </a:r>
            <a:r>
              <a:rPr lang="en-US" sz="2400" i="1" kern="0" dirty="0" smtClean="0">
                <a:solidFill>
                  <a:srgbClr val="000000"/>
                </a:solidFill>
                <a:cs typeface="Gill Sans MT"/>
              </a:rPr>
              <a:t>to whole-dataset value: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Gill Sans MT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28205326" y="8626714"/>
            <a:ext cx="8888500" cy="2076721"/>
            <a:chOff x="26715012" y="9439888"/>
            <a:chExt cx="8147792" cy="2076721"/>
          </a:xfrm>
        </p:grpSpPr>
        <p:sp>
          <p:nvSpPr>
            <p:cNvPr id="353" name="Rectangle 352"/>
            <p:cNvSpPr/>
            <p:nvPr/>
          </p:nvSpPr>
          <p:spPr>
            <a:xfrm>
              <a:off x="28717428" y="10698911"/>
              <a:ext cx="6132688" cy="677330"/>
            </a:xfrm>
            <a:prstGeom prst="rect">
              <a:avLst/>
            </a:prstGeom>
            <a:solidFill>
              <a:srgbClr val="62BCE9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8711396" y="9894533"/>
              <a:ext cx="1772361" cy="67733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2BCE9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30483756" y="9894533"/>
              <a:ext cx="889004" cy="677330"/>
            </a:xfrm>
            <a:prstGeom prst="rect">
              <a:avLst/>
            </a:prstGeom>
            <a:solidFill>
              <a:srgbClr val="CFE7F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364566" y="9894533"/>
              <a:ext cx="2370657" cy="677330"/>
            </a:xfrm>
            <a:prstGeom prst="rect">
              <a:avLst/>
            </a:prstGeom>
            <a:solidFill>
              <a:srgbClr val="CFE7F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735224" y="9894533"/>
              <a:ext cx="1100666" cy="677330"/>
            </a:xfrm>
            <a:prstGeom prst="rect">
              <a:avLst/>
            </a:prstGeom>
            <a:solidFill>
              <a:srgbClr val="CFE7F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6757793" y="10808723"/>
              <a:ext cx="18986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Gill Sans MT"/>
                </a:rPr>
                <a:t>Whole-Dataset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cs typeface="Gill Sans MT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6715012" y="10038761"/>
              <a:ext cx="190071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Gill Sans MT"/>
                </a:rPr>
                <a:t>Batch-Specific 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cs typeface="Gill Sans MT"/>
              </a:endParaRPr>
            </a:p>
          </p:txBody>
        </p:sp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3961342" y="9994488"/>
              <a:ext cx="584200" cy="520700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2188731" y="9958691"/>
              <a:ext cx="584200" cy="520700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0608343" y="9980560"/>
              <a:ext cx="571500" cy="520700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9330068" y="9990637"/>
              <a:ext cx="558800" cy="520700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1634462" y="10831739"/>
              <a:ext cx="546100" cy="393700"/>
            </a:xfrm>
            <a:prstGeom prst="rect">
              <a:avLst/>
            </a:prstGeom>
          </p:spPr>
        </p:pic>
        <p:sp>
          <p:nvSpPr>
            <p:cNvPr id="365" name="TextBox 364"/>
            <p:cNvSpPr txBox="1"/>
            <p:nvPr/>
          </p:nvSpPr>
          <p:spPr>
            <a:xfrm>
              <a:off x="29056578" y="9440244"/>
              <a:ext cx="1114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</a:rPr>
                <a:t>batch 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30406513" y="9439888"/>
              <a:ext cx="1114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</a:rPr>
                <a:t>batch 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1933833" y="9456632"/>
              <a:ext cx="1114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</a:rPr>
                <a:t>batch 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3748026" y="9452588"/>
              <a:ext cx="1114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</a:rPr>
                <a:t>batch 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9" name="Rectangle 368"/>
          <p:cNvSpPr/>
          <p:nvPr/>
        </p:nvSpPr>
        <p:spPr>
          <a:xfrm>
            <a:off x="29370501" y="11711083"/>
            <a:ext cx="7323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cs typeface="Gill Sans MT"/>
              </a:rPr>
              <a:t>Local / Summary </a:t>
            </a:r>
            <a:r>
              <a:rPr lang="en-US" sz="2400" i="1" kern="0" dirty="0" smtClean="0">
                <a:solidFill>
                  <a:srgbClr val="000000"/>
                </a:solidFill>
                <a:cs typeface="Gill Sans MT"/>
              </a:rPr>
              <a:t>step gives new batch </a:t>
            </a:r>
            <a:r>
              <a:rPr lang="en-US" sz="2400" i="1" kern="0" dirty="0" smtClean="0">
                <a:solidFill>
                  <a:srgbClr val="000000"/>
                </a:solidFill>
                <a:cs typeface="Gill Sans MT"/>
              </a:rPr>
              <a:t>value</a:t>
            </a:r>
            <a:r>
              <a:rPr lang="en-US" sz="2400" b="1" i="1" kern="0" dirty="0" smtClean="0">
                <a:solidFill>
                  <a:srgbClr val="000000"/>
                </a:solidFill>
                <a:cs typeface="Gill Sans MT"/>
              </a:rPr>
              <a:t>: </a:t>
            </a:r>
            <a:endParaRPr kumimoji="0" lang="en-US" sz="24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Gill Sans MT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28681305" y="10971350"/>
            <a:ext cx="891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Updating tracked statistics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503372" y="6472944"/>
            <a:ext cx="148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 indent="-295275">
              <a:buFont typeface="Arial"/>
              <a:buChar char="•"/>
            </a:pPr>
            <a:r>
              <a:rPr lang="en-US" sz="4000" dirty="0" smtClean="0"/>
              <a:t>HDP prior: data</a:t>
            </a:r>
            <a:r>
              <a:rPr lang="en-US" sz="4000" dirty="0" smtClean="0"/>
              <a:t>-driven learning of number of </a:t>
            </a:r>
            <a:r>
              <a:rPr lang="en-US" sz="4000" dirty="0" smtClean="0"/>
              <a:t>topics </a:t>
            </a:r>
            <a:r>
              <a:rPr lang="en-US" sz="4000" i="1" dirty="0" smtClean="0"/>
              <a:t>K</a:t>
            </a:r>
          </a:p>
          <a:p>
            <a:pPr marL="412750" indent="-295275">
              <a:buFont typeface="Arial"/>
              <a:buChar char="•"/>
            </a:pPr>
            <a:r>
              <a:rPr lang="en-US" sz="4000" dirty="0" smtClean="0"/>
              <a:t>Our direct assignment representation better than alternatives</a:t>
            </a:r>
            <a:endParaRPr lang="en-US" sz="4000" dirty="0" smtClean="0"/>
          </a:p>
        </p:txBody>
      </p:sp>
      <p:pic>
        <p:nvPicPr>
          <p:cNvPr id="372" name="Picture 37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138515" y="20696012"/>
            <a:ext cx="2147889" cy="470555"/>
          </a:xfrm>
          <a:prstGeom prst="rect">
            <a:avLst/>
          </a:prstGeom>
        </p:spPr>
      </p:pic>
      <p:pic>
        <p:nvPicPr>
          <p:cNvPr id="373" name="Picture 37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226321" y="21702829"/>
            <a:ext cx="5367780" cy="438692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-275241" y="23087867"/>
            <a:ext cx="11682241" cy="6951042"/>
            <a:chOff x="-315803" y="20325617"/>
            <a:chExt cx="10708721" cy="6951042"/>
          </a:xfrm>
        </p:grpSpPr>
        <p:pic>
          <p:nvPicPr>
            <p:cNvPr id="285" name="Picture 284" descr="BarsK10-FinalTopics-Gibbs.pdf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840" y="24163532"/>
              <a:ext cx="3758033" cy="3012814"/>
            </a:xfrm>
            <a:prstGeom prst="rect">
              <a:avLst/>
            </a:prstGeom>
          </p:spPr>
        </p:pic>
        <p:pic>
          <p:nvPicPr>
            <p:cNvPr id="286" name="Picture 285" descr="BarsK10-FinalTopics-MODM.pdf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258" y="21464390"/>
              <a:ext cx="3758033" cy="1501084"/>
            </a:xfrm>
            <a:prstGeom prst="rect">
              <a:avLst/>
            </a:prstGeom>
          </p:spPr>
        </p:pic>
        <p:pic>
          <p:nvPicPr>
            <p:cNvPr id="287" name="Picture 286" descr="BarsK10-FinalTopics-MOfix.pdf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107" y="24140440"/>
              <a:ext cx="3758033" cy="3012814"/>
            </a:xfrm>
            <a:prstGeom prst="rect">
              <a:avLst/>
            </a:prstGeom>
          </p:spPr>
        </p:pic>
        <p:pic>
          <p:nvPicPr>
            <p:cNvPr id="288" name="Picture 287" descr="BarsK10-FinalTopics-ExampleDocs.pdf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936" y="21464390"/>
              <a:ext cx="3779325" cy="1501084"/>
            </a:xfrm>
            <a:prstGeom prst="rect">
              <a:avLst/>
            </a:prstGeom>
          </p:spPr>
        </p:pic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-315803" y="24123050"/>
              <a:ext cx="2302002" cy="3153609"/>
            </a:xfrm>
            <a:prstGeom prst="rect">
              <a:avLst/>
            </a:prstGeom>
          </p:spPr>
        </p:pic>
        <p:sp>
          <p:nvSpPr>
            <p:cNvPr id="376" name="TextBox 375"/>
            <p:cNvSpPr txBox="1"/>
            <p:nvPr/>
          </p:nvSpPr>
          <p:spPr>
            <a:xfrm>
              <a:off x="1079775" y="23093396"/>
              <a:ext cx="439115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CC02C"/>
                  </a:solidFill>
                </a:rPr>
                <a:t>Gibbs </a:t>
              </a:r>
            </a:p>
            <a:p>
              <a:pPr algn="ctr"/>
              <a:r>
                <a:rPr lang="en-US" sz="3200" i="1" dirty="0" smtClean="0">
                  <a:solidFill>
                    <a:schemeClr val="bg1">
                      <a:lumMod val="65000"/>
                    </a:schemeClr>
                  </a:solidFill>
                </a:rPr>
                <a:t>initial K=100  </a:t>
              </a:r>
              <a:r>
                <a:rPr lang="en-US" sz="3200" i="1" dirty="0" smtClean="0"/>
                <a:t>final K=67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326974" y="20325617"/>
              <a:ext cx="506594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F0000"/>
                  </a:solidFill>
                </a:rPr>
                <a:t>m</a:t>
              </a:r>
              <a:r>
                <a:rPr lang="en-US" sz="3600" b="1" dirty="0" smtClean="0">
                  <a:solidFill>
                    <a:srgbClr val="FF0000"/>
                  </a:solidFill>
                </a:rPr>
                <a:t>emo + delete &amp; merge</a:t>
              </a:r>
              <a:endParaRPr lang="en-US" sz="36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3200" i="1" dirty="0" smtClean="0">
                  <a:solidFill>
                    <a:schemeClr val="bg1">
                      <a:lumMod val="65000"/>
                    </a:schemeClr>
                  </a:solidFill>
                </a:rPr>
                <a:t>initial K</a:t>
              </a:r>
              <a:r>
                <a:rPr lang="en-US" sz="3200" i="1" dirty="0">
                  <a:solidFill>
                    <a:schemeClr val="bg1">
                      <a:lumMod val="65000"/>
                    </a:schemeClr>
                  </a:solidFill>
                </a:rPr>
                <a:t>=100 </a:t>
              </a:r>
              <a:r>
                <a:rPr lang="en-US" sz="32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3200" i="1" dirty="0" smtClean="0">
                  <a:sym typeface="Wingdings"/>
                </a:rPr>
                <a:t>final</a:t>
              </a:r>
              <a:r>
                <a:rPr lang="en-US" sz="3200" i="1" dirty="0" smtClean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</a:t>
              </a:r>
              <a:r>
                <a:rPr lang="en-US" sz="3200" i="1" dirty="0" smtClean="0"/>
                <a:t>K=10</a:t>
              </a:r>
              <a:endParaRPr lang="en-US" sz="3200" i="1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5577785" y="23035298"/>
              <a:ext cx="462463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008000"/>
                  </a:solidFill>
                </a:rPr>
                <a:t>m</a:t>
              </a:r>
              <a:r>
                <a:rPr lang="en-US" sz="3600" b="1" dirty="0" err="1" smtClean="0">
                  <a:solidFill>
                    <a:srgbClr val="008000"/>
                  </a:solidFill>
                </a:rPr>
                <a:t>emoized</a:t>
              </a:r>
              <a:endParaRPr lang="en-US" sz="36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3200" i="1" dirty="0" smtClean="0">
                  <a:solidFill>
                    <a:schemeClr val="bg1">
                      <a:lumMod val="65000"/>
                    </a:schemeClr>
                  </a:solidFill>
                </a:rPr>
                <a:t>initial K=100  </a:t>
              </a:r>
              <a:r>
                <a:rPr lang="en-US" sz="3200" i="1" dirty="0" smtClean="0"/>
                <a:t>final K=100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927024" y="20325617"/>
              <a:ext cx="439115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Example documents</a:t>
              </a:r>
              <a:endParaRPr lang="en-US" sz="3600" dirty="0" smtClean="0"/>
            </a:p>
            <a:p>
              <a:pPr algn="ctr"/>
              <a:r>
                <a:rPr lang="en-US" sz="3200" i="1" dirty="0" smtClean="0">
                  <a:solidFill>
                    <a:schemeClr val="bg1">
                      <a:lumMod val="65000"/>
                    </a:schemeClr>
                  </a:solidFill>
                </a:rPr>
                <a:t>Drawn from 10 true topics.</a:t>
              </a:r>
              <a:endParaRPr lang="en-US" sz="3200" i="1" dirty="0" smtClean="0"/>
            </a:p>
          </p:txBody>
        </p:sp>
      </p:grpSp>
      <p:sp>
        <p:nvSpPr>
          <p:cNvPr id="380" name="TextBox 379"/>
          <p:cNvSpPr txBox="1"/>
          <p:nvPr/>
        </p:nvSpPr>
        <p:spPr>
          <a:xfrm>
            <a:off x="784526" y="17435790"/>
            <a:ext cx="20187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 indent="-295275">
              <a:buFont typeface="Arial"/>
              <a:buChar char="•"/>
            </a:pPr>
            <a:r>
              <a:rPr lang="en-US" sz="4000" dirty="0" err="1" smtClean="0"/>
              <a:t>Memoized</a:t>
            </a:r>
            <a:r>
              <a:rPr lang="en-US" sz="4000" dirty="0" smtClean="0"/>
              <a:t> alg. with merges/deletes rapidly finds small set of high-quality </a:t>
            </a:r>
            <a:r>
              <a:rPr lang="en-US" sz="4000" dirty="0" smtClean="0"/>
              <a:t>topics.</a:t>
            </a:r>
            <a:endParaRPr lang="en-US" sz="4000" dirty="0" smtClean="0"/>
          </a:p>
          <a:p>
            <a:pPr marL="412750" indent="-295275">
              <a:buFont typeface="Arial"/>
              <a:buChar char="•"/>
            </a:pPr>
            <a:r>
              <a:rPr lang="en-US" sz="4000" dirty="0" smtClean="0"/>
              <a:t>Other algorithms get stuck </a:t>
            </a:r>
            <a:r>
              <a:rPr lang="en-US" sz="4000" dirty="0" smtClean="0"/>
              <a:t>quickly or </a:t>
            </a:r>
            <a:r>
              <a:rPr lang="en-US" sz="4000" dirty="0" smtClean="0"/>
              <a:t>improve very </a:t>
            </a:r>
            <a:r>
              <a:rPr lang="en-US" sz="4000" dirty="0" smtClean="0"/>
              <a:t>slowly.</a:t>
            </a:r>
            <a:endParaRPr lang="en-US" sz="4000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23394665" y="24361236"/>
            <a:ext cx="1582414" cy="493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800" dirty="0" smtClean="0">
                <a:solidFill>
                  <a:srgbClr val="376092"/>
                </a:solidFill>
                <a:cs typeface="Arial"/>
              </a:rPr>
              <a:t>true topic assignments</a:t>
            </a:r>
            <a:endParaRPr lang="en-US" sz="1800" dirty="0">
              <a:solidFill>
                <a:srgbClr val="376092"/>
              </a:solidFill>
              <a:cs typeface="Arial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21731806" y="22776031"/>
            <a:ext cx="5957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toy data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with assignments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fixed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truth, with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extra empty topics.</a:t>
            </a:r>
          </a:p>
          <a:p>
            <a:pPr marL="236538" indent="-236538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Goal: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does objective increase or decrease as more empty topics added?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5" name="Picture 38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1896089" y="9495114"/>
            <a:ext cx="5535086" cy="5884888"/>
          </a:xfrm>
          <a:prstGeom prst="rect">
            <a:avLst/>
          </a:prstGeom>
        </p:spPr>
      </p:pic>
      <p:sp>
        <p:nvSpPr>
          <p:cNvPr id="386" name="Rectangle 385"/>
          <p:cNvSpPr/>
          <p:nvPr/>
        </p:nvSpPr>
        <p:spPr>
          <a:xfrm>
            <a:off x="21661371" y="16107252"/>
            <a:ext cx="21791700" cy="2019165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66911" y="5079913"/>
            <a:ext cx="14999261" cy="105274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6034527" y="5079913"/>
            <a:ext cx="27363125" cy="105274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6187550" y="7411298"/>
            <a:ext cx="9770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7475"/>
            <a:r>
              <a:rPr lang="en-US" sz="4000" dirty="0" smtClean="0"/>
              <a:t>Goal: Find approximate factorized posterior </a:t>
            </a:r>
            <a:endParaRPr lang="en-US" sz="4000" dirty="0" smtClean="0"/>
          </a:p>
        </p:txBody>
      </p:sp>
      <p:grpSp>
        <p:nvGrpSpPr>
          <p:cNvPr id="390" name="Group 389"/>
          <p:cNvGrpSpPr/>
          <p:nvPr/>
        </p:nvGrpSpPr>
        <p:grpSpPr>
          <a:xfrm>
            <a:off x="35539330" y="11987941"/>
            <a:ext cx="5647143" cy="923330"/>
            <a:chOff x="30948104" y="13077201"/>
            <a:chExt cx="5176548" cy="923330"/>
          </a:xfrm>
        </p:grpSpPr>
        <p:sp>
          <p:nvSpPr>
            <p:cNvPr id="391" name="TextBox 390"/>
            <p:cNvSpPr txBox="1"/>
            <p:nvPr/>
          </p:nvSpPr>
          <p:spPr>
            <a:xfrm>
              <a:off x="35551137" y="13077201"/>
              <a:ext cx="44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30948104" y="13307524"/>
              <a:ext cx="2173767" cy="524652"/>
              <a:chOff x="29979874" y="12975467"/>
              <a:chExt cx="2173767" cy="524652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29979874" y="12975467"/>
                <a:ext cx="2173767" cy="524652"/>
              </a:xfrm>
              <a:prstGeom prst="rect">
                <a:avLst/>
              </a:prstGeom>
              <a:solidFill>
                <a:srgbClr val="62BCE9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pic>
            <p:nvPicPr>
              <p:cNvPr id="405" name="Picture 404"/>
              <p:cNvPicPr>
                <a:picLocks noChangeAspect="1"/>
              </p:cNvPicPr>
              <p:nvPr/>
            </p:nvPicPr>
            <p:blipFill rotWithShape="1">
              <a:blip r:embed="rId36"/>
              <a:srcRect r="50000"/>
              <a:stretch/>
            </p:blipFill>
            <p:spPr>
              <a:xfrm>
                <a:off x="30893646" y="13067646"/>
                <a:ext cx="598995" cy="357093"/>
              </a:xfrm>
              <a:prstGeom prst="rect">
                <a:avLst/>
              </a:prstGeom>
            </p:spPr>
          </p:pic>
        </p:grpSp>
        <p:sp>
          <p:nvSpPr>
            <p:cNvPr id="393" name="Rectangle 392"/>
            <p:cNvSpPr/>
            <p:nvPr/>
          </p:nvSpPr>
          <p:spPr>
            <a:xfrm>
              <a:off x="34866682" y="13327442"/>
              <a:ext cx="1257970" cy="480749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780062" y="13287869"/>
              <a:ext cx="601151" cy="528482"/>
            </a:xfrm>
            <a:prstGeom prst="rect">
              <a:avLst/>
            </a:prstGeom>
            <a:solidFill>
              <a:srgbClr val="FFCC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33099332" y="13293131"/>
              <a:ext cx="70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+=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97" name="Picture 396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816348" y="13332924"/>
              <a:ext cx="480865" cy="448079"/>
            </a:xfrm>
            <a:prstGeom prst="rect">
              <a:avLst/>
            </a:prstGeom>
          </p:spPr>
        </p:pic>
        <p:pic>
          <p:nvPicPr>
            <p:cNvPr id="402" name="Picture 40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199561" y="13328883"/>
              <a:ext cx="485202" cy="452120"/>
            </a:xfrm>
            <a:prstGeom prst="rect">
              <a:avLst/>
            </a:prstGeom>
          </p:spPr>
        </p:pic>
        <p:sp>
          <p:nvSpPr>
            <p:cNvPr id="403" name="TextBox 402"/>
            <p:cNvSpPr txBox="1"/>
            <p:nvPr/>
          </p:nvSpPr>
          <p:spPr>
            <a:xfrm>
              <a:off x="34467253" y="13144635"/>
              <a:ext cx="508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21974259" y="17435790"/>
            <a:ext cx="20187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 indent="-295275">
              <a:buFont typeface="Arial"/>
              <a:buChar char="•"/>
            </a:pPr>
            <a:r>
              <a:rPr lang="en-US" sz="4000" dirty="0" smtClean="0"/>
              <a:t>Algorithm should </a:t>
            </a:r>
            <a:r>
              <a:rPr lang="en-US" sz="4000" dirty="0" smtClean="0"/>
              <a:t>recover similar compact set of topics, regardless of initialization.</a:t>
            </a:r>
          </a:p>
          <a:p>
            <a:pPr marL="412750" indent="-295275">
              <a:buFont typeface="Arial"/>
              <a:buChar char="•"/>
            </a:pPr>
            <a:r>
              <a:rPr lang="en-US" sz="4000" dirty="0" smtClean="0"/>
              <a:t>Algorithm should avoid local optima &amp; remove useless junk topics.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24845179" y="24366698"/>
            <a:ext cx="956818" cy="493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rgbClr val="376092"/>
                </a:solidFill>
                <a:cs typeface="Arial"/>
              </a:rPr>
              <a:t>empty</a:t>
            </a:r>
          </a:p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rgbClr val="376092"/>
                </a:solidFill>
                <a:cs typeface="Arial"/>
              </a:rPr>
              <a:t>topics</a:t>
            </a:r>
            <a:endParaRPr lang="en-US" sz="1800" dirty="0">
              <a:solidFill>
                <a:srgbClr val="376092"/>
              </a:solidFill>
              <a:cs typeface="Arial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21856240" y="27251747"/>
            <a:ext cx="10553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/>
            <a:r>
              <a:rPr lang="en-US" sz="3200" dirty="0" smtClean="0">
                <a:solidFill>
                  <a:srgbClr val="000000"/>
                </a:solidFill>
              </a:rPr>
              <a:t>New function lower bounds intractable ideal objective.</a:t>
            </a:r>
          </a:p>
          <a:p>
            <a:pPr marL="117475"/>
            <a:r>
              <a:rPr lang="en-US" sz="3200" dirty="0" smtClean="0">
                <a:solidFill>
                  <a:srgbClr val="000000"/>
                </a:solidFill>
              </a:rPr>
              <a:t>Penalizes junk topics; key to merge/delete moves.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grpSp>
        <p:nvGrpSpPr>
          <p:cNvPr id="409" name="Group 408"/>
          <p:cNvGrpSpPr/>
          <p:nvPr/>
        </p:nvGrpSpPr>
        <p:grpSpPr>
          <a:xfrm>
            <a:off x="38999116" y="27113843"/>
            <a:ext cx="3918080" cy="2795545"/>
            <a:chOff x="35462951" y="26646115"/>
            <a:chExt cx="3591573" cy="2795545"/>
          </a:xfrm>
        </p:grpSpPr>
        <p:sp>
          <p:nvSpPr>
            <p:cNvPr id="412" name="Rectangle 411"/>
            <p:cNvSpPr/>
            <p:nvPr/>
          </p:nvSpPr>
          <p:spPr>
            <a:xfrm>
              <a:off x="35469162" y="27133336"/>
              <a:ext cx="1640182" cy="2308324"/>
            </a:xfrm>
            <a:prstGeom prst="rect">
              <a:avLst/>
            </a:prstGeom>
            <a:ln w="28575" cmpd="sng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 language</a:t>
              </a:r>
            </a:p>
            <a:p>
              <a:r>
                <a:rPr lang="en-US" sz="1800" dirty="0" smtClean="0">
                  <a:latin typeface="Arial"/>
                  <a:cs typeface="Arial"/>
                </a:rPr>
                <a:t> </a:t>
              </a:r>
              <a:r>
                <a:rPr lang="en-US" sz="1800" dirty="0" err="1" smtClean="0">
                  <a:latin typeface="Arial"/>
                  <a:cs typeface="Arial"/>
                </a:rPr>
                <a:t>latin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nb-NO" sz="1800" dirty="0">
                  <a:latin typeface="Arial"/>
                  <a:cs typeface="Arial"/>
                </a:rPr>
                <a:t> </a:t>
              </a:r>
              <a:r>
                <a:rPr lang="nb-NO" sz="1800" dirty="0" smtClean="0">
                  <a:latin typeface="Arial"/>
                  <a:cs typeface="Arial"/>
                </a:rPr>
                <a:t>letter</a:t>
              </a:r>
              <a:endParaRPr lang="nb-NO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</a:t>
              </a:r>
              <a:r>
                <a:rPr lang="en-US" sz="1800" dirty="0" smtClean="0">
                  <a:latin typeface="Arial"/>
                  <a:cs typeface="Arial"/>
                </a:rPr>
                <a:t>dialect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</a:t>
              </a:r>
              <a:r>
                <a:rPr lang="en-US" sz="1800" dirty="0" smtClean="0">
                  <a:latin typeface="Arial"/>
                  <a:cs typeface="Arial"/>
                </a:rPr>
                <a:t>speak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</a:t>
              </a:r>
              <a:r>
                <a:rPr lang="en-US" sz="1800" dirty="0" smtClean="0">
                  <a:latin typeface="Arial"/>
                  <a:cs typeface="Arial"/>
                </a:rPr>
                <a:t>speaker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>
                  <a:latin typeface="Arial"/>
                  <a:cs typeface="Arial"/>
                </a:rPr>
                <a:t> </a:t>
              </a:r>
              <a:r>
                <a:rPr lang="en-US" sz="1800" dirty="0" smtClean="0">
                  <a:latin typeface="Arial"/>
                  <a:cs typeface="Arial"/>
                </a:rPr>
                <a:t>sound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de-DE" sz="1800" dirty="0" smtClean="0">
                  <a:latin typeface="Arial"/>
                  <a:cs typeface="Arial"/>
                </a:rPr>
                <a:t> </a:t>
              </a:r>
              <a:r>
                <a:rPr lang="de-DE" sz="1800" dirty="0" err="1" smtClean="0">
                  <a:latin typeface="Arial"/>
                  <a:cs typeface="Arial"/>
                </a:rPr>
                <a:t>verb</a:t>
              </a:r>
              <a:endParaRPr lang="de-DE" sz="1800" dirty="0">
                <a:latin typeface="Arial"/>
                <a:cs typeface="Arial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7290040" y="27133336"/>
              <a:ext cx="1764484" cy="2308324"/>
            </a:xfrm>
            <a:prstGeom prst="rect">
              <a:avLst/>
            </a:prstGeom>
            <a:ln w="28575" cmpd="sng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  </a:t>
              </a:r>
              <a:r>
                <a:rPr lang="it-IT" sz="1800" dirty="0" err="1" smtClean="0">
                  <a:latin typeface="Arial"/>
                  <a:cs typeface="Arial"/>
                </a:rPr>
                <a:t>linguistic</a:t>
              </a:r>
              <a:endParaRPr lang="it-IT" sz="1800" dirty="0" smtClean="0">
                <a:latin typeface="Arial"/>
                <a:cs typeface="Arial"/>
              </a:endParaRPr>
            </a:p>
            <a:p>
              <a:r>
                <a:rPr lang="it-IT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  </a:t>
              </a:r>
              <a:r>
                <a:rPr lang="it-IT" sz="1800" dirty="0" err="1" smtClean="0">
                  <a:latin typeface="Arial"/>
                  <a:cs typeface="Arial"/>
                </a:rPr>
                <a:t>linguist</a:t>
              </a:r>
              <a:endParaRPr lang="it-IT" sz="1800" dirty="0">
                <a:latin typeface="Arial"/>
                <a:cs typeface="Arial"/>
              </a:endParaRPr>
            </a:p>
            <a:p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  </a:t>
              </a:r>
              <a:r>
                <a:rPr lang="en-US" sz="1800" dirty="0" smtClean="0">
                  <a:latin typeface="Arial"/>
                  <a:cs typeface="Arial"/>
                </a:rPr>
                <a:t>language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nl-NL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  </a:t>
              </a:r>
              <a:r>
                <a:rPr lang="nl-NL" sz="1800" dirty="0" smtClean="0">
                  <a:latin typeface="Arial"/>
                  <a:cs typeface="Arial"/>
                </a:rPr>
                <a:t>speech</a:t>
              </a:r>
              <a:endParaRPr lang="nl-NL" sz="1800" dirty="0">
                <a:latin typeface="Arial"/>
                <a:cs typeface="Arial"/>
              </a:endParaRPr>
            </a:p>
            <a:p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  </a:t>
              </a:r>
              <a:r>
                <a:rPr lang="en-US" sz="1800" dirty="0" smtClean="0">
                  <a:latin typeface="Arial"/>
                  <a:cs typeface="Arial"/>
                </a:rPr>
                <a:t>linguistics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  </a:t>
              </a:r>
              <a:r>
                <a:rPr lang="en-US" sz="1800" dirty="0" smtClean="0">
                  <a:latin typeface="Arial"/>
                  <a:cs typeface="Arial"/>
                </a:rPr>
                <a:t>grammatical</a:t>
              </a:r>
              <a:endParaRPr lang="en-US" sz="1800" dirty="0">
                <a:latin typeface="Arial"/>
                <a:cs typeface="Arial"/>
              </a:endParaRPr>
            </a:p>
            <a:p>
              <a:r>
                <a:rPr lang="es-ES_tradnl" sz="1800" dirty="0" smtClean="0">
                  <a:latin typeface="Arial"/>
                  <a:cs typeface="Arial"/>
                </a:rPr>
                <a:t>  </a:t>
              </a:r>
              <a:r>
                <a:rPr lang="es-ES_tradnl" sz="1800" dirty="0" err="1" smtClean="0">
                  <a:latin typeface="Arial"/>
                  <a:cs typeface="Arial"/>
                </a:rPr>
                <a:t>pronunciation</a:t>
              </a:r>
              <a:endParaRPr lang="es-ES_tradnl" sz="1800" dirty="0">
                <a:latin typeface="Arial"/>
                <a:cs typeface="Arial"/>
              </a:endParaRPr>
            </a:p>
            <a:p>
              <a:r>
                <a:rPr lang="it-IT" sz="1800" dirty="0">
                  <a:latin typeface="Arial"/>
                  <a:cs typeface="Arial"/>
                </a:rPr>
                <a:t> </a:t>
              </a:r>
              <a:r>
                <a:rPr lang="it-IT" sz="1800" dirty="0" smtClean="0">
                  <a:latin typeface="Arial"/>
                  <a:cs typeface="Arial"/>
                </a:rPr>
                <a:t> </a:t>
              </a:r>
              <a:r>
                <a:rPr lang="it-IT" sz="1800" dirty="0" err="1" smtClean="0">
                  <a:latin typeface="Arial"/>
                  <a:cs typeface="Arial"/>
                </a:rPr>
                <a:t>suffix</a:t>
              </a:r>
              <a:endParaRPr lang="it-IT" sz="1800" dirty="0">
                <a:latin typeface="Arial"/>
                <a:cs typeface="Arial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35462951" y="26646115"/>
              <a:ext cx="35068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chemeClr val="accent4"/>
                  </a:solidFill>
                  <a:cs typeface="Arial"/>
                </a:rPr>
                <a:t>Accepted Merge </a:t>
              </a:r>
              <a:endParaRPr lang="en-US" sz="2800" b="1" dirty="0">
                <a:solidFill>
                  <a:schemeClr val="accent4"/>
                </a:solidFill>
                <a:cs typeface="Arial"/>
              </a:endParaRPr>
            </a:p>
          </p:txBody>
        </p:sp>
      </p:grpSp>
      <p:sp>
        <p:nvSpPr>
          <p:cNvPr id="415" name="TextBox 414"/>
          <p:cNvSpPr txBox="1"/>
          <p:nvPr/>
        </p:nvSpPr>
        <p:spPr>
          <a:xfrm>
            <a:off x="32901113" y="19608660"/>
            <a:ext cx="10607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228600">
              <a:buFont typeface="Arial"/>
              <a:buChar char="•"/>
            </a:pPr>
            <a:r>
              <a:rPr lang="en-US" sz="2800" dirty="0" smtClean="0"/>
              <a:t>Junk topic </a:t>
            </a:r>
            <a:r>
              <a:rPr lang="en-US" sz="2800" dirty="0" smtClean="0"/>
              <a:t>mass reassigned </a:t>
            </a:r>
            <a:r>
              <a:rPr lang="en-US" sz="2800" dirty="0" smtClean="0"/>
              <a:t>among </a:t>
            </a:r>
            <a:r>
              <a:rPr lang="en-US" sz="2800" i="1" dirty="0" smtClean="0"/>
              <a:t>all</a:t>
            </a:r>
            <a:r>
              <a:rPr lang="en-US" sz="2800" dirty="0" smtClean="0"/>
              <a:t> remaining </a:t>
            </a:r>
            <a:r>
              <a:rPr lang="en-US" sz="2800" dirty="0" smtClean="0"/>
              <a:t>topics.</a:t>
            </a:r>
            <a:endParaRPr lang="en-US" sz="2800" dirty="0" smtClean="0"/>
          </a:p>
          <a:p>
            <a:pPr marL="346075" indent="-228600">
              <a:buFont typeface="Arial"/>
              <a:buChar char="•"/>
            </a:pPr>
            <a:r>
              <a:rPr lang="en-US" sz="2800" dirty="0" smtClean="0"/>
              <a:t>More flexible than merge, but </a:t>
            </a:r>
            <a:r>
              <a:rPr lang="en-US" sz="2800" dirty="0" smtClean="0"/>
              <a:t>only </a:t>
            </a:r>
            <a:r>
              <a:rPr lang="en-US" sz="2800" dirty="0" smtClean="0"/>
              <a:t>scales with smaller </a:t>
            </a:r>
            <a:r>
              <a:rPr lang="en-US" sz="2800" dirty="0" smtClean="0"/>
              <a:t>topics.</a:t>
            </a:r>
          </a:p>
          <a:p>
            <a:pPr marL="346075" indent="-228600">
              <a:buFont typeface="Arial"/>
              <a:buChar char="•"/>
            </a:pPr>
            <a:r>
              <a:rPr lang="en-US" sz="2800" i="1" dirty="0">
                <a:solidFill>
                  <a:srgbClr val="558ED5"/>
                </a:solidFill>
              </a:rPr>
              <a:t>Requires extra local step on small target </a:t>
            </a:r>
            <a:r>
              <a:rPr lang="en-US" sz="2800" i="1" dirty="0" smtClean="0">
                <a:solidFill>
                  <a:srgbClr val="558ED5"/>
                </a:solidFill>
              </a:rPr>
              <a:t>dataset.</a:t>
            </a:r>
            <a:endParaRPr lang="en-US" sz="2800" i="1" dirty="0">
              <a:solidFill>
                <a:srgbClr val="558ED5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2901113" y="26040612"/>
            <a:ext cx="1060737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228600">
              <a:buFont typeface="Arial"/>
              <a:buChar char="•"/>
            </a:pPr>
            <a:r>
              <a:rPr lang="en-US" sz="2800" dirty="0" smtClean="0"/>
              <a:t>Redundant pair of topics combined into one single </a:t>
            </a:r>
            <a:r>
              <a:rPr lang="en-US" sz="2800" dirty="0" smtClean="0"/>
              <a:t>topic.</a:t>
            </a:r>
            <a:endParaRPr lang="en-US" sz="2800" dirty="0"/>
          </a:p>
          <a:p>
            <a:pPr marL="346075" indent="-228600">
              <a:buFont typeface="Arial"/>
              <a:buChar char="•"/>
            </a:pPr>
            <a:r>
              <a:rPr lang="en-US" sz="2800" dirty="0" smtClean="0"/>
              <a:t>Exact </a:t>
            </a:r>
            <a:r>
              <a:rPr lang="en-US" sz="2800" dirty="0" smtClean="0"/>
              <a:t>evaluation of proposal </a:t>
            </a:r>
            <a:r>
              <a:rPr lang="en-US" sz="2800" dirty="0" smtClean="0"/>
              <a:t>possible </a:t>
            </a:r>
            <a:r>
              <a:rPr lang="en-US" sz="2800" dirty="0" smtClean="0"/>
              <a:t>via </a:t>
            </a:r>
            <a:r>
              <a:rPr lang="en-US" sz="2800" dirty="0" smtClean="0"/>
              <a:t>tracked summaries.</a:t>
            </a:r>
          </a:p>
          <a:p>
            <a:pPr marL="346075" indent="-228600">
              <a:lnSpc>
                <a:spcPct val="80000"/>
              </a:lnSpc>
              <a:buFont typeface="Arial"/>
              <a:buChar char="•"/>
            </a:pP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extra local step required, only a few pair-wise statistics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37173979" y="9188187"/>
            <a:ext cx="5506944" cy="830997"/>
            <a:chOff x="36302681" y="9919873"/>
            <a:chExt cx="5048032" cy="830997"/>
          </a:xfrm>
        </p:grpSpPr>
        <p:sp>
          <p:nvSpPr>
            <p:cNvPr id="419" name="TextBox 418"/>
            <p:cNvSpPr txBox="1"/>
            <p:nvPr/>
          </p:nvSpPr>
          <p:spPr>
            <a:xfrm>
              <a:off x="36302681" y="9919873"/>
              <a:ext cx="470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cs typeface="Arial"/>
                </a:rPr>
                <a:t>Must 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cs typeface="Arial"/>
                </a:rPr>
                <a:t>also track summaries</a:t>
              </a:r>
            </a:p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cs typeface="Arial"/>
                </a:rPr>
                <a:t>                 for </a:t>
              </a:r>
              <a:r>
                <a:rPr lang="en-US" sz="2400" i="1" dirty="0" smtClean="0">
                  <a:solidFill>
                    <a:schemeClr val="bg1">
                      <a:lumMod val="65000"/>
                    </a:schemeClr>
                  </a:solidFill>
                  <a:cs typeface="Arial"/>
                </a:rPr>
                <a:t>k =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cs typeface="Arial"/>
                </a:rPr>
                <a:t> </a:t>
              </a:r>
              <a:r>
                <a:rPr lang="en-US" sz="2400" i="1" dirty="0" smtClean="0">
                  <a:solidFill>
                    <a:schemeClr val="bg1">
                      <a:lumMod val="65000"/>
                    </a:schemeClr>
                  </a:solidFill>
                  <a:cs typeface="Arial"/>
                </a:rPr>
                <a:t>1</a:t>
              </a:r>
              <a:r>
                <a:rPr lang="en-US" sz="2400" i="1" dirty="0" smtClean="0">
                  <a:solidFill>
                    <a:schemeClr val="bg1">
                      <a:lumMod val="65000"/>
                    </a:schemeClr>
                  </a:solidFill>
                  <a:cs typeface="Arial"/>
                </a:rPr>
                <a:t>, 2, … K.</a:t>
              </a:r>
              <a:endParaRPr lang="en-US" sz="2400" dirty="0" smtClean="0">
                <a:solidFill>
                  <a:schemeClr val="bg1">
                    <a:lumMod val="65000"/>
                  </a:schemeClr>
                </a:solidFill>
                <a:cs typeface="Arial"/>
              </a:endParaRPr>
            </a:p>
          </p:txBody>
        </p:sp>
        <p:pic>
          <p:nvPicPr>
            <p:cNvPr id="420" name="Picture 419"/>
            <p:cNvPicPr>
              <a:picLocks noChangeAspect="1"/>
            </p:cNvPicPr>
            <p:nvPr/>
          </p:nvPicPr>
          <p:blipFill>
            <a:blip r:embed="rId3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506816" y="9996737"/>
              <a:ext cx="843897" cy="309429"/>
            </a:xfrm>
            <a:prstGeom prst="rect">
              <a:avLst/>
            </a:prstGeom>
          </p:spPr>
        </p:pic>
      </p:grpSp>
      <p:sp>
        <p:nvSpPr>
          <p:cNvPr id="421" name="Rectangle 420"/>
          <p:cNvSpPr/>
          <p:nvPr/>
        </p:nvSpPr>
        <p:spPr>
          <a:xfrm>
            <a:off x="29230271" y="20611977"/>
            <a:ext cx="4255210" cy="62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>
              <a:lnSpc>
                <a:spcPct val="70000"/>
              </a:lnSpc>
            </a:pPr>
            <a:r>
              <a:rPr lang="en-US" sz="2400" i="1" dirty="0" smtClean="0">
                <a:solidFill>
                  <a:schemeClr val="accent2"/>
                </a:solidFill>
              </a:rPr>
              <a:t>Liang et al. ‘07</a:t>
            </a:r>
          </a:p>
          <a:p>
            <a:pPr marL="117475">
              <a:lnSpc>
                <a:spcPct val="70000"/>
              </a:lnSpc>
            </a:pPr>
            <a:r>
              <a:rPr lang="en-US" sz="2400" i="1" dirty="0" smtClean="0">
                <a:solidFill>
                  <a:schemeClr val="accent2"/>
                </a:solidFill>
              </a:rPr>
              <a:t>Bryant &amp; </a:t>
            </a:r>
            <a:r>
              <a:rPr lang="en-US" sz="2400" i="1" dirty="0" err="1" smtClean="0">
                <a:solidFill>
                  <a:schemeClr val="accent2"/>
                </a:solidFill>
              </a:rPr>
              <a:t>Sudderth</a:t>
            </a:r>
            <a:r>
              <a:rPr lang="en-US" sz="2400" i="1" dirty="0" smtClean="0">
                <a:solidFill>
                  <a:schemeClr val="accent2"/>
                </a:solidFill>
              </a:rPr>
              <a:t> ‘12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108423" y="18800395"/>
            <a:ext cx="3035474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1000 docs</a:t>
            </a:r>
          </a:p>
          <a:p>
            <a:r>
              <a:rPr lang="en-US" sz="2800" dirty="0" smtClean="0">
                <a:latin typeface="Arial"/>
                <a:cs typeface="Arial"/>
              </a:rPr>
              <a:t>900 vocab types</a:t>
            </a:r>
            <a:endParaRPr lang="es-ES_tradnl" sz="2800" dirty="0">
              <a:latin typeface="Arial"/>
              <a:cs typeface="Arial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6272563" y="18806476"/>
            <a:ext cx="3499421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7961 docs</a:t>
            </a:r>
          </a:p>
          <a:p>
            <a:r>
              <a:rPr lang="en-US" sz="2800" dirty="0" smtClean="0">
                <a:latin typeface="Arial"/>
                <a:cs typeface="Arial"/>
              </a:rPr>
              <a:t>6131 vocab types</a:t>
            </a:r>
            <a:endParaRPr lang="es-ES_tradnl" sz="2800" dirty="0">
              <a:latin typeface="Arial"/>
              <a:cs typeface="Arial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7954796" y="25819227"/>
            <a:ext cx="3017415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1.8 million docs </a:t>
            </a:r>
          </a:p>
          <a:p>
            <a:r>
              <a:rPr lang="en-US" sz="2800" dirty="0" smtClean="0">
                <a:latin typeface="Arial"/>
                <a:cs typeface="Arial"/>
              </a:rPr>
              <a:t>8000 </a:t>
            </a:r>
            <a:r>
              <a:rPr lang="en-US" sz="2800" dirty="0" smtClean="0">
                <a:latin typeface="Arial"/>
                <a:cs typeface="Arial"/>
              </a:rPr>
              <a:t>vocab</a:t>
            </a:r>
            <a:endParaRPr lang="es-ES_tradnl" sz="2800" dirty="0">
              <a:latin typeface="Arial"/>
              <a:cs typeface="Arial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5061415" y="11851711"/>
            <a:ext cx="5243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/>
              <a:t>p(topic | doc.)</a:t>
            </a:r>
            <a:endParaRPr lang="en-US" sz="3600" dirty="0"/>
          </a:p>
        </p:txBody>
      </p:sp>
      <p:pic>
        <p:nvPicPr>
          <p:cNvPr id="436" name="Picture 43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93713" y="11931522"/>
            <a:ext cx="818917" cy="471852"/>
          </a:xfrm>
          <a:prstGeom prst="rect">
            <a:avLst/>
          </a:prstGeom>
        </p:spPr>
      </p:pic>
      <p:pic>
        <p:nvPicPr>
          <p:cNvPr id="437" name="Picture 436"/>
          <p:cNvPicPr>
            <a:picLocks noChangeAspect="1"/>
          </p:cNvPicPr>
          <p:nvPr/>
        </p:nvPicPr>
        <p:blipFill rotWithShape="1">
          <a:blip r:embed="rId16"/>
          <a:srcRect t="77320"/>
          <a:stretch/>
        </p:blipFill>
        <p:spPr>
          <a:xfrm>
            <a:off x="11242013" y="12577213"/>
            <a:ext cx="3401006" cy="322607"/>
          </a:xfrm>
          <a:prstGeom prst="rect">
            <a:avLst/>
          </a:prstGeom>
        </p:spPr>
      </p:pic>
      <p:grpSp>
        <p:nvGrpSpPr>
          <p:cNvPr id="438" name="Group 437"/>
          <p:cNvGrpSpPr/>
          <p:nvPr/>
        </p:nvGrpSpPr>
        <p:grpSpPr>
          <a:xfrm>
            <a:off x="10749998" y="9862933"/>
            <a:ext cx="1857322" cy="637889"/>
            <a:chOff x="5901602" y="781552"/>
            <a:chExt cx="607148" cy="227479"/>
          </a:xfrm>
        </p:grpSpPr>
        <p:cxnSp>
          <p:nvCxnSpPr>
            <p:cNvPr id="439" name="Straight Connector 438"/>
            <p:cNvCxnSpPr/>
            <p:nvPr/>
          </p:nvCxnSpPr>
          <p:spPr>
            <a:xfrm>
              <a:off x="5901602" y="1009031"/>
              <a:ext cx="607148" cy="0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flipV="1">
              <a:off x="5914302" y="781552"/>
              <a:ext cx="0" cy="223802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5941762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V="1">
              <a:off x="5969902" y="953002"/>
              <a:ext cx="0" cy="52352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5998052" y="953002"/>
              <a:ext cx="0" cy="52352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V="1">
              <a:off x="6025512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6053652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V="1">
              <a:off x="6088542" y="870452"/>
              <a:ext cx="0" cy="134902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6116002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6144142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6177317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V="1">
              <a:off x="6204777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V="1">
              <a:off x="6232917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V="1">
              <a:off x="6267540" y="927602"/>
              <a:ext cx="0" cy="77752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6295000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V="1">
              <a:off x="6323140" y="953002"/>
              <a:ext cx="0" cy="52352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V="1">
              <a:off x="6356144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V="1">
              <a:off x="6383604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V="1">
              <a:off x="6411744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V="1">
              <a:off x="6438842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6466302" y="819652"/>
              <a:ext cx="0" cy="185702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V="1">
              <a:off x="6494442" y="987066"/>
              <a:ext cx="0" cy="18288"/>
            </a:xfrm>
            <a:prstGeom prst="line">
              <a:avLst/>
            </a:prstGeom>
            <a:ln w="38100" cmpd="sng">
              <a:solidFill>
                <a:srgbClr val="C050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8" name="Group 467"/>
          <p:cNvGrpSpPr/>
          <p:nvPr/>
        </p:nvGrpSpPr>
        <p:grpSpPr>
          <a:xfrm>
            <a:off x="13026131" y="9830957"/>
            <a:ext cx="1892987" cy="679844"/>
            <a:chOff x="5100107" y="699254"/>
            <a:chExt cx="607148" cy="237873"/>
          </a:xfrm>
        </p:grpSpPr>
        <p:cxnSp>
          <p:nvCxnSpPr>
            <p:cNvPr id="469" name="Straight Connector 468"/>
            <p:cNvCxnSpPr/>
            <p:nvPr/>
          </p:nvCxnSpPr>
          <p:spPr>
            <a:xfrm>
              <a:off x="5100107" y="937127"/>
              <a:ext cx="607148" cy="0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V="1">
              <a:off x="511280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V="1">
              <a:off x="514026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V="1">
              <a:off x="5168407" y="820457"/>
              <a:ext cx="0" cy="112993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519655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522401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5252157" y="699254"/>
              <a:ext cx="0" cy="234196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28704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V="1">
              <a:off x="531450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flipV="1">
              <a:off x="5342647" y="792198"/>
              <a:ext cx="0" cy="141252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flipV="1">
              <a:off x="5375822" y="792198"/>
              <a:ext cx="0" cy="141252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V="1">
              <a:off x="5403282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5431422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V="1">
              <a:off x="5466045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5493505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flipV="1">
              <a:off x="5521645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5554649" y="823948"/>
              <a:ext cx="0" cy="109502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5582109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5610249" y="763623"/>
              <a:ext cx="0" cy="169827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flipV="1">
              <a:off x="563734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flipV="1">
              <a:off x="566480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flipV="1">
              <a:off x="5692947" y="915162"/>
              <a:ext cx="0" cy="18288"/>
            </a:xfrm>
            <a:prstGeom prst="line">
              <a:avLst/>
            </a:prstGeom>
            <a:ln w="38100" cmpd="sng">
              <a:solidFill>
                <a:srgbClr val="C6A83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5" name="TextBox 514"/>
          <p:cNvSpPr txBox="1"/>
          <p:nvPr/>
        </p:nvSpPr>
        <p:spPr>
          <a:xfrm>
            <a:off x="10276411" y="9523265"/>
            <a:ext cx="13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504C"/>
                </a:solidFill>
                <a:latin typeface="Arial"/>
                <a:cs typeface="Arial"/>
              </a:rPr>
              <a:t>dinosaur</a:t>
            </a:r>
            <a:endParaRPr lang="en-US" sz="2000" dirty="0">
              <a:solidFill>
                <a:srgbClr val="C0504C"/>
              </a:solidFill>
              <a:latin typeface="Arial"/>
              <a:cs typeface="Arial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10887883" y="9770697"/>
            <a:ext cx="106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504C"/>
                </a:solidFill>
                <a:latin typeface="Arial"/>
                <a:cs typeface="Arial"/>
              </a:rPr>
              <a:t>fossil</a:t>
            </a:r>
            <a:endParaRPr lang="en-US" sz="2000" dirty="0">
              <a:solidFill>
                <a:srgbClr val="C0504C"/>
              </a:solidFill>
              <a:latin typeface="Arial"/>
              <a:cs typeface="Arial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11588789" y="9617522"/>
            <a:ext cx="135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504C"/>
                </a:solidFill>
                <a:latin typeface="Arial"/>
                <a:cs typeface="Arial"/>
              </a:rPr>
              <a:t>Jurassic</a:t>
            </a:r>
            <a:endParaRPr lang="en-US" sz="2000" dirty="0">
              <a:solidFill>
                <a:srgbClr val="C0504C"/>
              </a:solidFill>
              <a:latin typeface="Arial"/>
              <a:cs typeface="Arial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13300686" y="9495957"/>
            <a:ext cx="106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6A83A"/>
                </a:solidFill>
                <a:latin typeface="Arial"/>
                <a:cs typeface="Arial"/>
              </a:rPr>
              <a:t>space</a:t>
            </a:r>
            <a:endParaRPr lang="en-US" sz="2000" dirty="0">
              <a:solidFill>
                <a:srgbClr val="C6A83A"/>
              </a:solidFill>
              <a:latin typeface="Arial"/>
              <a:cs typeface="Arial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14136062" y="9677841"/>
            <a:ext cx="123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6A83A"/>
                </a:solidFill>
                <a:latin typeface="Arial"/>
                <a:cs typeface="Arial"/>
              </a:rPr>
              <a:t>asteroid</a:t>
            </a:r>
            <a:endParaRPr lang="en-US" sz="2000" dirty="0">
              <a:solidFill>
                <a:srgbClr val="C6A83A"/>
              </a:solidFill>
              <a:latin typeface="Arial"/>
              <a:cs typeface="Arial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12772922" y="9816764"/>
            <a:ext cx="106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6A83A"/>
                </a:solidFill>
                <a:latin typeface="Arial"/>
                <a:cs typeface="Arial"/>
              </a:rPr>
              <a:t>Mars</a:t>
            </a:r>
            <a:endParaRPr lang="en-US" sz="2000" dirty="0">
              <a:solidFill>
                <a:srgbClr val="C6A83A"/>
              </a:solidFill>
              <a:latin typeface="Arial"/>
              <a:cs typeface="Arial"/>
            </a:endParaRPr>
          </a:p>
        </p:txBody>
      </p:sp>
      <p:pic>
        <p:nvPicPr>
          <p:cNvPr id="527" name="Picture 526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1289074" y="11597597"/>
            <a:ext cx="3071844" cy="895107"/>
          </a:xfrm>
          <a:prstGeom prst="rect">
            <a:avLst/>
          </a:prstGeom>
        </p:spPr>
      </p:pic>
      <p:pic>
        <p:nvPicPr>
          <p:cNvPr id="528" name="Picture 527" descr="BrownLogo.jpg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920" y="3470845"/>
            <a:ext cx="3073618" cy="1405924"/>
          </a:xfrm>
          <a:prstGeom prst="rect">
            <a:avLst/>
          </a:prstGeom>
        </p:spPr>
      </p:pic>
      <p:sp>
        <p:nvSpPr>
          <p:cNvPr id="529" name="TextBox 528"/>
          <p:cNvSpPr txBox="1"/>
          <p:nvPr/>
        </p:nvSpPr>
        <p:spPr>
          <a:xfrm>
            <a:off x="27015855" y="12951419"/>
            <a:ext cx="8977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Stochastic algorithm</a:t>
            </a:r>
            <a:endParaRPr lang="en-US" sz="6600" i="1" dirty="0"/>
          </a:p>
        </p:txBody>
      </p:sp>
      <p:pic>
        <p:nvPicPr>
          <p:cNvPr id="530" name="Picture 52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6628951" y="10675549"/>
            <a:ext cx="6483509" cy="1148536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8681305" y="14053280"/>
            <a:ext cx="14716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 indent="-295275">
              <a:buFont typeface="Arial"/>
              <a:buChar char="•"/>
            </a:pPr>
            <a:r>
              <a:rPr lang="en-US" sz="4000" dirty="0" smtClean="0"/>
              <a:t>Natural gradient descent for global step update.</a:t>
            </a:r>
          </a:p>
          <a:p>
            <a:pPr marL="412750" indent="-295275">
              <a:buFont typeface="Arial"/>
              <a:buChar char="•"/>
            </a:pPr>
            <a:r>
              <a:rPr lang="en-US" sz="4000" dirty="0" smtClean="0"/>
              <a:t>Less effective</a:t>
            </a:r>
            <a:r>
              <a:rPr lang="en-US" sz="4000" dirty="0" smtClean="0"/>
              <a:t> </a:t>
            </a:r>
            <a:r>
              <a:rPr lang="en-US" sz="4000" dirty="0" smtClean="0"/>
              <a:t>for merges/deletes.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Can’t exactly check whole-dataset objective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sz="4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2" name="Picture 53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816871" y="8188093"/>
            <a:ext cx="7148945" cy="469900"/>
          </a:xfrm>
          <a:prstGeom prst="rect">
            <a:avLst/>
          </a:prstGeom>
        </p:spPr>
      </p:pic>
      <p:sp>
        <p:nvSpPr>
          <p:cNvPr id="533" name="Rectangle 532"/>
          <p:cNvSpPr/>
          <p:nvPr/>
        </p:nvSpPr>
        <p:spPr>
          <a:xfrm>
            <a:off x="22357782" y="8870246"/>
            <a:ext cx="2960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7475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several possibilities…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4" name="Straight Connector 533"/>
          <p:cNvCxnSpPr/>
          <p:nvPr/>
        </p:nvCxnSpPr>
        <p:spPr>
          <a:xfrm flipV="1">
            <a:off x="21717426" y="9368151"/>
            <a:ext cx="5713749" cy="248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5" name="Rectangle 534"/>
          <p:cNvSpPr/>
          <p:nvPr/>
        </p:nvSpPr>
        <p:spPr>
          <a:xfrm>
            <a:off x="35654308" y="13457006"/>
            <a:ext cx="3040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7475"/>
            <a:r>
              <a:rPr lang="en-US" sz="2400" i="1" dirty="0" smtClean="0">
                <a:solidFill>
                  <a:schemeClr val="accent2"/>
                </a:solidFill>
              </a:rPr>
              <a:t>Hoffman, </a:t>
            </a:r>
            <a:r>
              <a:rPr lang="en-US" sz="2400" i="1" dirty="0" err="1" smtClean="0">
                <a:solidFill>
                  <a:schemeClr val="accent2"/>
                </a:solidFill>
              </a:rPr>
              <a:t>Blei</a:t>
            </a:r>
            <a:r>
              <a:rPr lang="en-US" sz="2400" i="1" dirty="0" smtClean="0">
                <a:solidFill>
                  <a:schemeClr val="accent2"/>
                </a:solidFill>
              </a:rPr>
              <a:t>, et al ‘12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cxnSp>
        <p:nvCxnSpPr>
          <p:cNvPr id="536" name="Straight Connector 535"/>
          <p:cNvCxnSpPr/>
          <p:nvPr/>
        </p:nvCxnSpPr>
        <p:spPr>
          <a:xfrm>
            <a:off x="27431175" y="9405617"/>
            <a:ext cx="1250131" cy="3752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flipV="1">
            <a:off x="27415747" y="7510081"/>
            <a:ext cx="819817" cy="1863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38" name="Picture 537"/>
          <p:cNvPicPr>
            <a:picLocks noChangeAspect="1"/>
          </p:cNvPicPr>
          <p:nvPr/>
        </p:nvPicPr>
        <p:blipFill rotWithShape="1">
          <a:blip r:embed="rId28"/>
          <a:srcRect r="56665"/>
          <a:stretch/>
        </p:blipFill>
        <p:spPr>
          <a:xfrm>
            <a:off x="25498854" y="19984335"/>
            <a:ext cx="1272629" cy="64336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7621947" y="23121478"/>
            <a:ext cx="4990355" cy="3225371"/>
            <a:chOff x="25292908" y="23067048"/>
            <a:chExt cx="4574492" cy="3225371"/>
          </a:xfrm>
        </p:grpSpPr>
        <p:pic>
          <p:nvPicPr>
            <p:cNvPr id="277" name="Picture 276" descr="ELBOchangeVsNumEmpty.eps"/>
            <p:cNvPicPr>
              <a:picLocks noChangeAspect="1"/>
            </p:cNvPicPr>
            <p:nvPr/>
          </p:nvPicPr>
          <p:blipFill rotWithShape="1"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0"/>
            <a:stretch/>
          </p:blipFill>
          <p:spPr>
            <a:xfrm>
              <a:off x="25549551" y="23067048"/>
              <a:ext cx="4317849" cy="322537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16200000">
              <a:off x="24293342" y="24243136"/>
              <a:ext cx="2422325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change in ELBO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218332" y="24732224"/>
            <a:ext cx="106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good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39" name="TextBox 538"/>
          <p:cNvSpPr txBox="1"/>
          <p:nvPr/>
        </p:nvSpPr>
        <p:spPr>
          <a:xfrm rot="20700000">
            <a:off x="31251354" y="23784540"/>
            <a:ext cx="106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bad!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21974259" y="26229929"/>
            <a:ext cx="9179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Surrogate objective</a:t>
            </a:r>
            <a:endParaRPr lang="en-US" sz="6600" i="1" dirty="0"/>
          </a:p>
        </p:txBody>
      </p:sp>
      <p:sp>
        <p:nvSpPr>
          <p:cNvPr id="541" name="TextBox 540"/>
          <p:cNvSpPr txBox="1"/>
          <p:nvPr/>
        </p:nvSpPr>
        <p:spPr>
          <a:xfrm>
            <a:off x="22142567" y="30250229"/>
            <a:ext cx="9179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Nested truncation</a:t>
            </a:r>
            <a:endParaRPr lang="en-US" sz="6600" i="1" dirty="0"/>
          </a:p>
        </p:txBody>
      </p:sp>
      <p:sp>
        <p:nvSpPr>
          <p:cNvPr id="542" name="TextBox 541"/>
          <p:cNvSpPr txBox="1"/>
          <p:nvPr/>
        </p:nvSpPr>
        <p:spPr>
          <a:xfrm>
            <a:off x="33195929" y="30192117"/>
            <a:ext cx="10202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Sparse restarts in local step</a:t>
            </a:r>
            <a:endParaRPr lang="en-US" sz="6600" i="1" dirty="0"/>
          </a:p>
        </p:txBody>
      </p:sp>
      <p:pic>
        <p:nvPicPr>
          <p:cNvPr id="29" name="Picture 28" descr="SpRestarts-EstepsVsSingleDocELBO.eps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938" y="32021664"/>
            <a:ext cx="5190995" cy="3875408"/>
          </a:xfrm>
          <a:prstGeom prst="rect">
            <a:avLst/>
          </a:prstGeom>
        </p:spPr>
      </p:pic>
      <p:pic>
        <p:nvPicPr>
          <p:cNvPr id="31" name="Picture 30" descr="BarsK10-LapsVsK-Poster.pdf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60" y="19832617"/>
            <a:ext cx="4059382" cy="3213100"/>
          </a:xfrm>
          <a:prstGeom prst="rect">
            <a:avLst/>
          </a:prstGeom>
        </p:spPr>
      </p:pic>
      <p:pic>
        <p:nvPicPr>
          <p:cNvPr id="64" name="Picture 63" descr="BarsK10-LapsVsHeldout-Poster.pdf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1" y="19950546"/>
            <a:ext cx="4336473" cy="3111500"/>
          </a:xfrm>
          <a:prstGeom prst="rect">
            <a:avLst/>
          </a:prstGeom>
        </p:spPr>
      </p:pic>
      <p:pic>
        <p:nvPicPr>
          <p:cNvPr id="67" name="Picture 66" descr="wiki-LapsVsK-Poster.pdf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927" y="19889518"/>
            <a:ext cx="4059382" cy="3111500"/>
          </a:xfrm>
          <a:prstGeom prst="rect">
            <a:avLst/>
          </a:prstGeom>
        </p:spPr>
      </p:pic>
      <p:pic>
        <p:nvPicPr>
          <p:cNvPr id="68" name="Picture 67" descr="wiki-LapsVsHeldout-Poster.pdf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734" y="19853762"/>
            <a:ext cx="4197927" cy="3111500"/>
          </a:xfrm>
          <a:prstGeom prst="rect">
            <a:avLst/>
          </a:prstGeom>
        </p:spPr>
      </p:pic>
      <p:pic>
        <p:nvPicPr>
          <p:cNvPr id="81" name="Picture 80" descr="BerkSeg3M-LapsVsK-Poster.pdf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4" y="32928987"/>
            <a:ext cx="4059382" cy="3111500"/>
          </a:xfrm>
          <a:prstGeom prst="rect">
            <a:avLst/>
          </a:prstGeom>
        </p:spPr>
      </p:pic>
      <p:pic>
        <p:nvPicPr>
          <p:cNvPr id="103" name="Picture 102" descr="BerkSeg3M-LapsVsHeldout-Poster.pdf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5" y="32928987"/>
            <a:ext cx="4142509" cy="3111500"/>
          </a:xfrm>
          <a:prstGeom prst="rect">
            <a:avLst/>
          </a:prstGeom>
        </p:spPr>
      </p:pic>
      <p:pic>
        <p:nvPicPr>
          <p:cNvPr id="547" name="Picture 546" descr="101087.jpg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56" y="32848593"/>
            <a:ext cx="2147464" cy="2949697"/>
          </a:xfrm>
          <a:prstGeom prst="rect">
            <a:avLst/>
          </a:prstGeom>
        </p:spPr>
      </p:pic>
      <p:pic>
        <p:nvPicPr>
          <p:cNvPr id="548" name="Picture 547" descr="175032.jpg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442" y="32812760"/>
            <a:ext cx="2197930" cy="3019015"/>
          </a:xfrm>
          <a:prstGeom prst="rect">
            <a:avLst/>
          </a:prstGeom>
        </p:spPr>
      </p:pic>
      <p:grpSp>
        <p:nvGrpSpPr>
          <p:cNvPr id="549" name="Group 548"/>
          <p:cNvGrpSpPr/>
          <p:nvPr/>
        </p:nvGrpSpPr>
        <p:grpSpPr>
          <a:xfrm>
            <a:off x="12833195" y="32791968"/>
            <a:ext cx="2510588" cy="3023551"/>
            <a:chOff x="3758627" y="38803728"/>
            <a:chExt cx="1783754" cy="2343502"/>
          </a:xfrm>
        </p:grpSpPr>
        <p:pic>
          <p:nvPicPr>
            <p:cNvPr id="550" name="Picture 549" descr="PatchIllustrations-SmoothIm.eps"/>
            <p:cNvPicPr>
              <a:picLocks noChangeAspect="1"/>
            </p:cNvPicPr>
            <p:nvPr/>
          </p:nvPicPr>
          <p:blipFill rotWithShape="1"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2"/>
            <a:stretch/>
          </p:blipFill>
          <p:spPr>
            <a:xfrm>
              <a:off x="3758627" y="38803728"/>
              <a:ext cx="1781894" cy="2343502"/>
            </a:xfrm>
            <a:prstGeom prst="rect">
              <a:avLst/>
            </a:prstGeom>
          </p:spPr>
        </p:pic>
        <p:cxnSp>
          <p:nvCxnSpPr>
            <p:cNvPr id="551" name="Straight Connector 550"/>
            <p:cNvCxnSpPr/>
            <p:nvPr/>
          </p:nvCxnSpPr>
          <p:spPr>
            <a:xfrm>
              <a:off x="3771071" y="39215565"/>
              <a:ext cx="1771310" cy="0"/>
            </a:xfrm>
            <a:prstGeom prst="line">
              <a:avLst/>
            </a:prstGeom>
            <a:ln w="28575" cmpd="sng">
              <a:solidFill>
                <a:srgbClr val="558ED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3768923" y="39599970"/>
              <a:ext cx="1771310" cy="0"/>
            </a:xfrm>
            <a:prstGeom prst="line">
              <a:avLst/>
            </a:prstGeom>
            <a:ln w="28575" cmpd="sng">
              <a:solidFill>
                <a:srgbClr val="558ED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3768923" y="39992127"/>
              <a:ext cx="1771310" cy="0"/>
            </a:xfrm>
            <a:prstGeom prst="line">
              <a:avLst/>
            </a:prstGeom>
            <a:ln w="28575" cmpd="sng">
              <a:solidFill>
                <a:srgbClr val="558ED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3768923" y="40371319"/>
              <a:ext cx="1771310" cy="0"/>
            </a:xfrm>
            <a:prstGeom prst="line">
              <a:avLst/>
            </a:prstGeom>
            <a:ln w="28575" cmpd="sng">
              <a:solidFill>
                <a:srgbClr val="558ED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764822" y="40766567"/>
              <a:ext cx="1771310" cy="0"/>
            </a:xfrm>
            <a:prstGeom prst="line">
              <a:avLst/>
            </a:prstGeom>
            <a:ln w="28575" cmpd="sng">
              <a:solidFill>
                <a:srgbClr val="558ED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56" name="Group 555"/>
          <p:cNvGrpSpPr/>
          <p:nvPr/>
        </p:nvGrpSpPr>
        <p:grpSpPr>
          <a:xfrm>
            <a:off x="18040863" y="32762076"/>
            <a:ext cx="2545479" cy="3072751"/>
            <a:chOff x="3758627" y="35321542"/>
            <a:chExt cx="1790104" cy="2357353"/>
          </a:xfrm>
        </p:grpSpPr>
        <p:pic>
          <p:nvPicPr>
            <p:cNvPr id="557" name="Picture 556" descr="PatchIllustrations-SnakeIm.eps"/>
            <p:cNvPicPr>
              <a:picLocks noChangeAspect="1"/>
            </p:cNvPicPr>
            <p:nvPr/>
          </p:nvPicPr>
          <p:blipFill rotWithShape="1"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9"/>
            <a:stretch/>
          </p:blipFill>
          <p:spPr>
            <a:xfrm>
              <a:off x="3758627" y="35321542"/>
              <a:ext cx="1781894" cy="2357353"/>
            </a:xfrm>
            <a:prstGeom prst="rect">
              <a:avLst/>
            </a:prstGeom>
          </p:spPr>
        </p:pic>
        <p:cxnSp>
          <p:nvCxnSpPr>
            <p:cNvPr id="558" name="Straight Connector 557"/>
            <p:cNvCxnSpPr/>
            <p:nvPr/>
          </p:nvCxnSpPr>
          <p:spPr>
            <a:xfrm>
              <a:off x="3777421" y="36521852"/>
              <a:ext cx="1771310" cy="0"/>
            </a:xfrm>
            <a:prstGeom prst="line">
              <a:avLst/>
            </a:prstGeom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777421" y="36901044"/>
              <a:ext cx="1771310" cy="0"/>
            </a:xfrm>
            <a:prstGeom prst="line">
              <a:avLst/>
            </a:prstGeom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3773320" y="37296292"/>
              <a:ext cx="1771310" cy="0"/>
            </a:xfrm>
            <a:prstGeom prst="line">
              <a:avLst/>
            </a:prstGeom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3777421" y="36131327"/>
              <a:ext cx="1771310" cy="0"/>
            </a:xfrm>
            <a:prstGeom prst="line">
              <a:avLst/>
            </a:prstGeom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3777421" y="35750327"/>
              <a:ext cx="1771310" cy="0"/>
            </a:xfrm>
            <a:prstGeom prst="line">
              <a:avLst/>
            </a:prstGeom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63" name="Rectangle 562"/>
          <p:cNvSpPr/>
          <p:nvPr/>
        </p:nvSpPr>
        <p:spPr>
          <a:xfrm>
            <a:off x="12223926" y="33153080"/>
            <a:ext cx="259779" cy="2222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TextBox 563"/>
          <p:cNvSpPr txBox="1"/>
          <p:nvPr/>
        </p:nvSpPr>
        <p:spPr>
          <a:xfrm>
            <a:off x="10749997" y="31268509"/>
            <a:ext cx="9975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Patch samples from trained model</a:t>
            </a:r>
            <a:endParaRPr lang="en-US" sz="3600" b="1" dirty="0">
              <a:solidFill>
                <a:srgbClr val="000000"/>
              </a:solidFill>
            </a:endParaRPr>
          </a:p>
          <a:p>
            <a:pPr indent="223838"/>
            <a:r>
              <a:rPr lang="en-US" sz="2400" dirty="0" smtClean="0">
                <a:solidFill>
                  <a:srgbClr val="000000"/>
                </a:solidFill>
              </a:rPr>
              <a:t>Showing top </a:t>
            </a:r>
            <a:r>
              <a:rPr lang="en-US" sz="2400" dirty="0" smtClean="0">
                <a:solidFill>
                  <a:srgbClr val="000000"/>
                </a:solidFill>
              </a:rPr>
              <a:t>4 </a:t>
            </a:r>
            <a:r>
              <a:rPr lang="en-US" sz="2400" dirty="0" smtClean="0">
                <a:solidFill>
                  <a:srgbClr val="000000"/>
                </a:solidFill>
              </a:rPr>
              <a:t>clusters for </a:t>
            </a:r>
            <a:r>
              <a:rPr lang="en-US" sz="2400" dirty="0" smtClean="0">
                <a:solidFill>
                  <a:srgbClr val="000000"/>
                </a:solidFill>
              </a:rPr>
              <a:t>each </a:t>
            </a:r>
            <a:r>
              <a:rPr lang="en-US" sz="2400" dirty="0" smtClean="0">
                <a:solidFill>
                  <a:srgbClr val="000000"/>
                </a:solidFill>
              </a:rPr>
              <a:t>image, </a:t>
            </a:r>
          </a:p>
          <a:p>
            <a:pPr indent="223838"/>
            <a:r>
              <a:rPr lang="en-US" sz="2400" dirty="0" smtClean="0">
                <a:solidFill>
                  <a:srgbClr val="000000"/>
                </a:solidFill>
              </a:rPr>
              <a:t>ranked out of a s</a:t>
            </a:r>
            <a:r>
              <a:rPr lang="en-US" sz="2400" dirty="0" smtClean="0">
                <a:solidFill>
                  <a:srgbClr val="000000"/>
                </a:solidFill>
              </a:rPr>
              <a:t>hared </a:t>
            </a:r>
            <a:r>
              <a:rPr lang="en-US" sz="2400" dirty="0" smtClean="0">
                <a:solidFill>
                  <a:srgbClr val="000000"/>
                </a:solidFill>
              </a:rPr>
              <a:t>set of K=200.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6142749" y="30248670"/>
            <a:ext cx="9165059" cy="1107996"/>
            <a:chOff x="733649" y="30355819"/>
            <a:chExt cx="8401304" cy="1107996"/>
          </a:xfrm>
        </p:grpSpPr>
        <p:sp>
          <p:nvSpPr>
            <p:cNvPr id="543" name="TextBox 542"/>
            <p:cNvSpPr txBox="1"/>
            <p:nvPr/>
          </p:nvSpPr>
          <p:spPr>
            <a:xfrm>
              <a:off x="733649" y="30355819"/>
              <a:ext cx="81960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i="1" dirty="0" smtClean="0"/>
                <a:t>Image patches</a:t>
              </a:r>
              <a:endParaRPr lang="en-US" sz="6600" i="1" dirty="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596388" y="30455733"/>
              <a:ext cx="3538565" cy="954107"/>
            </a:xfrm>
            <a:prstGeom prst="rect">
              <a:avLst/>
            </a:prstGeom>
            <a:ln w="28575" cmpd="sng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3 million </a:t>
              </a:r>
              <a:r>
                <a:rPr lang="en-US" sz="2800" dirty="0" smtClean="0">
                  <a:latin typeface="Arial"/>
                  <a:cs typeface="Arial"/>
                </a:rPr>
                <a:t>8x8 patches</a:t>
              </a:r>
            </a:p>
            <a:p>
              <a:r>
                <a:rPr lang="en-US" sz="2800" dirty="0" smtClean="0">
                  <a:latin typeface="Arial"/>
                  <a:cs typeface="Arial"/>
                </a:rPr>
                <a:t>from 400 images</a:t>
              </a:r>
              <a:endParaRPr lang="es-ES_tradnl" sz="2800" dirty="0">
                <a:latin typeface="Arial"/>
                <a:cs typeface="Arial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43082" y="31333778"/>
            <a:ext cx="10352360" cy="137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>
              <a:lnSpc>
                <a:spcPct val="90000"/>
              </a:lnSpc>
            </a:pPr>
            <a:r>
              <a:rPr lang="en-US" sz="3600" b="1" dirty="0" smtClean="0">
                <a:solidFill>
                  <a:srgbClr val="000000"/>
                </a:solidFill>
              </a:rPr>
              <a:t>Model comparison:</a:t>
            </a:r>
          </a:p>
          <a:p>
            <a:pPr marL="236538"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image</a:t>
            </a:r>
            <a:r>
              <a:rPr lang="en-US" sz="2800" dirty="0">
                <a:solidFill>
                  <a:srgbClr val="000000"/>
                </a:solidFill>
              </a:rPr>
              <a:t>-specific </a:t>
            </a:r>
            <a:r>
              <a:rPr lang="en-US" sz="2800" dirty="0" smtClean="0">
                <a:solidFill>
                  <a:srgbClr val="000000"/>
                </a:solidFill>
              </a:rPr>
              <a:t>frequencies 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HDP admixture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  <a:p>
            <a:pPr marL="236538"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universal frequencies (</a:t>
            </a:r>
            <a:r>
              <a:rPr lang="en-US" sz="2800" dirty="0" smtClean="0">
                <a:solidFill>
                  <a:srgbClr val="2DB5B5"/>
                </a:solidFill>
              </a:rPr>
              <a:t>DP mixture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21699164" y="31244131"/>
            <a:ext cx="1062853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/>
            <a:r>
              <a:rPr lang="en-US" sz="3200" dirty="0" smtClean="0">
                <a:solidFill>
                  <a:srgbClr val="000000"/>
                </a:solidFill>
              </a:rPr>
              <a:t>Only assign tokens to first </a:t>
            </a:r>
            <a:r>
              <a:rPr lang="en-US" sz="3200" i="1" dirty="0" smtClean="0">
                <a:solidFill>
                  <a:srgbClr val="000000"/>
                </a:solidFill>
              </a:rPr>
              <a:t>K</a:t>
            </a:r>
            <a:r>
              <a:rPr lang="en-US" sz="3200" dirty="0" smtClean="0">
                <a:solidFill>
                  <a:srgbClr val="000000"/>
                </a:solidFill>
              </a:rPr>
              <a:t> topics of infinite set.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21699164" y="32873118"/>
            <a:ext cx="841034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/>
            <a:r>
              <a:rPr lang="en-US" sz="3200" dirty="0" smtClean="0">
                <a:solidFill>
                  <a:srgbClr val="000000"/>
                </a:solidFill>
              </a:rPr>
              <a:t>Easy to contract truncation level.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2321332" y="35074257"/>
            <a:ext cx="9504218" cy="469900"/>
          </a:xfrm>
          <a:prstGeom prst="rect">
            <a:avLst/>
          </a:prstGeom>
        </p:spPr>
      </p:pic>
      <p:sp>
        <p:nvSpPr>
          <p:cNvPr id="575" name="Rectangle 574"/>
          <p:cNvSpPr/>
          <p:nvPr/>
        </p:nvSpPr>
        <p:spPr>
          <a:xfrm>
            <a:off x="21699163" y="34322524"/>
            <a:ext cx="1048385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/>
            <a:r>
              <a:rPr lang="en-US" sz="3200" dirty="0" smtClean="0">
                <a:solidFill>
                  <a:srgbClr val="000000"/>
                </a:solidFill>
              </a:rPr>
              <a:t>Track probability of all </a:t>
            </a:r>
            <a:r>
              <a:rPr lang="en-US" sz="3200" dirty="0" smtClean="0"/>
              <a:t>inactive topics (</a:t>
            </a:r>
            <a:r>
              <a:rPr lang="en-US" sz="3200" i="1" dirty="0" smtClean="0"/>
              <a:t>k &gt; K)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56"/>
          <a:srcRect l="-2883" t="-5556" r="-2883" b="-5556"/>
          <a:stretch/>
        </p:blipFill>
        <p:spPr>
          <a:xfrm>
            <a:off x="21896088" y="28569304"/>
            <a:ext cx="3745431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57"/>
          <a:srcRect l="-3711" t="-5556" r="-3711" b="-5556"/>
          <a:stretch/>
        </p:blipFill>
        <p:spPr>
          <a:xfrm>
            <a:off x="26190331" y="28569304"/>
            <a:ext cx="2936117" cy="9144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grpSp>
        <p:nvGrpSpPr>
          <p:cNvPr id="133" name="Group 132"/>
          <p:cNvGrpSpPr/>
          <p:nvPr/>
        </p:nvGrpSpPr>
        <p:grpSpPr>
          <a:xfrm>
            <a:off x="29641766" y="28267009"/>
            <a:ext cx="3065773" cy="1925406"/>
            <a:chOff x="27171619" y="28267009"/>
            <a:chExt cx="2810292" cy="1925406"/>
          </a:xfrm>
        </p:grpSpPr>
        <p:pic>
          <p:nvPicPr>
            <p:cNvPr id="113" name="Picture 112" descr="SurrogateBound_cDVsAlpha.eps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1619" y="28267009"/>
              <a:ext cx="2810292" cy="1925406"/>
            </a:xfrm>
            <a:prstGeom prst="rect">
              <a:avLst/>
            </a:prstGeom>
          </p:spPr>
        </p:pic>
        <p:grpSp>
          <p:nvGrpSpPr>
            <p:cNvPr id="115" name="Group 114"/>
            <p:cNvGrpSpPr/>
            <p:nvPr/>
          </p:nvGrpSpPr>
          <p:grpSpPr>
            <a:xfrm>
              <a:off x="28444320" y="29283139"/>
              <a:ext cx="1455548" cy="493981"/>
              <a:chOff x="27832056" y="29405051"/>
              <a:chExt cx="1455548" cy="493981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27886840" y="29405051"/>
                <a:ext cx="1400764" cy="4939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/>
                  <a:t>     exact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/>
                  <a:t>     surrogate</a:t>
                </a:r>
                <a:endParaRPr lang="en-US" sz="1800" dirty="0"/>
              </a:p>
            </p:txBody>
          </p:sp>
          <p:pic>
            <p:nvPicPr>
              <p:cNvPr id="599" name="Picture 598" descr="SurrogateBound_cDVsAlpha.eps"/>
              <p:cNvPicPr>
                <a:picLocks noChangeAspect="1"/>
              </p:cNvPicPr>
              <p:nvPr/>
            </p:nvPicPr>
            <p:blipFill rotWithShape="1"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3" t="56255" r="36772" b="25167"/>
              <a:stretch/>
            </p:blipFill>
            <p:spPr>
              <a:xfrm>
                <a:off x="27832056" y="29464270"/>
                <a:ext cx="365761" cy="357697"/>
              </a:xfrm>
              <a:prstGeom prst="rect">
                <a:avLst/>
              </a:prstGeom>
            </p:spPr>
          </p:pic>
        </p:grp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5775957" y="28846838"/>
            <a:ext cx="304800" cy="355600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22045290" y="29474665"/>
            <a:ext cx="3570208" cy="645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err="1" smtClean="0"/>
              <a:t>Dirichlet</a:t>
            </a:r>
            <a:r>
              <a:rPr lang="en-US" sz="2200" dirty="0" smtClean="0"/>
              <a:t> log </a:t>
            </a:r>
            <a:r>
              <a:rPr lang="en-US" sz="2200" dirty="0"/>
              <a:t>norm. </a:t>
            </a:r>
            <a:r>
              <a:rPr lang="en-US" sz="2200" dirty="0" smtClean="0"/>
              <a:t>constant</a:t>
            </a:r>
          </a:p>
          <a:p>
            <a:pPr algn="ctr">
              <a:lnSpc>
                <a:spcPct val="80000"/>
              </a:lnSpc>
            </a:pPr>
            <a:r>
              <a:rPr lang="en-US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Lacks closed-form expectation</a:t>
            </a:r>
            <a:endParaRPr lang="en-US" sz="2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25626637" y="29489160"/>
            <a:ext cx="4174635" cy="916148"/>
            <a:chOff x="23881843" y="29489160"/>
            <a:chExt cx="3826749" cy="916148"/>
          </a:xfrm>
        </p:grpSpPr>
        <p:sp>
          <p:nvSpPr>
            <p:cNvPr id="611" name="TextBox 610"/>
            <p:cNvSpPr txBox="1"/>
            <p:nvPr/>
          </p:nvSpPr>
          <p:spPr>
            <a:xfrm>
              <a:off x="23881843" y="29489160"/>
              <a:ext cx="3826749" cy="91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200" dirty="0" smtClean="0"/>
                <a:t>Tight lower bound</a:t>
              </a:r>
            </a:p>
            <a:p>
              <a:pPr algn="ctr">
                <a:lnSpc>
                  <a:spcPct val="80000"/>
                </a:lnSpc>
              </a:pPr>
              <a:r>
                <a:rPr lang="en-US" sz="2200" i="1" dirty="0" smtClean="0">
                  <a:solidFill>
                    <a:srgbClr val="558ED5"/>
                  </a:solidFill>
                </a:rPr>
                <a:t>Expectation </a:t>
              </a:r>
              <a:r>
                <a:rPr lang="en-US" sz="2200" i="1" dirty="0" err="1" smtClean="0">
                  <a:solidFill>
                    <a:srgbClr val="558ED5"/>
                  </a:solidFill>
                </a:rPr>
                <a:t>w.r.t</a:t>
              </a:r>
              <a:r>
                <a:rPr lang="en-US" sz="2200" i="1" dirty="0" smtClean="0">
                  <a:solidFill>
                    <a:srgbClr val="558ED5"/>
                  </a:solidFill>
                </a:rPr>
                <a:t>.          easy</a:t>
              </a:r>
            </a:p>
            <a:p>
              <a:pPr algn="ctr">
                <a:lnSpc>
                  <a:spcPct val="80000"/>
                </a:lnSpc>
              </a:pPr>
              <a:r>
                <a:rPr lang="en-US" sz="2200" i="1" dirty="0" smtClean="0">
                  <a:solidFill>
                    <a:srgbClr val="558ED5"/>
                  </a:solidFill>
                </a:rPr>
                <a:t>Holds for all</a:t>
              </a:r>
              <a:endParaRPr lang="en-US" sz="2200" i="1" dirty="0">
                <a:solidFill>
                  <a:srgbClr val="558ED5"/>
                </a:solidFill>
              </a:endParaRPr>
            </a:p>
          </p:txBody>
        </p:sp>
        <p:pic>
          <p:nvPicPr>
            <p:cNvPr id="612" name="Picture 611"/>
            <p:cNvPicPr>
              <a:picLocks noChangeAspect="1"/>
            </p:cNvPicPr>
            <p:nvPr/>
          </p:nvPicPr>
          <p:blipFill rotWithShape="1">
            <a:blip r:embed="rId28"/>
            <a:srcRect r="56665"/>
            <a:stretch/>
          </p:blipFill>
          <p:spPr>
            <a:xfrm>
              <a:off x="26218819" y="29816837"/>
              <a:ext cx="504625" cy="278301"/>
            </a:xfrm>
            <a:prstGeom prst="rect">
              <a:avLst/>
            </a:prstGeom>
          </p:spPr>
        </p:pic>
      </p:grpSp>
      <p:pic>
        <p:nvPicPr>
          <p:cNvPr id="151" name="Picture 150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2627184" y="31789248"/>
            <a:ext cx="8950036" cy="4699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22525053" y="33457894"/>
            <a:ext cx="8963891" cy="469900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29499618" y="32184266"/>
            <a:ext cx="97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K=8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28333051" y="33774459"/>
            <a:ext cx="97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K=7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8563981" y="30105029"/>
            <a:ext cx="737342" cy="209761"/>
          </a:xfrm>
          <a:prstGeom prst="rect">
            <a:avLst/>
          </a:prstGeom>
        </p:spPr>
      </p:pic>
      <p:sp>
        <p:nvSpPr>
          <p:cNvPr id="614" name="Rectangle 613"/>
          <p:cNvSpPr/>
          <p:nvPr/>
        </p:nvSpPr>
        <p:spPr>
          <a:xfrm>
            <a:off x="22828501" y="33941751"/>
            <a:ext cx="3862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Makes merge &amp; delete possible.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0476052" y="34982006"/>
            <a:ext cx="1251703" cy="64945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Rectangle 614"/>
          <p:cNvSpPr/>
          <p:nvPr/>
        </p:nvSpPr>
        <p:spPr>
          <a:xfrm>
            <a:off x="22736272" y="32250155"/>
            <a:ext cx="6131556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Topics &gt; K are conditionally independent of data. 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Need not be represented during inference.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8786329" y="33389353"/>
            <a:ext cx="0" cy="524177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29949144" y="31789249"/>
            <a:ext cx="0" cy="524177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32729576" y="31181931"/>
            <a:ext cx="106285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176213"/>
            <a:r>
              <a:rPr lang="en-US" sz="3200" dirty="0" smtClean="0">
                <a:solidFill>
                  <a:srgbClr val="000000"/>
                </a:solidFill>
              </a:rPr>
              <a:t>New move for escaping </a:t>
            </a:r>
            <a:r>
              <a:rPr lang="en-US" sz="3200" dirty="0">
                <a:solidFill>
                  <a:srgbClr val="000000"/>
                </a:solidFill>
              </a:rPr>
              <a:t>local optima at each </a:t>
            </a:r>
            <a:r>
              <a:rPr lang="en-US" sz="3200" dirty="0" smtClean="0">
                <a:solidFill>
                  <a:srgbClr val="000000"/>
                </a:solidFill>
              </a:rPr>
              <a:t>doc.</a:t>
            </a:r>
            <a:endParaRPr lang="en-US" sz="3200" dirty="0">
              <a:solidFill>
                <a:srgbClr val="000000"/>
              </a:solidFill>
            </a:endParaRPr>
          </a:p>
          <a:p>
            <a:pPr marL="293688" indent="-176213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Propose zero values for small-mass topics. </a:t>
            </a:r>
          </a:p>
          <a:p>
            <a:pPr marL="293688" indent="-176213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Accept if improves obj. function.</a:t>
            </a:r>
          </a:p>
        </p:txBody>
      </p:sp>
      <p:sp>
        <p:nvSpPr>
          <p:cNvPr id="169" name="Right Arrow 168"/>
          <p:cNvSpPr/>
          <p:nvPr/>
        </p:nvSpPr>
        <p:spPr>
          <a:xfrm rot="1676174">
            <a:off x="37239206" y="10190739"/>
            <a:ext cx="919479" cy="47552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38158653" y="10068761"/>
            <a:ext cx="236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Update batch 1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8" name="Picture 61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7333302" y="8812667"/>
            <a:ext cx="595745" cy="393700"/>
          </a:xfrm>
          <a:prstGeom prst="rect">
            <a:avLst/>
          </a:prstGeom>
        </p:spPr>
      </p:pic>
      <p:sp>
        <p:nvSpPr>
          <p:cNvPr id="619" name="TextBox 618"/>
          <p:cNvSpPr txBox="1"/>
          <p:nvPr/>
        </p:nvSpPr>
        <p:spPr>
          <a:xfrm>
            <a:off x="37767175" y="8744703"/>
            <a:ext cx="554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cs typeface="Arial"/>
              </a:rPr>
              <a:t>: total count of tokens assigne</a:t>
            </a:r>
            <a:r>
              <a:rPr lang="en-US" sz="2400" i="1" dirty="0" smtClean="0">
                <a:cs typeface="Arial"/>
              </a:rPr>
              <a:t>d to topic k</a:t>
            </a:r>
            <a:endParaRPr lang="en-US" sz="2400" i="1" dirty="0" smtClean="0">
              <a:cs typeface="Arial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1769240" y="23050482"/>
            <a:ext cx="8573519" cy="2677657"/>
            <a:chOff x="10833293" y="23237246"/>
            <a:chExt cx="7859059" cy="2677657"/>
          </a:xfrm>
        </p:grpSpPr>
        <p:sp>
          <p:nvSpPr>
            <p:cNvPr id="69" name="Rectangle 68"/>
            <p:cNvSpPr/>
            <p:nvPr/>
          </p:nvSpPr>
          <p:spPr>
            <a:xfrm>
              <a:off x="12364980" y="23237247"/>
              <a:ext cx="5800092" cy="2677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Font typeface="Wingdings" charset="2"/>
                <a:buChar char="§"/>
              </a:pPr>
              <a:r>
                <a:rPr lang="en-US" sz="2800" dirty="0">
                  <a:solidFill>
                    <a:srgbClr val="C550D1"/>
                  </a:solidFill>
                  <a:latin typeface="Arial"/>
                  <a:cs typeface="Arial"/>
                </a:rPr>
                <a:t>memo + delete &amp; </a:t>
              </a:r>
              <a:r>
                <a:rPr lang="en-US" sz="2800" dirty="0" smtClean="0">
                  <a:solidFill>
                    <a:srgbClr val="C550D1"/>
                  </a:solidFill>
                  <a:latin typeface="Arial"/>
                  <a:cs typeface="Arial"/>
                </a:rPr>
                <a:t>merge, </a:t>
              </a:r>
              <a:r>
                <a:rPr lang="en-US" sz="2800" dirty="0" err="1" smtClean="0">
                  <a:solidFill>
                    <a:srgbClr val="C550D1"/>
                  </a:solidFill>
                  <a:latin typeface="Arial"/>
                  <a:cs typeface="Arial"/>
                </a:rPr>
                <a:t>init</a:t>
              </a:r>
              <a:r>
                <a:rPr lang="en-US" sz="2800" dirty="0" smtClean="0">
                  <a:solidFill>
                    <a:srgbClr val="C550D1"/>
                  </a:solidFill>
                  <a:latin typeface="Arial"/>
                  <a:cs typeface="Arial"/>
                </a:rPr>
                <a:t>=smart</a:t>
              </a:r>
              <a:endParaRPr lang="en-US" sz="2800" dirty="0">
                <a:solidFill>
                  <a:srgbClr val="C550D1"/>
                </a:solidFill>
                <a:latin typeface="Arial"/>
                <a:cs typeface="Arial"/>
              </a:endParaRPr>
            </a:p>
            <a:p>
              <a:pPr marL="228600" indent="-228600">
                <a:buFont typeface="Wingdings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  <a:latin typeface="Arial"/>
                  <a:cs typeface="Arial"/>
                </a:rPr>
                <a:t>memo + delete &amp; merge, </a:t>
              </a:r>
              <a:r>
                <a:rPr lang="en-US" sz="2800" dirty="0" err="1">
                  <a:solidFill>
                    <a:srgbClr val="FF0000"/>
                  </a:solidFill>
                  <a:latin typeface="Arial"/>
                  <a:cs typeface="Arial"/>
                </a:rPr>
                <a:t>init</a:t>
              </a:r>
              <a:r>
                <a:rPr lang="en-US" sz="2800" dirty="0">
                  <a:solidFill>
                    <a:srgbClr val="FF0000"/>
                  </a:solidFill>
                  <a:latin typeface="Arial"/>
                  <a:cs typeface="Arial"/>
                </a:rPr>
                <a:t>=</a:t>
              </a:r>
              <a:r>
                <a:rPr lang="en-US" sz="2800" dirty="0" smtClean="0">
                  <a:solidFill>
                    <a:srgbClr val="FF0000"/>
                  </a:solidFill>
                  <a:latin typeface="Arial"/>
                  <a:cs typeface="Arial"/>
                </a:rPr>
                <a:t>random</a:t>
              </a:r>
            </a:p>
            <a:p>
              <a:pPr marL="228600" indent="-228600">
                <a:buFont typeface="Wingdings" charset="2"/>
                <a:buChar char="§"/>
              </a:pPr>
              <a:r>
                <a:rPr lang="en-US" sz="2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memoized</a:t>
              </a:r>
              <a:r>
                <a:rPr lang="en-US" sz="2800" dirty="0" smtClean="0">
                  <a:solidFill>
                    <a:srgbClr val="008000"/>
                  </a:solidFill>
                  <a:latin typeface="Arial"/>
                  <a:cs typeface="Arial"/>
                </a:rPr>
                <a:t>, </a:t>
              </a:r>
              <a:r>
                <a:rPr lang="en-US" sz="2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init</a:t>
              </a:r>
              <a:r>
                <a:rPr lang="en-US" sz="2800" dirty="0" smtClean="0">
                  <a:solidFill>
                    <a:srgbClr val="008000"/>
                  </a:solidFill>
                  <a:latin typeface="Arial"/>
                  <a:cs typeface="Arial"/>
                </a:rPr>
                <a:t>=random</a:t>
              </a:r>
            </a:p>
            <a:p>
              <a:pPr marL="228600" indent="-228600">
                <a:buFont typeface="Wingdings" charset="2"/>
                <a:buChar char="§"/>
              </a:pPr>
              <a:r>
                <a:rPr lang="en-US" sz="2800" dirty="0">
                  <a:solidFill>
                    <a:srgbClr val="2296C1"/>
                  </a:solidFill>
                  <a:latin typeface="Arial"/>
                  <a:cs typeface="Arial"/>
                </a:rPr>
                <a:t>stochastic, </a:t>
              </a:r>
              <a:r>
                <a:rPr lang="en-US" sz="2800" dirty="0" err="1">
                  <a:solidFill>
                    <a:srgbClr val="2296C1"/>
                  </a:solidFill>
                  <a:latin typeface="Arial"/>
                  <a:cs typeface="Arial"/>
                </a:rPr>
                <a:t>init</a:t>
              </a:r>
              <a:r>
                <a:rPr lang="en-US" sz="2800" dirty="0">
                  <a:solidFill>
                    <a:srgbClr val="2296C1"/>
                  </a:solidFill>
                  <a:latin typeface="Arial"/>
                  <a:cs typeface="Arial"/>
                </a:rPr>
                <a:t>=random</a:t>
              </a:r>
            </a:p>
            <a:p>
              <a:pPr marL="228600" indent="-2286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FCC02C"/>
                  </a:solidFill>
                  <a:latin typeface="Arial"/>
                  <a:cs typeface="Arial"/>
                </a:rPr>
                <a:t>Gibbs sampler</a:t>
              </a:r>
              <a:endParaRPr lang="en-US" sz="2800" dirty="0">
                <a:solidFill>
                  <a:srgbClr val="FCC02C"/>
                </a:solidFill>
                <a:latin typeface="Arial"/>
                <a:cs typeface="Arial"/>
              </a:endParaRPr>
            </a:p>
            <a:p>
              <a:pPr marL="228600" indent="-228600">
                <a:buFont typeface="Wingdings" charset="2"/>
                <a:buChar char="§"/>
              </a:pPr>
              <a:r>
                <a:rPr lang="en-US" sz="2800" dirty="0" smtClean="0">
                  <a:latin typeface="Arial"/>
                  <a:cs typeface="Arial"/>
                </a:rPr>
                <a:t>stochastic </a:t>
              </a:r>
              <a:r>
                <a:rPr lang="en-US" sz="2800" dirty="0">
                  <a:latin typeface="Arial"/>
                  <a:cs typeface="Arial"/>
                </a:rPr>
                <a:t>(</a:t>
              </a:r>
              <a:r>
                <a:rPr lang="en-US" sz="2800" dirty="0" smtClean="0">
                  <a:latin typeface="Arial"/>
                  <a:cs typeface="Arial"/>
                </a:rPr>
                <a:t>CRF)</a:t>
              </a:r>
              <a:endParaRPr lang="en-US" sz="2800" dirty="0">
                <a:latin typeface="Arial"/>
                <a:cs typeface="Arial"/>
              </a:endParaRP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15374733" y="25058186"/>
              <a:ext cx="27622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7475">
                <a:lnSpc>
                  <a:spcPct val="70000"/>
                </a:lnSpc>
              </a:pPr>
              <a:r>
                <a:rPr lang="en-US" sz="2400" i="1" dirty="0" err="1" smtClean="0">
                  <a:solidFill>
                    <a:schemeClr val="accent2"/>
                  </a:solidFill>
                </a:rPr>
                <a:t>Teh</a:t>
              </a:r>
              <a:r>
                <a:rPr lang="en-US" sz="2400" i="1" dirty="0" smtClean="0">
                  <a:solidFill>
                    <a:schemeClr val="accent2"/>
                  </a:solidFill>
                </a:rPr>
                <a:t> et </a:t>
              </a:r>
              <a:r>
                <a:rPr lang="en-US" sz="2400" i="1" dirty="0" smtClean="0">
                  <a:solidFill>
                    <a:schemeClr val="accent2"/>
                  </a:solidFill>
                </a:rPr>
                <a:t>al. ‘</a:t>
              </a:r>
              <a:r>
                <a:rPr lang="en-US" sz="2400" i="1" dirty="0" smtClean="0">
                  <a:solidFill>
                    <a:schemeClr val="accent2"/>
                  </a:solidFill>
                </a:rPr>
                <a:t>06</a:t>
              </a:r>
              <a:endParaRPr lang="en-US" sz="2400" i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5374733" y="25487966"/>
              <a:ext cx="2785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7475">
                <a:lnSpc>
                  <a:spcPct val="70000"/>
                </a:lnSpc>
              </a:pPr>
              <a:r>
                <a:rPr lang="en-US" sz="2400" i="1" dirty="0" smtClean="0">
                  <a:solidFill>
                    <a:schemeClr val="accent2"/>
                  </a:solidFill>
                </a:rPr>
                <a:t>Wang et </a:t>
              </a:r>
              <a:r>
                <a:rPr lang="en-US" sz="2400" i="1" dirty="0" smtClean="0">
                  <a:solidFill>
                    <a:schemeClr val="accent2"/>
                  </a:solidFill>
                </a:rPr>
                <a:t>al. </a:t>
              </a:r>
              <a:r>
                <a:rPr lang="en-US" sz="2400" i="1" dirty="0" smtClean="0">
                  <a:solidFill>
                    <a:schemeClr val="accent2"/>
                  </a:solidFill>
                </a:rPr>
                <a:t>‘11</a:t>
              </a:r>
              <a:endParaRPr lang="en-US" sz="2400" i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0833293" y="23237246"/>
              <a:ext cx="7859059" cy="2677656"/>
            </a:xfrm>
            <a:prstGeom prst="rect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Arial"/>
                  <a:cs typeface="Arial"/>
                </a:rPr>
                <a:t>Legend</a:t>
              </a:r>
              <a:r>
                <a:rPr lang="en-US" sz="2800" dirty="0" smtClean="0">
                  <a:cs typeface="Arial"/>
                </a:rPr>
                <a:t>:</a:t>
              </a:r>
            </a:p>
            <a:p>
              <a:endParaRPr lang="en-US" sz="2800" dirty="0">
                <a:cs typeface="Arial"/>
              </a:endParaRPr>
            </a:p>
            <a:p>
              <a:endParaRPr lang="en-US" sz="2800" dirty="0" smtClean="0">
                <a:cs typeface="Arial"/>
              </a:endParaRPr>
            </a:p>
            <a:p>
              <a:endParaRPr lang="en-US" sz="2800" dirty="0">
                <a:cs typeface="Arial"/>
              </a:endParaRPr>
            </a:p>
            <a:p>
              <a:endParaRPr lang="en-US" sz="2800" dirty="0" smtClean="0">
                <a:cs typeface="Arial"/>
              </a:endParaRPr>
            </a:p>
            <a:p>
              <a:endParaRPr lang="en-US" sz="2800" dirty="0" smtClean="0">
                <a:cs typeface="Arial"/>
              </a:endParaRPr>
            </a:p>
          </p:txBody>
        </p:sp>
      </p:grpSp>
      <p:sp>
        <p:nvSpPr>
          <p:cNvPr id="621" name="TextBox 620"/>
          <p:cNvSpPr txBox="1"/>
          <p:nvPr/>
        </p:nvSpPr>
        <p:spPr>
          <a:xfrm>
            <a:off x="33286505" y="1840454"/>
            <a:ext cx="10071600" cy="1538883"/>
          </a:xfrm>
          <a:prstGeom prst="rect">
            <a:avLst/>
          </a:prstGeom>
          <a:solidFill>
            <a:srgbClr val="CFE7F8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7475" algn="ctr"/>
            <a:r>
              <a:rPr lang="en-US" sz="5400" b="1" dirty="0" smtClean="0"/>
              <a:t>Python code</a:t>
            </a:r>
          </a:p>
          <a:p>
            <a:pPr marL="117475" algn="ctr"/>
            <a:r>
              <a:rPr lang="en-US" sz="4000" dirty="0" err="1" smtClean="0"/>
              <a:t>bitbucket.org</a:t>
            </a:r>
            <a:r>
              <a:rPr lang="en-US" sz="4000" dirty="0" smtClean="0"/>
              <a:t>/</a:t>
            </a:r>
            <a:r>
              <a:rPr lang="en-US" sz="4000" dirty="0" err="1" smtClean="0"/>
              <a:t>michaelchughes</a:t>
            </a:r>
            <a:r>
              <a:rPr lang="en-US" sz="4000" dirty="0" smtClean="0"/>
              <a:t>/</a:t>
            </a:r>
            <a:r>
              <a:rPr lang="en-US" sz="4000" dirty="0" err="1" smtClean="0"/>
              <a:t>bnpy-dev</a:t>
            </a:r>
            <a:endParaRPr lang="en-US" sz="4000" dirty="0" smtClean="0"/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63"/>
          <a:srcRect l="3534" t="6956" r="3060" b="5533"/>
          <a:stretch/>
        </p:blipFill>
        <p:spPr>
          <a:xfrm>
            <a:off x="40177283" y="396240"/>
            <a:ext cx="2482735" cy="1148080"/>
          </a:xfrm>
          <a:prstGeom prst="rect">
            <a:avLst/>
          </a:prstGeom>
        </p:spPr>
      </p:pic>
      <p:pic>
        <p:nvPicPr>
          <p:cNvPr id="174" name="Picture 173" descr="nyt2M-LapsVsHeldout-Poster-WithoutParRuns.pdf"/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" r="255" b="-2679"/>
          <a:stretch/>
        </p:blipFill>
        <p:spPr>
          <a:xfrm>
            <a:off x="11245523" y="26747287"/>
            <a:ext cx="4688378" cy="3372683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32909061" y="21089717"/>
            <a:ext cx="10973928" cy="3937241"/>
          </a:xfrm>
          <a:prstGeom prst="rect">
            <a:avLst/>
          </a:prstGeom>
        </p:spPr>
      </p:pic>
      <p:pic>
        <p:nvPicPr>
          <p:cNvPr id="177" name="Picture 176" descr="nyt2M-LapsVsHeldout-Poster-ParallelTimes.pdf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33" y="26721787"/>
            <a:ext cx="4559933" cy="3242844"/>
          </a:xfrm>
          <a:prstGeom prst="rect">
            <a:avLst/>
          </a:prstGeom>
        </p:spPr>
      </p:pic>
      <p:sp>
        <p:nvSpPr>
          <p:cNvPr id="622" name="Rectangle 621"/>
          <p:cNvSpPr/>
          <p:nvPr/>
        </p:nvSpPr>
        <p:spPr>
          <a:xfrm>
            <a:off x="17553286" y="27454531"/>
            <a:ext cx="2826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Wingdings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Oct ‘14: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single thread 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28600" indent="-228600">
              <a:buFont typeface="Wingdings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May ‘15: 8 workers</a:t>
            </a:r>
          </a:p>
        </p:txBody>
      </p:sp>
      <p:sp>
        <p:nvSpPr>
          <p:cNvPr id="623" name="Rectangle 622"/>
          <p:cNvSpPr/>
          <p:nvPr/>
        </p:nvSpPr>
        <p:spPr>
          <a:xfrm>
            <a:off x="15923691" y="29981321"/>
            <a:ext cx="4898362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Recent parallelization of code makes large-scale analysis possible.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16180683" y="9017870"/>
            <a:ext cx="4609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7475"/>
            <a:r>
              <a:rPr lang="en-US" sz="4000" b="1" dirty="0" smtClean="0"/>
              <a:t>Algorithm template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0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904</Words>
  <Application>Microsoft Macintosh PowerPoint</Application>
  <PresentationFormat>Custom</PresentationFormat>
  <Paragraphs>205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Hughes</dc:creator>
  <cp:lastModifiedBy>Michael Hughes</cp:lastModifiedBy>
  <cp:revision>172</cp:revision>
  <cp:lastPrinted>2015-05-07T21:28:39Z</cp:lastPrinted>
  <dcterms:created xsi:type="dcterms:W3CDTF">2015-05-04T23:58:12Z</dcterms:created>
  <dcterms:modified xsi:type="dcterms:W3CDTF">2015-05-07T23:33:16Z</dcterms:modified>
</cp:coreProperties>
</file>