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1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5CAA-916C-4CA9-A733-96B875F34C4D}" type="datetimeFigureOut">
              <a:rPr lang="en-NZ" smtClean="0"/>
              <a:t>8/07/2021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93A3-B6CF-492A-A928-764DA93002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120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5CAA-916C-4CA9-A733-96B875F34C4D}" type="datetimeFigureOut">
              <a:rPr lang="en-NZ" smtClean="0"/>
              <a:t>8/07/2021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93A3-B6CF-492A-A928-764DA93002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8353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5CAA-916C-4CA9-A733-96B875F34C4D}" type="datetimeFigureOut">
              <a:rPr lang="en-NZ" smtClean="0"/>
              <a:t>8/07/2021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93A3-B6CF-492A-A928-764DA93002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6325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5CAA-916C-4CA9-A733-96B875F34C4D}" type="datetimeFigureOut">
              <a:rPr lang="en-NZ" smtClean="0"/>
              <a:t>8/07/2021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93A3-B6CF-492A-A928-764DA93002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3402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5CAA-916C-4CA9-A733-96B875F34C4D}" type="datetimeFigureOut">
              <a:rPr lang="en-NZ" smtClean="0"/>
              <a:t>8/07/2021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93A3-B6CF-492A-A928-764DA93002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8741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5CAA-916C-4CA9-A733-96B875F34C4D}" type="datetimeFigureOut">
              <a:rPr lang="en-NZ" smtClean="0"/>
              <a:t>8/07/2021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93A3-B6CF-492A-A928-764DA93002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374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5CAA-916C-4CA9-A733-96B875F34C4D}" type="datetimeFigureOut">
              <a:rPr lang="en-NZ" smtClean="0"/>
              <a:t>8/07/2021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93A3-B6CF-492A-A928-764DA93002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7422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5CAA-916C-4CA9-A733-96B875F34C4D}" type="datetimeFigureOut">
              <a:rPr lang="en-NZ" smtClean="0"/>
              <a:t>8/07/2021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93A3-B6CF-492A-A928-764DA93002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354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5CAA-916C-4CA9-A733-96B875F34C4D}" type="datetimeFigureOut">
              <a:rPr lang="en-NZ" smtClean="0"/>
              <a:t>8/07/2021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93A3-B6CF-492A-A928-764DA93002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4453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5CAA-916C-4CA9-A733-96B875F34C4D}" type="datetimeFigureOut">
              <a:rPr lang="en-NZ" smtClean="0"/>
              <a:t>8/07/2021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93A3-B6CF-492A-A928-764DA93002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075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5CAA-916C-4CA9-A733-96B875F34C4D}" type="datetimeFigureOut">
              <a:rPr lang="en-NZ" smtClean="0"/>
              <a:t>8/07/2021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93A3-B6CF-492A-A928-764DA93002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954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A5CAA-916C-4CA9-A733-96B875F34C4D}" type="datetimeFigureOut">
              <a:rPr lang="en-NZ" smtClean="0"/>
              <a:t>8/07/2021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193A3-B6CF-492A-A928-764DA93002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512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g.org/texlive/" TargetMode="External"/><Relationship Id="rId2" Type="http://schemas.openxmlformats.org/officeDocument/2006/relationships/hyperlink" Target="https://miktex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relatex.com/" TargetMode="External"/><Relationship Id="rId7" Type="http://schemas.openxmlformats.org/officeDocument/2006/relationships/hyperlink" Target="https://www.lyx.org/" TargetMode="External"/><Relationship Id="rId2" Type="http://schemas.openxmlformats.org/officeDocument/2006/relationships/hyperlink" Target="https://www.overleaf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xm1math.net/texmaker/" TargetMode="External"/><Relationship Id="rId5" Type="http://schemas.openxmlformats.org/officeDocument/2006/relationships/hyperlink" Target="http://www.tug.org/texworks/" TargetMode="External"/><Relationship Id="rId4" Type="http://schemas.openxmlformats.org/officeDocument/2006/relationships/hyperlink" Target="https://www.texstudio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atex.org/forum/" TargetMode="External"/><Relationship Id="rId2" Type="http://schemas.openxmlformats.org/officeDocument/2006/relationships/hyperlink" Target="https://tex.stackexchang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eis.org/wiki/List_of_LaTeX_mathematical_symbols" TargetMode="External"/><Relationship Id="rId5" Type="http://schemas.openxmlformats.org/officeDocument/2006/relationships/hyperlink" Target="https://texfaq.org/FAQ-TeXsystems" TargetMode="External"/><Relationship Id="rId4" Type="http://schemas.openxmlformats.org/officeDocument/2006/relationships/hyperlink" Target="https://www.overleaf.com/learn/latex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2387600"/>
          </a:xfrm>
        </p:spPr>
        <p:txBody>
          <a:bodyPr/>
          <a:lstStyle/>
          <a:p>
            <a:r>
              <a:rPr lang="en-NZ" dirty="0"/>
              <a:t>So You Want to Learn Latex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Introduction to Latex and what it can do for you</a:t>
            </a:r>
          </a:p>
        </p:txBody>
      </p:sp>
    </p:spTree>
    <p:extLst>
      <p:ext uri="{BB962C8B-B14F-4D97-AF65-F5344CB8AC3E}">
        <p14:creationId xmlns:p14="http://schemas.microsoft.com/office/powerpoint/2010/main" val="225906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NZ" dirty="0"/>
              <a:t>Installing Latex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4668"/>
            <a:ext cx="12192000" cy="5703331"/>
          </a:xfrm>
        </p:spPr>
        <p:txBody>
          <a:bodyPr>
            <a:normAutofit/>
          </a:bodyPr>
          <a:lstStyle/>
          <a:p>
            <a:r>
              <a:rPr lang="en-NZ" dirty="0"/>
              <a:t>Both </a:t>
            </a:r>
            <a:r>
              <a:rPr lang="en-NZ" dirty="0" err="1"/>
              <a:t>MikTeX</a:t>
            </a:r>
            <a:r>
              <a:rPr lang="en-NZ" dirty="0"/>
              <a:t> and </a:t>
            </a:r>
            <a:r>
              <a:rPr lang="en-NZ" dirty="0" err="1"/>
              <a:t>TeX</a:t>
            </a:r>
            <a:r>
              <a:rPr lang="en-NZ" dirty="0"/>
              <a:t> Live are used distributions</a:t>
            </a:r>
          </a:p>
          <a:p>
            <a:pPr lvl="1"/>
            <a:r>
              <a:rPr lang="en-NZ" dirty="0"/>
              <a:t>Both programs keep an up-to-date index of all packages on CTAN (Comprehensive </a:t>
            </a:r>
            <a:r>
              <a:rPr lang="en-NZ" dirty="0" err="1"/>
              <a:t>TeX</a:t>
            </a:r>
            <a:r>
              <a:rPr lang="en-NZ" dirty="0"/>
              <a:t> Archive Network)</a:t>
            </a:r>
          </a:p>
          <a:p>
            <a:pPr lvl="2"/>
            <a:r>
              <a:rPr lang="en-NZ" dirty="0"/>
              <a:t>CTAN is an archive of all the packages people write</a:t>
            </a:r>
          </a:p>
          <a:p>
            <a:pPr lvl="1"/>
            <a:r>
              <a:rPr lang="en-NZ" dirty="0"/>
              <a:t>Think of these as distribution programs of Python: Anaconda or Continuum</a:t>
            </a:r>
          </a:p>
          <a:p>
            <a:pPr marL="457200" lvl="1" indent="0">
              <a:buNone/>
            </a:pPr>
            <a:endParaRPr lang="en-NZ" dirty="0">
              <a:hlinkClick r:id="rId2"/>
            </a:endParaRPr>
          </a:p>
          <a:p>
            <a:pPr marL="457200" lvl="1" indent="0">
              <a:buNone/>
            </a:pPr>
            <a:r>
              <a:rPr lang="en-NZ" dirty="0">
                <a:hlinkClick r:id="rId2"/>
              </a:rPr>
              <a:t>https://miktex.org/</a:t>
            </a:r>
            <a:r>
              <a:rPr lang="en-NZ" dirty="0"/>
              <a:t> 				  	</a:t>
            </a:r>
            <a:r>
              <a:rPr lang="en-NZ" dirty="0">
                <a:hlinkClick r:id="rId3"/>
              </a:rPr>
              <a:t>https://www.tug.org/texlive/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9" y="3948545"/>
            <a:ext cx="2101588" cy="2755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134" y="3948545"/>
            <a:ext cx="4139733" cy="279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2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09777-EF1E-429B-80A5-2A4EC0B0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NZ" dirty="0"/>
              <a:t>Online Latex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4ABE3-B37B-4F55-ABC2-881BF1679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Many people like to use an online distribution of Latex</a:t>
            </a:r>
          </a:p>
          <a:p>
            <a:endParaRPr lang="en-NZ" dirty="0"/>
          </a:p>
          <a:p>
            <a:r>
              <a:rPr lang="en-NZ" dirty="0"/>
              <a:t>Overleaf has the latest </a:t>
            </a:r>
            <a:r>
              <a:rPr lang="en-NZ" dirty="0" err="1"/>
              <a:t>Texlive</a:t>
            </a:r>
            <a:r>
              <a:rPr lang="en-NZ" dirty="0"/>
              <a:t> package manager and a decent interface.</a:t>
            </a:r>
          </a:p>
          <a:p>
            <a:pPr marL="457200" lvl="1" indent="0">
              <a:buNone/>
            </a:pPr>
            <a:endParaRPr lang="en-NZ" dirty="0"/>
          </a:p>
          <a:p>
            <a:pPr marL="457200" lvl="1" indent="0">
              <a:buNone/>
            </a:pPr>
            <a:r>
              <a:rPr lang="en-NZ" dirty="0"/>
              <a:t>https://www.overleaf.com/</a:t>
            </a:r>
          </a:p>
        </p:txBody>
      </p:sp>
    </p:spTree>
    <p:extLst>
      <p:ext uri="{BB962C8B-B14F-4D97-AF65-F5344CB8AC3E}">
        <p14:creationId xmlns:p14="http://schemas.microsoft.com/office/powerpoint/2010/main" val="203554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NZ" dirty="0"/>
              <a:t>Installing a </a:t>
            </a:r>
            <a:r>
              <a:rPr lang="en-NZ" dirty="0" err="1"/>
              <a:t>LateX</a:t>
            </a:r>
            <a:r>
              <a:rPr lang="en-NZ" dirty="0"/>
              <a:t>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4668"/>
            <a:ext cx="12192000" cy="5703331"/>
          </a:xfrm>
        </p:spPr>
        <p:txBody>
          <a:bodyPr>
            <a:normAutofit/>
          </a:bodyPr>
          <a:lstStyle/>
          <a:p>
            <a:r>
              <a:rPr lang="en-NZ" dirty="0"/>
              <a:t>Like any programing language, </a:t>
            </a:r>
            <a:r>
              <a:rPr lang="en-NZ" dirty="0" err="1"/>
              <a:t>LateX</a:t>
            </a:r>
            <a:r>
              <a:rPr lang="en-NZ" dirty="0"/>
              <a:t> has a large amount of IDEs (Integrated Development Environment)</a:t>
            </a:r>
          </a:p>
          <a:p>
            <a:pPr lvl="1"/>
            <a:r>
              <a:rPr lang="en-NZ" dirty="0"/>
              <a:t>Most IDE’s are free and it really comes down to personal preferences.  </a:t>
            </a:r>
          </a:p>
          <a:p>
            <a:pPr lvl="1"/>
            <a:r>
              <a:rPr lang="en-NZ" dirty="0"/>
              <a:t>There are websites like Overleaf / </a:t>
            </a:r>
            <a:r>
              <a:rPr lang="en-NZ" dirty="0" err="1"/>
              <a:t>Sharelatex</a:t>
            </a:r>
            <a:r>
              <a:rPr lang="en-NZ" dirty="0"/>
              <a:t> (</a:t>
            </a:r>
            <a:r>
              <a:rPr lang="en-NZ" dirty="0">
                <a:hlinkClick r:id="rId2"/>
              </a:rPr>
              <a:t>https://www.overleaf.com/</a:t>
            </a:r>
            <a:r>
              <a:rPr lang="en-NZ" dirty="0"/>
              <a:t>, </a:t>
            </a:r>
            <a:r>
              <a:rPr lang="en-NZ" dirty="0">
                <a:hlinkClick r:id="rId3"/>
              </a:rPr>
              <a:t>https://www.sharelatex.com/</a:t>
            </a:r>
            <a:r>
              <a:rPr lang="en-NZ" dirty="0"/>
              <a:t>) that have their own IDEs and will compile the code every time you make a change.</a:t>
            </a:r>
          </a:p>
          <a:p>
            <a:pPr lvl="1"/>
            <a:r>
              <a:rPr lang="en-NZ" dirty="0"/>
              <a:t>I personally like an IDE that has a pdf preview window after compiling.</a:t>
            </a:r>
          </a:p>
          <a:p>
            <a:pPr lvl="1"/>
            <a:endParaRPr lang="en-NZ" dirty="0"/>
          </a:p>
          <a:p>
            <a:r>
              <a:rPr lang="en-NZ" dirty="0"/>
              <a:t>Some common IDE’s</a:t>
            </a:r>
          </a:p>
          <a:p>
            <a:pPr lvl="1"/>
            <a:r>
              <a:rPr lang="en-NZ" dirty="0" err="1"/>
              <a:t>TeXstudio</a:t>
            </a:r>
            <a:r>
              <a:rPr lang="en-NZ" dirty="0"/>
              <a:t>: </a:t>
            </a:r>
            <a:r>
              <a:rPr lang="en-NZ" dirty="0">
                <a:hlinkClick r:id="rId4"/>
              </a:rPr>
              <a:t>https://www.texstudio.org/</a:t>
            </a:r>
            <a:endParaRPr lang="en-NZ" dirty="0"/>
          </a:p>
          <a:p>
            <a:pPr lvl="1"/>
            <a:r>
              <a:rPr lang="en-NZ" dirty="0" err="1"/>
              <a:t>TeXworks</a:t>
            </a:r>
            <a:r>
              <a:rPr lang="en-NZ" dirty="0"/>
              <a:t>: </a:t>
            </a:r>
            <a:r>
              <a:rPr lang="en-NZ" dirty="0">
                <a:hlinkClick r:id="rId5"/>
              </a:rPr>
              <a:t>http://www.tug.org/texworks/</a:t>
            </a:r>
            <a:endParaRPr lang="en-NZ" dirty="0"/>
          </a:p>
          <a:p>
            <a:pPr lvl="1"/>
            <a:r>
              <a:rPr lang="en-NZ" dirty="0" err="1"/>
              <a:t>TeXmaker</a:t>
            </a:r>
            <a:r>
              <a:rPr lang="en-NZ" dirty="0"/>
              <a:t>: </a:t>
            </a:r>
            <a:r>
              <a:rPr lang="en-NZ" dirty="0">
                <a:hlinkClick r:id="rId6"/>
              </a:rPr>
              <a:t>http://www.xm1math.net/texmaker/</a:t>
            </a:r>
            <a:endParaRPr lang="en-NZ" dirty="0"/>
          </a:p>
          <a:p>
            <a:pPr lvl="1"/>
            <a:r>
              <a:rPr lang="en-NZ" dirty="0" err="1"/>
              <a:t>LyX</a:t>
            </a:r>
            <a:r>
              <a:rPr lang="en-NZ" dirty="0"/>
              <a:t>: </a:t>
            </a:r>
            <a:r>
              <a:rPr lang="en-NZ" dirty="0">
                <a:hlinkClick r:id="rId7"/>
              </a:rPr>
              <a:t>https://www.lyx.org/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4004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NZ" dirty="0"/>
              <a:t>Including a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4668"/>
            <a:ext cx="12192000" cy="5703331"/>
          </a:xfrm>
        </p:spPr>
        <p:txBody>
          <a:bodyPr>
            <a:normAutofit lnSpcReduction="10000"/>
          </a:bodyPr>
          <a:lstStyle/>
          <a:p>
            <a:r>
              <a:rPr lang="en-NZ" dirty="0"/>
              <a:t>Using a package is very similar to including a package in a piece of code</a:t>
            </a:r>
          </a:p>
          <a:p>
            <a:pPr lvl="1"/>
            <a:r>
              <a:rPr lang="en-NZ" dirty="0"/>
              <a:t>In </a:t>
            </a:r>
            <a:r>
              <a:rPr lang="en-NZ" dirty="0" err="1"/>
              <a:t>LateX</a:t>
            </a:r>
            <a:r>
              <a:rPr lang="en-NZ" dirty="0"/>
              <a:t>, type \</a:t>
            </a:r>
            <a:r>
              <a:rPr lang="en-NZ" dirty="0" err="1"/>
              <a:t>usepackage</a:t>
            </a:r>
            <a:r>
              <a:rPr lang="en-NZ" dirty="0"/>
              <a:t>{package name}</a:t>
            </a:r>
          </a:p>
          <a:p>
            <a:pPr lvl="1"/>
            <a:r>
              <a:rPr lang="en-NZ" dirty="0"/>
              <a:t>Each package has it’s own documentation and options when including the package.</a:t>
            </a:r>
          </a:p>
          <a:p>
            <a:pPr lvl="2"/>
            <a:r>
              <a:rPr lang="en-NZ" dirty="0"/>
              <a:t>Instead of </a:t>
            </a:r>
            <a:r>
              <a:rPr lang="en-NZ" b="1" dirty="0"/>
              <a:t>\</a:t>
            </a:r>
            <a:r>
              <a:rPr lang="en-NZ" b="1" dirty="0" err="1"/>
              <a:t>usepackage</a:t>
            </a:r>
            <a:r>
              <a:rPr lang="en-NZ" b="1" dirty="0"/>
              <a:t>{geometry}</a:t>
            </a:r>
            <a:r>
              <a:rPr lang="en-NZ" dirty="0"/>
              <a:t>, typing in </a:t>
            </a:r>
            <a:r>
              <a:rPr lang="en-NZ" b="1" dirty="0"/>
              <a:t>\</a:t>
            </a:r>
            <a:r>
              <a:rPr lang="en-NZ" b="1" dirty="0" err="1"/>
              <a:t>usepackage</a:t>
            </a:r>
            <a:r>
              <a:rPr lang="en-NZ" b="1" dirty="0"/>
              <a:t>[a4paper, margin = 2cm]{geometry}</a:t>
            </a:r>
            <a:r>
              <a:rPr lang="en-NZ" dirty="0"/>
              <a:t> will give a paper layout of A4 paper size with 2cm margins on both sides, top, and bottom.</a:t>
            </a:r>
          </a:p>
          <a:p>
            <a:pPr marL="914400" lvl="2" indent="0">
              <a:buNone/>
            </a:pPr>
            <a:endParaRPr lang="en-NZ" dirty="0"/>
          </a:p>
          <a:p>
            <a:pPr marL="914400" lvl="2" indent="0">
              <a:buNone/>
            </a:pPr>
            <a:endParaRPr lang="en-NZ" dirty="0"/>
          </a:p>
          <a:p>
            <a:r>
              <a:rPr lang="en-NZ" dirty="0"/>
              <a:t>Some useful </a:t>
            </a:r>
            <a:r>
              <a:rPr lang="en-NZ" dirty="0" err="1"/>
              <a:t>LateX</a:t>
            </a:r>
            <a:r>
              <a:rPr lang="en-NZ" dirty="0"/>
              <a:t> packages for scientific papers:</a:t>
            </a:r>
          </a:p>
          <a:p>
            <a:pPr lvl="1"/>
            <a:r>
              <a:rPr lang="en-NZ" dirty="0"/>
              <a:t>For typing maths: \</a:t>
            </a:r>
            <a:r>
              <a:rPr lang="en-NZ" dirty="0" err="1"/>
              <a:t>usepackage</a:t>
            </a:r>
            <a:r>
              <a:rPr lang="en-NZ" dirty="0"/>
              <a:t>{</a:t>
            </a:r>
            <a:r>
              <a:rPr lang="en-NZ" dirty="0" err="1"/>
              <a:t>amsmath</a:t>
            </a:r>
            <a:r>
              <a:rPr lang="en-NZ" dirty="0"/>
              <a:t>, </a:t>
            </a:r>
            <a:r>
              <a:rPr lang="en-NZ" dirty="0" err="1"/>
              <a:t>amssymb</a:t>
            </a:r>
            <a:r>
              <a:rPr lang="en-NZ" dirty="0"/>
              <a:t>, </a:t>
            </a:r>
            <a:r>
              <a:rPr lang="en-NZ" dirty="0" err="1"/>
              <a:t>amsfonts</a:t>
            </a:r>
            <a:r>
              <a:rPr lang="en-NZ" dirty="0"/>
              <a:t>}</a:t>
            </a:r>
          </a:p>
          <a:p>
            <a:pPr lvl="1"/>
            <a:r>
              <a:rPr lang="en-NZ" dirty="0"/>
              <a:t>For including graphics: \</a:t>
            </a:r>
            <a:r>
              <a:rPr lang="en-NZ" dirty="0" err="1"/>
              <a:t>usepackage</a:t>
            </a:r>
            <a:r>
              <a:rPr lang="en-NZ" dirty="0"/>
              <a:t>{graphic, </a:t>
            </a:r>
            <a:r>
              <a:rPr lang="en-NZ" dirty="0" err="1"/>
              <a:t>subcaption</a:t>
            </a:r>
            <a:r>
              <a:rPr lang="en-NZ" dirty="0"/>
              <a:t>, </a:t>
            </a:r>
            <a:r>
              <a:rPr lang="en-NZ" dirty="0" err="1"/>
              <a:t>subfig</a:t>
            </a:r>
            <a:r>
              <a:rPr lang="en-NZ" dirty="0"/>
              <a:t>}</a:t>
            </a:r>
          </a:p>
          <a:p>
            <a:pPr lvl="1"/>
            <a:r>
              <a:rPr lang="en-NZ" dirty="0"/>
              <a:t>To manage paragraphs: \</a:t>
            </a:r>
            <a:r>
              <a:rPr lang="en-NZ" dirty="0" err="1"/>
              <a:t>usepackage</a:t>
            </a:r>
            <a:r>
              <a:rPr lang="en-NZ" dirty="0"/>
              <a:t>{</a:t>
            </a:r>
            <a:r>
              <a:rPr lang="en-NZ" dirty="0" err="1"/>
              <a:t>parskip</a:t>
            </a:r>
            <a:r>
              <a:rPr lang="en-NZ" dirty="0"/>
              <a:t>}</a:t>
            </a:r>
          </a:p>
          <a:p>
            <a:pPr lvl="1"/>
            <a:r>
              <a:rPr lang="en-NZ" dirty="0"/>
              <a:t>To manage page margins: \</a:t>
            </a:r>
            <a:r>
              <a:rPr lang="en-NZ" dirty="0" err="1"/>
              <a:t>usepackage</a:t>
            </a:r>
            <a:r>
              <a:rPr lang="en-NZ" dirty="0"/>
              <a:t>{geometry}</a:t>
            </a:r>
          </a:p>
          <a:p>
            <a:pPr lvl="1"/>
            <a:r>
              <a:rPr lang="en-NZ" dirty="0"/>
              <a:t>To manage references: \</a:t>
            </a:r>
            <a:r>
              <a:rPr lang="en-NZ" dirty="0" err="1"/>
              <a:t>usepackage</a:t>
            </a:r>
            <a:r>
              <a:rPr lang="en-NZ" dirty="0"/>
              <a:t>{</a:t>
            </a:r>
            <a:r>
              <a:rPr lang="en-NZ" dirty="0" err="1"/>
              <a:t>natbib</a:t>
            </a:r>
            <a:r>
              <a:rPr lang="en-NZ" dirty="0"/>
              <a:t>}</a:t>
            </a:r>
          </a:p>
          <a:p>
            <a:pPr lvl="1"/>
            <a:r>
              <a:rPr lang="en-NZ" dirty="0"/>
              <a:t>For Drawing graphics: \</a:t>
            </a:r>
            <a:r>
              <a:rPr lang="en-NZ" dirty="0" err="1"/>
              <a:t>usepackage</a:t>
            </a:r>
            <a:r>
              <a:rPr lang="en-NZ" dirty="0"/>
              <a:t>{</a:t>
            </a:r>
            <a:r>
              <a:rPr lang="en-NZ" dirty="0" err="1"/>
              <a:t>tikz</a:t>
            </a:r>
            <a:r>
              <a:rPr lang="en-NZ" dirty="0"/>
              <a:t>}</a:t>
            </a:r>
          </a:p>
          <a:p>
            <a:pPr lvl="1"/>
            <a:r>
              <a:rPr lang="en-NZ" dirty="0"/>
              <a:t>For managing headers: \</a:t>
            </a:r>
            <a:r>
              <a:rPr lang="en-NZ" dirty="0" err="1"/>
              <a:t>usepackage</a:t>
            </a:r>
            <a:r>
              <a:rPr lang="en-NZ" dirty="0"/>
              <a:t>{</a:t>
            </a:r>
            <a:r>
              <a:rPr lang="en-NZ" dirty="0" err="1"/>
              <a:t>fancyhdr</a:t>
            </a:r>
            <a:r>
              <a:rPr lang="en-NZ" dirty="0"/>
              <a:t>}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5568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NZ" dirty="0"/>
              <a:t>Formatting a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4668"/>
            <a:ext cx="12192000" cy="5703331"/>
          </a:xfrm>
        </p:spPr>
        <p:txBody>
          <a:bodyPr>
            <a:normAutofit/>
          </a:bodyPr>
          <a:lstStyle/>
          <a:p>
            <a:pPr lvl="2"/>
            <a:r>
              <a:rPr lang="en-NZ" dirty="0"/>
              <a:t>Each page is divided into sections using the \section{*Title goes here*} command. Each section can be divided into subsections by adding the word sub before section.  The following is a list of all the section commands:</a:t>
            </a:r>
          </a:p>
          <a:p>
            <a:pPr lvl="3"/>
            <a:r>
              <a:rPr lang="en-NZ" dirty="0"/>
              <a:t>\section{*Title goes here*}</a:t>
            </a:r>
          </a:p>
          <a:p>
            <a:pPr lvl="3"/>
            <a:r>
              <a:rPr lang="en-NZ" dirty="0"/>
              <a:t>\subsection{*Title goes here*}</a:t>
            </a:r>
          </a:p>
          <a:p>
            <a:pPr lvl="3"/>
            <a:r>
              <a:rPr lang="en-NZ" dirty="0"/>
              <a:t>\</a:t>
            </a:r>
            <a:r>
              <a:rPr lang="en-NZ" dirty="0" err="1"/>
              <a:t>subsubsection</a:t>
            </a:r>
            <a:r>
              <a:rPr lang="en-NZ" dirty="0"/>
              <a:t>{*Title goes here*}</a:t>
            </a:r>
          </a:p>
          <a:p>
            <a:pPr lvl="3"/>
            <a:r>
              <a:rPr lang="en-NZ" dirty="0"/>
              <a:t>\paragraph{*Title goes here*}</a:t>
            </a:r>
          </a:p>
          <a:p>
            <a:pPr lvl="2"/>
            <a:r>
              <a:rPr lang="en-NZ" dirty="0"/>
              <a:t>Some packages will allow you to divide the section further </a:t>
            </a:r>
            <a:r>
              <a:rPr lang="en-NZ"/>
              <a:t>if you desire.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3633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NZ" dirty="0"/>
              <a:t>Resources if you’re stuck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hlinkClick r:id="rId2"/>
              </a:rPr>
              <a:t>https://tex.stackexchange.com/</a:t>
            </a:r>
            <a:endParaRPr lang="en-NZ" dirty="0"/>
          </a:p>
          <a:p>
            <a:r>
              <a:rPr lang="en-NZ" dirty="0">
                <a:hlinkClick r:id="rId3"/>
              </a:rPr>
              <a:t>https://latex.org/forum/</a:t>
            </a:r>
            <a:endParaRPr lang="en-NZ" dirty="0"/>
          </a:p>
          <a:p>
            <a:r>
              <a:rPr lang="en-NZ" dirty="0">
                <a:hlinkClick r:id="rId4"/>
              </a:rPr>
              <a:t>https://www.overleaf.com/learn/latex/</a:t>
            </a:r>
            <a:endParaRPr lang="en-NZ" dirty="0"/>
          </a:p>
          <a:p>
            <a:r>
              <a:rPr lang="en-NZ" dirty="0">
                <a:hlinkClick r:id="rId5"/>
              </a:rPr>
              <a:t>https://texfaq.org/FAQ-TeXsystems</a:t>
            </a:r>
            <a:endParaRPr lang="en-NZ" dirty="0"/>
          </a:p>
          <a:p>
            <a:endParaRPr lang="en-NZ" dirty="0"/>
          </a:p>
          <a:p>
            <a:r>
              <a:rPr lang="en-NZ" dirty="0"/>
              <a:t>List of math symbols: </a:t>
            </a:r>
            <a:r>
              <a:rPr lang="en-NZ" dirty="0">
                <a:hlinkClick r:id="rId6"/>
              </a:rPr>
              <a:t>https://oeis.org/wiki/List_of_LaTeX_mathematical_symbols</a:t>
            </a: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7814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566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So You Want to Learn Latex</vt:lpstr>
      <vt:lpstr>Installing Latex</vt:lpstr>
      <vt:lpstr>Online Latex</vt:lpstr>
      <vt:lpstr>Installing a LateX IDE</vt:lpstr>
      <vt:lpstr>Including a Package</vt:lpstr>
      <vt:lpstr>Formatting a Page</vt:lpstr>
      <vt:lpstr>Resources if you’re stuck</vt:lpstr>
    </vt:vector>
  </TitlesOfParts>
  <Company>University of Canterbury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You Want to Learn Latex</dc:title>
  <dc:creator>Michael Coe</dc:creator>
  <cp:lastModifiedBy>Michael Coe</cp:lastModifiedBy>
  <cp:revision>36</cp:revision>
  <dcterms:created xsi:type="dcterms:W3CDTF">2019-03-12T01:42:17Z</dcterms:created>
  <dcterms:modified xsi:type="dcterms:W3CDTF">2021-07-07T21:33:53Z</dcterms:modified>
</cp:coreProperties>
</file>