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sldIdLst>
    <p:sldId id="256" r:id="rId2"/>
    <p:sldId id="257" r:id="rId3"/>
    <p:sldId id="258" r:id="rId4"/>
    <p:sldId id="259" r:id="rId5"/>
    <p:sldId id="260"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7F33AF-2B4D-41BD-AC01-E1ACB8A6B57C}" v="26" dt="2025-10-27T03:50:49.8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7" autoAdjust="0"/>
    <p:restoredTop sz="94660"/>
  </p:normalViewPr>
  <p:slideViewPr>
    <p:cSldViewPr snapToGrid="0">
      <p:cViewPr varScale="1">
        <p:scale>
          <a:sx n="156" d="100"/>
          <a:sy n="156" d="100"/>
        </p:scale>
        <p:origin x="426"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Waxler" userId="7fa8d9e4def4af98" providerId="LiveId" clId="{EA9AC65A-A8CA-4BDA-9AD7-C9FC571B43A8}"/>
    <pc:docChg chg="undo custSel addSld delSld modSld">
      <pc:chgData name="Michael Waxler" userId="7fa8d9e4def4af98" providerId="LiveId" clId="{EA9AC65A-A8CA-4BDA-9AD7-C9FC571B43A8}" dt="2025-10-27T04:11:14.037" v="3582" actId="20577"/>
      <pc:docMkLst>
        <pc:docMk/>
      </pc:docMkLst>
      <pc:sldChg chg="modSp mod">
        <pc:chgData name="Michael Waxler" userId="7fa8d9e4def4af98" providerId="LiveId" clId="{EA9AC65A-A8CA-4BDA-9AD7-C9FC571B43A8}" dt="2025-10-27T03:20:50.682" v="16" actId="1076"/>
        <pc:sldMkLst>
          <pc:docMk/>
          <pc:sldMk cId="1806547167" sldId="257"/>
        </pc:sldMkLst>
        <pc:spChg chg="mod">
          <ac:chgData name="Michael Waxler" userId="7fa8d9e4def4af98" providerId="LiveId" clId="{EA9AC65A-A8CA-4BDA-9AD7-C9FC571B43A8}" dt="2025-10-27T03:20:50.682" v="16" actId="1076"/>
          <ac:spMkLst>
            <pc:docMk/>
            <pc:sldMk cId="1806547167" sldId="257"/>
            <ac:spMk id="2" creationId="{D5E68F7E-C28D-9EF0-2CC2-E1D12204E454}"/>
          </ac:spMkLst>
        </pc:spChg>
      </pc:sldChg>
      <pc:sldChg chg="modSp mod">
        <pc:chgData name="Michael Waxler" userId="7fa8d9e4def4af98" providerId="LiveId" clId="{EA9AC65A-A8CA-4BDA-9AD7-C9FC571B43A8}" dt="2025-10-27T03:43:10.159" v="1700" actId="34135"/>
        <pc:sldMkLst>
          <pc:docMk/>
          <pc:sldMk cId="4180852779" sldId="258"/>
        </pc:sldMkLst>
        <pc:spChg chg="mod">
          <ac:chgData name="Michael Waxler" userId="7fa8d9e4def4af98" providerId="LiveId" clId="{EA9AC65A-A8CA-4BDA-9AD7-C9FC571B43A8}" dt="2025-10-27T03:21:20.443" v="53" actId="6549"/>
          <ac:spMkLst>
            <pc:docMk/>
            <pc:sldMk cId="4180852779" sldId="258"/>
            <ac:spMk id="4" creationId="{EAB56A13-7610-6B2B-7C30-D5C8C3168CAE}"/>
          </ac:spMkLst>
        </pc:spChg>
        <pc:picChg chg="mod">
          <ac:chgData name="Michael Waxler" userId="7fa8d9e4def4af98" providerId="LiveId" clId="{EA9AC65A-A8CA-4BDA-9AD7-C9FC571B43A8}" dt="2025-10-27T03:43:10.159" v="1700" actId="34135"/>
          <ac:picMkLst>
            <pc:docMk/>
            <pc:sldMk cId="4180852779" sldId="258"/>
            <ac:picMk id="6" creationId="{30C5F6BC-A1E2-7D99-210E-28777F23DC13}"/>
          </ac:picMkLst>
        </pc:picChg>
      </pc:sldChg>
      <pc:sldChg chg="modSp mod">
        <pc:chgData name="Michael Waxler" userId="7fa8d9e4def4af98" providerId="LiveId" clId="{EA9AC65A-A8CA-4BDA-9AD7-C9FC571B43A8}" dt="2025-10-27T03:35:46.764" v="1547" actId="313"/>
        <pc:sldMkLst>
          <pc:docMk/>
          <pc:sldMk cId="4028876163" sldId="259"/>
        </pc:sldMkLst>
        <pc:spChg chg="mod">
          <ac:chgData name="Michael Waxler" userId="7fa8d9e4def4af98" providerId="LiveId" clId="{EA9AC65A-A8CA-4BDA-9AD7-C9FC571B43A8}" dt="2025-10-27T03:21:49.630" v="58" actId="1076"/>
          <ac:spMkLst>
            <pc:docMk/>
            <pc:sldMk cId="4028876163" sldId="259"/>
            <ac:spMk id="4" creationId="{AFC484E6-7E9A-DE5A-0D3D-9DD0E41232D5}"/>
          </ac:spMkLst>
        </pc:spChg>
        <pc:spChg chg="mod">
          <ac:chgData name="Michael Waxler" userId="7fa8d9e4def4af98" providerId="LiveId" clId="{EA9AC65A-A8CA-4BDA-9AD7-C9FC571B43A8}" dt="2025-10-27T03:29:23.223" v="1171" actId="1076"/>
          <ac:spMkLst>
            <pc:docMk/>
            <pc:sldMk cId="4028876163" sldId="259"/>
            <ac:spMk id="6" creationId="{A3FFC833-2E61-A0AA-9BFD-43E5C36700AA}"/>
          </ac:spMkLst>
        </pc:spChg>
        <pc:spChg chg="mod">
          <ac:chgData name="Michael Waxler" userId="7fa8d9e4def4af98" providerId="LiveId" clId="{EA9AC65A-A8CA-4BDA-9AD7-C9FC571B43A8}" dt="2025-10-27T03:35:46.764" v="1547" actId="313"/>
          <ac:spMkLst>
            <pc:docMk/>
            <pc:sldMk cId="4028876163" sldId="259"/>
            <ac:spMk id="7" creationId="{081595C3-BE91-FD57-3902-04B459E0AF5C}"/>
          </ac:spMkLst>
        </pc:spChg>
        <pc:spChg chg="mod">
          <ac:chgData name="Michael Waxler" userId="7fa8d9e4def4af98" providerId="LiveId" clId="{EA9AC65A-A8CA-4BDA-9AD7-C9FC571B43A8}" dt="2025-10-27T03:25:25.114" v="506" actId="1076"/>
          <ac:spMkLst>
            <pc:docMk/>
            <pc:sldMk cId="4028876163" sldId="259"/>
            <ac:spMk id="8" creationId="{FB18B2DB-22EA-0F32-167E-809F10EBA3D3}"/>
          </ac:spMkLst>
        </pc:spChg>
        <pc:spChg chg="mod">
          <ac:chgData name="Michael Waxler" userId="7fa8d9e4def4af98" providerId="LiveId" clId="{EA9AC65A-A8CA-4BDA-9AD7-C9FC571B43A8}" dt="2025-10-27T03:30:31.604" v="1255" actId="27636"/>
          <ac:spMkLst>
            <pc:docMk/>
            <pc:sldMk cId="4028876163" sldId="259"/>
            <ac:spMk id="9" creationId="{72AC8AA6-AA1B-0CEE-2A08-B1FFE0AC14E2}"/>
          </ac:spMkLst>
        </pc:spChg>
      </pc:sldChg>
      <pc:sldChg chg="addSp delSp modSp mod">
        <pc:chgData name="Michael Waxler" userId="7fa8d9e4def4af98" providerId="LiveId" clId="{EA9AC65A-A8CA-4BDA-9AD7-C9FC571B43A8}" dt="2025-10-27T04:11:14.037" v="3582" actId="20577"/>
        <pc:sldMkLst>
          <pc:docMk/>
          <pc:sldMk cId="2263825259" sldId="260"/>
        </pc:sldMkLst>
        <pc:spChg chg="add del mod">
          <ac:chgData name="Michael Waxler" userId="7fa8d9e4def4af98" providerId="LiveId" clId="{EA9AC65A-A8CA-4BDA-9AD7-C9FC571B43A8}" dt="2025-10-27T03:38:44.708" v="1581" actId="478"/>
          <ac:spMkLst>
            <pc:docMk/>
            <pc:sldMk cId="2263825259" sldId="260"/>
            <ac:spMk id="2" creationId="{AD78C5F9-7B1B-86FE-B388-B540D04E9719}"/>
          </ac:spMkLst>
        </pc:spChg>
        <pc:spChg chg="del">
          <ac:chgData name="Michael Waxler" userId="7fa8d9e4def4af98" providerId="LiveId" clId="{EA9AC65A-A8CA-4BDA-9AD7-C9FC571B43A8}" dt="2025-10-27T03:37:04.505" v="1548" actId="931"/>
          <ac:spMkLst>
            <pc:docMk/>
            <pc:sldMk cId="2263825259" sldId="260"/>
            <ac:spMk id="3" creationId="{C984EA07-EE65-BA1C-B5CC-FB96388C4168}"/>
          </ac:spMkLst>
        </pc:spChg>
        <pc:spChg chg="add mod">
          <ac:chgData name="Michael Waxler" userId="7fa8d9e4def4af98" providerId="LiveId" clId="{EA9AC65A-A8CA-4BDA-9AD7-C9FC571B43A8}" dt="2025-10-27T03:46:49.416" v="1784" actId="1076"/>
          <ac:spMkLst>
            <pc:docMk/>
            <pc:sldMk cId="2263825259" sldId="260"/>
            <ac:spMk id="6" creationId="{E34E3550-7075-CF7B-C34F-8C5977D22678}"/>
          </ac:spMkLst>
        </pc:spChg>
        <pc:spChg chg="add del mod">
          <ac:chgData name="Michael Waxler" userId="7fa8d9e4def4af98" providerId="LiveId" clId="{EA9AC65A-A8CA-4BDA-9AD7-C9FC571B43A8}" dt="2025-10-27T03:42:52.629" v="1697"/>
          <ac:spMkLst>
            <pc:docMk/>
            <pc:sldMk cId="2263825259" sldId="260"/>
            <ac:spMk id="7" creationId="{33571991-8519-537C-4A8A-4F1FD1FEE95C}"/>
          </ac:spMkLst>
        </pc:spChg>
        <pc:spChg chg="add mod">
          <ac:chgData name="Michael Waxler" userId="7fa8d9e4def4af98" providerId="LiveId" clId="{EA9AC65A-A8CA-4BDA-9AD7-C9FC571B43A8}" dt="2025-10-27T03:45:07.683" v="1733" actId="1076"/>
          <ac:spMkLst>
            <pc:docMk/>
            <pc:sldMk cId="2263825259" sldId="260"/>
            <ac:spMk id="8" creationId="{3098F9B9-2FCC-77E7-2EB4-42817D765FAD}"/>
          </ac:spMkLst>
        </pc:spChg>
        <pc:spChg chg="add del mod">
          <ac:chgData name="Michael Waxler" userId="7fa8d9e4def4af98" providerId="LiveId" clId="{EA9AC65A-A8CA-4BDA-9AD7-C9FC571B43A8}" dt="2025-10-27T03:46:13.963" v="1782" actId="478"/>
          <ac:spMkLst>
            <pc:docMk/>
            <pc:sldMk cId="2263825259" sldId="260"/>
            <ac:spMk id="9" creationId="{A908780D-2C0F-E471-8997-E6BA946AFAE7}"/>
          </ac:spMkLst>
        </pc:spChg>
        <pc:spChg chg="add mod">
          <ac:chgData name="Michael Waxler" userId="7fa8d9e4def4af98" providerId="LiveId" clId="{EA9AC65A-A8CA-4BDA-9AD7-C9FC571B43A8}" dt="2025-10-27T03:49:25.973" v="1944" actId="20577"/>
          <ac:spMkLst>
            <pc:docMk/>
            <pc:sldMk cId="2263825259" sldId="260"/>
            <ac:spMk id="10" creationId="{DA743583-2A99-47C1-EB22-EBACF7CC2D0A}"/>
          </ac:spMkLst>
        </pc:spChg>
        <pc:spChg chg="add mod">
          <ac:chgData name="Michael Waxler" userId="7fa8d9e4def4af98" providerId="LiveId" clId="{EA9AC65A-A8CA-4BDA-9AD7-C9FC571B43A8}" dt="2025-10-27T03:50:41.789" v="2082" actId="1076"/>
          <ac:spMkLst>
            <pc:docMk/>
            <pc:sldMk cId="2263825259" sldId="260"/>
            <ac:spMk id="11" creationId="{B9815D2A-89D5-FE9A-153E-0D5E189A4DD7}"/>
          </ac:spMkLst>
        </pc:spChg>
        <pc:spChg chg="add mod">
          <ac:chgData name="Michael Waxler" userId="7fa8d9e4def4af98" providerId="LiveId" clId="{EA9AC65A-A8CA-4BDA-9AD7-C9FC571B43A8}" dt="2025-10-27T04:11:14.037" v="3582" actId="20577"/>
          <ac:spMkLst>
            <pc:docMk/>
            <pc:sldMk cId="2263825259" sldId="260"/>
            <ac:spMk id="12" creationId="{4A27ED5E-A413-92CD-015C-C1391D462386}"/>
          </ac:spMkLst>
        </pc:spChg>
        <pc:picChg chg="add mod modCrop">
          <ac:chgData name="Michael Waxler" userId="7fa8d9e4def4af98" providerId="LiveId" clId="{EA9AC65A-A8CA-4BDA-9AD7-C9FC571B43A8}" dt="2025-10-27T03:46:44.567" v="1783" actId="1076"/>
          <ac:picMkLst>
            <pc:docMk/>
            <pc:sldMk cId="2263825259" sldId="260"/>
            <ac:picMk id="5" creationId="{B7C68462-8D52-6ACC-1504-BF73F42806BB}"/>
          </ac:picMkLst>
        </pc:picChg>
      </pc:sldChg>
      <pc:sldChg chg="del">
        <pc:chgData name="Michael Waxler" userId="7fa8d9e4def4af98" providerId="LiveId" clId="{EA9AC65A-A8CA-4BDA-9AD7-C9FC571B43A8}" dt="2025-10-27T03:42:12.836" v="1646" actId="47"/>
        <pc:sldMkLst>
          <pc:docMk/>
          <pc:sldMk cId="2482343202" sldId="261"/>
        </pc:sldMkLst>
      </pc:sldChg>
      <pc:sldChg chg="modSp mod">
        <pc:chgData name="Michael Waxler" userId="7fa8d9e4def4af98" providerId="LiveId" clId="{EA9AC65A-A8CA-4BDA-9AD7-C9FC571B43A8}" dt="2025-10-27T03:40:12.833" v="1610"/>
        <pc:sldMkLst>
          <pc:docMk/>
          <pc:sldMk cId="1161525628" sldId="262"/>
        </pc:sldMkLst>
        <pc:spChg chg="mod">
          <ac:chgData name="Michael Waxler" userId="7fa8d9e4def4af98" providerId="LiveId" clId="{EA9AC65A-A8CA-4BDA-9AD7-C9FC571B43A8}" dt="2025-10-27T03:40:12.833" v="1610"/>
          <ac:spMkLst>
            <pc:docMk/>
            <pc:sldMk cId="1161525628" sldId="262"/>
            <ac:spMk id="3" creationId="{7336FB0E-43F3-3402-65EC-9ECC0B309FA5}"/>
          </ac:spMkLst>
        </pc:spChg>
      </pc:sldChg>
      <pc:sldChg chg="new del">
        <pc:chgData name="Michael Waxler" userId="7fa8d9e4def4af98" providerId="LiveId" clId="{EA9AC65A-A8CA-4BDA-9AD7-C9FC571B43A8}" dt="2025-10-27T03:47:15.473" v="1786" actId="680"/>
        <pc:sldMkLst>
          <pc:docMk/>
          <pc:sldMk cId="947367871" sldId="26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4BE9CA-E775-4AE1-B726-3ECC005DEEFE}" type="datetimeFigureOut">
              <a:rPr lang="en-US" smtClean="0"/>
              <a:t>10/26/2025</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BBC8E800-E948-40B4-B840-7DF432178C8A}" type="slidenum">
              <a:rPr lang="en-US" smtClean="0"/>
              <a:t>‹#›</a:t>
            </a:fld>
            <a:endParaRPr lang="en-US"/>
          </a:p>
        </p:txBody>
      </p:sp>
    </p:spTree>
    <p:extLst>
      <p:ext uri="{BB962C8B-B14F-4D97-AF65-F5344CB8AC3E}">
        <p14:creationId xmlns:p14="http://schemas.microsoft.com/office/powerpoint/2010/main" val="3073591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4BE9CA-E775-4AE1-B726-3ECC005DEEFE}" type="datetimeFigureOut">
              <a:rPr lang="en-US" smtClean="0"/>
              <a:t>10/26/2025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C8E800-E948-40B4-B840-7DF432178C8A}" type="slidenum">
              <a:rPr lang="en-US" smtClean="0"/>
              <a:t>‹#›</a:t>
            </a:fld>
            <a:endParaRPr lang="en-US"/>
          </a:p>
        </p:txBody>
      </p:sp>
    </p:spTree>
    <p:extLst>
      <p:ext uri="{BB962C8B-B14F-4D97-AF65-F5344CB8AC3E}">
        <p14:creationId xmlns:p14="http://schemas.microsoft.com/office/powerpoint/2010/main" val="2547198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4BE9CA-E775-4AE1-B726-3ECC005DEEFE}" type="datetimeFigureOut">
              <a:rPr lang="en-US" smtClean="0"/>
              <a:t>10/26/2025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C8E800-E948-40B4-B840-7DF432178C8A}" type="slidenum">
              <a:rPr lang="en-US" smtClean="0"/>
              <a:t>‹#›</a:t>
            </a:fld>
            <a:endParaRPr lang="en-US"/>
          </a:p>
        </p:txBody>
      </p:sp>
    </p:spTree>
    <p:extLst>
      <p:ext uri="{BB962C8B-B14F-4D97-AF65-F5344CB8AC3E}">
        <p14:creationId xmlns:p14="http://schemas.microsoft.com/office/powerpoint/2010/main" val="3728312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4BE9CA-E775-4AE1-B726-3ECC005DEEFE}" type="datetimeFigureOut">
              <a:rPr lang="en-US" smtClean="0"/>
              <a:t>10/26/2025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C8E800-E948-40B4-B840-7DF432178C8A}" type="slidenum">
              <a:rPr lang="en-US" smtClean="0"/>
              <a:t>‹#›</a:t>
            </a:fld>
            <a:endParaRPr lang="en-US"/>
          </a:p>
        </p:txBody>
      </p:sp>
    </p:spTree>
    <p:extLst>
      <p:ext uri="{BB962C8B-B14F-4D97-AF65-F5344CB8AC3E}">
        <p14:creationId xmlns:p14="http://schemas.microsoft.com/office/powerpoint/2010/main" val="12204142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4BE9CA-E775-4AE1-B726-3ECC005DEEFE}" type="datetimeFigureOut">
              <a:rPr lang="en-US" smtClean="0"/>
              <a:t>10/26/2025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C8E800-E948-40B4-B840-7DF432178C8A}" type="slidenum">
              <a:rPr lang="en-US" smtClean="0"/>
              <a:t>‹#›</a:t>
            </a:fld>
            <a:endParaRPr lang="en-US"/>
          </a:p>
        </p:txBody>
      </p:sp>
    </p:spTree>
    <p:extLst>
      <p:ext uri="{BB962C8B-B14F-4D97-AF65-F5344CB8AC3E}">
        <p14:creationId xmlns:p14="http://schemas.microsoft.com/office/powerpoint/2010/main" val="36251135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4BE9CA-E775-4AE1-B726-3ECC005DEEFE}" type="datetimeFigureOut">
              <a:rPr lang="en-US" smtClean="0"/>
              <a:t>10/26/2025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C8E800-E948-40B4-B840-7DF432178C8A}" type="slidenum">
              <a:rPr lang="en-US" smtClean="0"/>
              <a:t>‹#›</a:t>
            </a:fld>
            <a:endParaRPr lang="en-US"/>
          </a:p>
        </p:txBody>
      </p:sp>
    </p:spTree>
    <p:extLst>
      <p:ext uri="{BB962C8B-B14F-4D97-AF65-F5344CB8AC3E}">
        <p14:creationId xmlns:p14="http://schemas.microsoft.com/office/powerpoint/2010/main" val="23083322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4BE9CA-E775-4AE1-B726-3ECC005DEEFE}" type="datetimeFigureOut">
              <a:rPr lang="en-US" smtClean="0"/>
              <a:t>10/26/2025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C8E800-E948-40B4-B840-7DF432178C8A}" type="slidenum">
              <a:rPr lang="en-US" smtClean="0"/>
              <a:t>‹#›</a:t>
            </a:fld>
            <a:endParaRPr lang="en-US"/>
          </a:p>
        </p:txBody>
      </p:sp>
    </p:spTree>
    <p:extLst>
      <p:ext uri="{BB962C8B-B14F-4D97-AF65-F5344CB8AC3E}">
        <p14:creationId xmlns:p14="http://schemas.microsoft.com/office/powerpoint/2010/main" val="12102970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4BE9CA-E775-4AE1-B726-3ECC005DEEFE}" type="datetimeFigureOut">
              <a:rPr lang="en-US" smtClean="0"/>
              <a:t>10/26/2025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C8E800-E948-40B4-B840-7DF432178C8A}" type="slidenum">
              <a:rPr lang="en-US" smtClean="0"/>
              <a:t>‹#›</a:t>
            </a:fld>
            <a:endParaRPr lang="en-US"/>
          </a:p>
        </p:txBody>
      </p:sp>
    </p:spTree>
    <p:extLst>
      <p:ext uri="{BB962C8B-B14F-4D97-AF65-F5344CB8AC3E}">
        <p14:creationId xmlns:p14="http://schemas.microsoft.com/office/powerpoint/2010/main" val="40249011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4BE9CA-E775-4AE1-B726-3ECC005DEEFE}" type="datetimeFigureOut">
              <a:rPr lang="en-US" smtClean="0"/>
              <a:t>10/26/2025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C8E800-E948-40B4-B840-7DF432178C8A}" type="slidenum">
              <a:rPr lang="en-US" smtClean="0"/>
              <a:t>‹#›</a:t>
            </a:fld>
            <a:endParaRPr lang="en-US"/>
          </a:p>
        </p:txBody>
      </p:sp>
    </p:spTree>
    <p:extLst>
      <p:ext uri="{BB962C8B-B14F-4D97-AF65-F5344CB8AC3E}">
        <p14:creationId xmlns:p14="http://schemas.microsoft.com/office/powerpoint/2010/main" val="4271048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4BE9CA-E775-4AE1-B726-3ECC005DEEFE}" type="datetimeFigureOut">
              <a:rPr lang="en-US" smtClean="0"/>
              <a:t>10/26/2025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BBC8E800-E948-40B4-B840-7DF432178C8A}" type="slidenum">
              <a:rPr lang="en-US" smtClean="0"/>
              <a:t>‹#›</a:t>
            </a:fld>
            <a:endParaRPr lang="en-US"/>
          </a:p>
        </p:txBody>
      </p:sp>
    </p:spTree>
    <p:extLst>
      <p:ext uri="{BB962C8B-B14F-4D97-AF65-F5344CB8AC3E}">
        <p14:creationId xmlns:p14="http://schemas.microsoft.com/office/powerpoint/2010/main" val="4272808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4BE9CA-E775-4AE1-B726-3ECC005DEEFE}" type="datetimeFigureOut">
              <a:rPr lang="en-US" smtClean="0"/>
              <a:t>10/26/2025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C8E800-E948-40B4-B840-7DF432178C8A}" type="slidenum">
              <a:rPr lang="en-US" smtClean="0"/>
              <a:t>‹#›</a:t>
            </a:fld>
            <a:endParaRPr lang="en-US"/>
          </a:p>
        </p:txBody>
      </p:sp>
    </p:spTree>
    <p:extLst>
      <p:ext uri="{BB962C8B-B14F-4D97-AF65-F5344CB8AC3E}">
        <p14:creationId xmlns:p14="http://schemas.microsoft.com/office/powerpoint/2010/main" val="707352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4BE9CA-E775-4AE1-B726-3ECC005DEEFE}" type="datetimeFigureOut">
              <a:rPr lang="en-US" smtClean="0"/>
              <a:t>10/26/2025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C8E800-E948-40B4-B840-7DF432178C8A}" type="slidenum">
              <a:rPr lang="en-US" smtClean="0"/>
              <a:t>‹#›</a:t>
            </a:fld>
            <a:endParaRPr lang="en-US"/>
          </a:p>
        </p:txBody>
      </p:sp>
    </p:spTree>
    <p:extLst>
      <p:ext uri="{BB962C8B-B14F-4D97-AF65-F5344CB8AC3E}">
        <p14:creationId xmlns:p14="http://schemas.microsoft.com/office/powerpoint/2010/main" val="2422051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4BE9CA-E775-4AE1-B726-3ECC005DEEFE}" type="datetimeFigureOut">
              <a:rPr lang="en-US" smtClean="0"/>
              <a:t>10/26/2025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C8E800-E948-40B4-B840-7DF432178C8A}" type="slidenum">
              <a:rPr lang="en-US" smtClean="0"/>
              <a:t>‹#›</a:t>
            </a:fld>
            <a:endParaRPr lang="en-US"/>
          </a:p>
        </p:txBody>
      </p:sp>
    </p:spTree>
    <p:extLst>
      <p:ext uri="{BB962C8B-B14F-4D97-AF65-F5344CB8AC3E}">
        <p14:creationId xmlns:p14="http://schemas.microsoft.com/office/powerpoint/2010/main" val="3718278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4BE9CA-E775-4AE1-B726-3ECC005DEEFE}" type="datetimeFigureOut">
              <a:rPr lang="en-US" smtClean="0"/>
              <a:t>10/26/2025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C8E800-E948-40B4-B840-7DF432178C8A}" type="slidenum">
              <a:rPr lang="en-US" smtClean="0"/>
              <a:t>‹#›</a:t>
            </a:fld>
            <a:endParaRPr lang="en-US"/>
          </a:p>
        </p:txBody>
      </p:sp>
    </p:spTree>
    <p:extLst>
      <p:ext uri="{BB962C8B-B14F-4D97-AF65-F5344CB8AC3E}">
        <p14:creationId xmlns:p14="http://schemas.microsoft.com/office/powerpoint/2010/main" val="3222115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4BE9CA-E775-4AE1-B726-3ECC005DEEFE}" type="datetimeFigureOut">
              <a:rPr lang="en-US" smtClean="0"/>
              <a:t>10/26/2025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C8E800-E948-40B4-B840-7DF432178C8A}" type="slidenum">
              <a:rPr lang="en-US" smtClean="0"/>
              <a:t>‹#›</a:t>
            </a:fld>
            <a:endParaRPr lang="en-US"/>
          </a:p>
        </p:txBody>
      </p:sp>
    </p:spTree>
    <p:extLst>
      <p:ext uri="{BB962C8B-B14F-4D97-AF65-F5344CB8AC3E}">
        <p14:creationId xmlns:p14="http://schemas.microsoft.com/office/powerpoint/2010/main" val="2721376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4BE9CA-E775-4AE1-B726-3ECC005DEEFE}" type="datetimeFigureOut">
              <a:rPr lang="en-US" smtClean="0"/>
              <a:t>10/26/2025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C8E800-E948-40B4-B840-7DF432178C8A}" type="slidenum">
              <a:rPr lang="en-US" smtClean="0"/>
              <a:t>‹#›</a:t>
            </a:fld>
            <a:endParaRPr lang="en-US"/>
          </a:p>
        </p:txBody>
      </p:sp>
    </p:spTree>
    <p:extLst>
      <p:ext uri="{BB962C8B-B14F-4D97-AF65-F5344CB8AC3E}">
        <p14:creationId xmlns:p14="http://schemas.microsoft.com/office/powerpoint/2010/main" val="3170258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4BE9CA-E775-4AE1-B726-3ECC005DEEFE}" type="datetimeFigureOut">
              <a:rPr lang="en-US" smtClean="0"/>
              <a:t>10/26/2025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C8E800-E948-40B4-B840-7DF432178C8A}" type="slidenum">
              <a:rPr lang="en-US" smtClean="0"/>
              <a:t>‹#›</a:t>
            </a:fld>
            <a:endParaRPr lang="en-US"/>
          </a:p>
        </p:txBody>
      </p:sp>
    </p:spTree>
    <p:extLst>
      <p:ext uri="{BB962C8B-B14F-4D97-AF65-F5344CB8AC3E}">
        <p14:creationId xmlns:p14="http://schemas.microsoft.com/office/powerpoint/2010/main" val="958889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14BE9CA-E775-4AE1-B726-3ECC005DEEFE}" type="datetimeFigureOut">
              <a:rPr lang="en-US" smtClean="0"/>
              <a:t>10/26/2025</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BC8E800-E948-40B4-B840-7DF432178C8A}" type="slidenum">
              <a:rPr lang="en-US" smtClean="0"/>
              <a:t>‹#›</a:t>
            </a:fld>
            <a:endParaRPr lang="en-US"/>
          </a:p>
        </p:txBody>
      </p:sp>
    </p:spTree>
    <p:extLst>
      <p:ext uri="{BB962C8B-B14F-4D97-AF65-F5344CB8AC3E}">
        <p14:creationId xmlns:p14="http://schemas.microsoft.com/office/powerpoint/2010/main" val="2197330459"/>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 id="214748379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pixabay.com/fr/personnels-groupe-%C3%A9quipe-communaut%C3%A9-875801/"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linkedin.com/pulse/software-development-life-cycle-sdlc-tutorial-richard-harris/" TargetMode="External"/><Relationship Id="rId2" Type="http://schemas.openxmlformats.org/officeDocument/2006/relationships/hyperlink" Target="https://www.coursera.org/articles/scrum-roles-and-responsibilities" TargetMode="External"/><Relationship Id="rId1" Type="http://schemas.openxmlformats.org/officeDocument/2006/relationships/slideLayout" Target="../slideLayouts/slideLayout2.xml"/><Relationship Id="rId4" Type="http://schemas.openxmlformats.org/officeDocument/2006/relationships/hyperlink" Target="https://www.ebsco.com/research-starters/computer-science/waterfall-mode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BC012-6C23-47A8-75BB-0DA72099AFD7}"/>
              </a:ext>
            </a:extLst>
          </p:cNvPr>
          <p:cNvSpPr>
            <a:spLocks noGrp="1"/>
          </p:cNvSpPr>
          <p:nvPr>
            <p:ph type="ctrTitle"/>
          </p:nvPr>
        </p:nvSpPr>
        <p:spPr>
          <a:xfrm>
            <a:off x="3265285" y="2944156"/>
            <a:ext cx="8574622" cy="2616199"/>
          </a:xfrm>
        </p:spPr>
        <p:txBody>
          <a:bodyPr/>
          <a:lstStyle/>
          <a:p>
            <a:r>
              <a:rPr lang="en-US" dirty="0"/>
              <a:t>Agile Development</a:t>
            </a:r>
          </a:p>
        </p:txBody>
      </p:sp>
      <p:sp>
        <p:nvSpPr>
          <p:cNvPr id="3" name="Subtitle 2">
            <a:extLst>
              <a:ext uri="{FF2B5EF4-FFF2-40B4-BE49-F238E27FC236}">
                <a16:creationId xmlns:a16="http://schemas.microsoft.com/office/drawing/2014/main" id="{AD8130B6-B22A-1569-EE97-BD88B93AC822}"/>
              </a:ext>
            </a:extLst>
          </p:cNvPr>
          <p:cNvSpPr>
            <a:spLocks noGrp="1"/>
          </p:cNvSpPr>
          <p:nvPr>
            <p:ph type="subTitle" idx="1"/>
          </p:nvPr>
        </p:nvSpPr>
        <p:spPr>
          <a:xfrm>
            <a:off x="4852262" y="5464133"/>
            <a:ext cx="6987645" cy="1388534"/>
          </a:xfrm>
        </p:spPr>
        <p:txBody>
          <a:bodyPr/>
          <a:lstStyle/>
          <a:p>
            <a:r>
              <a:rPr lang="en-US" dirty="0"/>
              <a:t>Michael Waxler</a:t>
            </a:r>
          </a:p>
        </p:txBody>
      </p:sp>
      <p:pic>
        <p:nvPicPr>
          <p:cNvPr id="7" name="Picture 6" descr="A hand on a computer screen&#10;&#10;AI-generated content may be incorrect.">
            <a:extLst>
              <a:ext uri="{FF2B5EF4-FFF2-40B4-BE49-F238E27FC236}">
                <a16:creationId xmlns:a16="http://schemas.microsoft.com/office/drawing/2014/main" id="{74DA7FE7-9917-8C08-C2A3-2C4DBB7207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1778" y="108288"/>
            <a:ext cx="6438129" cy="4756384"/>
          </a:xfrm>
          <a:prstGeom prst="rect">
            <a:avLst/>
          </a:prstGeom>
        </p:spPr>
      </p:pic>
    </p:spTree>
    <p:extLst>
      <p:ext uri="{BB962C8B-B14F-4D97-AF65-F5344CB8AC3E}">
        <p14:creationId xmlns:p14="http://schemas.microsoft.com/office/powerpoint/2010/main" val="3161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descr="A group of people standing together&#10;&#10;AI-generated content may be incorrect.">
            <a:extLst>
              <a:ext uri="{FF2B5EF4-FFF2-40B4-BE49-F238E27FC236}">
                <a16:creationId xmlns:a16="http://schemas.microsoft.com/office/drawing/2014/main" id="{088C5170-4B9B-DC75-9082-31E2333FCC16}"/>
              </a:ext>
            </a:extLst>
          </p:cNvPr>
          <p:cNvPicPr>
            <a:picLocks noGrp="1" noRot="1" noChangeAspect="1" noMove="1" noResize="1" noEditPoints="1" noAdjustHandles="1" noChangeArrowheads="1" noChangeShapeType="1" noCrop="1"/>
          </p:cNvPicPr>
          <p:nvPr>
            <p:ph idx="1"/>
          </p:nvPr>
        </p:nvPicPr>
        <p:blipFill>
          <a:blip r:embed="rId2">
            <a:clrChange>
              <a:clrFrom>
                <a:srgbClr val="FFFFFF"/>
              </a:clrFrom>
              <a:clrTo>
                <a:srgbClr val="FFFFFF">
                  <a:alpha val="0"/>
                </a:srgbClr>
              </a:clrTo>
            </a:clrChange>
            <a:alphaModFix amt="8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020929" y="876299"/>
            <a:ext cx="9372976" cy="5943600"/>
          </a:xfrm>
        </p:spPr>
      </p:pic>
      <p:sp>
        <p:nvSpPr>
          <p:cNvPr id="2" name="Title 1">
            <a:extLst>
              <a:ext uri="{FF2B5EF4-FFF2-40B4-BE49-F238E27FC236}">
                <a16:creationId xmlns:a16="http://schemas.microsoft.com/office/drawing/2014/main" id="{D5E68F7E-C28D-9EF0-2CC2-E1D12204E454}"/>
              </a:ext>
            </a:extLst>
          </p:cNvPr>
          <p:cNvSpPr>
            <a:spLocks noGrp="1"/>
          </p:cNvSpPr>
          <p:nvPr>
            <p:ph type="title"/>
          </p:nvPr>
        </p:nvSpPr>
        <p:spPr>
          <a:xfrm>
            <a:off x="1092780" y="-445169"/>
            <a:ext cx="10018713" cy="1752599"/>
          </a:xfrm>
        </p:spPr>
        <p:txBody>
          <a:bodyPr/>
          <a:lstStyle/>
          <a:p>
            <a:r>
              <a:rPr lang="en-US" b="1" dirty="0"/>
              <a:t>Scrum Team Agile Roles:</a:t>
            </a:r>
            <a:endParaRPr lang="en-US" dirty="0"/>
          </a:p>
        </p:txBody>
      </p:sp>
      <p:sp>
        <p:nvSpPr>
          <p:cNvPr id="12" name="TextBox 11">
            <a:extLst>
              <a:ext uri="{FF2B5EF4-FFF2-40B4-BE49-F238E27FC236}">
                <a16:creationId xmlns:a16="http://schemas.microsoft.com/office/drawing/2014/main" id="{236C9369-0484-BFDB-4B8B-115C27D8228B}"/>
              </a:ext>
            </a:extLst>
          </p:cNvPr>
          <p:cNvSpPr txBox="1"/>
          <p:nvPr/>
        </p:nvSpPr>
        <p:spPr>
          <a:xfrm>
            <a:off x="2020928" y="985952"/>
            <a:ext cx="8542797" cy="1477328"/>
          </a:xfrm>
          <a:prstGeom prst="rect">
            <a:avLst/>
          </a:prstGeom>
          <a:noFill/>
        </p:spPr>
        <p:txBody>
          <a:bodyPr wrap="square" rtlCol="0">
            <a:spAutoFit/>
          </a:bodyPr>
          <a:lstStyle/>
          <a:p>
            <a:r>
              <a:rPr lang="en-US" b="1" dirty="0"/>
              <a:t>Product Owner</a:t>
            </a:r>
          </a:p>
          <a:p>
            <a:r>
              <a:rPr lang="en-US" dirty="0"/>
              <a:t>As a product owner, you will ensure the Scrum team aligns with the overall goals (Staff, 2023). You will be responsible for managing the backlog and prioritizing work based on the clients needs. You will also be maintaining focus within the team while communicating with stakeholders to ensure that progress is continuous. </a:t>
            </a:r>
          </a:p>
        </p:txBody>
      </p:sp>
      <p:sp>
        <p:nvSpPr>
          <p:cNvPr id="14" name="TextBox 13">
            <a:extLst>
              <a:ext uri="{FF2B5EF4-FFF2-40B4-BE49-F238E27FC236}">
                <a16:creationId xmlns:a16="http://schemas.microsoft.com/office/drawing/2014/main" id="{05767ECA-2C96-7369-1483-9912385B2963}"/>
              </a:ext>
            </a:extLst>
          </p:cNvPr>
          <p:cNvSpPr txBox="1"/>
          <p:nvPr/>
        </p:nvSpPr>
        <p:spPr>
          <a:xfrm>
            <a:off x="2020928" y="2628898"/>
            <a:ext cx="8542797" cy="1754326"/>
          </a:xfrm>
          <a:prstGeom prst="rect">
            <a:avLst/>
          </a:prstGeom>
          <a:noFill/>
        </p:spPr>
        <p:txBody>
          <a:bodyPr wrap="square" rtlCol="0">
            <a:spAutoFit/>
          </a:bodyPr>
          <a:lstStyle/>
          <a:p>
            <a:r>
              <a:rPr lang="en-US" b="1" dirty="0"/>
              <a:t>Development Team</a:t>
            </a:r>
          </a:p>
          <a:p>
            <a:r>
              <a:rPr lang="en-US" dirty="0"/>
              <a:t>As a member of the development team, you will be doing hands-on work to complete tasks in a Scrum sprint (Staff, 2023). Development teams consist of engineers, designers, analysts, testers, or any role needed to reach the sprint goal. As a member of the team, you will help with planning and goal settings during each sprint. You will help test the product, providing feedback that will be used to improve the product. </a:t>
            </a:r>
          </a:p>
        </p:txBody>
      </p:sp>
      <p:sp>
        <p:nvSpPr>
          <p:cNvPr id="15" name="TextBox 14">
            <a:extLst>
              <a:ext uri="{FF2B5EF4-FFF2-40B4-BE49-F238E27FC236}">
                <a16:creationId xmlns:a16="http://schemas.microsoft.com/office/drawing/2014/main" id="{8A18447B-7679-4F6D-25DD-2DCC9C29BCF5}"/>
              </a:ext>
            </a:extLst>
          </p:cNvPr>
          <p:cNvSpPr txBox="1"/>
          <p:nvPr/>
        </p:nvSpPr>
        <p:spPr>
          <a:xfrm>
            <a:off x="2020928" y="4548842"/>
            <a:ext cx="8542797" cy="1754326"/>
          </a:xfrm>
          <a:prstGeom prst="rect">
            <a:avLst/>
          </a:prstGeom>
          <a:noFill/>
        </p:spPr>
        <p:txBody>
          <a:bodyPr wrap="square" rtlCol="0">
            <a:spAutoFit/>
          </a:bodyPr>
          <a:lstStyle/>
          <a:p>
            <a:r>
              <a:rPr lang="en-US" b="1" dirty="0"/>
              <a:t>Scrum Master</a:t>
            </a:r>
          </a:p>
          <a:p>
            <a:r>
              <a:rPr lang="en-US" dirty="0"/>
              <a:t>As a Scrum Master, you will be responsible for ensuring that a Scrum team is operating as effectively as possible with Scrum values (Staff, 2023). You will help facilitate daily Scrums, lead the sprint planning meetings, and be responsible for conduiting reviews to see what went well and what can be changed for upcoming sprints. You also will manage any challenges for the team by speaking directly to stakeholders.</a:t>
            </a:r>
          </a:p>
        </p:txBody>
      </p:sp>
    </p:spTree>
    <p:extLst>
      <p:ext uri="{BB962C8B-B14F-4D97-AF65-F5344CB8AC3E}">
        <p14:creationId xmlns:p14="http://schemas.microsoft.com/office/powerpoint/2010/main" val="1806547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diagram of software development&#10;&#10;AI-generated content may be incorrect.">
            <a:extLst>
              <a:ext uri="{FF2B5EF4-FFF2-40B4-BE49-F238E27FC236}">
                <a16:creationId xmlns:a16="http://schemas.microsoft.com/office/drawing/2014/main" id="{30C5F6BC-A1E2-7D99-210E-28777F23DC13}"/>
              </a:ext>
            </a:extLst>
          </p:cNvPr>
          <p:cNvPicPr>
            <a:picLocks noGrp="1" noRot="1" noChangeAspect="1" noMove="1" noResize="1" noEditPoints="1" noAdjustHandles="1" noChangeArrowheads="1" noChangeShapeType="1" noCrop="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354053" y="1087016"/>
            <a:ext cx="8791027" cy="4683968"/>
          </a:xfrm>
        </p:spPr>
      </p:pic>
      <p:sp>
        <p:nvSpPr>
          <p:cNvPr id="4" name="Title 1">
            <a:extLst>
              <a:ext uri="{FF2B5EF4-FFF2-40B4-BE49-F238E27FC236}">
                <a16:creationId xmlns:a16="http://schemas.microsoft.com/office/drawing/2014/main" id="{EAB56A13-7610-6B2B-7C30-D5C8C3168CAE}"/>
              </a:ext>
            </a:extLst>
          </p:cNvPr>
          <p:cNvSpPr txBox="1">
            <a:spLocks/>
          </p:cNvSpPr>
          <p:nvPr/>
        </p:nvSpPr>
        <p:spPr>
          <a:xfrm>
            <a:off x="1086643" y="-445169"/>
            <a:ext cx="10018713" cy="175259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SDLC Phases of Agile:</a:t>
            </a:r>
            <a:endParaRPr lang="en-US" dirty="0"/>
          </a:p>
        </p:txBody>
      </p:sp>
      <p:sp>
        <p:nvSpPr>
          <p:cNvPr id="7" name="TextBox 6">
            <a:extLst>
              <a:ext uri="{FF2B5EF4-FFF2-40B4-BE49-F238E27FC236}">
                <a16:creationId xmlns:a16="http://schemas.microsoft.com/office/drawing/2014/main" id="{5503FCE6-7E42-7826-F3A9-4F32535C065D}"/>
              </a:ext>
            </a:extLst>
          </p:cNvPr>
          <p:cNvSpPr txBox="1"/>
          <p:nvPr/>
        </p:nvSpPr>
        <p:spPr>
          <a:xfrm>
            <a:off x="1491915" y="879718"/>
            <a:ext cx="5955632" cy="5478423"/>
          </a:xfrm>
          <a:prstGeom prst="rect">
            <a:avLst/>
          </a:prstGeom>
          <a:noFill/>
        </p:spPr>
        <p:txBody>
          <a:bodyPr wrap="square" rtlCol="0">
            <a:spAutoFit/>
          </a:bodyPr>
          <a:lstStyle/>
          <a:p>
            <a:pPr marL="342900" indent="-342900">
              <a:buAutoNum type="arabicPeriod"/>
            </a:pPr>
            <a:r>
              <a:rPr lang="en-US" sz="1400" dirty="0"/>
              <a:t>Analysis</a:t>
            </a:r>
          </a:p>
          <a:p>
            <a:pPr marL="800100" lvl="1" indent="-342900">
              <a:buFont typeface="Arial" panose="020B0604020202020204" pitchFamily="34" charset="0"/>
              <a:buChar char="•"/>
            </a:pPr>
            <a:r>
              <a:rPr lang="en-US" sz="1400" dirty="0"/>
              <a:t>Collaborate with stakeholders and clients directly.</a:t>
            </a:r>
          </a:p>
          <a:p>
            <a:pPr marL="800100" lvl="1" indent="-342900">
              <a:buFont typeface="Arial" panose="020B0604020202020204" pitchFamily="34" charset="0"/>
              <a:buChar char="•"/>
            </a:pPr>
            <a:r>
              <a:rPr lang="en-US" sz="1400" dirty="0"/>
              <a:t>Gather information and requirements for user needs.</a:t>
            </a:r>
          </a:p>
          <a:p>
            <a:endParaRPr lang="en-US" sz="1400" dirty="0"/>
          </a:p>
          <a:p>
            <a:r>
              <a:rPr lang="en-US" sz="1400" dirty="0"/>
              <a:t>2. Design</a:t>
            </a:r>
          </a:p>
          <a:p>
            <a:pPr marL="742950" lvl="1" indent="-285750">
              <a:buFont typeface="Arial" panose="020B0604020202020204" pitchFamily="34" charset="0"/>
              <a:buChar char="•"/>
            </a:pPr>
            <a:r>
              <a:rPr lang="en-US" sz="1400" dirty="0"/>
              <a:t>Specifies lists of comprehensive procedures for functionality that meets user requirements. </a:t>
            </a:r>
          </a:p>
          <a:p>
            <a:pPr marL="742950" lvl="1" indent="-285750">
              <a:buFont typeface="Arial" panose="020B0604020202020204" pitchFamily="34" charset="0"/>
              <a:buChar char="•"/>
            </a:pPr>
            <a:r>
              <a:rPr lang="en-US" sz="1400" dirty="0"/>
              <a:t>Addresses variables like budget, time constraints, and other restrictions</a:t>
            </a:r>
          </a:p>
          <a:p>
            <a:endParaRPr lang="en-US" sz="1400" dirty="0"/>
          </a:p>
          <a:p>
            <a:r>
              <a:rPr lang="en-US" sz="1400" dirty="0"/>
              <a:t>3. Implementation</a:t>
            </a:r>
          </a:p>
          <a:p>
            <a:pPr marL="742950" lvl="1" indent="-285750">
              <a:buFont typeface="Arial" panose="020B0604020202020204" pitchFamily="34" charset="0"/>
              <a:buChar char="•"/>
            </a:pPr>
            <a:r>
              <a:rPr lang="en-US" sz="1400" dirty="0"/>
              <a:t>Development process is divided into more manageable functional sections. </a:t>
            </a:r>
          </a:p>
          <a:p>
            <a:endParaRPr lang="en-US" sz="1400" dirty="0"/>
          </a:p>
          <a:p>
            <a:r>
              <a:rPr lang="en-US" sz="1400" dirty="0"/>
              <a:t>4. Testing</a:t>
            </a:r>
          </a:p>
          <a:p>
            <a:pPr marL="742950" lvl="1" indent="-285750">
              <a:buFont typeface="Arial" panose="020B0604020202020204" pitchFamily="34" charset="0"/>
              <a:buChar char="•"/>
            </a:pPr>
            <a:r>
              <a:rPr lang="en-US" sz="1400" dirty="0"/>
              <a:t>the procedure for locating and reporting any errors, flaws, or shortcomings in a codebase. </a:t>
            </a:r>
          </a:p>
          <a:p>
            <a:endParaRPr lang="en-US" sz="1400" dirty="0"/>
          </a:p>
          <a:p>
            <a:r>
              <a:rPr lang="en-US" sz="1400" dirty="0"/>
              <a:t>5. Deployment</a:t>
            </a:r>
          </a:p>
          <a:p>
            <a:pPr marL="742950" lvl="1" indent="-285750">
              <a:buFont typeface="Arial" panose="020B0604020202020204" pitchFamily="34" charset="0"/>
              <a:buChar char="•"/>
            </a:pPr>
            <a:r>
              <a:rPr lang="en-US" sz="1400" dirty="0"/>
              <a:t>After completing all testing and development, the product is prepared to enter production and be made available to the public. </a:t>
            </a:r>
          </a:p>
          <a:p>
            <a:endParaRPr lang="en-US" sz="1400" dirty="0"/>
          </a:p>
          <a:p>
            <a:r>
              <a:rPr lang="en-US" sz="1400" dirty="0"/>
              <a:t>6. Maintenance</a:t>
            </a:r>
          </a:p>
          <a:p>
            <a:pPr marL="742950" lvl="1" indent="-285750">
              <a:buFont typeface="Arial" panose="020B0604020202020204" pitchFamily="34" charset="0"/>
              <a:buChar char="•"/>
            </a:pPr>
            <a:r>
              <a:rPr lang="en-US" sz="1400" dirty="0"/>
              <a:t>Throughout time, developers concentrate on introducing new features and resolving bugs.</a:t>
            </a:r>
          </a:p>
        </p:txBody>
      </p:sp>
      <p:sp>
        <p:nvSpPr>
          <p:cNvPr id="10" name="TextBox 9">
            <a:extLst>
              <a:ext uri="{FF2B5EF4-FFF2-40B4-BE49-F238E27FC236}">
                <a16:creationId xmlns:a16="http://schemas.microsoft.com/office/drawing/2014/main" id="{F6AC313B-87A6-BA83-01F6-AB9E1F04269D}"/>
              </a:ext>
            </a:extLst>
          </p:cNvPr>
          <p:cNvSpPr txBox="1"/>
          <p:nvPr/>
        </p:nvSpPr>
        <p:spPr>
          <a:xfrm>
            <a:off x="8171249" y="5770984"/>
            <a:ext cx="3156633" cy="246221"/>
          </a:xfrm>
          <a:prstGeom prst="rect">
            <a:avLst/>
          </a:prstGeom>
          <a:noFill/>
        </p:spPr>
        <p:txBody>
          <a:bodyPr wrap="none" rtlCol="0">
            <a:spAutoFit/>
          </a:bodyPr>
          <a:lstStyle/>
          <a:p>
            <a:r>
              <a:rPr lang="en-US" sz="1000" i="1" dirty="0"/>
              <a:t>Fig. 1: The Software Development Life Cycle </a:t>
            </a:r>
            <a:r>
              <a:rPr lang="en-US" sz="1000" dirty="0"/>
              <a:t>(Harris, 2021)</a:t>
            </a:r>
          </a:p>
        </p:txBody>
      </p:sp>
    </p:spTree>
    <p:extLst>
      <p:ext uri="{BB962C8B-B14F-4D97-AF65-F5344CB8AC3E}">
        <p14:creationId xmlns:p14="http://schemas.microsoft.com/office/powerpoint/2010/main" val="4180852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A3FFC833-2E61-A0AA-9BFD-43E5C36700AA}"/>
              </a:ext>
            </a:extLst>
          </p:cNvPr>
          <p:cNvSpPr>
            <a:spLocks noGrp="1"/>
          </p:cNvSpPr>
          <p:nvPr>
            <p:ph type="body" idx="1"/>
          </p:nvPr>
        </p:nvSpPr>
        <p:spPr>
          <a:xfrm>
            <a:off x="1541460" y="1166549"/>
            <a:ext cx="4607188" cy="274782"/>
          </a:xfrm>
        </p:spPr>
        <p:txBody>
          <a:bodyPr/>
          <a:lstStyle/>
          <a:p>
            <a:r>
              <a:rPr lang="en-US" sz="1800" dirty="0">
                <a:solidFill>
                  <a:schemeClr val="tx1"/>
                </a:solidFill>
              </a:rPr>
              <a:t>The Waterfall model:</a:t>
            </a:r>
          </a:p>
        </p:txBody>
      </p:sp>
      <p:sp>
        <p:nvSpPr>
          <p:cNvPr id="7" name="Content Placeholder 6">
            <a:extLst>
              <a:ext uri="{FF2B5EF4-FFF2-40B4-BE49-F238E27FC236}">
                <a16:creationId xmlns:a16="http://schemas.microsoft.com/office/drawing/2014/main" id="{081595C3-BE91-FD57-3902-04B459E0AF5C}"/>
              </a:ext>
            </a:extLst>
          </p:cNvPr>
          <p:cNvSpPr>
            <a:spLocks noGrp="1"/>
          </p:cNvSpPr>
          <p:nvPr>
            <p:ph sz="half" idx="2"/>
          </p:nvPr>
        </p:nvSpPr>
        <p:spPr>
          <a:xfrm>
            <a:off x="1499660" y="1954531"/>
            <a:ext cx="4607188" cy="3906222"/>
          </a:xfrm>
        </p:spPr>
        <p:txBody>
          <a:bodyPr>
            <a:normAutofit fontScale="85000" lnSpcReduction="10000"/>
          </a:bodyPr>
          <a:lstStyle/>
          <a:p>
            <a:pPr marL="0" indent="0">
              <a:buNone/>
            </a:pPr>
            <a:r>
              <a:rPr lang="en-US" dirty="0"/>
              <a:t>The waterfall model, also known as the waterfall approach, is a type of process used to conceive, develop, and create a product (</a:t>
            </a:r>
            <a:r>
              <a:rPr lang="en-US" i="1" dirty="0"/>
              <a:t>Waterfall Model | EBSCO</a:t>
            </a:r>
            <a:r>
              <a:rPr lang="en-US" dirty="0"/>
              <a:t>, 2024).  The waterfall model is rigid, encouraging developers to establish a vision and goals, then stick to them.</a:t>
            </a:r>
          </a:p>
          <a:p>
            <a:r>
              <a:rPr lang="en-US" dirty="0"/>
              <a:t>Before beginning to code, all planning would have been completed in advance, with a significant amount of work dedicated to trying to account for every possibility.</a:t>
            </a:r>
          </a:p>
          <a:p>
            <a:r>
              <a:rPr lang="en-US" dirty="0"/>
              <a:t>The project is not tested until it is nearly complete.</a:t>
            </a:r>
          </a:p>
          <a:p>
            <a:r>
              <a:rPr lang="en-US" dirty="0"/>
              <a:t>Until the project's development is complete, no feedback is obtained.</a:t>
            </a:r>
          </a:p>
          <a:p>
            <a:r>
              <a:rPr lang="en-US" dirty="0"/>
              <a:t>If there are any issues or changes needed, the entire cycle starts over.</a:t>
            </a:r>
          </a:p>
        </p:txBody>
      </p:sp>
      <p:sp>
        <p:nvSpPr>
          <p:cNvPr id="8" name="Text Placeholder 7">
            <a:extLst>
              <a:ext uri="{FF2B5EF4-FFF2-40B4-BE49-F238E27FC236}">
                <a16:creationId xmlns:a16="http://schemas.microsoft.com/office/drawing/2014/main" id="{FB18B2DB-22EA-0F32-167E-809F10EBA3D3}"/>
              </a:ext>
            </a:extLst>
          </p:cNvPr>
          <p:cNvSpPr>
            <a:spLocks noGrp="1"/>
          </p:cNvSpPr>
          <p:nvPr>
            <p:ph type="body" sz="quarter" idx="3"/>
          </p:nvPr>
        </p:nvSpPr>
        <p:spPr>
          <a:xfrm>
            <a:off x="6607966" y="1170039"/>
            <a:ext cx="4622537" cy="274782"/>
          </a:xfrm>
        </p:spPr>
        <p:txBody>
          <a:bodyPr/>
          <a:lstStyle/>
          <a:p>
            <a:r>
              <a:rPr lang="en-US" sz="1800" dirty="0">
                <a:solidFill>
                  <a:schemeClr val="tx1"/>
                </a:solidFill>
              </a:rPr>
              <a:t>Development issues with Waterfall Model:</a:t>
            </a:r>
          </a:p>
        </p:txBody>
      </p:sp>
      <p:sp>
        <p:nvSpPr>
          <p:cNvPr id="9" name="Content Placeholder 8">
            <a:extLst>
              <a:ext uri="{FF2B5EF4-FFF2-40B4-BE49-F238E27FC236}">
                <a16:creationId xmlns:a16="http://schemas.microsoft.com/office/drawing/2014/main" id="{72AC8AA6-AA1B-0CEE-2A08-B1FFE0AC14E2}"/>
              </a:ext>
            </a:extLst>
          </p:cNvPr>
          <p:cNvSpPr>
            <a:spLocks noGrp="1"/>
          </p:cNvSpPr>
          <p:nvPr>
            <p:ph sz="quarter" idx="4"/>
          </p:nvPr>
        </p:nvSpPr>
        <p:spPr>
          <a:xfrm>
            <a:off x="6607966" y="1954531"/>
            <a:ext cx="4622537" cy="3906222"/>
          </a:xfrm>
        </p:spPr>
        <p:txBody>
          <a:bodyPr>
            <a:normAutofit fontScale="85000" lnSpcReduction="10000"/>
          </a:bodyPr>
          <a:lstStyle/>
          <a:p>
            <a:pPr marL="0" indent="0">
              <a:buNone/>
            </a:pPr>
            <a:r>
              <a:rPr lang="en-US" sz="1900" dirty="0"/>
              <a:t>When considering the SNHU Travel project, an example of where the waterfall approach would not able the best choice would be the change of the list of top destinations to a slideshow.</a:t>
            </a:r>
          </a:p>
          <a:p>
            <a:r>
              <a:rPr lang="en-US" sz="1900" dirty="0"/>
              <a:t>Feedback for such a change when using the waterfall model would not have happened until the product was finished. This would mean you would need to go back and start over to make this change happen.</a:t>
            </a:r>
          </a:p>
          <a:p>
            <a:r>
              <a:rPr lang="en-US" sz="1900" dirty="0"/>
              <a:t>If a change is requested during development by a stakeholders, it would not be possible with the waterfall model as it does not allow for changes to happen without completely starting back from the beginning of the cycle.</a:t>
            </a:r>
          </a:p>
          <a:p>
            <a:pPr marL="0" indent="0">
              <a:buNone/>
            </a:pPr>
            <a:endParaRPr lang="en-US" dirty="0"/>
          </a:p>
        </p:txBody>
      </p:sp>
      <p:sp>
        <p:nvSpPr>
          <p:cNvPr id="4" name="Title 1">
            <a:extLst>
              <a:ext uri="{FF2B5EF4-FFF2-40B4-BE49-F238E27FC236}">
                <a16:creationId xmlns:a16="http://schemas.microsoft.com/office/drawing/2014/main" id="{AFC484E6-7E9A-DE5A-0D3D-9DD0E41232D5}"/>
              </a:ext>
            </a:extLst>
          </p:cNvPr>
          <p:cNvSpPr txBox="1">
            <a:spLocks/>
          </p:cNvSpPr>
          <p:nvPr/>
        </p:nvSpPr>
        <p:spPr>
          <a:xfrm>
            <a:off x="1082142" y="-445169"/>
            <a:ext cx="10018713" cy="175259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Waterfall Model:</a:t>
            </a:r>
            <a:endParaRPr lang="en-US" dirty="0"/>
          </a:p>
        </p:txBody>
      </p:sp>
    </p:spTree>
    <p:extLst>
      <p:ext uri="{BB962C8B-B14F-4D97-AF65-F5344CB8AC3E}">
        <p14:creationId xmlns:p14="http://schemas.microsoft.com/office/powerpoint/2010/main" val="4028876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a software development process&#10;&#10;AI-generated content may be incorrect.">
            <a:extLst>
              <a:ext uri="{FF2B5EF4-FFF2-40B4-BE49-F238E27FC236}">
                <a16:creationId xmlns:a16="http://schemas.microsoft.com/office/drawing/2014/main" id="{B7C68462-8D52-6ACC-1504-BF73F42806B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10" t="11211" r="253" b="-1"/>
          <a:stretch>
            <a:fillRect/>
          </a:stretch>
        </p:blipFill>
        <p:spPr>
          <a:xfrm>
            <a:off x="6978873" y="838200"/>
            <a:ext cx="5016500" cy="3717925"/>
          </a:xfrm>
        </p:spPr>
      </p:pic>
      <p:sp>
        <p:nvSpPr>
          <p:cNvPr id="6" name="TextBox 5">
            <a:extLst>
              <a:ext uri="{FF2B5EF4-FFF2-40B4-BE49-F238E27FC236}">
                <a16:creationId xmlns:a16="http://schemas.microsoft.com/office/drawing/2014/main" id="{E34E3550-7075-CF7B-C34F-8C5977D22678}"/>
              </a:ext>
            </a:extLst>
          </p:cNvPr>
          <p:cNvSpPr txBox="1"/>
          <p:nvPr/>
        </p:nvSpPr>
        <p:spPr>
          <a:xfrm>
            <a:off x="7231537" y="4556125"/>
            <a:ext cx="4511171" cy="246221"/>
          </a:xfrm>
          <a:prstGeom prst="rect">
            <a:avLst/>
          </a:prstGeom>
          <a:noFill/>
        </p:spPr>
        <p:txBody>
          <a:bodyPr wrap="none" rtlCol="0">
            <a:spAutoFit/>
          </a:bodyPr>
          <a:lstStyle/>
          <a:p>
            <a:r>
              <a:rPr lang="en-US" sz="1000" i="1" dirty="0"/>
              <a:t>Fig. 2: Agile vs Waterfall </a:t>
            </a:r>
            <a:r>
              <a:rPr lang="en-US" sz="1000" dirty="0"/>
              <a:t>(</a:t>
            </a:r>
            <a:r>
              <a:rPr lang="en-US" sz="1000" i="1" dirty="0"/>
              <a:t>Waterfall vs Agile: Which Is Better for You and Why?</a:t>
            </a:r>
            <a:r>
              <a:rPr lang="en-US" sz="1000" dirty="0"/>
              <a:t>, 2023)</a:t>
            </a:r>
          </a:p>
        </p:txBody>
      </p:sp>
      <p:sp>
        <p:nvSpPr>
          <p:cNvPr id="8" name="Title 1">
            <a:extLst>
              <a:ext uri="{FF2B5EF4-FFF2-40B4-BE49-F238E27FC236}">
                <a16:creationId xmlns:a16="http://schemas.microsoft.com/office/drawing/2014/main" id="{3098F9B9-2FCC-77E7-2EB4-42817D765FAD}"/>
              </a:ext>
            </a:extLst>
          </p:cNvPr>
          <p:cNvSpPr txBox="1">
            <a:spLocks/>
          </p:cNvSpPr>
          <p:nvPr/>
        </p:nvSpPr>
        <p:spPr>
          <a:xfrm>
            <a:off x="1086643" y="-451519"/>
            <a:ext cx="10018713" cy="175259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Agile vs Waterfall:</a:t>
            </a:r>
            <a:endParaRPr lang="en-US" dirty="0"/>
          </a:p>
        </p:txBody>
      </p:sp>
      <p:sp>
        <p:nvSpPr>
          <p:cNvPr id="10" name="TextBox 9">
            <a:extLst>
              <a:ext uri="{FF2B5EF4-FFF2-40B4-BE49-F238E27FC236}">
                <a16:creationId xmlns:a16="http://schemas.microsoft.com/office/drawing/2014/main" id="{DA743583-2A99-47C1-EB22-EBACF7CC2D0A}"/>
              </a:ext>
            </a:extLst>
          </p:cNvPr>
          <p:cNvSpPr txBox="1"/>
          <p:nvPr/>
        </p:nvSpPr>
        <p:spPr>
          <a:xfrm>
            <a:off x="1606550" y="838200"/>
            <a:ext cx="5175250" cy="1477328"/>
          </a:xfrm>
          <a:prstGeom prst="rect">
            <a:avLst/>
          </a:prstGeom>
          <a:noFill/>
        </p:spPr>
        <p:txBody>
          <a:bodyPr wrap="square" rtlCol="0">
            <a:spAutoFit/>
          </a:bodyPr>
          <a:lstStyle/>
          <a:p>
            <a:r>
              <a:rPr lang="en-US" dirty="0"/>
              <a:t>Waterfall</a:t>
            </a:r>
          </a:p>
          <a:p>
            <a:endParaRPr lang="en-US" dirty="0"/>
          </a:p>
          <a:p>
            <a:pPr marL="285750" indent="-285750">
              <a:buFont typeface="Arial" panose="020B0604020202020204" pitchFamily="34" charset="0"/>
              <a:buChar char="•"/>
            </a:pPr>
            <a:r>
              <a:rPr lang="en-US" dirty="0"/>
              <a:t>Linear, rigid approach</a:t>
            </a:r>
          </a:p>
          <a:p>
            <a:pPr marL="285750" indent="-285750">
              <a:buFont typeface="Arial" panose="020B0604020202020204" pitchFamily="34" charset="0"/>
              <a:buChar char="•"/>
            </a:pPr>
            <a:r>
              <a:rPr lang="en-US" dirty="0"/>
              <a:t>Little to no feedback during development</a:t>
            </a:r>
          </a:p>
          <a:p>
            <a:pPr marL="285750" indent="-285750">
              <a:buFont typeface="Arial" panose="020B0604020202020204" pitchFamily="34" charset="0"/>
              <a:buChar char="•"/>
            </a:pPr>
            <a:r>
              <a:rPr lang="en-US" dirty="0"/>
              <a:t>Changes require starting over or extra planning</a:t>
            </a:r>
          </a:p>
        </p:txBody>
      </p:sp>
      <p:sp>
        <p:nvSpPr>
          <p:cNvPr id="11" name="TextBox 10">
            <a:extLst>
              <a:ext uri="{FF2B5EF4-FFF2-40B4-BE49-F238E27FC236}">
                <a16:creationId xmlns:a16="http://schemas.microsoft.com/office/drawing/2014/main" id="{B9815D2A-89D5-FE9A-153E-0D5E189A4DD7}"/>
              </a:ext>
            </a:extLst>
          </p:cNvPr>
          <p:cNvSpPr txBox="1"/>
          <p:nvPr/>
        </p:nvSpPr>
        <p:spPr>
          <a:xfrm>
            <a:off x="1606550" y="2524800"/>
            <a:ext cx="5175250" cy="2031325"/>
          </a:xfrm>
          <a:prstGeom prst="rect">
            <a:avLst/>
          </a:prstGeom>
          <a:noFill/>
        </p:spPr>
        <p:txBody>
          <a:bodyPr wrap="square" rtlCol="0">
            <a:spAutoFit/>
          </a:bodyPr>
          <a:lstStyle/>
          <a:p>
            <a:r>
              <a:rPr lang="en-US" dirty="0"/>
              <a:t>Agile</a:t>
            </a:r>
          </a:p>
          <a:p>
            <a:endParaRPr lang="en-US" dirty="0"/>
          </a:p>
          <a:p>
            <a:pPr marL="285750" indent="-285750">
              <a:buFont typeface="Arial" panose="020B0604020202020204" pitchFamily="34" charset="0"/>
              <a:buChar char="•"/>
            </a:pPr>
            <a:r>
              <a:rPr lang="en-US" dirty="0"/>
              <a:t>Circular, flexible approach</a:t>
            </a:r>
          </a:p>
          <a:p>
            <a:pPr marL="285750" indent="-285750">
              <a:buFont typeface="Arial" panose="020B0604020202020204" pitchFamily="34" charset="0"/>
              <a:buChar char="•"/>
            </a:pPr>
            <a:r>
              <a:rPr lang="en-US" dirty="0"/>
              <a:t>Feedback provided as each section of design finishes</a:t>
            </a:r>
          </a:p>
          <a:p>
            <a:pPr marL="285750" indent="-285750">
              <a:buFont typeface="Arial" panose="020B0604020202020204" pitchFamily="34" charset="0"/>
              <a:buChar char="•"/>
            </a:pPr>
            <a:r>
              <a:rPr lang="en-US" dirty="0"/>
              <a:t>Changes can occur as needed based on provided feedback</a:t>
            </a:r>
          </a:p>
        </p:txBody>
      </p:sp>
      <p:sp>
        <p:nvSpPr>
          <p:cNvPr id="12" name="TextBox 11">
            <a:extLst>
              <a:ext uri="{FF2B5EF4-FFF2-40B4-BE49-F238E27FC236}">
                <a16:creationId xmlns:a16="http://schemas.microsoft.com/office/drawing/2014/main" id="{4A27ED5E-A413-92CD-015C-C1391D462386}"/>
              </a:ext>
            </a:extLst>
          </p:cNvPr>
          <p:cNvSpPr txBox="1"/>
          <p:nvPr/>
        </p:nvSpPr>
        <p:spPr>
          <a:xfrm>
            <a:off x="1524000" y="5019005"/>
            <a:ext cx="10401300" cy="1015663"/>
          </a:xfrm>
          <a:prstGeom prst="rect">
            <a:avLst/>
          </a:prstGeom>
          <a:noFill/>
        </p:spPr>
        <p:txBody>
          <a:bodyPr wrap="square" rtlCol="0">
            <a:spAutoFit/>
          </a:bodyPr>
          <a:lstStyle/>
          <a:p>
            <a:r>
              <a:rPr lang="en-US" sz="1200" dirty="0"/>
              <a:t>When considering waterfall vs agile for a design approach, you need to consider all the factors. If that it seems as if you have a clear and fixed requirements, waterfall is good fit. Otherwise, if that you need to have flexibility and to be able to adapt as needed, agile would be more beneficial. In general, agile is the better choice  for projects as it allows for more collaboration, more feedback from stakeholders, and changes to happen without having to start over. When thinking back to the SNHU Travel project, agile was the perfect fit as it allowed for changes to happen over the course of the project. If  the waterfall approach was used instead, there were a number  of </a:t>
            </a:r>
            <a:r>
              <a:rPr lang="en-US" sz="1200"/>
              <a:t>instances when </a:t>
            </a:r>
            <a:r>
              <a:rPr lang="en-US" sz="1200" dirty="0"/>
              <a:t>starting back at the beginning would have occurred.</a:t>
            </a:r>
          </a:p>
        </p:txBody>
      </p:sp>
    </p:spTree>
    <p:extLst>
      <p:ext uri="{BB962C8B-B14F-4D97-AF65-F5344CB8AC3E}">
        <p14:creationId xmlns:p14="http://schemas.microsoft.com/office/powerpoint/2010/main" val="2263825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36FB0E-43F3-3402-65EC-9ECC0B309FA5}"/>
              </a:ext>
            </a:extLst>
          </p:cNvPr>
          <p:cNvSpPr>
            <a:spLocks noGrp="1"/>
          </p:cNvSpPr>
          <p:nvPr>
            <p:ph idx="1"/>
          </p:nvPr>
        </p:nvSpPr>
        <p:spPr>
          <a:xfrm>
            <a:off x="1556499" y="1066798"/>
            <a:ext cx="10018713" cy="5237749"/>
          </a:xfrm>
        </p:spPr>
        <p:txBody>
          <a:bodyPr/>
          <a:lstStyle/>
          <a:p>
            <a:r>
              <a:rPr lang="en-US" dirty="0"/>
              <a:t>Staff, C. (2023, November 29). </a:t>
            </a:r>
            <a:r>
              <a:rPr lang="en-US" i="1" dirty="0"/>
              <a:t>The 3 Scrum Roles and Responsibilities, Explained</a:t>
            </a:r>
            <a:r>
              <a:rPr lang="en-US" dirty="0"/>
              <a:t>. Coursera. </a:t>
            </a:r>
            <a:r>
              <a:rPr lang="en-US" dirty="0">
                <a:hlinkClick r:id="rId2"/>
              </a:rPr>
              <a:t>https://www.coursera.org/articles/scrum-roles-and-responsibilities</a:t>
            </a:r>
            <a:endParaRPr lang="en-US" dirty="0"/>
          </a:p>
          <a:p>
            <a:r>
              <a:rPr lang="en-US" dirty="0"/>
              <a:t>Harris, R. (2021, May 20). </a:t>
            </a:r>
            <a:r>
              <a:rPr lang="en-US" i="1" dirty="0"/>
              <a:t>Software Development Life Cycle (SDLC)</a:t>
            </a:r>
            <a:r>
              <a:rPr lang="en-US" dirty="0"/>
              <a:t>. Www.linkedin.com. </a:t>
            </a:r>
            <a:r>
              <a:rPr lang="en-US" dirty="0">
                <a:hlinkClick r:id="rId3"/>
              </a:rPr>
              <a:t>https://www.linkedin.com/pulse/software-development-life-cycle-sdlc-tutorial-richard-harris/</a:t>
            </a:r>
            <a:endParaRPr lang="en-US" dirty="0"/>
          </a:p>
          <a:p>
            <a:r>
              <a:rPr lang="en-US" i="1" dirty="0"/>
              <a:t>Waterfall model | EBSCO</a:t>
            </a:r>
            <a:r>
              <a:rPr lang="en-US" dirty="0"/>
              <a:t>. (2024). EBSCO Information Services, Inc. | Www.ebsco.com. </a:t>
            </a:r>
            <a:r>
              <a:rPr lang="en-US" dirty="0">
                <a:hlinkClick r:id="rId4"/>
              </a:rPr>
              <a:t>https://www.ebsco.com/research-starters/computer-science/waterfall-model</a:t>
            </a:r>
            <a:endParaRPr lang="en-US" dirty="0"/>
          </a:p>
          <a:p>
            <a:r>
              <a:rPr lang="en-US" i="1" dirty="0"/>
              <a:t>Waterfall Vs Agile: Which is better for You and Why?</a:t>
            </a:r>
            <a:r>
              <a:rPr lang="en-US" dirty="0"/>
              <a:t> (2023, January 31). Www.linkedin.com. https://www.linkedin.com/pulse/waterfall-vs-agile-which-better-you-why-datacademy-cloud</a:t>
            </a:r>
          </a:p>
          <a:p>
            <a:endParaRPr lang="en-US" dirty="0"/>
          </a:p>
        </p:txBody>
      </p:sp>
      <p:sp>
        <p:nvSpPr>
          <p:cNvPr id="10" name="Title 1">
            <a:extLst>
              <a:ext uri="{FF2B5EF4-FFF2-40B4-BE49-F238E27FC236}">
                <a16:creationId xmlns:a16="http://schemas.microsoft.com/office/drawing/2014/main" id="{B5BF356C-E5CD-7B2A-74FB-F65B8CE207F6}"/>
              </a:ext>
            </a:extLst>
          </p:cNvPr>
          <p:cNvSpPr txBox="1">
            <a:spLocks/>
          </p:cNvSpPr>
          <p:nvPr/>
        </p:nvSpPr>
        <p:spPr>
          <a:xfrm>
            <a:off x="1086643" y="-445169"/>
            <a:ext cx="10018713" cy="175259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t>References:</a:t>
            </a:r>
            <a:endParaRPr lang="en-US" dirty="0"/>
          </a:p>
        </p:txBody>
      </p:sp>
    </p:spTree>
    <p:extLst>
      <p:ext uri="{BB962C8B-B14F-4D97-AF65-F5344CB8AC3E}">
        <p14:creationId xmlns:p14="http://schemas.microsoft.com/office/powerpoint/2010/main" val="11615256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138</TotalTime>
  <Words>965</Words>
  <Application>Microsoft Office PowerPoint</Application>
  <PresentationFormat>Widescreen</PresentationFormat>
  <Paragraphs>59</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Corbel</vt:lpstr>
      <vt:lpstr>Parallax</vt:lpstr>
      <vt:lpstr>Agile Development</vt:lpstr>
      <vt:lpstr>Scrum Team Agile Roles: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Michael Waxler</dc:creator>
  <cp:lastModifiedBy>Michael Waxler</cp:lastModifiedBy>
  <cp:revision>1</cp:revision>
  <dcterms:created xsi:type="dcterms:W3CDTF">2025-10-27T01:35:08Z</dcterms:created>
  <dcterms:modified xsi:type="dcterms:W3CDTF">2025-10-27T04:11:15Z</dcterms:modified>
</cp:coreProperties>
</file>