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70" r:id="rId4"/>
    <p:sldId id="269" r:id="rId5"/>
    <p:sldId id="276" r:id="rId6"/>
    <p:sldId id="277" r:id="rId7"/>
    <p:sldId id="278" r:id="rId8"/>
    <p:sldId id="279" r:id="rId9"/>
    <p:sldId id="271" r:id="rId10"/>
    <p:sldId id="272" r:id="rId11"/>
    <p:sldId id="280" r:id="rId12"/>
    <p:sldId id="281" r:id="rId13"/>
    <p:sldId id="282" r:id="rId14"/>
    <p:sldId id="283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73646" autoAdjust="0"/>
  </p:normalViewPr>
  <p:slideViewPr>
    <p:cSldViewPr>
      <p:cViewPr varScale="1">
        <p:scale>
          <a:sx n="61" d="100"/>
          <a:sy n="61" d="100"/>
        </p:scale>
        <p:origin x="-20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1419A-1649-4F27-A841-9D4DAF66F230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904D8-1C30-466E-B6FB-48D52F889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31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904D8-1C30-466E-B6FB-48D52F889B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04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904D8-1C30-466E-B6FB-48D52F889B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3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904D8-1C30-466E-B6FB-48D52F889B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224A-7DB6-4720-A7C6-078C70AC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224A-7DB6-4720-A7C6-078C70AC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224A-7DB6-4720-A7C6-078C70AC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1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224A-7DB6-4720-A7C6-078C70AC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7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224A-7DB6-4720-A7C6-078C70AC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224A-7DB6-4720-A7C6-078C70AC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8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224A-7DB6-4720-A7C6-078C70AC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0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224A-7DB6-4720-A7C6-078C70AC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4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224A-7DB6-4720-A7C6-078C70AC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0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224A-7DB6-4720-A7C6-078C70AC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7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224A-7DB6-4720-A7C6-078C70AC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5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A224A-7DB6-4720-A7C6-078C70AC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0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Home Value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G.A. Data Science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Final </a:t>
            </a:r>
            <a:r>
              <a:rPr lang="en-US" dirty="0" smtClean="0">
                <a:solidFill>
                  <a:schemeClr val="tx1"/>
                </a:solidFill>
              </a:rPr>
              <a:t>Project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Michael </a:t>
            </a:r>
            <a:r>
              <a:rPr lang="en-US" dirty="0" smtClean="0">
                <a:solidFill>
                  <a:schemeClr val="tx1"/>
                </a:solidFill>
              </a:rPr>
              <a:t>Wong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224A-7DB6-4720-A7C6-078C70AC9D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2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Linear Regression: </a:t>
            </a:r>
            <a:r>
              <a:rPr lang="en-US" dirty="0" err="1" smtClean="0"/>
              <a:t>Statsmodel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 Family, ~15,000 households</a:t>
            </a:r>
            <a:endParaRPr lang="en-US" dirty="0"/>
          </a:p>
          <a:p>
            <a:r>
              <a:rPr lang="en-US" dirty="0" smtClean="0"/>
              <a:t>P-values indicated significant relationships for all variables except for:</a:t>
            </a:r>
          </a:p>
          <a:p>
            <a:pPr lvl="1"/>
            <a:r>
              <a:rPr lang="en-US" dirty="0" smtClean="0"/>
              <a:t>Race: Japanese, Two Major Races</a:t>
            </a:r>
            <a:endParaRPr lang="en-US" dirty="0"/>
          </a:p>
          <a:p>
            <a:pPr lvl="1"/>
            <a:r>
              <a:rPr lang="en-US" dirty="0" smtClean="0"/>
              <a:t>Education: Elementary </a:t>
            </a:r>
            <a:r>
              <a:rPr lang="en-US" dirty="0"/>
              <a:t>to Grade </a:t>
            </a:r>
            <a:r>
              <a:rPr lang="en-US" dirty="0" smtClean="0"/>
              <a:t>10, 1 </a:t>
            </a:r>
            <a:r>
              <a:rPr lang="en-US" dirty="0"/>
              <a:t>or 2 years of college</a:t>
            </a:r>
          </a:p>
          <a:p>
            <a:r>
              <a:rPr lang="en-US" dirty="0" err="1" smtClean="0"/>
              <a:t>Adj</a:t>
            </a:r>
            <a:r>
              <a:rPr lang="en-US" dirty="0" smtClean="0"/>
              <a:t> R2 = 0.14</a:t>
            </a:r>
            <a:endParaRPr lang="en-US" dirty="0"/>
          </a:p>
          <a:p>
            <a:endParaRPr lang="en-US" dirty="0"/>
          </a:p>
          <a:p>
            <a:r>
              <a:rPr lang="en-US" dirty="0"/>
              <a:t>3-4 family - ~</a:t>
            </a:r>
            <a:r>
              <a:rPr lang="en-US" dirty="0" smtClean="0"/>
              <a:t>6,000 households</a:t>
            </a:r>
            <a:endParaRPr lang="en-US" dirty="0"/>
          </a:p>
          <a:p>
            <a:r>
              <a:rPr lang="en-US" dirty="0" smtClean="0"/>
              <a:t>P-values indicated significant relationships for </a:t>
            </a:r>
          </a:p>
          <a:p>
            <a:pPr lvl="1"/>
            <a:r>
              <a:rPr lang="en-US" dirty="0" smtClean="0"/>
              <a:t>Race: Black, or Other (2 categories)</a:t>
            </a:r>
          </a:p>
          <a:p>
            <a:pPr lvl="1"/>
            <a:r>
              <a:rPr lang="en-US" dirty="0" smtClean="0"/>
              <a:t>Education: 5+ years of college</a:t>
            </a:r>
          </a:p>
          <a:p>
            <a:pPr lvl="1"/>
            <a:r>
              <a:rPr lang="en-US" dirty="0" smtClean="0"/>
              <a:t>Employment: only Employed </a:t>
            </a:r>
            <a:r>
              <a:rPr lang="en-US" dirty="0"/>
              <a:t>matters</a:t>
            </a:r>
          </a:p>
          <a:p>
            <a:r>
              <a:rPr lang="en-US" dirty="0" err="1" smtClean="0"/>
              <a:t>Adj</a:t>
            </a:r>
            <a:r>
              <a:rPr lang="en-US" dirty="0" smtClean="0"/>
              <a:t> R2=0.07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224A-7DB6-4720-A7C6-078C70AC9D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5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SKLearn</a:t>
            </a:r>
            <a:r>
              <a:rPr lang="en-US" dirty="0" smtClean="0"/>
              <a:t> with Cross Validation (MSE), 10 folds</a:t>
            </a:r>
          </a:p>
          <a:p>
            <a:r>
              <a:rPr lang="en-US" dirty="0" smtClean="0"/>
              <a:t>2 Family, mean MSE=0.30, best is 0.25</a:t>
            </a:r>
            <a:endParaRPr lang="en-US" dirty="0"/>
          </a:p>
          <a:p>
            <a:r>
              <a:rPr lang="en-US" dirty="0"/>
              <a:t>3-4 </a:t>
            </a:r>
            <a:r>
              <a:rPr lang="en-US" dirty="0" smtClean="0"/>
              <a:t>family, mean MSE=0.39, best is 0.31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224A-7DB6-4720-A7C6-078C70AC9D3A}" type="slidenum">
              <a:rPr lang="en-US" smtClean="0"/>
              <a:t>11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8623"/>
            <a:ext cx="4114800" cy="274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77860" y="33528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 Family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40260" y="3357623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3-4 Family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713967"/>
            <a:ext cx="4114800" cy="2712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68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Regularization with Ridge method, Grid Search</a:t>
            </a:r>
          </a:p>
          <a:p>
            <a:r>
              <a:rPr lang="en-US" sz="2800" dirty="0" smtClean="0"/>
              <a:t>2 Family: Best score (MSE) = 0.30 with Alpha = 1.0</a:t>
            </a:r>
          </a:p>
          <a:p>
            <a:r>
              <a:rPr lang="en-US" sz="2800" dirty="0" smtClean="0"/>
              <a:t>3-4 family</a:t>
            </a:r>
            <a:r>
              <a:rPr lang="en-US" sz="2800" dirty="0"/>
              <a:t> Best score (MSE) = 0.40 with Alpha = </a:t>
            </a:r>
            <a:r>
              <a:rPr lang="en-US" sz="2800" dirty="0" smtClean="0"/>
              <a:t>0.1</a:t>
            </a:r>
          </a:p>
          <a:p>
            <a:pPr marL="0" indent="0">
              <a:buNone/>
            </a:pPr>
            <a:r>
              <a:rPr lang="en-US" sz="2800" dirty="0" smtClean="0"/>
              <a:t>Decision Tree with Cross Validation</a:t>
            </a:r>
          </a:p>
          <a:p>
            <a:r>
              <a:rPr lang="en-US" sz="2800" dirty="0"/>
              <a:t>2 Family: </a:t>
            </a:r>
            <a:r>
              <a:rPr lang="en-US" sz="2800" dirty="0" smtClean="0"/>
              <a:t>MSE = 0.38 </a:t>
            </a:r>
          </a:p>
          <a:p>
            <a:r>
              <a:rPr lang="en-US" sz="2800" dirty="0" smtClean="0"/>
              <a:t>3-4 family: MSE = 0.52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224A-7DB6-4720-A7C6-078C70AC9D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Random Forest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224A-7DB6-4720-A7C6-078C70AC9D3A}" type="slidenum">
              <a:rPr lang="en-US" smtClean="0"/>
              <a:t>13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7" y="3161712"/>
            <a:ext cx="2782056" cy="173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161712"/>
            <a:ext cx="2971809" cy="173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72015" y="24384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 Family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76804" y="24384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3-4 Family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92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224A-7DB6-4720-A7C6-078C70AC9D3A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Race, Educational Attainment, Employment Status and Household Income may influence the value of 2 and 3-4 family homes in Brooklyn</a:t>
            </a:r>
          </a:p>
          <a:p>
            <a:r>
              <a:rPr lang="en-US" sz="2800" dirty="0" smtClean="0"/>
              <a:t>However, prediction of home values using these features on their own with the models presented would be insufficient as mean-squared-error is consistently high across the study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379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and include additional features from the ACS survey and other data sets to improve prediction scores</a:t>
            </a:r>
          </a:p>
          <a:p>
            <a:r>
              <a:rPr lang="en-US" dirty="0" smtClean="0"/>
              <a:t>Research additional models that can be applied to better represent the relationships in this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224A-7DB6-4720-A7C6-078C70AC9D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6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Where to buy rental property?</a:t>
            </a:r>
          </a:p>
          <a:p>
            <a:r>
              <a:rPr lang="en-US" dirty="0" smtClean="0"/>
              <a:t>Looking for stable, or ideally, rising home value</a:t>
            </a:r>
          </a:p>
          <a:p>
            <a:r>
              <a:rPr lang="en-US" dirty="0" smtClean="0"/>
              <a:t>But how do we predict that?</a:t>
            </a:r>
          </a:p>
          <a:p>
            <a:r>
              <a:rPr lang="en-US" dirty="0"/>
              <a:t>W</a:t>
            </a:r>
            <a:r>
              <a:rPr lang="en-US" dirty="0" smtClean="0"/>
              <a:t>hat factors tend to influence home value?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Developed </a:t>
            </a:r>
            <a:r>
              <a:rPr lang="en-US" dirty="0"/>
              <a:t>a data-driven approach </a:t>
            </a:r>
            <a:r>
              <a:rPr lang="en-US" dirty="0" smtClean="0"/>
              <a:t>to determine the factors that affect property prices, </a:t>
            </a:r>
            <a:r>
              <a:rPr lang="en-US" dirty="0"/>
              <a:t>and use </a:t>
            </a:r>
            <a:r>
              <a:rPr lang="en-US" dirty="0" smtClean="0"/>
              <a:t>this understanding to decide where to invest.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224A-7DB6-4720-A7C6-078C70AC9D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1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Annual American Community Survey (ACS)</a:t>
            </a:r>
          </a:p>
          <a:p>
            <a:r>
              <a:rPr lang="en-US" dirty="0" smtClean="0"/>
              <a:t>2010-2015 survey results</a:t>
            </a:r>
          </a:p>
          <a:p>
            <a:r>
              <a:rPr lang="en-US" dirty="0" smtClean="0"/>
              <a:t>Hypothesis: use demographic information to predict home value </a:t>
            </a:r>
          </a:p>
          <a:p>
            <a:pPr lvl="1"/>
            <a:r>
              <a:rPr lang="en-US" dirty="0" smtClean="0"/>
              <a:t>Household income</a:t>
            </a:r>
          </a:p>
          <a:p>
            <a:pPr lvl="1"/>
            <a:r>
              <a:rPr lang="en-US" dirty="0" smtClean="0"/>
              <a:t>Race</a:t>
            </a:r>
          </a:p>
          <a:p>
            <a:pPr lvl="1"/>
            <a:r>
              <a:rPr lang="en-US" dirty="0" smtClean="0"/>
              <a:t>Educational attainment</a:t>
            </a:r>
          </a:p>
          <a:p>
            <a:pPr lvl="1"/>
            <a:r>
              <a:rPr lang="en-US" dirty="0" smtClean="0"/>
              <a:t>Employment status</a:t>
            </a:r>
          </a:p>
          <a:p>
            <a:r>
              <a:rPr lang="en-US" dirty="0"/>
              <a:t>Brooklyn, 2 family and 3-4 family homes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224A-7DB6-4720-A7C6-078C70AC9D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VALUEH vs HHINCOME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224A-7DB6-4720-A7C6-078C70AC9D3A}" type="slidenum">
              <a:rPr lang="en-US" smtClean="0"/>
              <a:t>4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06" y="1981200"/>
            <a:ext cx="38004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81200"/>
            <a:ext cx="37814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05000" y="16002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 Family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7400" y="1605023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3-4 Family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21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224A-7DB6-4720-A7C6-078C70AC9D3A}" type="slidenum">
              <a:rPr lang="en-US" smtClean="0"/>
              <a:t>5</a:t>
            </a:fld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273" y="1429011"/>
            <a:ext cx="5627455" cy="4895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179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Educational Attainment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224A-7DB6-4720-A7C6-078C70AC9D3A}" type="slidenum">
              <a:rPr lang="en-US" smtClean="0"/>
              <a:t>6</a:t>
            </a:fld>
            <a:endParaRPr 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644" y="1371600"/>
            <a:ext cx="616071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3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Employment Status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224A-7DB6-4720-A7C6-078C70AC9D3A}" type="slidenum">
              <a:rPr lang="en-US" smtClean="0"/>
              <a:t>7</a:t>
            </a:fld>
            <a:endParaRPr 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582" y="1447800"/>
            <a:ext cx="6112837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407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224A-7DB6-4720-A7C6-078C70AC9D3A}" type="slidenum">
              <a:rPr lang="en-US" smtClean="0"/>
              <a:t>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463" y="1614488"/>
            <a:ext cx="5661074" cy="410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6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</a:p>
          <a:p>
            <a:pPr lvl="1"/>
            <a:r>
              <a:rPr lang="en-US" dirty="0" err="1" smtClean="0"/>
              <a:t>Statsmodel</a:t>
            </a:r>
            <a:r>
              <a:rPr lang="en-US" dirty="0" smtClean="0"/>
              <a:t> (Adjusted R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KLearn</a:t>
            </a:r>
            <a:r>
              <a:rPr lang="en-US" dirty="0" smtClean="0"/>
              <a:t> with Cross Validation (MSE)</a:t>
            </a:r>
          </a:p>
          <a:p>
            <a:pPr lvl="1"/>
            <a:r>
              <a:rPr lang="en-US" dirty="0" smtClean="0"/>
              <a:t>Regularization with Ridge method (MSE), </a:t>
            </a:r>
          </a:p>
          <a:p>
            <a:pPr marL="735013" lvl="1" indent="0">
              <a:buNone/>
            </a:pPr>
            <a:r>
              <a:rPr lang="en-US" dirty="0" smtClean="0"/>
              <a:t>with Grid Search for Alpha</a:t>
            </a:r>
          </a:p>
          <a:p>
            <a:r>
              <a:rPr lang="en-US" dirty="0" smtClean="0"/>
              <a:t>Decision Tree with Cross Validation</a:t>
            </a:r>
          </a:p>
          <a:p>
            <a:r>
              <a:rPr lang="en-US" dirty="0" smtClean="0"/>
              <a:t>Random Forest with Cross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224A-7DB6-4720-A7C6-078C70AC9D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5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3192</TotalTime>
  <Words>426</Words>
  <Application>Microsoft Office PowerPoint</Application>
  <PresentationFormat>On-screen Show (4:3)</PresentationFormat>
  <Paragraphs>90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Predicting Home Value</vt:lpstr>
      <vt:lpstr>Problem Statement</vt:lpstr>
      <vt:lpstr>The Data</vt:lpstr>
      <vt:lpstr>VALUEH vs HHINCOME</vt:lpstr>
      <vt:lpstr>Race</vt:lpstr>
      <vt:lpstr>Educational Attainment</vt:lpstr>
      <vt:lpstr>Employment Status</vt:lpstr>
      <vt:lpstr>Correlation</vt:lpstr>
      <vt:lpstr>The Model Approach</vt:lpstr>
      <vt:lpstr>Results</vt:lpstr>
      <vt:lpstr>Results</vt:lpstr>
      <vt:lpstr>Results</vt:lpstr>
      <vt:lpstr>Results</vt:lpstr>
      <vt:lpstr>Conclusion</vt:lpstr>
      <vt:lpstr>Next Steps</vt:lpstr>
    </vt:vector>
  </TitlesOfParts>
  <Company>ERM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G.A. Data Science</dc:title>
  <dc:creator>Michael Wong</dc:creator>
  <cp:lastModifiedBy>Michael Wong</cp:lastModifiedBy>
  <cp:revision>96</cp:revision>
  <cp:lastPrinted>2017-08-16T05:28:50Z</cp:lastPrinted>
  <dcterms:created xsi:type="dcterms:W3CDTF">2017-08-06T19:42:21Z</dcterms:created>
  <dcterms:modified xsi:type="dcterms:W3CDTF">2017-10-02T05:22:57Z</dcterms:modified>
</cp:coreProperties>
</file>