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67" r:id="rId5"/>
    <p:sldId id="266" r:id="rId6"/>
    <p:sldId id="268" r:id="rId7"/>
    <p:sldId id="269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b="0" i="0" u="none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8/16/17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b="0" i="0" u="none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08400" y="2819400"/>
            <a:ext cx="5219700" cy="3378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How can we use data science to recognize spend patterns and make predictions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Optimization and </a:t>
            </a:r>
            <a:r>
              <a:rPr lang="en-US" sz="4400" dirty="0" smtClean="0"/>
              <a:t>Expansion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of NYC </a:t>
            </a:r>
            <a:r>
              <a:rPr lang="en-US" sz="4400" dirty="0" smtClean="0"/>
              <a:t>Spend </a:t>
            </a:r>
            <a:endParaRPr lang="en-US" dirty="0"/>
          </a:p>
        </p:txBody>
      </p:sp>
      <p:pic>
        <p:nvPicPr>
          <p:cNvPr id="6" name="Picture 5" descr="money rain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2" b="100000" l="22143" r="77619">
                        <a14:foregroundMark x1="69048" y1="56765" x2="69048" y2="56765"/>
                        <a14:foregroundMark x1="71190" y1="53824" x2="71190" y2="53824"/>
                        <a14:foregroundMark x1="73333" y1="51471" x2="73333" y2="51471"/>
                        <a14:foregroundMark x1="73333" y1="51471" x2="73333" y2="50294"/>
                        <a14:foregroundMark x1="74048" y1="48529" x2="74048" y2="48529"/>
                        <a14:foregroundMark x1="67619" y1="42941" x2="75476" y2="47647"/>
                        <a14:foregroundMark x1="68333" y1="34118" x2="76429" y2="28235"/>
                        <a14:foregroundMark x1="50952" y1="31765" x2="62381" y2="29118"/>
                        <a14:foregroundMark x1="55476" y1="22941" x2="65238" y2="15588"/>
                        <a14:foregroundMark x1="46667" y1="17059" x2="55714" y2="12941"/>
                        <a14:foregroundMark x1="54524" y1="24706" x2="59762" y2="27647"/>
                        <a14:foregroundMark x1="57857" y1="36765" x2="64048" y2="34706"/>
                        <a14:foregroundMark x1="27381" y1="36176" x2="46905" y2="34706"/>
                        <a14:foregroundMark x1="46667" y1="28235" x2="43333" y2="30882"/>
                        <a14:foregroundMark x1="37619" y1="23529" x2="43095" y2="25882"/>
                        <a14:foregroundMark x1="32143" y1="20588" x2="38810" y2="17059"/>
                        <a14:foregroundMark x1="33095" y1="11765" x2="40476" y2="12941"/>
                        <a14:foregroundMark x1="38095" y1="2647" x2="43333" y2="7059"/>
                        <a14:foregroundMark x1="59524" y1="10000" x2="65476" y2="8529"/>
                        <a14:foregroundMark x1="24762" y1="20588" x2="30238" y2="14412"/>
                        <a14:foregroundMark x1="23095" y1="24118" x2="27381" y2="24706"/>
                        <a14:foregroundMark x1="23095" y1="30882" x2="29048" y2="32647"/>
                        <a14:foregroundMark x1="29286" y1="27941" x2="25476" y2="30588"/>
                        <a14:foregroundMark x1="26190" y1="57353" x2="30000" y2="62353"/>
                        <a14:foregroundMark x1="24286" y1="65000" x2="31905" y2="69118"/>
                        <a14:foregroundMark x1="23095" y1="86471" x2="33333" y2="83235"/>
                        <a14:foregroundMark x1="49048" y1="94118" x2="54048" y2="99706"/>
                        <a14:foregroundMark x1="57619" y1="47353" x2="63095" y2="46471"/>
                        <a14:foregroundMark x1="53810" y1="41176" x2="55476" y2="41176"/>
                        <a14:foregroundMark x1="29286" y1="53529" x2="33333" y2="55294"/>
                        <a14:foregroundMark x1="29048" y1="46176" x2="31190" y2="47353"/>
                        <a14:foregroundMark x1="67619" y1="84412" x2="76429" y2="78529"/>
                        <a14:foregroundMark x1="65476" y1="83824" x2="76429" y2="77647"/>
                        <a14:foregroundMark x1="71905" y1="83235" x2="77143" y2="79412"/>
                        <a14:foregroundMark x1="65952" y1="85294" x2="76667" y2="79118"/>
                        <a14:foregroundMark x1="65714" y1="85588" x2="70238" y2="82941"/>
                        <a14:foregroundMark x1="65714" y1="85588" x2="71190" y2="82059"/>
                        <a14:foregroundMark x1="65476" y1="85882" x2="67381" y2="85294"/>
                        <a14:foregroundMark x1="69524" y1="83235" x2="69524" y2="83235"/>
                        <a14:foregroundMark x1="72619" y1="44118" x2="76905" y2="47353"/>
                        <a14:foregroundMark x1="48571" y1="20882" x2="55000" y2="15882"/>
                        <a14:backgroundMark x1="65000" y1="85882" x2="77619" y2="78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81" r="22618"/>
          <a:stretch/>
        </p:blipFill>
        <p:spPr>
          <a:xfrm>
            <a:off x="482600" y="2425700"/>
            <a:ext cx="29337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4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1703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/>
              <a:t>city of New York currently spends roughly $</a:t>
            </a:r>
            <a:r>
              <a:rPr lang="en-US" dirty="0" smtClean="0"/>
              <a:t>13B per year.  </a:t>
            </a:r>
            <a:r>
              <a:rPr lang="en-US" dirty="0"/>
              <a:t>The top 15 agencies are generally the same, but the leader is usually not.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Problem: develop a model that will predict which agency will spend the most each month in fy18 based on fy15</a:t>
            </a:r>
            <a:r>
              <a:rPr lang="en-US" dirty="0"/>
              <a:t>-</a:t>
            </a:r>
            <a:r>
              <a:rPr lang="en-US" dirty="0" smtClean="0"/>
              <a:t>fy17 data. 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Bonus: What are they spending it on?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Stakeholders:</a:t>
            </a:r>
          </a:p>
          <a:p>
            <a:pPr algn="l"/>
            <a:r>
              <a:rPr lang="en-US" dirty="0" err="1" smtClean="0"/>
              <a:t>Omb</a:t>
            </a:r>
            <a:r>
              <a:rPr lang="en-US" dirty="0" smtClean="0"/>
              <a:t>, comptroller, mayor’s office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Project # 1 -  Highest </a:t>
            </a:r>
            <a:r>
              <a:rPr lang="en-US" dirty="0"/>
              <a:t>Spender</a:t>
            </a:r>
          </a:p>
        </p:txBody>
      </p:sp>
    </p:spTree>
    <p:extLst>
      <p:ext uri="{BB962C8B-B14F-4D97-AF65-F5344CB8AC3E}">
        <p14:creationId xmlns:p14="http://schemas.microsoft.com/office/powerpoint/2010/main" val="4156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Many factors affect spend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Spend is seasonal </a:t>
            </a:r>
            <a:r>
              <a:rPr lang="mr-IN" dirty="0" smtClean="0"/>
              <a:t>–</a:t>
            </a:r>
            <a:r>
              <a:rPr lang="en-US" dirty="0" smtClean="0"/>
              <a:t> concentrated in first quarter and last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</a:t>
            </a:r>
            <a:r>
              <a:rPr lang="en-US" dirty="0" smtClean="0"/>
              <a:t>eather affects which agencies spend more each month.</a:t>
            </a:r>
          </a:p>
          <a:p>
            <a:pPr lvl="3">
              <a:buFont typeface="Wingdings" charset="2"/>
              <a:buChar char="Ø"/>
            </a:pPr>
            <a:r>
              <a:rPr lang="en-US" dirty="0"/>
              <a:t>For example, </a:t>
            </a:r>
            <a:r>
              <a:rPr lang="en-US" dirty="0" smtClean="0"/>
              <a:t>the Department of Sanitation (DSNY) </a:t>
            </a:r>
            <a:r>
              <a:rPr lang="en-US" dirty="0"/>
              <a:t>will spend more on </a:t>
            </a:r>
            <a:r>
              <a:rPr lang="en-US" dirty="0" smtClean="0"/>
              <a:t>salt when </a:t>
            </a:r>
            <a:r>
              <a:rPr lang="en-US" dirty="0"/>
              <a:t>there is precipitation</a:t>
            </a:r>
            <a:r>
              <a:rPr lang="en-US" dirty="0" smtClean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Concentration of spend on certain category of items bought </a:t>
            </a:r>
          </a:p>
          <a:p>
            <a:pPr lvl="3">
              <a:buFont typeface="Wingdings" charset="2"/>
              <a:buChar char="Ø"/>
            </a:pPr>
            <a:r>
              <a:rPr lang="en-US" dirty="0" smtClean="0"/>
              <a:t>Generally, the category with the highest spend is salt.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List the agencies with the highest probability of being the top spender each month and the category of </a:t>
            </a:r>
            <a:r>
              <a:rPr lang="en-US" dirty="0" smtClean="0"/>
              <a:t>spend.</a:t>
            </a:r>
            <a:endParaRPr lang="en-US" dirty="0"/>
          </a:p>
          <a:p>
            <a:pPr lvl="3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Potential Data Sets</a:t>
            </a: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Citywide spend data from FY15-FY17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1.2 million transactions and 36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National Weather Data Set for NYC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Spend Category Codes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Potential 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Establish baseline spend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 smtClean="0"/>
              <a:t>Overfit</a:t>
            </a:r>
            <a:r>
              <a:rPr lang="en-US" dirty="0" smtClean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Decision Trees – Classification and Regression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Random Forest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6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4499" y="2743200"/>
            <a:ext cx="8050213" cy="34163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Usage of the Purchasing Card (P-Card) for the City of New York is concentrated among the top </a:t>
            </a:r>
            <a:r>
              <a:rPr lang="en-US" dirty="0" smtClean="0"/>
              <a:t>15 agencies </a:t>
            </a:r>
            <a:r>
              <a:rPr lang="en-US" dirty="0"/>
              <a:t>in spend and the City wants to expand the P-Card Program’s usage among other agencies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Problem:</a:t>
            </a:r>
          </a:p>
          <a:p>
            <a:pPr algn="l"/>
            <a:r>
              <a:rPr lang="en-US" dirty="0"/>
              <a:t>develop a model that will predict </a:t>
            </a:r>
            <a:r>
              <a:rPr lang="en-US" dirty="0" smtClean="0"/>
              <a:t>which agencies can potentially benefit </a:t>
            </a:r>
            <a:r>
              <a:rPr lang="en-US" dirty="0"/>
              <a:t>the </a:t>
            </a:r>
            <a:r>
              <a:rPr lang="en-US" dirty="0" smtClean="0"/>
              <a:t>most from participating in the p-card program in </a:t>
            </a:r>
            <a:r>
              <a:rPr lang="en-US" dirty="0"/>
              <a:t>fy18 based on fy15-fy17 data. 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Project # </a:t>
            </a:r>
            <a:r>
              <a:rPr lang="en-US" dirty="0" smtClean="0"/>
              <a:t>2 </a:t>
            </a:r>
            <a:r>
              <a:rPr lang="en-US" dirty="0"/>
              <a:t>- </a:t>
            </a:r>
            <a:r>
              <a:rPr lang="en-US" dirty="0" smtClean="0"/>
              <a:t>Procurement Card (P-Card)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5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Courier New"/>
              <a:buChar char="o"/>
            </a:pPr>
            <a:r>
              <a:rPr lang="en-US" dirty="0" smtClean="0"/>
              <a:t>Factors that contribute to the impact of P-Card usage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Agency size,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Average </a:t>
            </a:r>
            <a:r>
              <a:rPr lang="en-US" dirty="0"/>
              <a:t>amount spent per </a:t>
            </a:r>
            <a:r>
              <a:rPr lang="en-US" dirty="0" smtClean="0"/>
              <a:t>month,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N</a:t>
            </a:r>
            <a:r>
              <a:rPr lang="en-US" dirty="0" smtClean="0"/>
              <a:t>umber of transactions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List the agencies that will benefit the most from the P-card program.  Calculate the rebate.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0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 </a:t>
            </a:r>
            <a:r>
              <a:rPr lang="en-US" dirty="0" smtClean="0"/>
              <a:t>Potential Data Sets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Citywide Spend Data for agencies from </a:t>
            </a:r>
            <a:r>
              <a:rPr lang="en-US" dirty="0" smtClean="0"/>
              <a:t>FY15-FY17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1.2 million transactions and 36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 smtClean="0"/>
              <a:t>Agency </a:t>
            </a:r>
            <a:r>
              <a:rPr lang="en-US" sz="2100" dirty="0"/>
              <a:t>profile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agency </a:t>
            </a:r>
            <a:r>
              <a:rPr lang="en-US" dirty="0"/>
              <a:t>size, </a:t>
            </a:r>
          </a:p>
          <a:p>
            <a:pPr lvl="2">
              <a:buFont typeface="Courier New"/>
              <a:buChar char="o"/>
            </a:pPr>
            <a:r>
              <a:rPr lang="en-US" dirty="0"/>
              <a:t>number of cardholders, </a:t>
            </a:r>
          </a:p>
          <a:p>
            <a:pPr lvl="2">
              <a:buFont typeface="Courier New"/>
              <a:buChar char="o"/>
            </a:pPr>
            <a:r>
              <a:rPr lang="en-US" dirty="0"/>
              <a:t>average amount spent per month, </a:t>
            </a:r>
          </a:p>
          <a:p>
            <a:pPr lvl="2">
              <a:buFont typeface="Courier New"/>
              <a:buChar char="o"/>
            </a:pPr>
            <a:r>
              <a:rPr lang="en-US" dirty="0"/>
              <a:t>number of transactions under $</a:t>
            </a:r>
            <a:r>
              <a:rPr lang="en-US" dirty="0" smtClean="0"/>
              <a:t>35,000 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Potential </a:t>
            </a:r>
            <a:r>
              <a:rPr lang="en-US" dirty="0"/>
              <a:t>Data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Establish baseline spend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Grid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Overfit</a:t>
            </a:r>
            <a:r>
              <a:rPr lang="en-US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Decision Trees – Classification and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</a:p>
          <a:p>
            <a:pPr marL="0" indent="0">
              <a:buNone/>
            </a:pPr>
            <a:endParaRPr lang="en-US" sz="3200" dirty="0"/>
          </a:p>
          <a:p>
            <a:pPr lvl="1">
              <a:buFont typeface="Courier New"/>
              <a:buChar char="o"/>
            </a:pPr>
            <a:endParaRPr lang="en-US" dirty="0" smtClean="0"/>
          </a:p>
          <a:p>
            <a:pPr lvl="1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Optimization and expansion  of NYC spend &amp;quot;&quot;/&gt;&lt;property id=&quot;20307&quot; value=&quot;256&quot;/&gt;&lt;/object&gt;&lt;object type=&quot;3&quot; unique_id=&quot;10008&quot;&gt;&lt;property id=&quot;20148&quot; value=&quot;5&quot;/&gt;&lt;property id=&quot;20300&quot; value=&quot;Slide 2 - &amp;quot;Potential Project # 1 -  Highest Spender&amp;quot;&quot;/&gt;&lt;property id=&quot;20307&quot; value=&quot;264&quot;/&gt;&lt;/object&gt;&lt;object type=&quot;3&quot; unique_id=&quot;10009&quot;&gt;&lt;property id=&quot;20148&quot; value=&quot;5&quot;/&gt;&lt;property id=&quot;20300&quot; value=&quot;Slide 3 - &amp;quot;Hypotheses&amp;quot;&quot;/&gt;&lt;property id=&quot;20307&quot; value=&quot;262&quot;/&gt;&lt;/object&gt;&lt;object type=&quot;3&quot; unique_id=&quot;10010&quot;&gt;&lt;property id=&quot;20148&quot; value=&quot;5&quot;/&gt;&lt;property id=&quot;20300&quot; value=&quot;Slide 5 - &amp;quot;Potential Project # 2 - Procurement Card (P-Card)&amp;quot;&quot;/&gt;&lt;property id=&quot;20307&quot; value=&quot;266&quot;/&gt;&lt;/object&gt;&lt;object type=&quot;3&quot; unique_id=&quot;10071&quot;&gt;&lt;property id=&quot;20148&quot; value=&quot;5&quot;/&gt;&lt;property id=&quot;20300&quot; value=&quot;Slide 4&quot;/&gt;&lt;property id=&quot;20307&quot; value=&quot;267&quot;/&gt;&lt;/object&gt;&lt;object type=&quot;3&quot; unique_id=&quot;10073&quot;&gt;&lt;property id=&quot;20148&quot; value=&quot;5&quot;/&gt;&lt;property id=&quot;20300&quot; value=&quot;Slide 6 - &amp;quot;Hypotheses&amp;quot;&quot;/&gt;&lt;property id=&quot;20307&quot; value=&quot;268&quot;/&gt;&lt;/object&gt;&lt;object type=&quot;3&quot; unique_id=&quot;10074&quot;&gt;&lt;property id=&quot;20148&quot; value=&quot;5&quot;/&gt;&lt;property id=&quot;20300&quot; value=&quot;Slide 7 - &amp;quot;Potential Data Sets&amp;quot;&quot;/&gt;&lt;property id=&quot;20307&quot; value=&quot;269&quot;/&gt;&lt;/object&gt;&lt;/object&gt;&lt;object type=&quot;8&quot; unique_id=&quot;1002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1811</TotalTime>
  <Words>350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Optimization and Expansion  of NYC Spend </vt:lpstr>
      <vt:lpstr>Potential Project # 1 -  Highest Spender</vt:lpstr>
      <vt:lpstr>Hypotheses</vt:lpstr>
      <vt:lpstr>PowerPoint Presentation</vt:lpstr>
      <vt:lpstr>Potential Project # 2 - Procurement Card (P-Card)</vt:lpstr>
      <vt:lpstr>Hypotheses</vt:lpstr>
      <vt:lpstr>Potential Data Sets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1</dc:title>
  <dc:creator>Windy  Sengsatheuane</dc:creator>
  <cp:lastModifiedBy>Windy  Sengsatheuane</cp:lastModifiedBy>
  <cp:revision>46</cp:revision>
  <dcterms:created xsi:type="dcterms:W3CDTF">2017-08-13T13:18:06Z</dcterms:created>
  <dcterms:modified xsi:type="dcterms:W3CDTF">2017-08-16T22:49:59Z</dcterms:modified>
</cp:coreProperties>
</file>