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77" r:id="rId8"/>
    <p:sldId id="280" r:id="rId9"/>
    <p:sldId id="275" r:id="rId10"/>
    <p:sldId id="276" r:id="rId11"/>
    <p:sldId id="278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9205" autoAdjust="0"/>
  </p:normalViewPr>
  <p:slideViewPr>
    <p:cSldViewPr>
      <p:cViewPr varScale="1">
        <p:scale>
          <a:sx n="105" d="100"/>
          <a:sy n="10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0712-F89E-4B98-AA8F-BC7132E6B78B}" type="datetimeFigureOut">
              <a:rPr lang="es-CL" smtClean="0"/>
              <a:pPr/>
              <a:t>26-08-2013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D2E3-B4E6-4871-8D89-B86B73D76C0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java_duk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2152650" cy="387667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923928" y="306896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Aprendiendo Java</a:t>
            </a:r>
          </a:p>
          <a:p>
            <a:r>
              <a:rPr lang="es-CL" sz="2400" dirty="0" smtClean="0"/>
              <a:t>Pilas y Colas</a:t>
            </a:r>
            <a:endParaRPr lang="es-CL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868144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Por Juan Astudillo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Colas (</a:t>
            </a:r>
            <a:r>
              <a:rPr lang="es-CL" dirty="0" err="1" smtClean="0"/>
              <a:t>Queue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2132856"/>
            <a:ext cx="7344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Operaciones Básicas con Colas </a:t>
            </a:r>
          </a:p>
          <a:p>
            <a:endParaRPr lang="es-CL" dirty="0" smtClean="0"/>
          </a:p>
          <a:p>
            <a:pPr algn="just">
              <a:buFont typeface="Arial" pitchFamily="34" charset="0"/>
              <a:buChar char="•"/>
            </a:pPr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Crear: se crea la cola vacía.</a:t>
            </a:r>
          </a:p>
          <a:p>
            <a:pPr algn="just">
              <a:buFont typeface="Arial" pitchFamily="34" charset="0"/>
              <a:buChar char="•"/>
            </a:pPr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Encolar (añadir, entrar, insertar): se añade un elemento a la cola. Se añade al final de esta.</a:t>
            </a:r>
          </a:p>
          <a:p>
            <a:pPr algn="just">
              <a:buFont typeface="Arial" pitchFamily="34" charset="0"/>
              <a:buChar char="•"/>
            </a:pPr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Desencolar (sacar, salir, eliminar): se elimina el elemento frontal de la cola, es decir, el primer elemento que entró.</a:t>
            </a:r>
          </a:p>
          <a:p>
            <a:pPr algn="just">
              <a:buFont typeface="Arial" pitchFamily="34" charset="0"/>
              <a:buChar char="•"/>
            </a:pPr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Frente (consultar, </a:t>
            </a:r>
            <a:r>
              <a:rPr lang="es-CL" dirty="0" err="1" smtClean="0"/>
              <a:t>front</a:t>
            </a:r>
            <a:r>
              <a:rPr lang="es-CL" dirty="0" smtClean="0"/>
              <a:t>): se devuelve el elemento frontal de la cola, es decir, el primer elemento que entró.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Colas (</a:t>
            </a:r>
            <a:r>
              <a:rPr lang="es-CL" dirty="0" err="1" smtClean="0"/>
              <a:t>Queue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3275856" y="14127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Ejemplo Visual de Cola</a:t>
            </a:r>
            <a:endParaRPr lang="es-CL" dirty="0"/>
          </a:p>
        </p:txBody>
      </p:sp>
      <p:pic>
        <p:nvPicPr>
          <p:cNvPr id="4" name="3 Imagen" descr="ColaPr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276872"/>
            <a:ext cx="5100059" cy="3825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CL" dirty="0" smtClean="0"/>
              <a:t>Colas (</a:t>
            </a:r>
            <a:r>
              <a:rPr lang="es-CL" dirty="0" err="1" smtClean="0"/>
              <a:t>Queue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340768"/>
            <a:ext cx="813690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err="1" smtClean="0">
                <a:solidFill>
                  <a:srgbClr val="0000FF"/>
                </a:solidFill>
              </a:rPr>
              <a:t>import</a:t>
            </a:r>
            <a:r>
              <a:rPr lang="es-CL" sz="1400" dirty="0" smtClean="0"/>
              <a:t> </a:t>
            </a:r>
            <a:r>
              <a:rPr lang="es-CL" sz="1400" dirty="0" err="1" smtClean="0"/>
              <a:t>java.util.Collections</a:t>
            </a:r>
            <a:r>
              <a:rPr lang="es-CL" sz="1400" dirty="0" smtClean="0"/>
              <a:t>;</a:t>
            </a:r>
          </a:p>
          <a:p>
            <a:r>
              <a:rPr lang="es-CL" sz="1400" dirty="0" err="1" smtClean="0">
                <a:solidFill>
                  <a:srgbClr val="0000FF"/>
                </a:solidFill>
              </a:rPr>
              <a:t>import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err="1" smtClean="0"/>
              <a:t>java.util.LinkedList</a:t>
            </a:r>
            <a:r>
              <a:rPr lang="es-CL" sz="1400" dirty="0" smtClean="0"/>
              <a:t>;</a:t>
            </a:r>
          </a:p>
          <a:p>
            <a:endParaRPr lang="es-CL" sz="1400" dirty="0" smtClean="0"/>
          </a:p>
          <a:p>
            <a:r>
              <a:rPr lang="es-CL" sz="1400" dirty="0" err="1" smtClean="0">
                <a:solidFill>
                  <a:srgbClr val="0000FF"/>
                </a:solidFill>
              </a:rPr>
              <a:t>public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err="1" smtClean="0">
                <a:solidFill>
                  <a:srgbClr val="0000FF"/>
                </a:solidFill>
              </a:rPr>
              <a:t>class</a:t>
            </a:r>
            <a:r>
              <a:rPr lang="es-CL" sz="1400" dirty="0" smtClean="0"/>
              <a:t> Cola {</a:t>
            </a:r>
          </a:p>
          <a:p>
            <a:r>
              <a:rPr lang="es-CL" sz="1400" dirty="0" smtClean="0"/>
              <a:t>    </a:t>
            </a:r>
          </a:p>
          <a:p>
            <a:r>
              <a:rPr lang="es-CL" sz="1400" dirty="0" smtClean="0"/>
              <a:t>    LinkedList </a:t>
            </a:r>
            <a:r>
              <a:rPr lang="es-CL" sz="1400" dirty="0" smtClean="0">
                <a:solidFill>
                  <a:srgbClr val="009900"/>
                </a:solidFill>
              </a:rPr>
              <a:t>cola</a:t>
            </a:r>
            <a:r>
              <a:rPr lang="es-CL" sz="1400" dirty="0" smtClean="0"/>
              <a:t> = </a:t>
            </a:r>
            <a:r>
              <a:rPr lang="es-CL" sz="1400" dirty="0" smtClean="0">
                <a:solidFill>
                  <a:srgbClr val="0000FF"/>
                </a:solidFill>
              </a:rPr>
              <a:t>new </a:t>
            </a:r>
            <a:r>
              <a:rPr lang="es-CL" sz="1400" dirty="0" smtClean="0"/>
              <a:t>LinkedList();</a:t>
            </a:r>
          </a:p>
          <a:p>
            <a:r>
              <a:rPr lang="es-CL" sz="1400" dirty="0" smtClean="0"/>
              <a:t>    </a:t>
            </a:r>
          </a:p>
          <a:p>
            <a:r>
              <a:rPr lang="es-CL" sz="1400" dirty="0" smtClean="0"/>
              <a:t>    </a:t>
            </a:r>
            <a:r>
              <a:rPr lang="es-CL" sz="1400" dirty="0" err="1" smtClean="0">
                <a:solidFill>
                  <a:srgbClr val="0000FF"/>
                </a:solidFill>
              </a:rPr>
              <a:t>public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err="1" smtClean="0">
                <a:solidFill>
                  <a:srgbClr val="0000FF"/>
                </a:solidFill>
              </a:rPr>
              <a:t>void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smtClean="0"/>
              <a:t>encolar(</a:t>
            </a:r>
            <a:r>
              <a:rPr lang="es-CL" sz="1400" dirty="0" err="1" smtClean="0">
                <a:solidFill>
                  <a:srgbClr val="0000FF"/>
                </a:solidFill>
              </a:rPr>
              <a:t>int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smtClean="0"/>
              <a:t>a) {</a:t>
            </a:r>
          </a:p>
          <a:p>
            <a:r>
              <a:rPr lang="es-CL" sz="1400" dirty="0" smtClean="0"/>
              <a:t>        </a:t>
            </a:r>
            <a:r>
              <a:rPr lang="es-CL" sz="1400" dirty="0" err="1" smtClean="0"/>
              <a:t>cola.addFirst</a:t>
            </a:r>
            <a:r>
              <a:rPr lang="es-CL" sz="1400" dirty="0" smtClean="0"/>
              <a:t>(a);</a:t>
            </a:r>
          </a:p>
          <a:p>
            <a:r>
              <a:rPr lang="es-CL" sz="1400" dirty="0" smtClean="0"/>
              <a:t>    }</a:t>
            </a:r>
          </a:p>
          <a:p>
            <a:r>
              <a:rPr lang="es-CL" sz="1400" dirty="0" smtClean="0"/>
              <a:t>    </a:t>
            </a:r>
          </a:p>
          <a:p>
            <a:r>
              <a:rPr lang="es-CL" sz="1400" dirty="0" smtClean="0"/>
              <a:t>    </a:t>
            </a:r>
            <a:r>
              <a:rPr lang="es-CL" sz="1400" dirty="0" err="1" smtClean="0">
                <a:solidFill>
                  <a:srgbClr val="0000FF"/>
                </a:solidFill>
              </a:rPr>
              <a:t>public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err="1" smtClean="0">
                <a:solidFill>
                  <a:srgbClr val="0000FF"/>
                </a:solidFill>
              </a:rPr>
              <a:t>int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smtClean="0"/>
              <a:t>desencolar() {</a:t>
            </a:r>
          </a:p>
          <a:p>
            <a:r>
              <a:rPr lang="es-CL" sz="1400" dirty="0" smtClean="0"/>
              <a:t>        </a:t>
            </a:r>
            <a:r>
              <a:rPr lang="es-CL" sz="1400" dirty="0" err="1" smtClean="0">
                <a:solidFill>
                  <a:srgbClr val="0000FF"/>
                </a:solidFill>
              </a:rPr>
              <a:t>return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smtClean="0"/>
              <a:t>(</a:t>
            </a:r>
            <a:r>
              <a:rPr lang="es-CL" sz="1400" dirty="0" err="1" smtClean="0">
                <a:solidFill>
                  <a:srgbClr val="0000FF"/>
                </a:solidFill>
              </a:rPr>
              <a:t>int</a:t>
            </a:r>
            <a:r>
              <a:rPr lang="es-CL" sz="1400" dirty="0" smtClean="0"/>
              <a:t>) </a:t>
            </a:r>
            <a:r>
              <a:rPr lang="es-CL" sz="1400" dirty="0" err="1" smtClean="0">
                <a:solidFill>
                  <a:srgbClr val="009900"/>
                </a:solidFill>
              </a:rPr>
              <a:t>cola</a:t>
            </a:r>
            <a:r>
              <a:rPr lang="es-CL" sz="1400" dirty="0" err="1" smtClean="0"/>
              <a:t>.removeLast</a:t>
            </a:r>
            <a:r>
              <a:rPr lang="es-CL" sz="1400" dirty="0" smtClean="0"/>
              <a:t>();</a:t>
            </a:r>
          </a:p>
          <a:p>
            <a:r>
              <a:rPr lang="es-CL" sz="1400" dirty="0" smtClean="0"/>
              <a:t>    }</a:t>
            </a:r>
          </a:p>
          <a:p>
            <a:r>
              <a:rPr lang="es-CL" sz="1400" dirty="0" smtClean="0"/>
              <a:t>    </a:t>
            </a:r>
          </a:p>
          <a:p>
            <a:r>
              <a:rPr lang="es-CL" sz="1400" dirty="0" smtClean="0"/>
              <a:t>    </a:t>
            </a:r>
            <a:r>
              <a:rPr lang="es-CL" sz="1400" dirty="0" err="1" smtClean="0">
                <a:solidFill>
                  <a:srgbClr val="0000FF"/>
                </a:solidFill>
              </a:rPr>
              <a:t>public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err="1" smtClean="0">
                <a:solidFill>
                  <a:srgbClr val="0000FF"/>
                </a:solidFill>
              </a:rPr>
              <a:t>void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smtClean="0"/>
              <a:t>mostrar() {</a:t>
            </a:r>
          </a:p>
          <a:p>
            <a:r>
              <a:rPr lang="es-CL" sz="1400" dirty="0" smtClean="0"/>
              <a:t>        </a:t>
            </a:r>
            <a:r>
              <a:rPr lang="es-CL" sz="1400" dirty="0" err="1" smtClean="0"/>
              <a:t>System.</a:t>
            </a:r>
            <a:r>
              <a:rPr lang="es-CL" sz="1400" i="1" dirty="0" err="1" smtClean="0">
                <a:solidFill>
                  <a:srgbClr val="009900"/>
                </a:solidFill>
              </a:rPr>
              <a:t>out</a:t>
            </a:r>
            <a:r>
              <a:rPr lang="es-CL" sz="1400" dirty="0" err="1" smtClean="0"/>
              <a:t>.println</a:t>
            </a:r>
            <a:r>
              <a:rPr lang="es-CL" sz="1400" dirty="0" smtClean="0"/>
              <a:t>(cola);</a:t>
            </a:r>
          </a:p>
          <a:p>
            <a:r>
              <a:rPr lang="es-CL" sz="1400" dirty="0" smtClean="0"/>
              <a:t>    }</a:t>
            </a:r>
          </a:p>
          <a:p>
            <a:r>
              <a:rPr lang="es-CL" sz="1400" dirty="0" smtClean="0"/>
              <a:t>    </a:t>
            </a:r>
          </a:p>
          <a:p>
            <a:r>
              <a:rPr lang="es-CL" sz="1400" dirty="0" smtClean="0"/>
              <a:t>    </a:t>
            </a:r>
            <a:r>
              <a:rPr lang="es-CL" sz="1400" dirty="0" err="1" smtClean="0">
                <a:solidFill>
                  <a:srgbClr val="0000FF"/>
                </a:solidFill>
              </a:rPr>
              <a:t>public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err="1" smtClean="0">
                <a:solidFill>
                  <a:srgbClr val="0000FF"/>
                </a:solidFill>
              </a:rPr>
              <a:t>void</a:t>
            </a:r>
            <a:r>
              <a:rPr lang="es-CL" sz="1400" dirty="0" smtClean="0">
                <a:solidFill>
                  <a:srgbClr val="0000FF"/>
                </a:solidFill>
              </a:rPr>
              <a:t> </a:t>
            </a:r>
            <a:r>
              <a:rPr lang="es-CL" sz="1400" dirty="0" err="1" smtClean="0"/>
              <a:t>ordenar</a:t>
            </a:r>
            <a:r>
              <a:rPr lang="es-CL" sz="1400" dirty="0" smtClean="0"/>
              <a:t>() {</a:t>
            </a:r>
          </a:p>
          <a:p>
            <a:r>
              <a:rPr lang="es-CL" sz="1400" dirty="0" smtClean="0"/>
              <a:t>        </a:t>
            </a:r>
            <a:r>
              <a:rPr lang="es-CL" sz="1400" dirty="0" err="1" smtClean="0"/>
              <a:t>Collections.sort</a:t>
            </a:r>
            <a:r>
              <a:rPr lang="es-CL" sz="1400" dirty="0" smtClean="0"/>
              <a:t>(</a:t>
            </a:r>
            <a:r>
              <a:rPr lang="es-CL" sz="1400" dirty="0" smtClean="0">
                <a:solidFill>
                  <a:srgbClr val="009900"/>
                </a:solidFill>
              </a:rPr>
              <a:t>cola</a:t>
            </a:r>
            <a:r>
              <a:rPr lang="es-CL" sz="1400" dirty="0" smtClean="0"/>
              <a:t>);</a:t>
            </a:r>
          </a:p>
          <a:p>
            <a:r>
              <a:rPr lang="es-CL" sz="1400" dirty="0" smtClean="0"/>
              <a:t>    }</a:t>
            </a:r>
          </a:p>
          <a:p>
            <a:r>
              <a:rPr lang="es-CL" sz="1400" dirty="0" smtClean="0"/>
              <a:t>    </a:t>
            </a:r>
          </a:p>
          <a:p>
            <a:r>
              <a:rPr lang="es-CL" sz="1400" dirty="0" smtClean="0"/>
              <a:t>}</a:t>
            </a:r>
          </a:p>
          <a:p>
            <a:endParaRPr lang="es-C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Métodos para Pilas (</a:t>
            </a:r>
            <a:r>
              <a:rPr lang="es-CL" dirty="0" err="1" smtClean="0"/>
              <a:t>Stack</a:t>
            </a:r>
            <a:r>
              <a:rPr lang="es-CL" dirty="0" smtClean="0"/>
              <a:t>) sobre </a:t>
            </a:r>
            <a:r>
              <a:rPr lang="es-CL" dirty="0" err="1" smtClean="0"/>
              <a:t>Stack</a:t>
            </a:r>
            <a:endParaRPr lang="es-CL" dirty="0" smtClean="0"/>
          </a:p>
          <a:p>
            <a:r>
              <a:rPr lang="es-CL" sz="1800" dirty="0" err="1" smtClean="0"/>
              <a:t>Push</a:t>
            </a:r>
            <a:endParaRPr lang="es-CL" sz="1800" dirty="0" smtClean="0"/>
          </a:p>
          <a:p>
            <a:r>
              <a:rPr lang="es-CL" sz="1800" dirty="0" smtClean="0"/>
              <a:t>Pop</a:t>
            </a:r>
          </a:p>
          <a:p>
            <a:r>
              <a:rPr lang="es-CL" sz="1800" dirty="0" err="1" smtClean="0"/>
              <a:t>Peek</a:t>
            </a:r>
            <a:endParaRPr lang="es-CL" sz="1800" dirty="0" smtClean="0"/>
          </a:p>
          <a:p>
            <a:r>
              <a:rPr lang="es-CL" sz="1800" dirty="0" err="1" smtClean="0"/>
              <a:t>Size</a:t>
            </a:r>
            <a:endParaRPr lang="es-CL" sz="1800" dirty="0" smtClean="0"/>
          </a:p>
          <a:p>
            <a:r>
              <a:rPr lang="es-CL" sz="1800" dirty="0" err="1" smtClean="0"/>
              <a:t>Get</a:t>
            </a:r>
            <a:endParaRPr lang="es-CL" sz="1800" dirty="0" smtClean="0"/>
          </a:p>
          <a:p>
            <a:r>
              <a:rPr lang="es-CL" sz="1800" dirty="0" smtClean="0"/>
              <a:t>Set</a:t>
            </a:r>
          </a:p>
          <a:p>
            <a:r>
              <a:rPr lang="es-CL" sz="1800" dirty="0" err="1" smtClean="0"/>
              <a:t>Search</a:t>
            </a:r>
            <a:endParaRPr lang="es-CL" sz="1800" dirty="0" smtClean="0"/>
          </a:p>
          <a:p>
            <a:r>
              <a:rPr lang="es-CL" sz="1800" dirty="0" err="1" smtClean="0"/>
              <a:t>System.</a:t>
            </a:r>
            <a:r>
              <a:rPr lang="es-CL" sz="1800" i="1" dirty="0" err="1" smtClean="0">
                <a:solidFill>
                  <a:srgbClr val="009900"/>
                </a:solidFill>
              </a:rPr>
              <a:t>out</a:t>
            </a:r>
            <a:r>
              <a:rPr lang="es-CL" sz="1800" dirty="0" err="1" smtClean="0"/>
              <a:t>.println</a:t>
            </a:r>
            <a:r>
              <a:rPr lang="es-CL" sz="1800" dirty="0" smtClean="0"/>
              <a:t>(&lt;pila&gt;);</a:t>
            </a:r>
          </a:p>
          <a:p>
            <a:endParaRPr lang="es-CL" sz="1800" dirty="0" smtClean="0"/>
          </a:p>
          <a:p>
            <a:r>
              <a:rPr lang="es-CL" dirty="0" smtClean="0"/>
              <a:t>Métodos para Colas (</a:t>
            </a:r>
            <a:r>
              <a:rPr lang="es-CL" dirty="0" err="1" smtClean="0"/>
              <a:t>Queue</a:t>
            </a:r>
            <a:r>
              <a:rPr lang="es-CL" dirty="0" smtClean="0"/>
              <a:t>) sobre LinkedList</a:t>
            </a:r>
          </a:p>
          <a:p>
            <a:r>
              <a:rPr lang="es-CL" sz="1800" dirty="0" err="1" smtClean="0"/>
              <a:t>AddFirst</a:t>
            </a:r>
            <a:endParaRPr lang="es-CL" sz="1800" dirty="0" smtClean="0"/>
          </a:p>
          <a:p>
            <a:r>
              <a:rPr lang="es-CL" sz="1800" dirty="0" err="1" smtClean="0"/>
              <a:t>RemoveLast</a:t>
            </a:r>
            <a:endParaRPr lang="es-CL" sz="1800" dirty="0" smtClean="0"/>
          </a:p>
          <a:p>
            <a:r>
              <a:rPr lang="es-CL" sz="1800" dirty="0" err="1" smtClean="0"/>
              <a:t>PeekLast</a:t>
            </a:r>
            <a:r>
              <a:rPr lang="es-CL" sz="1800" dirty="0" smtClean="0"/>
              <a:t> =&gt; Front</a:t>
            </a:r>
          </a:p>
          <a:p>
            <a:r>
              <a:rPr lang="es-CL" sz="1800" dirty="0" err="1" smtClean="0"/>
              <a:t>Size</a:t>
            </a:r>
            <a:endParaRPr lang="es-CL" sz="1800" dirty="0" smtClean="0"/>
          </a:p>
          <a:p>
            <a:r>
              <a:rPr lang="es-CL" sz="1800" dirty="0" err="1" smtClean="0"/>
              <a:t>Get</a:t>
            </a:r>
            <a:endParaRPr lang="es-CL" sz="1800" dirty="0" smtClean="0"/>
          </a:p>
          <a:p>
            <a:r>
              <a:rPr lang="es-CL" sz="1800" dirty="0" smtClean="0"/>
              <a:t>Set</a:t>
            </a:r>
          </a:p>
          <a:p>
            <a:r>
              <a:rPr lang="es-CL" sz="1800" dirty="0" err="1" smtClean="0"/>
              <a:t>System.</a:t>
            </a:r>
            <a:r>
              <a:rPr lang="es-CL" sz="1800" i="1" dirty="0" err="1" smtClean="0">
                <a:solidFill>
                  <a:srgbClr val="009900"/>
                </a:solidFill>
              </a:rPr>
              <a:t>out</a:t>
            </a:r>
            <a:r>
              <a:rPr lang="es-CL" sz="1800" dirty="0" err="1" smtClean="0"/>
              <a:t>.println</a:t>
            </a:r>
            <a:r>
              <a:rPr lang="es-CL" sz="1800" dirty="0" smtClean="0"/>
              <a:t>(&lt;cola&gt;);</a:t>
            </a:r>
          </a:p>
          <a:p>
            <a:endParaRPr lang="es-CL" sz="1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6309320"/>
            <a:ext cx="507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*Estos son algunos de los más usados e importantes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2E3-B4E6-4871-8D89-B86B73D76C02}" type="slidenum">
              <a:rPr lang="es-CL" smtClean="0"/>
              <a:pPr/>
              <a:t>14</a:t>
            </a:fld>
            <a:endParaRPr lang="es-CL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133979"/>
            <a:ext cx="74168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Java es propiedad de Oracle </a:t>
            </a:r>
            <a:r>
              <a:rPr lang="es-ES" sz="1400" dirty="0" err="1" smtClean="0"/>
              <a:t>Corporation</a:t>
            </a:r>
            <a:r>
              <a:rPr lang="es-ES" sz="1400" dirty="0" smtClean="0"/>
              <a:t>. Todos los derechos reservados.</a:t>
            </a:r>
            <a:br>
              <a:rPr lang="es-ES" sz="1400" dirty="0" smtClean="0"/>
            </a:br>
            <a:r>
              <a:rPr lang="es-ES" sz="1400" dirty="0" smtClean="0"/>
              <a:t>-Microsoft Windows es propiedad de Microsoft </a:t>
            </a:r>
            <a:r>
              <a:rPr lang="es-ES" sz="1400" dirty="0" err="1" smtClean="0"/>
              <a:t>Corporation</a:t>
            </a:r>
            <a:r>
              <a:rPr lang="es-ES" sz="1400" dirty="0" smtClean="0"/>
              <a:t>. Todos los derechos reservados.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Presentación construida con software original Microsoft Windows, </a:t>
            </a:r>
            <a:br>
              <a:rPr lang="es-ES" dirty="0" smtClean="0"/>
            </a:br>
            <a:r>
              <a:rPr lang="es-ES" dirty="0" smtClean="0"/>
              <a:t>Microsoft Office y Oracle.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707904" y="2924944"/>
            <a:ext cx="1752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Gracias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TDA: Tipos Abstractos de Datos</a:t>
            </a:r>
            <a:br>
              <a:rPr lang="es-CL" dirty="0" smtClean="0"/>
            </a:br>
            <a:r>
              <a:rPr lang="es-CL" dirty="0" smtClean="0"/>
              <a:t>Pilas y Colas (</a:t>
            </a:r>
            <a:r>
              <a:rPr lang="es-CL" dirty="0" err="1" smtClean="0"/>
              <a:t>Stack</a:t>
            </a:r>
            <a:r>
              <a:rPr lang="es-CL" dirty="0" smtClean="0"/>
              <a:t> &amp; </a:t>
            </a:r>
            <a:r>
              <a:rPr lang="es-CL" dirty="0" err="1" smtClean="0"/>
              <a:t>Queue</a:t>
            </a:r>
            <a:r>
              <a:rPr lang="es-CL" dirty="0" smtClean="0"/>
              <a:t>)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Pilas (</a:t>
            </a:r>
            <a:r>
              <a:rPr lang="es-CL" dirty="0" err="1" smtClean="0"/>
              <a:t>Stacks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276872"/>
            <a:ext cx="7128792" cy="338437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L" dirty="0" smtClean="0"/>
              <a:t>Una pila (</a:t>
            </a:r>
            <a:r>
              <a:rPr lang="es-CL" dirty="0" err="1" smtClean="0"/>
              <a:t>stack</a:t>
            </a:r>
            <a:r>
              <a:rPr lang="es-CL" dirty="0" smtClean="0"/>
              <a:t> en inglés) es parte de los TDA (Tipos Abstractos de Datos) es una lista ordenada o estructura de datos en la que el modo de acceso a sus elementos es de tipo LIFO (del inglés </a:t>
            </a:r>
            <a:r>
              <a:rPr lang="es-CL" dirty="0" err="1" smtClean="0"/>
              <a:t>Last</a:t>
            </a:r>
            <a:r>
              <a:rPr lang="es-CL" dirty="0" smtClean="0"/>
              <a:t> In </a:t>
            </a:r>
            <a:r>
              <a:rPr lang="es-CL" dirty="0" err="1" smtClean="0"/>
              <a:t>First</a:t>
            </a:r>
            <a:r>
              <a:rPr lang="es-CL" dirty="0" smtClean="0"/>
              <a:t> </a:t>
            </a:r>
            <a:r>
              <a:rPr lang="es-CL" dirty="0" err="1" smtClean="0"/>
              <a:t>Out</a:t>
            </a:r>
            <a:r>
              <a:rPr lang="es-CL" dirty="0" smtClean="0"/>
              <a:t>, último en entrar, primero en salir) que permite almacenar y recuperar datos. </a:t>
            </a:r>
          </a:p>
          <a:p>
            <a:endParaRPr lang="es-CL" dirty="0" smtClean="0"/>
          </a:p>
          <a:p>
            <a:pPr algn="just"/>
            <a:r>
              <a:rPr lang="es-CL" dirty="0" smtClean="0"/>
              <a:t>Esta estructura TDA se usa en multitud de ocasiones en el área de la informática debido a su </a:t>
            </a:r>
            <a:r>
              <a:rPr lang="es-CL" dirty="0" err="1" smtClean="0"/>
              <a:t>simplicitud</a:t>
            </a:r>
            <a:r>
              <a:rPr lang="es-CL" dirty="0" smtClean="0"/>
              <a:t> y ordenación implícita de la propia estructura.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Pilas (</a:t>
            </a:r>
            <a:r>
              <a:rPr lang="es-CL" dirty="0" err="1" smtClean="0"/>
              <a:t>Stacks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68152"/>
            <a:ext cx="7128792" cy="5301208"/>
          </a:xfrm>
        </p:spPr>
        <p:txBody>
          <a:bodyPr>
            <a:noAutofit/>
          </a:bodyPr>
          <a:lstStyle/>
          <a:p>
            <a:r>
              <a:rPr lang="es-CL" sz="1800" dirty="0" smtClean="0"/>
              <a:t>En todo momento sólo se tiene acceso a la parte superior de la pila, es decir, al último objeto apilado (denominado TOS, Top of </a:t>
            </a:r>
            <a:r>
              <a:rPr lang="es-CL" sz="1800" dirty="0" err="1" smtClean="0"/>
              <a:t>Stack</a:t>
            </a:r>
            <a:r>
              <a:rPr lang="es-CL" sz="1800" dirty="0" smtClean="0"/>
              <a:t> en inglés ( es español a veces llamado Tope)). La operación sacar permite la obtención de este elemento, que es retirado de la pila permitiendo el acceso al siguiente (apilado con anterioridad), que pasa a ser el nuevo TOS.</a:t>
            </a:r>
          </a:p>
          <a:p>
            <a:endParaRPr lang="es-CL" sz="1800" dirty="0" smtClean="0"/>
          </a:p>
          <a:p>
            <a:r>
              <a:rPr lang="es-CL" sz="1800" dirty="0" smtClean="0"/>
              <a:t>Por analogía con objetos cotidianos, una operación apilar equivaldría a colocar un plato sobre una pila de platos, y una operación retirar a retirarlo.</a:t>
            </a:r>
          </a:p>
          <a:p>
            <a:endParaRPr lang="es-CL" sz="1800" dirty="0" smtClean="0"/>
          </a:p>
          <a:p>
            <a:r>
              <a:rPr lang="es-CL" sz="1800" dirty="0" smtClean="0"/>
              <a:t>Para que se ocupan las Pilas:</a:t>
            </a:r>
          </a:p>
          <a:p>
            <a:pPr>
              <a:buNone/>
            </a:pPr>
            <a:endParaRPr lang="es-CL" sz="1800" dirty="0" smtClean="0"/>
          </a:p>
          <a:p>
            <a:pPr>
              <a:buNone/>
            </a:pPr>
            <a:r>
              <a:rPr lang="es-CL" sz="1800" dirty="0" smtClean="0"/>
              <a:t>	-Evaluación de expresiones en notación postfija (notación polaca inversa).</a:t>
            </a:r>
          </a:p>
          <a:p>
            <a:pPr>
              <a:buNone/>
            </a:pPr>
            <a:r>
              <a:rPr lang="es-CL" sz="1800" dirty="0" smtClean="0"/>
              <a:t>	-Reconocedores sintácticos de lenguajes independientes del contexto</a:t>
            </a:r>
          </a:p>
          <a:p>
            <a:pPr>
              <a:buNone/>
            </a:pPr>
            <a:r>
              <a:rPr lang="es-CL" sz="1800" dirty="0" smtClean="0"/>
              <a:t>	-Implementación de recursividad.</a:t>
            </a:r>
            <a:endParaRPr lang="es-C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Pilas (</a:t>
            </a:r>
            <a:r>
              <a:rPr lang="es-CL" dirty="0" err="1" smtClean="0"/>
              <a:t>Stacks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7128792" cy="5256584"/>
          </a:xfrm>
        </p:spPr>
        <p:txBody>
          <a:bodyPr>
            <a:noAutofit/>
          </a:bodyPr>
          <a:lstStyle/>
          <a:p>
            <a:r>
              <a:rPr lang="es-CL" sz="1600" b="1" dirty="0" smtClean="0"/>
              <a:t>Operaciones con Pilas</a:t>
            </a:r>
          </a:p>
          <a:p>
            <a:endParaRPr lang="es-CL" sz="1600" b="1" dirty="0" smtClean="0"/>
          </a:p>
          <a:p>
            <a:pPr>
              <a:buNone/>
            </a:pPr>
            <a:r>
              <a:rPr lang="es-CL" sz="1600" dirty="0" smtClean="0"/>
              <a:t>Una pila cuenta con 2 operaciones imprescindibles: apilar y </a:t>
            </a:r>
            <a:r>
              <a:rPr lang="es-CL" sz="1600" dirty="0" err="1" smtClean="0"/>
              <a:t>desapilar</a:t>
            </a:r>
            <a:r>
              <a:rPr lang="es-CL" sz="1600" dirty="0" smtClean="0"/>
              <a:t>, a las que en</a:t>
            </a:r>
          </a:p>
          <a:p>
            <a:pPr>
              <a:buNone/>
            </a:pPr>
            <a:r>
              <a:rPr lang="es-CL" sz="1600" dirty="0" smtClean="0"/>
              <a:t>las implementaciones modernas de las pilas se suelen añadir más de uso habitual:</a:t>
            </a:r>
          </a:p>
          <a:p>
            <a:endParaRPr lang="es-CL" sz="1600" dirty="0" smtClean="0"/>
          </a:p>
          <a:p>
            <a:pPr>
              <a:buNone/>
            </a:pPr>
            <a:r>
              <a:rPr lang="es-CL" sz="1600" b="1" dirty="0" smtClean="0"/>
              <a:t>Crear:</a:t>
            </a:r>
            <a:r>
              <a:rPr lang="es-CL" sz="1600" dirty="0" smtClean="0"/>
              <a:t> se crea la pila vacía. (constructor)</a:t>
            </a:r>
          </a:p>
          <a:p>
            <a:pPr>
              <a:buNone/>
            </a:pPr>
            <a:endParaRPr lang="es-CL" sz="1600" dirty="0" smtClean="0"/>
          </a:p>
          <a:p>
            <a:pPr>
              <a:buNone/>
            </a:pPr>
            <a:r>
              <a:rPr lang="es-CL" sz="1600" b="1" dirty="0" smtClean="0"/>
              <a:t>Tamaño:</a:t>
            </a:r>
            <a:r>
              <a:rPr lang="es-CL" sz="1600" dirty="0" smtClean="0"/>
              <a:t> regresa el numero de elementos de la pila. (</a:t>
            </a:r>
            <a:r>
              <a:rPr lang="es-CL" sz="1600" dirty="0" err="1" smtClean="0"/>
              <a:t>size</a:t>
            </a:r>
            <a:r>
              <a:rPr lang="es-CL" sz="1600" dirty="0" smtClean="0"/>
              <a:t>)</a:t>
            </a:r>
          </a:p>
          <a:p>
            <a:pPr>
              <a:buNone/>
            </a:pPr>
            <a:endParaRPr lang="es-CL" sz="1600" dirty="0" smtClean="0"/>
          </a:p>
          <a:p>
            <a:pPr>
              <a:buNone/>
            </a:pPr>
            <a:r>
              <a:rPr lang="es-CL" sz="1600" b="1" dirty="0" smtClean="0"/>
              <a:t>Apilar:</a:t>
            </a:r>
            <a:r>
              <a:rPr lang="es-CL" sz="1600" dirty="0" smtClean="0"/>
              <a:t> se añade un elemento a la pila.(</a:t>
            </a:r>
            <a:r>
              <a:rPr lang="es-CL" sz="1600" dirty="0" err="1" smtClean="0"/>
              <a:t>push</a:t>
            </a:r>
            <a:r>
              <a:rPr lang="es-CL" sz="1600" dirty="0" smtClean="0"/>
              <a:t>)</a:t>
            </a:r>
          </a:p>
          <a:p>
            <a:pPr>
              <a:buNone/>
            </a:pPr>
            <a:endParaRPr lang="es-CL" sz="1600" dirty="0" smtClean="0"/>
          </a:p>
          <a:p>
            <a:pPr>
              <a:buNone/>
            </a:pPr>
            <a:r>
              <a:rPr lang="es-CL" sz="1600" b="1" dirty="0" err="1" smtClean="0"/>
              <a:t>Desapilar</a:t>
            </a:r>
            <a:r>
              <a:rPr lang="es-CL" sz="1600" b="1" dirty="0" smtClean="0"/>
              <a:t> (retirar):</a:t>
            </a:r>
            <a:r>
              <a:rPr lang="es-CL" sz="1600" dirty="0" smtClean="0"/>
              <a:t> se elimina el elemento frontal de la pila.(pop)</a:t>
            </a:r>
          </a:p>
          <a:p>
            <a:pPr>
              <a:buNone/>
            </a:pPr>
            <a:endParaRPr lang="es-CL" sz="1600" dirty="0" smtClean="0"/>
          </a:p>
          <a:p>
            <a:pPr>
              <a:buNone/>
            </a:pPr>
            <a:r>
              <a:rPr lang="es-CL" sz="1600" b="1" dirty="0" smtClean="0"/>
              <a:t>Cima:</a:t>
            </a:r>
            <a:r>
              <a:rPr lang="es-CL" sz="1600" dirty="0" smtClean="0"/>
              <a:t> devuelve el elemento que esta en la cima de la pila. (top o </a:t>
            </a:r>
            <a:r>
              <a:rPr lang="es-CL" sz="1600" dirty="0" err="1" smtClean="0"/>
              <a:t>peek</a:t>
            </a:r>
            <a:r>
              <a:rPr lang="es-CL" sz="1600" dirty="0" smtClean="0"/>
              <a:t>)</a:t>
            </a:r>
          </a:p>
          <a:p>
            <a:pPr>
              <a:buNone/>
            </a:pPr>
            <a:endParaRPr lang="es-CL" sz="1600" dirty="0" smtClean="0"/>
          </a:p>
          <a:p>
            <a:pPr>
              <a:buNone/>
            </a:pPr>
            <a:r>
              <a:rPr lang="es-CL" sz="1600" b="1" dirty="0" smtClean="0"/>
              <a:t>Vacía:</a:t>
            </a:r>
            <a:r>
              <a:rPr lang="es-CL" sz="1600" dirty="0" smtClean="0"/>
              <a:t> devuelve cierto si la pila está vacía o falso en caso contrario (</a:t>
            </a:r>
            <a:r>
              <a:rPr lang="es-CL" sz="1600" dirty="0" err="1" smtClean="0"/>
              <a:t>empty</a:t>
            </a:r>
            <a:r>
              <a:rPr lang="es-CL" sz="1600" dirty="0" smtClean="0"/>
              <a:t>).</a:t>
            </a:r>
            <a:endParaRPr lang="es-C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Pilas (</a:t>
            </a:r>
            <a:r>
              <a:rPr lang="es-CL" dirty="0" err="1" smtClean="0"/>
              <a:t>Stacks</a:t>
            </a:r>
            <a:r>
              <a:rPr lang="es-CL" dirty="0" smtClean="0"/>
              <a:t>)</a:t>
            </a:r>
            <a:endParaRPr lang="es-CL" dirty="0"/>
          </a:p>
        </p:txBody>
      </p:sp>
      <p:pic>
        <p:nvPicPr>
          <p:cNvPr id="4" name="3 Imagen" descr="Pila_de_dat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060848"/>
            <a:ext cx="4300228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Pilas (</a:t>
            </a:r>
            <a:r>
              <a:rPr lang="es-CL" dirty="0" err="1" smtClean="0"/>
              <a:t>Stacks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2483768" y="234888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dirty="0" err="1" smtClean="0"/>
              <a:t>import</a:t>
            </a:r>
            <a:r>
              <a:rPr lang="es-CL" b="1" dirty="0" smtClean="0"/>
              <a:t> </a:t>
            </a:r>
            <a:r>
              <a:rPr lang="es-CL" b="1" dirty="0" err="1" smtClean="0"/>
              <a:t>java.util.Stack</a:t>
            </a:r>
            <a:r>
              <a:rPr lang="es-CL" b="1" dirty="0" smtClean="0"/>
              <a:t>;</a:t>
            </a:r>
          </a:p>
          <a:p>
            <a:endParaRPr lang="es-CL" b="1" dirty="0" smtClean="0"/>
          </a:p>
          <a:p>
            <a:r>
              <a:rPr lang="es-CL" b="1" dirty="0" err="1" smtClean="0"/>
              <a:t>public</a:t>
            </a:r>
            <a:r>
              <a:rPr lang="es-CL" b="1" dirty="0" smtClean="0"/>
              <a:t> </a:t>
            </a:r>
            <a:r>
              <a:rPr lang="es-CL" b="1" dirty="0" err="1" smtClean="0"/>
              <a:t>class</a:t>
            </a:r>
            <a:r>
              <a:rPr lang="es-CL" b="1" dirty="0" smtClean="0"/>
              <a:t> </a:t>
            </a:r>
            <a:r>
              <a:rPr lang="es-CL" b="1" dirty="0" err="1" smtClean="0"/>
              <a:t>Pila_Stack</a:t>
            </a:r>
            <a:r>
              <a:rPr lang="es-CL" b="1" dirty="0" smtClean="0"/>
              <a:t> {</a:t>
            </a:r>
          </a:p>
          <a:p>
            <a:endParaRPr lang="es-CL" b="1" dirty="0" smtClean="0"/>
          </a:p>
          <a:p>
            <a:r>
              <a:rPr lang="es-CL" b="1" dirty="0" smtClean="0"/>
              <a:t>    </a:t>
            </a:r>
            <a:r>
              <a:rPr lang="es-CL" b="1" dirty="0" err="1" smtClean="0"/>
              <a:t>public</a:t>
            </a:r>
            <a:r>
              <a:rPr lang="es-CL" b="1" dirty="0" smtClean="0"/>
              <a:t> </a:t>
            </a:r>
            <a:r>
              <a:rPr lang="es-CL" b="1" dirty="0" err="1" smtClean="0"/>
              <a:t>static</a:t>
            </a:r>
            <a:r>
              <a:rPr lang="es-CL" b="1" dirty="0" smtClean="0"/>
              <a:t> </a:t>
            </a:r>
            <a:r>
              <a:rPr lang="es-CL" b="1" dirty="0" err="1" smtClean="0"/>
              <a:t>void</a:t>
            </a:r>
            <a:r>
              <a:rPr lang="es-CL" b="1" dirty="0" smtClean="0"/>
              <a:t> </a:t>
            </a:r>
            <a:r>
              <a:rPr lang="es-CL" b="1" dirty="0" err="1" smtClean="0"/>
              <a:t>main</a:t>
            </a:r>
            <a:r>
              <a:rPr lang="es-CL" b="1" dirty="0" smtClean="0"/>
              <a:t>(</a:t>
            </a:r>
            <a:r>
              <a:rPr lang="es-CL" b="1" dirty="0" err="1" smtClean="0"/>
              <a:t>String</a:t>
            </a:r>
            <a:r>
              <a:rPr lang="es-CL" b="1" dirty="0" smtClean="0"/>
              <a:t> </a:t>
            </a:r>
            <a:r>
              <a:rPr lang="es-CL" b="1" dirty="0" err="1" smtClean="0"/>
              <a:t>args</a:t>
            </a:r>
            <a:r>
              <a:rPr lang="es-CL" b="1" dirty="0" smtClean="0"/>
              <a:t>[])</a:t>
            </a:r>
          </a:p>
          <a:p>
            <a:r>
              <a:rPr lang="es-CL" b="1" dirty="0" smtClean="0"/>
              <a:t>    {</a:t>
            </a:r>
          </a:p>
          <a:p>
            <a:r>
              <a:rPr lang="es-CL" dirty="0" smtClean="0"/>
              <a:t>        </a:t>
            </a:r>
            <a:r>
              <a:rPr lang="es-CL" dirty="0" err="1" smtClean="0"/>
              <a:t>Stack</a:t>
            </a:r>
            <a:r>
              <a:rPr lang="es-CL" dirty="0" smtClean="0"/>
              <a:t> s = new </a:t>
            </a:r>
            <a:r>
              <a:rPr lang="es-CL" dirty="0" err="1" smtClean="0"/>
              <a:t>Stack</a:t>
            </a:r>
            <a:r>
              <a:rPr lang="es-CL" dirty="0" smtClean="0"/>
              <a:t>();</a:t>
            </a:r>
          </a:p>
          <a:p>
            <a:r>
              <a:rPr lang="es-CL" dirty="0" smtClean="0"/>
              <a:t>        </a:t>
            </a:r>
            <a:r>
              <a:rPr lang="es-CL" dirty="0" err="1" smtClean="0"/>
              <a:t>s.push</a:t>
            </a:r>
            <a:r>
              <a:rPr lang="es-CL" dirty="0" smtClean="0"/>
              <a:t>(“Pilas");</a:t>
            </a:r>
          </a:p>
          <a:p>
            <a:r>
              <a:rPr lang="es-CL" dirty="0" smtClean="0"/>
              <a:t>        </a:t>
            </a:r>
            <a:r>
              <a:rPr lang="es-CL" dirty="0" err="1" smtClean="0"/>
              <a:t>s.push</a:t>
            </a:r>
            <a:r>
              <a:rPr lang="es-CL" dirty="0" smtClean="0"/>
              <a:t>(“en");</a:t>
            </a:r>
          </a:p>
          <a:p>
            <a:r>
              <a:rPr lang="es-CL" dirty="0" smtClean="0"/>
              <a:t>        </a:t>
            </a:r>
            <a:r>
              <a:rPr lang="es-CL" dirty="0" err="1" smtClean="0"/>
              <a:t>s.push</a:t>
            </a:r>
            <a:r>
              <a:rPr lang="es-CL" dirty="0" smtClean="0"/>
              <a:t>(“Java");</a:t>
            </a:r>
          </a:p>
          <a:p>
            <a:r>
              <a:rPr lang="es-CL" dirty="0" smtClean="0"/>
              <a:t>        </a:t>
            </a:r>
            <a:r>
              <a:rPr lang="es-CL" dirty="0" err="1" smtClean="0"/>
              <a:t>System.out.println</a:t>
            </a:r>
            <a:r>
              <a:rPr lang="es-CL" dirty="0" smtClean="0"/>
              <a:t>(s);</a:t>
            </a:r>
          </a:p>
          <a:p>
            <a:r>
              <a:rPr lang="es-CL" b="1" dirty="0" smtClean="0"/>
              <a:t>    }</a:t>
            </a:r>
          </a:p>
          <a:p>
            <a:r>
              <a:rPr lang="es-CL" b="1" dirty="0" smtClean="0"/>
              <a:t>}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1340768"/>
            <a:ext cx="726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en Java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 last-in-first-out (LIFO)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1187624" y="1700808"/>
            <a:ext cx="606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en Java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s-CL" b="1" dirty="0" err="1" smtClean="0"/>
              <a:t>import</a:t>
            </a:r>
            <a:r>
              <a:rPr lang="es-CL" b="1" dirty="0" smtClean="0"/>
              <a:t> </a:t>
            </a:r>
            <a:r>
              <a:rPr lang="es-CL" dirty="0" err="1" smtClean="0"/>
              <a:t>java.util.Stack</a:t>
            </a:r>
            <a:r>
              <a:rPr lang="es-CL" dirty="0" smtClean="0"/>
              <a:t>;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Pilas (</a:t>
            </a:r>
            <a:r>
              <a:rPr lang="es-CL" dirty="0" err="1" smtClean="0"/>
              <a:t>Stacks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4211960" y="1187217"/>
            <a:ext cx="4932040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 err="1" smtClean="0"/>
              <a:t>import</a:t>
            </a:r>
            <a:r>
              <a:rPr lang="es-CL" sz="1600" b="1" dirty="0" smtClean="0"/>
              <a:t> </a:t>
            </a:r>
            <a:r>
              <a:rPr lang="es-CL" sz="1600" dirty="0" err="1" smtClean="0"/>
              <a:t>java.util.Stack</a:t>
            </a:r>
            <a:r>
              <a:rPr lang="es-CL" sz="1600" dirty="0" smtClean="0"/>
              <a:t>;</a:t>
            </a:r>
            <a:br>
              <a:rPr lang="es-CL" sz="1600" dirty="0" smtClean="0"/>
            </a:b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b="1" dirty="0" err="1" smtClean="0"/>
              <a:t>public</a:t>
            </a:r>
            <a:r>
              <a:rPr lang="es-CL" sz="1600" b="1" dirty="0" smtClean="0"/>
              <a:t> </a:t>
            </a:r>
            <a:r>
              <a:rPr lang="es-CL" sz="1600" b="1" dirty="0" err="1" smtClean="0"/>
              <a:t>class</a:t>
            </a:r>
            <a:r>
              <a:rPr lang="es-CL" sz="1600" b="1" dirty="0" smtClean="0"/>
              <a:t> </a:t>
            </a:r>
            <a:r>
              <a:rPr lang="es-CL" sz="1600" dirty="0" err="1" smtClean="0"/>
              <a:t>StackExample</a:t>
            </a:r>
            <a:r>
              <a:rPr lang="es-CL" sz="1600" dirty="0" smtClean="0"/>
              <a:t> {</a:t>
            </a:r>
            <a:br>
              <a:rPr lang="es-CL" sz="1600" dirty="0" smtClean="0"/>
            </a:br>
            <a:r>
              <a:rPr lang="es-CL" sz="1600" dirty="0" smtClean="0"/>
              <a:t>  </a:t>
            </a:r>
            <a:r>
              <a:rPr lang="es-CL" sz="1600" b="1" dirty="0" err="1" smtClean="0"/>
              <a:t>public</a:t>
            </a:r>
            <a:r>
              <a:rPr lang="es-CL" sz="1600" b="1" dirty="0" smtClean="0"/>
              <a:t> </a:t>
            </a:r>
            <a:r>
              <a:rPr lang="es-CL" sz="1600" b="1" dirty="0" err="1" smtClean="0"/>
              <a:t>static</a:t>
            </a:r>
            <a:r>
              <a:rPr lang="es-CL" sz="1600" b="1" dirty="0" smtClean="0"/>
              <a:t> </a:t>
            </a:r>
            <a:r>
              <a:rPr lang="es-CL" sz="1600" b="1" dirty="0" err="1" smtClean="0"/>
              <a:t>void</a:t>
            </a:r>
            <a:r>
              <a:rPr lang="es-CL" sz="1600" b="1" dirty="0" smtClean="0"/>
              <a:t> </a:t>
            </a:r>
            <a:r>
              <a:rPr lang="es-CL" sz="1600" dirty="0" err="1" smtClean="0"/>
              <a:t>main</a:t>
            </a:r>
            <a:r>
              <a:rPr lang="es-CL" sz="1600" dirty="0" smtClean="0"/>
              <a:t>(</a:t>
            </a:r>
            <a:r>
              <a:rPr lang="es-CL" sz="1600" dirty="0" err="1" smtClean="0"/>
              <a:t>String</a:t>
            </a:r>
            <a:r>
              <a:rPr lang="es-CL" sz="1600" dirty="0" smtClean="0"/>
              <a:t> </a:t>
            </a:r>
            <a:r>
              <a:rPr lang="es-CL" sz="1600" dirty="0" err="1" smtClean="0"/>
              <a:t>args</a:t>
            </a:r>
            <a:r>
              <a:rPr lang="es-CL" sz="1600" dirty="0" smtClean="0"/>
              <a:t>[]) {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Stack</a:t>
            </a:r>
            <a:r>
              <a:rPr lang="es-CL" sz="1600" dirty="0" smtClean="0"/>
              <a:t> s = </a:t>
            </a:r>
            <a:r>
              <a:rPr lang="es-CL" sz="1600" b="1" dirty="0" smtClean="0"/>
              <a:t>new </a:t>
            </a:r>
            <a:r>
              <a:rPr lang="es-CL" sz="1600" dirty="0" err="1" smtClean="0"/>
              <a:t>Stack</a:t>
            </a:r>
            <a:r>
              <a:rPr lang="es-CL" sz="1600" dirty="0" smtClean="0"/>
              <a:t>();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s.push</a:t>
            </a:r>
            <a:r>
              <a:rPr lang="es-CL" sz="1600" dirty="0" smtClean="0"/>
              <a:t>("Java");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s.push</a:t>
            </a:r>
            <a:r>
              <a:rPr lang="es-CL" sz="1600" dirty="0" smtClean="0"/>
              <a:t>("</a:t>
            </a:r>
            <a:r>
              <a:rPr lang="es-CL" sz="1600" dirty="0" err="1" smtClean="0"/>
              <a:t>Source</a:t>
            </a:r>
            <a:r>
              <a:rPr lang="es-CL" sz="1600" dirty="0" smtClean="0"/>
              <a:t>");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s.push</a:t>
            </a:r>
            <a:r>
              <a:rPr lang="es-CL" sz="1600" dirty="0" smtClean="0"/>
              <a:t>("and");</a:t>
            </a:r>
            <a:br>
              <a:rPr lang="es-CL" sz="1600" dirty="0" smtClean="0"/>
            </a:b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System.out.println</a:t>
            </a:r>
            <a:r>
              <a:rPr lang="es-CL" sz="1600" dirty="0" smtClean="0"/>
              <a:t>("</a:t>
            </a:r>
            <a:r>
              <a:rPr lang="es-CL" sz="1600" dirty="0" err="1" smtClean="0"/>
              <a:t>Next</a:t>
            </a:r>
            <a:r>
              <a:rPr lang="es-CL" sz="1600" dirty="0" smtClean="0"/>
              <a:t>: " + </a:t>
            </a:r>
            <a:r>
              <a:rPr lang="es-CL" sz="1600" dirty="0" err="1" smtClean="0"/>
              <a:t>s.peek</a:t>
            </a:r>
            <a:r>
              <a:rPr lang="es-CL" sz="1600" dirty="0" smtClean="0"/>
              <a:t>());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s.push</a:t>
            </a:r>
            <a:r>
              <a:rPr lang="es-CL" sz="1600" dirty="0" smtClean="0"/>
              <a:t>("</a:t>
            </a:r>
            <a:r>
              <a:rPr lang="es-CL" sz="1600" dirty="0" err="1" smtClean="0"/>
              <a:t>Support</a:t>
            </a:r>
            <a:r>
              <a:rPr lang="es-CL" sz="1600" dirty="0" smtClean="0"/>
              <a:t>");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System.out.println</a:t>
            </a:r>
            <a:r>
              <a:rPr lang="es-CL" sz="1600" dirty="0" smtClean="0"/>
              <a:t>(s.pop());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s.push</a:t>
            </a:r>
            <a:r>
              <a:rPr lang="es-CL" sz="1600" dirty="0" smtClean="0"/>
              <a:t>(".");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b="1" dirty="0" err="1" smtClean="0"/>
              <a:t>int</a:t>
            </a:r>
            <a:r>
              <a:rPr lang="es-CL" sz="1600" b="1" dirty="0" smtClean="0"/>
              <a:t> </a:t>
            </a:r>
            <a:r>
              <a:rPr lang="es-CL" sz="1600" dirty="0" err="1" smtClean="0"/>
              <a:t>count</a:t>
            </a:r>
            <a:r>
              <a:rPr lang="es-CL" sz="1600" dirty="0" smtClean="0"/>
              <a:t> = </a:t>
            </a:r>
            <a:r>
              <a:rPr lang="es-CL" sz="1600" dirty="0" err="1" smtClean="0"/>
              <a:t>s.search</a:t>
            </a:r>
            <a:r>
              <a:rPr lang="es-CL" sz="1600" dirty="0" smtClean="0"/>
              <a:t>("Java");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b="1" dirty="0" err="1" smtClean="0"/>
              <a:t>while</a:t>
            </a:r>
            <a:r>
              <a:rPr lang="es-CL" sz="1600" b="1" dirty="0" smtClean="0"/>
              <a:t> </a:t>
            </a:r>
            <a:r>
              <a:rPr lang="es-CL" sz="1600" dirty="0" smtClean="0"/>
              <a:t>(</a:t>
            </a:r>
            <a:r>
              <a:rPr lang="es-CL" sz="1600" dirty="0" err="1" smtClean="0"/>
              <a:t>count</a:t>
            </a:r>
            <a:r>
              <a:rPr lang="es-CL" sz="1600" dirty="0" smtClean="0"/>
              <a:t> != -1 &amp;&amp; </a:t>
            </a:r>
            <a:r>
              <a:rPr lang="es-CL" sz="1600" dirty="0" err="1" smtClean="0"/>
              <a:t>count</a:t>
            </a:r>
            <a:r>
              <a:rPr lang="es-CL" sz="1600" dirty="0" smtClean="0"/>
              <a:t> &gt; 1) {</a:t>
            </a:r>
            <a:br>
              <a:rPr lang="es-CL" sz="1600" dirty="0" smtClean="0"/>
            </a:br>
            <a:r>
              <a:rPr lang="es-CL" sz="1600" dirty="0" smtClean="0"/>
              <a:t>      s.pop();</a:t>
            </a:r>
            <a:br>
              <a:rPr lang="es-CL" sz="1600" dirty="0" smtClean="0"/>
            </a:br>
            <a:r>
              <a:rPr lang="es-CL" sz="1600" dirty="0" smtClean="0"/>
              <a:t>      </a:t>
            </a:r>
            <a:r>
              <a:rPr lang="es-CL" sz="1600" dirty="0" err="1" smtClean="0"/>
              <a:t>count</a:t>
            </a:r>
            <a:r>
              <a:rPr lang="es-CL" sz="1600" dirty="0" smtClean="0"/>
              <a:t>--;</a:t>
            </a:r>
            <a:br>
              <a:rPr lang="es-CL" sz="1600" dirty="0" smtClean="0"/>
            </a:br>
            <a:r>
              <a:rPr lang="es-CL" sz="1600" dirty="0" smtClean="0"/>
              <a:t>    }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System.out.println</a:t>
            </a:r>
            <a:r>
              <a:rPr lang="es-CL" sz="1600" dirty="0" smtClean="0"/>
              <a:t>(s.pop());</a:t>
            </a:r>
            <a:br>
              <a:rPr lang="es-CL" sz="1600" dirty="0" smtClean="0"/>
            </a:br>
            <a:r>
              <a:rPr lang="es-CL" sz="1600" dirty="0" smtClean="0"/>
              <a:t>    </a:t>
            </a:r>
            <a:r>
              <a:rPr lang="es-CL" sz="1600" dirty="0" err="1" smtClean="0"/>
              <a:t>System.out.println</a:t>
            </a:r>
            <a:r>
              <a:rPr lang="es-CL" sz="1600" dirty="0" smtClean="0"/>
              <a:t>(</a:t>
            </a:r>
            <a:r>
              <a:rPr lang="es-CL" sz="1600" dirty="0" err="1" smtClean="0"/>
              <a:t>s.empty</a:t>
            </a:r>
            <a:r>
              <a:rPr lang="es-CL" sz="1600" dirty="0" smtClean="0"/>
              <a:t>());</a:t>
            </a:r>
            <a:br>
              <a:rPr lang="es-CL" sz="1600" dirty="0" smtClean="0"/>
            </a:br>
            <a:r>
              <a:rPr lang="es-CL" sz="1600" dirty="0" smtClean="0"/>
              <a:t>  }</a:t>
            </a:r>
            <a:br>
              <a:rPr lang="es-CL" sz="1600" dirty="0" smtClean="0"/>
            </a:br>
            <a:r>
              <a:rPr lang="es-CL" sz="1600" dirty="0" smtClean="0"/>
              <a:t>}</a:t>
            </a:r>
            <a:r>
              <a:rPr lang="es-CL" sz="1050" dirty="0" smtClean="0"/>
              <a:t/>
            </a:r>
            <a:br>
              <a:rPr lang="es-CL" sz="1050" dirty="0" smtClean="0"/>
            </a:br>
            <a:endParaRPr lang="es-CL" sz="105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3212976"/>
            <a:ext cx="29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s-CL" b="1" dirty="0" err="1" smtClean="0"/>
              <a:t>import</a:t>
            </a:r>
            <a:r>
              <a:rPr lang="es-CL" b="1" dirty="0" smtClean="0"/>
              <a:t> </a:t>
            </a:r>
            <a:r>
              <a:rPr lang="es-CL" dirty="0" err="1" smtClean="0"/>
              <a:t>java.util.Stack</a:t>
            </a:r>
            <a:r>
              <a:rPr lang="es-CL" dirty="0" smtClean="0"/>
              <a:t>;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Colas (</a:t>
            </a:r>
            <a:r>
              <a:rPr lang="es-CL" dirty="0" err="1" smtClean="0"/>
              <a:t>Queue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2132856"/>
            <a:ext cx="7344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CL" dirty="0" smtClean="0"/>
              <a:t>Una cola (también llamada fila) es otro TDA, es una estructura de datos, caracterizada por ser una secuencia de elementos en la que la operación de inserción </a:t>
            </a:r>
            <a:r>
              <a:rPr lang="es-CL" dirty="0" err="1" smtClean="0"/>
              <a:t>push</a:t>
            </a:r>
            <a:r>
              <a:rPr lang="es-CL" dirty="0" smtClean="0"/>
              <a:t> se realiza por un extremo y la operación de extracción pop por el otro. También se le llama estructura FIFO (del inglés </a:t>
            </a:r>
            <a:r>
              <a:rPr lang="es-CL" dirty="0" err="1" smtClean="0"/>
              <a:t>First</a:t>
            </a:r>
            <a:r>
              <a:rPr lang="es-CL" dirty="0" smtClean="0"/>
              <a:t> In </a:t>
            </a:r>
            <a:r>
              <a:rPr lang="es-CL" dirty="0" err="1" smtClean="0"/>
              <a:t>First</a:t>
            </a:r>
            <a:r>
              <a:rPr lang="es-CL" dirty="0" smtClean="0"/>
              <a:t> </a:t>
            </a:r>
            <a:r>
              <a:rPr lang="es-CL" dirty="0" err="1" smtClean="0"/>
              <a:t>Out</a:t>
            </a:r>
            <a:r>
              <a:rPr lang="es-CL" dirty="0" smtClean="0"/>
              <a:t>), debido a que el primer elemento en entrar será también el primero en salir.</a:t>
            </a:r>
          </a:p>
          <a:p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Las colas se utilizan en sistemas informáticos, transportes y operaciones de investigación (entre otros), dónde los objetos, personas o eventos son tomados como datos que se almacenan y se guardan mediante colas para su posterior procesamiento. </a:t>
            </a:r>
          </a:p>
          <a:p>
            <a:pPr>
              <a:buFont typeface="Arial" pitchFamily="34" charset="0"/>
              <a:buChar char="•"/>
            </a:pPr>
            <a:endParaRPr lang="es-CL" dirty="0" smtClean="0"/>
          </a:p>
          <a:p>
            <a:pPr algn="just"/>
            <a:r>
              <a:rPr lang="es-CL" dirty="0" smtClean="0"/>
              <a:t>Este tipo de estructura de datos abstracta se implementa en lenguajes orientados a objetos mediante clases, en forma de listas enlazadas.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721</Words>
  <Application>Microsoft Office PowerPoint</Application>
  <PresentationFormat>Presentación en pantalla (4:3)</PresentationFormat>
  <Paragraphs>122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TDA: Tipos Abstractos de Datos Pilas y Colas (Stack &amp; Queue)</vt:lpstr>
      <vt:lpstr>Pilas (Stacks)</vt:lpstr>
      <vt:lpstr>Pilas (Stacks)</vt:lpstr>
      <vt:lpstr>Pilas (Stacks)</vt:lpstr>
      <vt:lpstr>Pilas (Stacks)</vt:lpstr>
      <vt:lpstr>Pilas (Stacks)</vt:lpstr>
      <vt:lpstr>Pilas (Stacks)</vt:lpstr>
      <vt:lpstr>Colas (Queue)</vt:lpstr>
      <vt:lpstr>Colas (Queue)</vt:lpstr>
      <vt:lpstr>Colas (Queue)</vt:lpstr>
      <vt:lpstr>Colas (Queue)</vt:lpstr>
      <vt:lpstr>Resumen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Astudillo</dc:creator>
  <cp:lastModifiedBy>Juan Astudillo</cp:lastModifiedBy>
  <cp:revision>71</cp:revision>
  <dcterms:created xsi:type="dcterms:W3CDTF">2012-05-06T23:39:26Z</dcterms:created>
  <dcterms:modified xsi:type="dcterms:W3CDTF">2013-08-27T03:43:44Z</dcterms:modified>
</cp:coreProperties>
</file>