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5999738" cy="50399950"/>
  <p:notesSz cx="6858000" cy="9144000"/>
  <p:defaultTextStyle>
    <a:defPPr>
      <a:defRPr lang="es-CO"/>
    </a:defPPr>
    <a:lvl1pPr algn="l" defTabSz="4144963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2071688" indent="-1614488" algn="l" defTabSz="4144963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4144963" indent="-3230563" algn="l" defTabSz="4144963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6218238" indent="-4846638" algn="l" defTabSz="4144963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8289925" indent="-6461125" algn="l" defTabSz="4144963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8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8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8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8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20" d="100"/>
          <a:sy n="20" d="100"/>
        </p:scale>
        <p:origin x="1206" y="-3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6B461-AFE5-4B15-A8AE-7190318F8FB5}" type="datetimeFigureOut">
              <a:rPr lang="es-CO" smtClean="0"/>
              <a:t>21/11/2018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DAECF-0D0D-4E5F-A949-5260E8067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7159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A17A-0CAE-4C49-AFEA-B9AFD26E2825}" type="datetimeFigureOut">
              <a:rPr lang="es-CO" smtClean="0"/>
              <a:t>21/11/2018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A6BCC-4622-48FB-A470-38E5163427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27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99981" y="15656669"/>
            <a:ext cx="30599777" cy="1080332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9961" y="28559972"/>
            <a:ext cx="25199817" cy="12879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49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99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49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39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49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099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449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FF35E-536C-4D2C-B041-893F08E83478}" type="datetimeFigureOut">
              <a:rPr lang="es-CO"/>
              <a:pPr>
                <a:defRPr/>
              </a:pPr>
              <a:t>21/11/2018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14031-1635-4D35-8E3C-40E6CAD7989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0225" y="2017713"/>
            <a:ext cx="32399288" cy="840105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A202F-77D6-44FF-B5B8-BA37ED179837}" type="datetimeFigureOut">
              <a:rPr lang="es-CO"/>
              <a:pPr>
                <a:defRPr/>
              </a:pPr>
              <a:t>21/11/2018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6F89D-E568-4CA5-8377-48F30C9C3EE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379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6099810" y="2018353"/>
            <a:ext cx="8099941" cy="43003291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799987" y="2018353"/>
            <a:ext cx="23699828" cy="4300329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796C0-B8B7-4A02-B88D-1554245269BA}" type="datetimeFigureOut">
              <a:rPr lang="es-CO"/>
              <a:pPr>
                <a:defRPr/>
              </a:pPr>
              <a:t>21/11/2018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9BE8D-E949-4E01-8073-48B01FAC482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80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0225" y="2017713"/>
            <a:ext cx="32399288" cy="840105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7BEA7-E8F9-41B4-89CC-AC1409697AED}" type="datetimeFigureOut">
              <a:rPr lang="es-CO"/>
              <a:pPr>
                <a:defRPr/>
              </a:pPr>
              <a:t>21/11/2018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CD532-DEFE-4CE9-A9A9-C202DDF6EBC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881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3731" y="32386653"/>
            <a:ext cx="30599777" cy="10009990"/>
          </a:xfrm>
          <a:prstGeom prst="rect">
            <a:avLst/>
          </a:prstGeom>
        </p:spPr>
        <p:txBody>
          <a:bodyPr anchor="t"/>
          <a:lstStyle>
            <a:lvl1pPr algn="l">
              <a:defRPr sz="11811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843731" y="21361660"/>
            <a:ext cx="30599777" cy="11024985"/>
          </a:xfrm>
        </p:spPr>
        <p:txBody>
          <a:bodyPr anchor="b"/>
          <a:lstStyle>
            <a:lvl1pPr marL="0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708C6-26B2-4006-9047-650F90B9F40D}" type="datetimeFigureOut">
              <a:rPr lang="es-CO"/>
              <a:pPr>
                <a:defRPr/>
              </a:pPr>
              <a:t>21/11/2018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E7275-AB67-4287-8CBE-B68500DC6E58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655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0225" y="2017713"/>
            <a:ext cx="32399288" cy="840105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9987" y="11760007"/>
            <a:ext cx="15899884" cy="33261637"/>
          </a:xfrm>
        </p:spPr>
        <p:txBody>
          <a:bodyPr/>
          <a:lstStyle>
            <a:lvl1pPr>
              <a:defRPr sz="8268"/>
            </a:lvl1pPr>
            <a:lvl2pPr>
              <a:defRPr sz="7086"/>
            </a:lvl2pPr>
            <a:lvl3pPr>
              <a:defRPr sz="5905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8299867" y="11760007"/>
            <a:ext cx="15899884" cy="33261637"/>
          </a:xfrm>
        </p:spPr>
        <p:txBody>
          <a:bodyPr/>
          <a:lstStyle>
            <a:lvl1pPr>
              <a:defRPr sz="8268"/>
            </a:lvl1pPr>
            <a:lvl2pPr>
              <a:defRPr sz="7086"/>
            </a:lvl2pPr>
            <a:lvl3pPr>
              <a:defRPr sz="5905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1D103-DC05-4575-ADCF-3A04AB149412}" type="datetimeFigureOut">
              <a:rPr lang="es-CO"/>
              <a:pPr>
                <a:defRPr/>
              </a:pPr>
              <a:t>21/11/2018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85821-24EC-40A4-8AD3-A133F11EC66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26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0225" y="2017713"/>
            <a:ext cx="32399288" cy="840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99991" y="11281659"/>
            <a:ext cx="15906135" cy="4701658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799991" y="15983318"/>
            <a:ext cx="15906135" cy="29038308"/>
          </a:xfrm>
        </p:spPr>
        <p:txBody>
          <a:bodyPr/>
          <a:lstStyle>
            <a:lvl1pPr>
              <a:defRPr sz="7086"/>
            </a:lvl1pPr>
            <a:lvl2pPr>
              <a:defRPr sz="5905"/>
            </a:lvl2pPr>
            <a:lvl3pPr>
              <a:defRPr sz="5315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8287375" y="11281659"/>
            <a:ext cx="15912383" cy="4701658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8287375" y="15983318"/>
            <a:ext cx="15912383" cy="29038308"/>
          </a:xfrm>
        </p:spPr>
        <p:txBody>
          <a:bodyPr/>
          <a:lstStyle>
            <a:lvl1pPr>
              <a:defRPr sz="7086"/>
            </a:lvl1pPr>
            <a:lvl2pPr>
              <a:defRPr sz="5905"/>
            </a:lvl2pPr>
            <a:lvl3pPr>
              <a:defRPr sz="5315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4637F-931E-4782-B370-F4D8B63E5728}" type="datetimeFigureOut">
              <a:rPr lang="es-CO"/>
              <a:pPr>
                <a:defRPr/>
              </a:pPr>
              <a:t>21/11/2018</a:t>
            </a:fld>
            <a:endParaRPr 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80FEB-0864-43A1-B7CB-9579FE13E08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02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32CA7-581C-4D88-9836-34BCBC2F382F}" type="datetimeFigureOut">
              <a:rPr lang="es-CO"/>
              <a:pPr>
                <a:defRPr/>
              </a:pPr>
              <a:t>21/11/2018</a:t>
            </a:fld>
            <a:endParaRPr 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30A23-623B-423F-ABA3-16DE2FD2E9D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8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B080B-B6F0-45D8-B7D8-70B446A284D7}" type="datetimeFigureOut">
              <a:rPr lang="es-CO"/>
              <a:pPr>
                <a:defRPr/>
              </a:pPr>
              <a:t>21/11/2018</a:t>
            </a:fld>
            <a:endParaRPr 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E4D2B-BA11-4F81-BC49-ECB3E4A9629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77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9990" y="2006664"/>
            <a:ext cx="11843666" cy="8539992"/>
          </a:xfrm>
          <a:prstGeom prst="rect">
            <a:avLst/>
          </a:prstGeom>
        </p:spPr>
        <p:txBody>
          <a:bodyPr anchor="b"/>
          <a:lstStyle>
            <a:lvl1pPr algn="l">
              <a:defRPr sz="5905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74901" y="2006683"/>
            <a:ext cx="20124855" cy="4301496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9990" y="10546675"/>
            <a:ext cx="11843666" cy="34474969"/>
          </a:xfrm>
        </p:spPr>
        <p:txBody>
          <a:bodyPr/>
          <a:lstStyle>
            <a:lvl1pPr marL="0" indent="0">
              <a:buNone/>
              <a:defRPr sz="4134"/>
            </a:lvl1pPr>
            <a:lvl2pPr marL="1349974" indent="0">
              <a:buNone/>
              <a:defRPr sz="3543"/>
            </a:lvl2pPr>
            <a:lvl3pPr marL="2699949" indent="0">
              <a:buNone/>
              <a:defRPr sz="2953"/>
            </a:lvl3pPr>
            <a:lvl4pPr marL="4049923" indent="0">
              <a:buNone/>
              <a:defRPr sz="2657"/>
            </a:lvl4pPr>
            <a:lvl5pPr marL="5399898" indent="0">
              <a:buNone/>
              <a:defRPr sz="2657"/>
            </a:lvl5pPr>
            <a:lvl6pPr marL="6749872" indent="0">
              <a:buNone/>
              <a:defRPr sz="2657"/>
            </a:lvl6pPr>
            <a:lvl7pPr marL="8099847" indent="0">
              <a:buNone/>
              <a:defRPr sz="2657"/>
            </a:lvl7pPr>
            <a:lvl8pPr marL="9449821" indent="0">
              <a:buNone/>
              <a:defRPr sz="2657"/>
            </a:lvl8pPr>
            <a:lvl9pPr marL="10799796" indent="0">
              <a:buNone/>
              <a:defRPr sz="265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EF7FB-D76C-48FE-A7DA-24928EDCEF5C}" type="datetimeFigureOut">
              <a:rPr lang="es-CO"/>
              <a:pPr>
                <a:defRPr/>
              </a:pPr>
              <a:t>21/11/2018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D15EA-715F-4BDF-B8F3-BEBE50A3E62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16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56200" y="35279965"/>
            <a:ext cx="21599843" cy="4165000"/>
          </a:xfrm>
          <a:prstGeom prst="rect">
            <a:avLst/>
          </a:prstGeom>
        </p:spPr>
        <p:txBody>
          <a:bodyPr anchor="b"/>
          <a:lstStyle>
            <a:lvl1pPr algn="l">
              <a:defRPr sz="5905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7056200" y="4503329"/>
            <a:ext cx="21599843" cy="30239970"/>
          </a:xfrm>
        </p:spPr>
        <p:txBody>
          <a:bodyPr rtlCol="0">
            <a:normAutofit/>
          </a:bodyPr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056200" y="39444965"/>
            <a:ext cx="21599843" cy="5914990"/>
          </a:xfrm>
        </p:spPr>
        <p:txBody>
          <a:bodyPr/>
          <a:lstStyle>
            <a:lvl1pPr marL="0" indent="0">
              <a:buNone/>
              <a:defRPr sz="4134"/>
            </a:lvl1pPr>
            <a:lvl2pPr marL="1349974" indent="0">
              <a:buNone/>
              <a:defRPr sz="3543"/>
            </a:lvl2pPr>
            <a:lvl3pPr marL="2699949" indent="0">
              <a:buNone/>
              <a:defRPr sz="2953"/>
            </a:lvl3pPr>
            <a:lvl4pPr marL="4049923" indent="0">
              <a:buNone/>
              <a:defRPr sz="2657"/>
            </a:lvl4pPr>
            <a:lvl5pPr marL="5399898" indent="0">
              <a:buNone/>
              <a:defRPr sz="2657"/>
            </a:lvl5pPr>
            <a:lvl6pPr marL="6749872" indent="0">
              <a:buNone/>
              <a:defRPr sz="2657"/>
            </a:lvl6pPr>
            <a:lvl7pPr marL="8099847" indent="0">
              <a:buNone/>
              <a:defRPr sz="2657"/>
            </a:lvl7pPr>
            <a:lvl8pPr marL="9449821" indent="0">
              <a:buNone/>
              <a:defRPr sz="2657"/>
            </a:lvl8pPr>
            <a:lvl9pPr marL="10799796" indent="0">
              <a:buNone/>
              <a:defRPr sz="265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61587-3852-43CF-B70E-A92868AE6BD9}" type="datetimeFigureOut">
              <a:rPr lang="es-CO"/>
              <a:pPr>
                <a:defRPr/>
              </a:pPr>
              <a:t>21/11/2018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A1247-86CF-4C8C-8B89-5A0842BD870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339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999738" cy="6468628"/>
          </a:xfrm>
          <a:prstGeom prst="rect">
            <a:avLst/>
          </a:prstGeom>
        </p:spPr>
      </p:pic>
      <p:sp>
        <p:nvSpPr>
          <p:cNvPr id="1026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1800225" y="11760200"/>
            <a:ext cx="32399288" cy="3326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dirty="0" smtClean="0"/>
              <a:t>Haga clic para modificar el estilo de texto del patrón</a:t>
            </a:r>
          </a:p>
          <a:p>
            <a:pPr lvl="1"/>
            <a:r>
              <a:rPr lang="es-ES" altLang="es-CO" dirty="0" smtClean="0"/>
              <a:t>Segundo nivel</a:t>
            </a:r>
          </a:p>
          <a:p>
            <a:pPr lvl="2"/>
            <a:r>
              <a:rPr lang="es-ES" altLang="es-CO" dirty="0" smtClean="0"/>
              <a:t>Tercer nivel</a:t>
            </a:r>
          </a:p>
          <a:p>
            <a:pPr lvl="3"/>
            <a:r>
              <a:rPr lang="es-ES" altLang="es-CO" dirty="0" smtClean="0"/>
              <a:t>Cuarto nivel</a:t>
            </a:r>
          </a:p>
          <a:p>
            <a:pPr lvl="4"/>
            <a:r>
              <a:rPr lang="es-ES" altLang="es-CO" dirty="0" smtClean="0"/>
              <a:t>Quinto nivel</a:t>
            </a:r>
            <a:endParaRPr lang="es-CO" altLang="es-CO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800225" y="46713775"/>
            <a:ext cx="8399463" cy="268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145519" eaLnBrk="1" fontAlgn="auto" hangingPunct="1">
              <a:spcBef>
                <a:spcPts val="0"/>
              </a:spcBef>
              <a:spcAft>
                <a:spcPts val="0"/>
              </a:spcAft>
              <a:defRPr sz="3543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39E41D-DCC9-49DD-A719-5B7F9F650C6E}" type="datetimeFigureOut">
              <a:rPr lang="es-CO"/>
              <a:pPr>
                <a:defRPr/>
              </a:pPr>
              <a:t>21/11/2018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299950" y="46713775"/>
            <a:ext cx="11399838" cy="268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145519" eaLnBrk="1" fontAlgn="auto" hangingPunct="1">
              <a:spcBef>
                <a:spcPts val="0"/>
              </a:spcBef>
              <a:spcAft>
                <a:spcPts val="0"/>
              </a:spcAft>
              <a:defRPr sz="3543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800050" y="46713775"/>
            <a:ext cx="8399463" cy="268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145519" eaLnBrk="1" fontAlgn="auto" hangingPunct="1">
              <a:spcBef>
                <a:spcPts val="0"/>
              </a:spcBef>
              <a:spcAft>
                <a:spcPts val="0"/>
              </a:spcAft>
              <a:defRPr sz="3543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D8D61E-234D-4FD5-9077-7F182210FE2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840" y="1333500"/>
            <a:ext cx="6010275" cy="42337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2698750" rtl="0" eaLnBrk="0" fontAlgn="base" hangingPunct="0">
        <a:spcBef>
          <a:spcPct val="0"/>
        </a:spcBef>
        <a:spcAft>
          <a:spcPct val="0"/>
        </a:spcAft>
        <a:defRPr sz="12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698750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" panose="020F0502020204030204" pitchFamily="34" charset="0"/>
        </a:defRPr>
      </a:lvl2pPr>
      <a:lvl3pPr algn="ctr" defTabSz="2698750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" panose="020F0502020204030204" pitchFamily="34" charset="0"/>
        </a:defRPr>
      </a:lvl3pPr>
      <a:lvl4pPr algn="ctr" defTabSz="2698750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" panose="020F0502020204030204" pitchFamily="34" charset="0"/>
        </a:defRPr>
      </a:lvl4pPr>
      <a:lvl5pPr algn="ctr" defTabSz="2698750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2698750" rtl="0" fontAlgn="base"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2698750" rtl="0" fontAlgn="base"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2698750" rtl="0" fontAlgn="base"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2698750" rtl="0" fontAlgn="base">
        <a:spcBef>
          <a:spcPct val="0"/>
        </a:spcBef>
        <a:spcAft>
          <a:spcPct val="0"/>
        </a:spcAft>
        <a:defRPr sz="129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1238" indent="-1011238" algn="l" defTabSz="2698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192338" indent="-842963" algn="l" defTabSz="2698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3373438" indent="-674688" algn="l" defTabSz="2698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4724400" indent="-674688" algn="l" defTabSz="2698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073775" indent="-674688" algn="l" defTabSz="2698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spcBef>
          <a:spcPct val="20000"/>
        </a:spcBef>
        <a:buFont typeface="Arial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spcBef>
          <a:spcPct val="20000"/>
        </a:spcBef>
        <a:buFont typeface="Arial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spcBef>
          <a:spcPct val="20000"/>
        </a:spcBef>
        <a:buFont typeface="Arial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spcBef>
          <a:spcPct val="20000"/>
        </a:spcBef>
        <a:buFont typeface="Arial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610601" y="1384190"/>
            <a:ext cx="26855738" cy="132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243" tIns="45614" rIns="91243" bIns="4561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altLang="es-CO" sz="8000" b="1" dirty="0" smtClean="0">
                <a:solidFill>
                  <a:srgbClr val="FFFFFF"/>
                </a:solidFill>
                <a:latin typeface="+mj-lt"/>
              </a:rPr>
              <a:t>Desarrollo Web Tienda Eco Marketplace </a:t>
            </a:r>
            <a:endParaRPr lang="en-US" altLang="es-CO" sz="8000" b="1" dirty="0" smtClean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8272463" y="1268765"/>
            <a:ext cx="0" cy="50625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610601" y="3800034"/>
            <a:ext cx="26852562" cy="255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243" tIns="45614" rIns="91243" bIns="4561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altLang="es-CO" sz="4000" b="1" dirty="0">
                <a:solidFill>
                  <a:srgbClr val="FFFFFF"/>
                </a:solidFill>
                <a:latin typeface="+mj-lt"/>
              </a:rPr>
              <a:t>Marco Alexander Nitola </a:t>
            </a:r>
            <a:r>
              <a:rPr lang="es-CO" altLang="es-CO" sz="4000" b="1" dirty="0" smtClean="0">
                <a:solidFill>
                  <a:srgbClr val="FFFFFF"/>
                </a:solidFill>
                <a:latin typeface="+mj-lt"/>
              </a:rPr>
              <a:t>Barón, Edison </a:t>
            </a:r>
            <a:r>
              <a:rPr lang="es-CO" altLang="es-CO" sz="4000" b="1" dirty="0">
                <a:solidFill>
                  <a:srgbClr val="FFFFFF"/>
                </a:solidFill>
                <a:latin typeface="+mj-lt"/>
              </a:rPr>
              <a:t>Camilo Barbosa </a:t>
            </a:r>
            <a:r>
              <a:rPr lang="es-CO" altLang="es-CO" sz="4000" b="1" dirty="0" smtClean="0">
                <a:solidFill>
                  <a:srgbClr val="FFFFFF"/>
                </a:solidFill>
                <a:latin typeface="+mj-lt"/>
              </a:rPr>
              <a:t>Álvarez, Michael </a:t>
            </a:r>
            <a:r>
              <a:rPr lang="es-CO" altLang="es-CO" sz="4000" b="1" dirty="0">
                <a:solidFill>
                  <a:srgbClr val="FFFFFF"/>
                </a:solidFill>
                <a:latin typeface="+mj-lt"/>
              </a:rPr>
              <a:t>Daniel Murillo </a:t>
            </a:r>
            <a:r>
              <a:rPr lang="es-CO" altLang="es-CO" sz="4000" b="1" dirty="0" smtClean="0">
                <a:solidFill>
                  <a:srgbClr val="FFFFFF"/>
                </a:solidFill>
                <a:latin typeface="+mj-lt"/>
              </a:rPr>
              <a:t>López</a:t>
            </a:r>
          </a:p>
          <a:p>
            <a:pPr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altLang="es-CO" sz="4000" b="1" dirty="0">
                <a:solidFill>
                  <a:srgbClr val="FFFFFF"/>
                </a:solidFill>
                <a:latin typeface="+mj-lt"/>
              </a:rPr>
              <a:t>Santiago Salazar </a:t>
            </a:r>
            <a:r>
              <a:rPr lang="es-CO" altLang="es-CO" sz="4000" b="1" dirty="0" smtClean="0">
                <a:solidFill>
                  <a:srgbClr val="FFFFFF"/>
                </a:solidFill>
                <a:latin typeface="+mj-lt"/>
              </a:rPr>
              <a:t>Fajardo</a:t>
            </a:r>
          </a:p>
          <a:p>
            <a:pPr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altLang="es-CO" sz="4000" b="1" dirty="0" smtClean="0">
                <a:solidFill>
                  <a:srgbClr val="FFFFFF"/>
                </a:solidFill>
                <a:latin typeface="+mj-lt"/>
              </a:rPr>
              <a:t>Bases de Datos</a:t>
            </a:r>
          </a:p>
          <a:p>
            <a:pPr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altLang="es-CO" sz="4000" b="1" dirty="0" smtClean="0">
                <a:solidFill>
                  <a:srgbClr val="FFFFFF"/>
                </a:solidFill>
                <a:latin typeface="+mj-lt"/>
              </a:rPr>
              <a:t>Programa de Ingeniería de Sistemas</a:t>
            </a:r>
          </a:p>
        </p:txBody>
      </p:sp>
      <p:cxnSp>
        <p:nvCxnSpPr>
          <p:cNvPr id="18" name="Conector recto 17"/>
          <p:cNvCxnSpPr/>
          <p:nvPr/>
        </p:nvCxnSpPr>
        <p:spPr>
          <a:xfrm>
            <a:off x="8610601" y="3383436"/>
            <a:ext cx="19088099" cy="403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24142700" y="7945438"/>
            <a:ext cx="10375900" cy="7699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4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3.Resultados</a:t>
            </a:r>
            <a:endParaRPr lang="es-CO" sz="4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1524000" y="7945438"/>
            <a:ext cx="10317163" cy="7699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4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1.Introducción</a:t>
            </a:r>
            <a:endParaRPr lang="es-CO" sz="4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13084175" y="7937500"/>
            <a:ext cx="10317163" cy="769938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4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2.Metodología</a:t>
            </a:r>
            <a:endParaRPr lang="es-CO" sz="4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3" name="Conector recto 92"/>
          <p:cNvCxnSpPr/>
          <p:nvPr/>
        </p:nvCxnSpPr>
        <p:spPr>
          <a:xfrm>
            <a:off x="1524000" y="8731250"/>
            <a:ext cx="103505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13084175" y="8763000"/>
            <a:ext cx="10350500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24168100" y="8758238"/>
            <a:ext cx="10350500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1497013" y="15167456"/>
            <a:ext cx="10318750" cy="7699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4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4.Descripción </a:t>
            </a:r>
            <a:r>
              <a:rPr lang="es-CO" sz="44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Problema</a:t>
            </a:r>
          </a:p>
        </p:txBody>
      </p:sp>
      <p:cxnSp>
        <p:nvCxnSpPr>
          <p:cNvPr id="97" name="Conector recto 96"/>
          <p:cNvCxnSpPr/>
          <p:nvPr/>
        </p:nvCxnSpPr>
        <p:spPr>
          <a:xfrm>
            <a:off x="1641475" y="16258502"/>
            <a:ext cx="11039476" cy="6276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674813" y="30027375"/>
            <a:ext cx="10317162" cy="769938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4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5.Objetivos</a:t>
            </a:r>
            <a:endParaRPr lang="es-CO" sz="4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9" name="Conector recto 98"/>
          <p:cNvCxnSpPr/>
          <p:nvPr/>
        </p:nvCxnSpPr>
        <p:spPr>
          <a:xfrm>
            <a:off x="1674813" y="31516458"/>
            <a:ext cx="103505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13179425" y="30023887"/>
            <a:ext cx="10375900" cy="7699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4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6.Conclusiones</a:t>
            </a:r>
            <a:endParaRPr lang="es-CO" sz="4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1" name="Conector recto 100"/>
          <p:cNvCxnSpPr/>
          <p:nvPr/>
        </p:nvCxnSpPr>
        <p:spPr>
          <a:xfrm>
            <a:off x="13146881" y="31516458"/>
            <a:ext cx="103505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12996068" y="45829609"/>
            <a:ext cx="10317163" cy="769938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44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Referencias</a:t>
            </a:r>
          </a:p>
        </p:txBody>
      </p:sp>
      <p:cxnSp>
        <p:nvCxnSpPr>
          <p:cNvPr id="108" name="Conector recto 107"/>
          <p:cNvCxnSpPr/>
          <p:nvPr/>
        </p:nvCxnSpPr>
        <p:spPr>
          <a:xfrm>
            <a:off x="13146881" y="46672715"/>
            <a:ext cx="103505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20 CuadroTexto"/>
          <p:cNvSpPr txBox="1">
            <a:spLocks noChangeArrowheads="1"/>
          </p:cNvSpPr>
          <p:nvPr/>
        </p:nvSpPr>
        <p:spPr bwMode="auto">
          <a:xfrm>
            <a:off x="1524000" y="8819369"/>
            <a:ext cx="104171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Marketplace Eco es una  plataforma que te ofrece la oportunidad de comprar paquetes turísticos, a diferentes proveedores, miles de productos a través de nuestro </a:t>
            </a: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sitio .  Teniendo  un registro que presenta, de manera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ordenada los catálogos y con conexión a bases robusta que le permite tener mayor velocidad. </a:t>
            </a:r>
            <a:endParaRPr lang="es-ES" altLang="es-CO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20 CuadroTexto"/>
          <p:cNvSpPr txBox="1">
            <a:spLocks noChangeArrowheads="1"/>
          </p:cNvSpPr>
          <p:nvPr/>
        </p:nvSpPr>
        <p:spPr bwMode="auto">
          <a:xfrm>
            <a:off x="1574800" y="16616279"/>
            <a:ext cx="11106151" cy="1240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Hoy en día Muchos sitios no  venden casi sus productos porque no garantizan una plataforma de calidad de venta de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producto </a:t>
            </a: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 </a:t>
            </a: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producto no resuelve ningún problema o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necesidad.</a:t>
            </a:r>
          </a:p>
          <a:p>
            <a:pPr marL="742950" indent="-74295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s-ES" altLang="es-CO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indent="-74295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 </a:t>
            </a: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precio está fuera de mercado con respecto a la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competencia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altLang="es-CO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indent="-74295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 </a:t>
            </a: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página no genera confianza a los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clientes.</a:t>
            </a:r>
          </a:p>
          <a:p>
            <a:pPr marL="742950" indent="-74295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tiene medios de pago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flexible  y no esta conectados  de maneras .</a:t>
            </a:r>
            <a:endParaRPr lang="es-ES" altLang="es-CO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indent="-74295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es compatible para móviles.</a:t>
            </a:r>
          </a:p>
          <a:p>
            <a:pPr marL="742950" indent="-74295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Tiempos de Carga son demorados.</a:t>
            </a:r>
          </a:p>
          <a:p>
            <a:pPr marL="742950" indent="-74295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los productos que se van a ofrecer</a:t>
            </a:r>
          </a:p>
          <a:p>
            <a:pPr marL="742950" indent="-74295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muestra los cargos adicionales.</a:t>
            </a:r>
          </a:p>
          <a:p>
            <a:pPr marL="742950" indent="-74295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tiene comentarios de los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clientes</a:t>
            </a:r>
          </a:p>
          <a:p>
            <a:pPr marL="742950" indent="-74295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Persistencia de Datos</a:t>
            </a:r>
            <a:endParaRPr lang="es-ES" altLang="es-CO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20 CuadroTexto"/>
          <p:cNvSpPr txBox="1">
            <a:spLocks noChangeArrowheads="1"/>
          </p:cNvSpPr>
          <p:nvPr/>
        </p:nvSpPr>
        <p:spPr bwMode="auto">
          <a:xfrm>
            <a:off x="1540101" y="32191923"/>
            <a:ext cx="10417175" cy="1425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CO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General.</a:t>
            </a: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Generar una plataforma que le garantice a los usuario una buena experiencia en la compra de paquetes turísticos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Marketplace con una base de dato optimizada y con persistencia de Datos.</a:t>
            </a:r>
            <a:endParaRPr lang="es-ES" altLang="es-CO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CO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Específicos.</a:t>
            </a:r>
            <a:endParaRPr lang="es-ES" altLang="es-CO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Lograr una imagen que transmita la esencia de la marca, que logre conectar con el público de una manera realmente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significativa</a:t>
            </a: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Construir una identidad digital coherente, corporativa, consistente y alineada con la filosofía del negocio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 y reutilizar componentes para reducir costos en la creación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Persistencia en los Datos</a:t>
            </a:r>
            <a:r>
              <a:rPr lang="es-ES" altLang="es-CO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altLang="es-CO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s-ES" altLang="es-CO" sz="4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20 CuadroTexto"/>
          <p:cNvSpPr txBox="1">
            <a:spLocks noChangeArrowheads="1"/>
          </p:cNvSpPr>
          <p:nvPr/>
        </p:nvSpPr>
        <p:spPr bwMode="auto">
          <a:xfrm>
            <a:off x="13114338" y="9137650"/>
            <a:ext cx="10415587" cy="1301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CO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</a:t>
            </a:r>
            <a:r>
              <a:rPr lang="es-ES" altLang="es-CO" sz="4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innovation</a:t>
            </a:r>
            <a:r>
              <a:rPr lang="es-ES" altLang="es-CO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altLang="es-CO" sz="4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Es una metodología que permite</a:t>
            </a:r>
            <a:endParaRPr lang="es-ES" altLang="es-CO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Acceso a más y más ideas innovadoras.</a:t>
            </a: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Acceso al conocimiento, por ejemplo, sobre clientes, mercado y posibilidades técnicas.</a:t>
            </a: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Nuevas perspectivas y evitación de la ceguera operacional.</a:t>
            </a: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Tiempos de desarrollo más rápidos.</a:t>
            </a: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Acceso a expertos y especialistas.</a:t>
            </a: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riesgo de desarrollo.</a:t>
            </a: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Potencial para subvenciones públicas a través de la cooperación.</a:t>
            </a:r>
          </a:p>
          <a:p>
            <a:pPr marL="571500" indent="-571500" algn="just" defTabSz="4145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Imagen de beneficio a través de la cooperación. </a:t>
            </a:r>
            <a:endParaRPr lang="es-ES" altLang="es-CO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 </a:t>
            </a: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combinar el conocimiento interno con el conocimiento externo para sacar adelante los proyectos de investigación y desarrollo.</a:t>
            </a:r>
          </a:p>
        </p:txBody>
      </p:sp>
      <p:sp>
        <p:nvSpPr>
          <p:cNvPr id="113" name="20 CuadroTexto"/>
          <p:cNvSpPr txBox="1">
            <a:spLocks noChangeArrowheads="1"/>
          </p:cNvSpPr>
          <p:nvPr/>
        </p:nvSpPr>
        <p:spPr bwMode="auto">
          <a:xfrm>
            <a:off x="24174450" y="9159875"/>
            <a:ext cx="10417175" cy="1301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Documento de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arquitectura con énfasis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modelos conceptuales y de datos.  Plataforma informática para el Marketplace que garantiza los requerimientos y características deseadas para el buen funcionamiento del negocio. Comprensión y aplicación de buenas prácticas para el desarrollo </a:t>
            </a: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Software. </a:t>
            </a:r>
            <a:endParaRPr lang="es-ES" altLang="es-CO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4" name="20 CuadroTexto"/>
          <p:cNvSpPr txBox="1">
            <a:spLocks noChangeArrowheads="1"/>
          </p:cNvSpPr>
          <p:nvPr/>
        </p:nvSpPr>
        <p:spPr bwMode="auto">
          <a:xfrm>
            <a:off x="13145819" y="31412498"/>
            <a:ext cx="10417175" cy="747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CO" sz="4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Proporcionar aplicaciones a la medida, con el objetivo de incrementar su competitividad y productividad. Para ello implementamos soluciones prácticas adaptadas a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 </a:t>
            </a: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necesidades y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desarrollar</a:t>
            </a: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M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odelo </a:t>
            </a: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desarrollo de software que separa los datos de una aplicación, la interfaz de usuario, y la lógica de negocio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componentes distintos sin afectar la lógica de la aplicación.</a:t>
            </a:r>
            <a:endParaRPr lang="es-ES" altLang="es-CO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5" name="20 CuadroTexto"/>
          <p:cNvSpPr txBox="1">
            <a:spLocks noChangeArrowheads="1"/>
          </p:cNvSpPr>
          <p:nvPr/>
        </p:nvSpPr>
        <p:spPr bwMode="auto">
          <a:xfrm>
            <a:off x="1484981" y="46609257"/>
            <a:ext cx="33259713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s-CO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1] </a:t>
            </a:r>
            <a:r>
              <a:rPr lang="es-CO" altLang="es-CO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Wappalyzer</a:t>
            </a:r>
            <a:r>
              <a:rPr lang="en-U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“Las </a:t>
            </a:r>
            <a:r>
              <a:rPr lang="es-CO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Principales</a:t>
            </a:r>
            <a:r>
              <a:rPr lang="en-U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Aplicaciones Para Crear Tiendas Online</a:t>
            </a:r>
            <a:r>
              <a:rPr lang="en-U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”.  2018. </a:t>
            </a: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https://www.wappalyzer.com/categories/ecommerce</a:t>
            </a: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EQUIPO VÉRTICE, “E-commerce: </a:t>
            </a:r>
            <a:r>
              <a:rPr lang="en-US" altLang="es-CO" sz="4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aplicación</a:t>
            </a:r>
            <a:r>
              <a:rPr lang="en-U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altLang="es-CO" sz="4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desarrollo</a:t>
            </a:r>
            <a:r>
              <a:rPr lang="en-U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,”  vol. 1</a:t>
            </a:r>
            <a:r>
              <a:rPr lang="en-U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 de octubre de </a:t>
            </a:r>
            <a:r>
              <a:rPr lang="es-ES" altLang="es-CO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2010</a:t>
            </a:r>
          </a:p>
          <a:p>
            <a:pPr algn="just" defTabSz="4145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 Oracle</a:t>
            </a:r>
            <a:r>
              <a:rPr lang="en-US" altLang="es-CO" sz="40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,“</a:t>
            </a:r>
            <a:r>
              <a:rPr lang="en-US" altLang="es-CO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What's in the Oracle Commerce Cloud ,” September 22, 2018</a:t>
            </a:r>
            <a:r>
              <a:rPr lang="en-US" altLang="es-CO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altLang="es-CO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00" y="978248"/>
            <a:ext cx="5973763" cy="54189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425" y="22660517"/>
            <a:ext cx="10824833" cy="71600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3286" y="22454020"/>
            <a:ext cx="10593406" cy="47965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485" y="27260298"/>
            <a:ext cx="10593406" cy="335086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6479" y="36190245"/>
            <a:ext cx="10565063" cy="40099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5782" y="30670556"/>
            <a:ext cx="10596812" cy="53055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05632" y="36687772"/>
            <a:ext cx="10606991" cy="483321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4355" y="39076482"/>
            <a:ext cx="10674972" cy="59063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59294" y="14968311"/>
            <a:ext cx="10671597" cy="7777830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07411" y="41520984"/>
            <a:ext cx="4863198" cy="4898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542</Words>
  <Application>Microsoft Office PowerPoint</Application>
  <PresentationFormat>Personalizado</PresentationFormat>
  <Paragraphs>65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1_Tema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erika.holguin</dc:creator>
  <cp:lastModifiedBy>User</cp:lastModifiedBy>
  <cp:revision>76</cp:revision>
  <dcterms:created xsi:type="dcterms:W3CDTF">2018-05-16T15:29:20Z</dcterms:created>
  <dcterms:modified xsi:type="dcterms:W3CDTF">2018-11-22T00:25:05Z</dcterms:modified>
</cp:coreProperties>
</file>