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técnicas </a:t>
            </a:r>
            <a:r>
              <a:rPr lang="es-CO" dirty="0"/>
              <a:t>de modelado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David Fernando Vargas castro</a:t>
            </a:r>
          </a:p>
          <a:p>
            <a:r>
              <a:rPr lang="es-CO" dirty="0" smtClean="0"/>
              <a:t>Bryan </a:t>
            </a:r>
            <a:r>
              <a:rPr lang="es-CO" dirty="0" err="1" smtClean="0"/>
              <a:t>Steevens</a:t>
            </a:r>
            <a:r>
              <a:rPr lang="es-CO" dirty="0" smtClean="0"/>
              <a:t> Zambrano castro</a:t>
            </a:r>
          </a:p>
          <a:p>
            <a:r>
              <a:rPr lang="es-CO" dirty="0" smtClean="0"/>
              <a:t>Michael Daniel murillo </a:t>
            </a:r>
            <a:r>
              <a:rPr lang="es-CO" dirty="0" err="1" smtClean="0"/>
              <a:t>lÓPEZ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8895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Ingeniería de Requisitos</a:t>
            </a:r>
            <a:endParaRPr lang="es-CO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84" y="1985554"/>
            <a:ext cx="8795970" cy="4754880"/>
          </a:xfrm>
        </p:spPr>
      </p:pic>
    </p:spTree>
    <p:extLst>
      <p:ext uri="{BB962C8B-B14F-4D97-AF65-F5344CB8AC3E}">
        <p14:creationId xmlns:p14="http://schemas.microsoft.com/office/powerpoint/2010/main" val="19451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9989" y="618518"/>
            <a:ext cx="4607422" cy="1478570"/>
          </a:xfrm>
        </p:spPr>
        <p:txBody>
          <a:bodyPr/>
          <a:lstStyle/>
          <a:p>
            <a:r>
              <a:rPr lang="es-CO" dirty="0" smtClean="0"/>
              <a:t>Diseño de la biblioteca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0" y="618518"/>
            <a:ext cx="5572896" cy="3813782"/>
          </a:xfrm>
        </p:spPr>
      </p:pic>
      <p:sp>
        <p:nvSpPr>
          <p:cNvPr id="5" name="Rectángulo 4"/>
          <p:cNvSpPr/>
          <p:nvPr/>
        </p:nvSpPr>
        <p:spPr>
          <a:xfrm>
            <a:off x="6439989" y="2097088"/>
            <a:ext cx="495082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Diseño. El diseño se realiza a tres niveles diferentes: educativo, comunicacional y computacional. En esta etapa se definen los objetos, su comportamiento, el propósito de la aplicación, las restricciones y los escenarios de interacción. </a:t>
            </a:r>
            <a:endParaRPr lang="es-CO" sz="2000" dirty="0" smtClean="0"/>
          </a:p>
          <a:p>
            <a:r>
              <a:rPr lang="es-CO" sz="2000" dirty="0" smtClean="0"/>
              <a:t>Diseño </a:t>
            </a:r>
            <a:r>
              <a:rPr lang="es-CO" sz="2000" dirty="0"/>
              <a:t>Educativo. A partir de la necesidad o problema a desarrollar y la conducta de entrada de la población objetivo, lo que hay que establecer en esta etapa es qué hay que enseñar o reforzar. Como resultado se debe tener: contenido, estructura, sistema de motivación y sistema de evaluación</a:t>
            </a:r>
          </a:p>
        </p:txBody>
      </p:sp>
    </p:spTree>
    <p:extLst>
      <p:ext uri="{BB962C8B-B14F-4D97-AF65-F5344CB8AC3E}">
        <p14:creationId xmlns:p14="http://schemas.microsoft.com/office/powerpoint/2010/main" val="35087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476" y="0"/>
            <a:ext cx="9905998" cy="1478570"/>
          </a:xfrm>
        </p:spPr>
        <p:txBody>
          <a:bodyPr/>
          <a:lstStyle/>
          <a:p>
            <a:r>
              <a:rPr lang="es-CO" dirty="0" smtClean="0"/>
              <a:t>Calidad de Software</a:t>
            </a:r>
            <a:endParaRPr lang="es-CO" dirty="0"/>
          </a:p>
        </p:txBody>
      </p:sp>
      <p:pic>
        <p:nvPicPr>
          <p:cNvPr id="4" name="Marcador de contenido 3" descr="C:\Users\User\Downloads\Blank Diagram - Page 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754" y="940526"/>
            <a:ext cx="9914708" cy="7436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7080068" y="1371600"/>
            <a:ext cx="37098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Tiene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como objetivo producir software de la mejor calidad posible, que cumpla, y si puede supere las expectativas de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30134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736298"/>
              </p:ext>
            </p:extLst>
          </p:nvPr>
        </p:nvGraphicFramePr>
        <p:xfrm>
          <a:off x="1801906" y="1968"/>
          <a:ext cx="9144000" cy="6756503"/>
        </p:xfrm>
        <a:graphic>
          <a:graphicData uri="http://schemas.openxmlformats.org/drawingml/2006/table">
            <a:tbl>
              <a:tblPr firstRow="1" firstCol="1" bandRow="1"/>
              <a:tblGrid>
                <a:gridCol w="3047398">
                  <a:extLst>
                    <a:ext uri="{9D8B030D-6E8A-4147-A177-3AD203B41FA5}">
                      <a16:colId xmlns:a16="http://schemas.microsoft.com/office/drawing/2014/main" val="665028693"/>
                    </a:ext>
                  </a:extLst>
                </a:gridCol>
                <a:gridCol w="3048301">
                  <a:extLst>
                    <a:ext uri="{9D8B030D-6E8A-4147-A177-3AD203B41FA5}">
                      <a16:colId xmlns:a16="http://schemas.microsoft.com/office/drawing/2014/main" val="567344943"/>
                    </a:ext>
                  </a:extLst>
                </a:gridCol>
                <a:gridCol w="3048301">
                  <a:extLst>
                    <a:ext uri="{9D8B030D-6E8A-4147-A177-3AD203B41FA5}">
                      <a16:colId xmlns:a16="http://schemas.microsoft.com/office/drawing/2014/main" val="4146958622"/>
                    </a:ext>
                  </a:extLst>
                </a:gridCol>
              </a:tblGrid>
              <a:tr h="172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PUNTO DE VISTA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CRITERIOS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601650"/>
                  </a:ext>
                </a:extLst>
              </a:tr>
              <a:tr h="824327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600"/>
                        </a:spcBef>
                        <a:spcAft>
                          <a:spcPts val="0"/>
                        </a:spcAft>
                      </a:pPr>
                      <a:r>
                        <a:rPr lang="es-CO" sz="105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REVISIÓN DEL PRODUCTO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Mantenibilidad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Consistencia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Simplicidad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Concisidad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Auto-descripción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Modularidad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7005"/>
                  </a:ext>
                </a:extLst>
              </a:tr>
              <a:tr h="65946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Expandibilidad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Auto-descripción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Modularidad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08544"/>
                  </a:ext>
                </a:extLst>
              </a:tr>
              <a:tr h="32973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Testeabilidad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Simplicidad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Instrumentación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29822"/>
                  </a:ext>
                </a:extLst>
              </a:tr>
              <a:tr h="659462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7800"/>
                        </a:spcBef>
                        <a:spcAft>
                          <a:spcPts val="0"/>
                        </a:spcAft>
                      </a:pPr>
                      <a:r>
                        <a:rPr lang="es-CO" sz="105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TRANSICIÓN DEL PRODUCTO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Portabilidad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Auto-descripción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Modularidad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Independencia de la máquina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Independencia del SO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574535"/>
                  </a:ext>
                </a:extLst>
              </a:tr>
              <a:tr h="8243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Reusabilidad</a:t>
                      </a:r>
                      <a:endParaRPr lang="es-CO" sz="105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Modularidad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Auto-descripción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Independencia de la máquina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Independencia del SO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03377"/>
                  </a:ext>
                </a:extLst>
              </a:tr>
              <a:tr h="49459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Interoperabilidad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Modularidad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Interoperabilidad de la comunicación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Interoperabilidad de datos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02827"/>
                  </a:ext>
                </a:extLst>
              </a:tr>
              <a:tr h="494596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0"/>
                        </a:spcBef>
                        <a:spcAft>
                          <a:spcPts val="0"/>
                        </a:spcAft>
                      </a:pPr>
                      <a:r>
                        <a:rPr lang="es-CO" sz="105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OPERACIÓN DEL PRODUCTO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Correctitud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Trazabilidad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Completitud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Consistencia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35197"/>
                  </a:ext>
                </a:extLst>
              </a:tr>
              <a:tr h="65946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Confiabilidad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Tolerancia de errores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Consistencia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Simplicidad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Exactitud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27160"/>
                  </a:ext>
                </a:extLst>
              </a:tr>
              <a:tr h="32973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Eficiencia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Eficiencia de tiempo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Eficiencia de espacio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2218"/>
                  </a:ext>
                </a:extLst>
              </a:tr>
              <a:tr h="32973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Integridad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de acceso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Auditoria de acceso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805672"/>
                  </a:ext>
                </a:extLst>
              </a:tr>
              <a:tr h="8243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Usabilidad</a:t>
                      </a:r>
                      <a:endParaRPr lang="es-CO" sz="105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Operabilidad</a:t>
                      </a:r>
                      <a:endParaRPr lang="es-CO" sz="105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Entrenamiento</a:t>
                      </a:r>
                      <a:endParaRPr lang="es-CO" sz="105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Comunicación</a:t>
                      </a:r>
                      <a:endParaRPr lang="es-CO" sz="105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Volumen E/S</a:t>
                      </a:r>
                      <a:endParaRPr lang="es-CO" sz="105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5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Tasa de E/S</a:t>
                      </a:r>
                      <a:endParaRPr lang="es-CO" sz="105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48" marR="30148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728148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83125" y="2249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87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261257"/>
            <a:ext cx="8438606" cy="470264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>Criterios de Calidad según ISO 9126</a:t>
            </a:r>
            <a:endParaRPr lang="es-CO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665474"/>
              </p:ext>
            </p:extLst>
          </p:nvPr>
        </p:nvGraphicFramePr>
        <p:xfrm>
          <a:off x="1828800" y="886713"/>
          <a:ext cx="7955280" cy="5710029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4238717254"/>
                    </a:ext>
                  </a:extLst>
                </a:gridCol>
                <a:gridCol w="3977640">
                  <a:extLst>
                    <a:ext uri="{9D8B030D-6E8A-4147-A177-3AD203B41FA5}">
                      <a16:colId xmlns:a16="http://schemas.microsoft.com/office/drawing/2014/main" val="3409444144"/>
                    </a:ext>
                  </a:extLst>
                </a:gridCol>
              </a:tblGrid>
              <a:tr h="1984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FACTOR</a:t>
                      </a:r>
                      <a:endParaRPr lang="es-CO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CRITERIOS</a:t>
                      </a:r>
                      <a:endParaRPr lang="es-CO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extLst>
                  <a:ext uri="{0D108BD9-81ED-4DB2-BD59-A6C34878D82A}">
                    <a16:rowId xmlns:a16="http://schemas.microsoft.com/office/drawing/2014/main" val="857176241"/>
                  </a:ext>
                </a:extLst>
              </a:tr>
              <a:tr h="1021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Funcionalidad</a:t>
                      </a:r>
                      <a:endParaRPr lang="es-CO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Adaptación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Exactitud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Interoperación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Seguridad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Cumplimiento de la Funcionalidad</a:t>
                      </a:r>
                      <a:endParaRPr lang="es-CO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extLst>
                  <a:ext uri="{0D108BD9-81ED-4DB2-BD59-A6C34878D82A}">
                    <a16:rowId xmlns:a16="http://schemas.microsoft.com/office/drawing/2014/main" val="1084032587"/>
                  </a:ext>
                </a:extLst>
              </a:tr>
              <a:tr h="8154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Confiabilidad</a:t>
                      </a:r>
                      <a:endParaRPr lang="es-CO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Madurez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Tolerancia de Defectos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Facilidad de Recuperación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Cumplimiento de la Confiabilidad</a:t>
                      </a:r>
                      <a:endParaRPr lang="es-CO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extLst>
                  <a:ext uri="{0D108BD9-81ED-4DB2-BD59-A6C34878D82A}">
                    <a16:rowId xmlns:a16="http://schemas.microsoft.com/office/drawing/2014/main" val="3846088027"/>
                  </a:ext>
                </a:extLst>
              </a:tr>
              <a:tr h="6092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Eficiencia</a:t>
                      </a:r>
                      <a:endParaRPr lang="es-CO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Comportamiento en el Tiempo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Comportamiento de los Recursos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Cumplimiento de la Eficiencia</a:t>
                      </a:r>
                      <a:endParaRPr lang="es-CO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extLst>
                  <a:ext uri="{0D108BD9-81ED-4DB2-BD59-A6C34878D82A}">
                    <a16:rowId xmlns:a16="http://schemas.microsoft.com/office/drawing/2014/main" val="1110278415"/>
                  </a:ext>
                </a:extLst>
              </a:tr>
              <a:tr h="1021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Facilidad de Uso</a:t>
                      </a:r>
                      <a:endParaRPr lang="es-CO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Facilidad de Comprensión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Facilidad de Aprendizaje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Facilidad de Operación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Atractividad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Cumplimiento de la Usabilidad</a:t>
                      </a:r>
                      <a:endParaRPr lang="es-CO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extLst>
                  <a:ext uri="{0D108BD9-81ED-4DB2-BD59-A6C34878D82A}">
                    <a16:rowId xmlns:a16="http://schemas.microsoft.com/office/drawing/2014/main" val="2555025670"/>
                  </a:ext>
                </a:extLst>
              </a:tr>
              <a:tr h="1021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Facilidad de Mantenimiento</a:t>
                      </a:r>
                      <a:endParaRPr lang="es-CO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Facilidad de Análisis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Facilidad de Cambios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Facilidad de Pruebas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Estabilidad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Cumplimiento de la Mantenibilidad</a:t>
                      </a:r>
                      <a:endParaRPr lang="es-CO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extLst>
                  <a:ext uri="{0D108BD9-81ED-4DB2-BD59-A6C34878D82A}">
                    <a16:rowId xmlns:a16="http://schemas.microsoft.com/office/drawing/2014/main" val="2685389501"/>
                  </a:ext>
                </a:extLst>
              </a:tr>
              <a:tr h="1021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Portabilidad</a:t>
                      </a:r>
                      <a:endParaRPr lang="es-CO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Adaptabilidad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Facilidad de Instalación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Facilidad de Reemplazo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Coexistencia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Cumplimiento de la Portabilidad</a:t>
                      </a:r>
                      <a:endParaRPr lang="es-CO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62" marR="44162" marT="0" marB="0"/>
                </a:tc>
                <a:extLst>
                  <a:ext uri="{0D108BD9-81ED-4DB2-BD59-A6C34878D82A}">
                    <a16:rowId xmlns:a16="http://schemas.microsoft.com/office/drawing/2014/main" val="338387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9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57959" cy="1478570"/>
          </a:xfrm>
        </p:spPr>
        <p:txBody>
          <a:bodyPr/>
          <a:lstStyle/>
          <a:p>
            <a:r>
              <a:rPr lang="es-CO" dirty="0" smtClean="0"/>
              <a:t>Procesos de sqa (Software </a:t>
            </a:r>
            <a:r>
              <a:rPr lang="es-CO" dirty="0" err="1"/>
              <a:t>Quality</a:t>
            </a:r>
            <a:r>
              <a:rPr lang="es-CO" dirty="0"/>
              <a:t> </a:t>
            </a:r>
            <a:r>
              <a:rPr lang="es-CO" dirty="0" err="1"/>
              <a:t>Assurance</a:t>
            </a:r>
            <a:r>
              <a:rPr lang="es-CO" dirty="0"/>
              <a:t>)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CO" dirty="0"/>
              <a:t>Una visión de la gestión de calidad</a:t>
            </a:r>
          </a:p>
          <a:p>
            <a:pPr lvl="0"/>
            <a:r>
              <a:rPr lang="es-CO" dirty="0"/>
              <a:t>Tecnología de Ingeniería de Software real (herramientas y métodos))</a:t>
            </a:r>
          </a:p>
          <a:p>
            <a:pPr lvl="0"/>
            <a:r>
              <a:rPr lang="es-CO" dirty="0"/>
              <a:t>Observaciones técnicas serias que se emplean en el proceso del software</a:t>
            </a:r>
          </a:p>
          <a:p>
            <a:pPr lvl="0"/>
            <a:r>
              <a:rPr lang="es-CO" dirty="0"/>
              <a:t>Una estrategia de prueba </a:t>
            </a:r>
            <a:r>
              <a:rPr lang="es-CO" dirty="0" err="1"/>
              <a:t>multiescalada</a:t>
            </a:r>
            <a:endParaRPr lang="es-CO" dirty="0"/>
          </a:p>
          <a:p>
            <a:pPr lvl="0"/>
            <a:r>
              <a:rPr lang="es-CO" dirty="0"/>
              <a:t>Control de documentación y del software, así como los cambios realizados</a:t>
            </a:r>
          </a:p>
          <a:p>
            <a:pPr lvl="0"/>
            <a:r>
              <a:rPr lang="es-CO" dirty="0"/>
              <a:t>Un procedimiento que asegura ajustes a estándares del desarrollo de software</a:t>
            </a:r>
          </a:p>
          <a:p>
            <a:pPr lvl="0"/>
            <a:r>
              <a:rPr lang="es-CO" dirty="0"/>
              <a:t>Mecanismos de medición y generación de </a:t>
            </a:r>
            <a:r>
              <a:rPr lang="es-CO" dirty="0" smtClean="0"/>
              <a:t>informes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94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Las herramientas descritas cubren las siguientes áreas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s-CO" dirty="0" smtClean="0"/>
              <a:t>Planificación </a:t>
            </a:r>
            <a:r>
              <a:rPr lang="es-CO" dirty="0"/>
              <a:t>y gestión de proyectos</a:t>
            </a:r>
          </a:p>
          <a:p>
            <a:pPr fontAlgn="base"/>
            <a:r>
              <a:rPr lang="es-CO" dirty="0"/>
              <a:t>Plantillas de documentación</a:t>
            </a:r>
          </a:p>
          <a:p>
            <a:pPr fontAlgn="base"/>
            <a:r>
              <a:rPr lang="es-CO" dirty="0"/>
              <a:t>Análisis y diseño</a:t>
            </a:r>
          </a:p>
          <a:p>
            <a:pPr fontAlgn="base"/>
            <a:r>
              <a:rPr lang="es-CO" dirty="0"/>
              <a:t>Sistemas administradores de bases de datos</a:t>
            </a:r>
          </a:p>
          <a:p>
            <a:pPr fontAlgn="base"/>
            <a:r>
              <a:rPr lang="es-CO" dirty="0"/>
              <a:t>Configuración y versionado de software</a:t>
            </a:r>
          </a:p>
          <a:p>
            <a:pPr fontAlgn="base"/>
            <a:r>
              <a:rPr lang="es-CO" dirty="0"/>
              <a:t>Entornos integrados de desarrollo</a:t>
            </a:r>
          </a:p>
          <a:p>
            <a:pPr fontAlgn="base"/>
            <a:r>
              <a:rPr lang="es-CO" dirty="0"/>
              <a:t>Diseño gráfico de interfaces</a:t>
            </a:r>
          </a:p>
          <a:p>
            <a:pPr fontAlgn="base"/>
            <a:r>
              <a:rPr lang="es-CO" dirty="0"/>
              <a:t>Elaboración </a:t>
            </a:r>
            <a:r>
              <a:rPr lang="es-CO"/>
              <a:t>de </a:t>
            </a:r>
            <a:r>
              <a:rPr lang="es-CO" smtClean="0"/>
              <a:t>documentación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98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75</TotalTime>
  <Words>441</Words>
  <Application>Microsoft Office PowerPoint</Application>
  <PresentationFormat>Panorámica</PresentationFormat>
  <Paragraphs>119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Circuito</vt:lpstr>
      <vt:lpstr>técnicas de modelado de software</vt:lpstr>
      <vt:lpstr>Ingeniería de Requisitos</vt:lpstr>
      <vt:lpstr>Diseño de la biblioteca</vt:lpstr>
      <vt:lpstr>Calidad de Software</vt:lpstr>
      <vt:lpstr>Presentación de PowerPoint</vt:lpstr>
      <vt:lpstr>Criterios de Calidad según ISO 9126</vt:lpstr>
      <vt:lpstr>Procesos de sqa (Software Quality Assurance) </vt:lpstr>
      <vt:lpstr>Las herramientas descritas cubren las siguientes áreas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modelado de software</dc:title>
  <dc:creator>Michael Murillo</dc:creator>
  <cp:lastModifiedBy>Michael Murillo</cp:lastModifiedBy>
  <cp:revision>10</cp:revision>
  <dcterms:created xsi:type="dcterms:W3CDTF">2017-11-15T17:03:43Z</dcterms:created>
  <dcterms:modified xsi:type="dcterms:W3CDTF">2017-11-15T18:19:07Z</dcterms:modified>
</cp:coreProperties>
</file>