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35999738" cy="50904775"/>
  <p:notesSz cx="6858000" cy="9144000"/>
  <p:embeddedFontLst>
    <p:embeddedFont>
      <p:font typeface="Rokkitt ExtraBold" panose="020B0604020202020204" charset="0"/>
      <p:bold r:id="rId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7F93CE-825F-406A-AAEA-82B91980D36C}">
  <a:tblStyle styleId="{AA7F93CE-825F-406A-AAEA-82B91980D3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3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099" marR="0" lvl="1" indent="5725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199" marR="0" lvl="2" indent="57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298" marR="0" lvl="3" indent="5745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396" marR="0" lvl="4" indent="5755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498" marR="0" lvl="5" indent="5765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2597" marR="0" lvl="6" indent="5775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9696" marR="0" lvl="7" indent="5785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6796" marR="0" lvl="8" indent="5795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10"/>
            <a:ext cx="35447743" cy="7253809"/>
            <a:chOff x="0" y="0"/>
            <a:chExt cx="35447743" cy="7181880"/>
          </a:xfrm>
        </p:grpSpPr>
        <p:grpSp>
          <p:nvGrpSpPr>
            <p:cNvPr id="7" name="Shape 7"/>
            <p:cNvGrpSpPr/>
            <p:nvPr/>
          </p:nvGrpSpPr>
          <p:grpSpPr>
            <a:xfrm>
              <a:off x="0" y="0"/>
              <a:ext cx="35447743" cy="7181880"/>
              <a:chOff x="0" y="0"/>
              <a:chExt cx="35447743" cy="7181880"/>
            </a:xfrm>
          </p:grpSpPr>
          <p:pic>
            <p:nvPicPr>
              <p:cNvPr id="8" name="Shape 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35447743" cy="71818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Shape 9"/>
              <p:cNvSpPr/>
              <p:nvPr/>
            </p:nvSpPr>
            <p:spPr>
              <a:xfrm>
                <a:off x="12585235" y="3886910"/>
                <a:ext cx="22630331" cy="3155709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45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393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" name="Shape 10"/>
            <p:cNvSpPr txBox="1"/>
            <p:nvPr/>
          </p:nvSpPr>
          <p:spPr>
            <a:xfrm>
              <a:off x="13508923" y="3540558"/>
              <a:ext cx="21475722" cy="11835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5764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97"/>
                <a:buFont typeface="Rokkitt ExtraBold"/>
                <a:buNone/>
              </a:pPr>
              <a:r>
                <a:rPr lang="es-CO" sz="7207" b="1" i="0" u="none" strike="noStrike" cap="none">
                  <a:solidFill>
                    <a:schemeClr val="dk1"/>
                  </a:solidFill>
                  <a:latin typeface="Rokkitt ExtraBold"/>
                  <a:ea typeface="Rokkitt ExtraBold"/>
                  <a:cs typeface="Rokkitt ExtraBold"/>
                  <a:sym typeface="Rokkitt ExtraBold"/>
                </a:rPr>
                <a:t>Semana de Ingeniería de Sistemas</a:t>
              </a:r>
            </a:p>
          </p:txBody>
        </p:sp>
      </p:grpSp>
      <p:grpSp>
        <p:nvGrpSpPr>
          <p:cNvPr id="11" name="Shape 11"/>
          <p:cNvGrpSpPr/>
          <p:nvPr/>
        </p:nvGrpSpPr>
        <p:grpSpPr>
          <a:xfrm>
            <a:off x="0" y="45450697"/>
            <a:ext cx="35447743" cy="5440369"/>
            <a:chOff x="0" y="44999950"/>
            <a:chExt cx="35447743" cy="5386410"/>
          </a:xfrm>
        </p:grpSpPr>
        <p:pic>
          <p:nvPicPr>
            <p:cNvPr id="12" name="Shape 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4999950"/>
              <a:ext cx="35447743" cy="5386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Shape 13"/>
            <p:cNvSpPr txBox="1"/>
            <p:nvPr/>
          </p:nvSpPr>
          <p:spPr>
            <a:xfrm>
              <a:off x="692766" y="45642328"/>
              <a:ext cx="6972724" cy="25175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50819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37"/>
                <a:buFont typeface="Rokkitt ExtraBold"/>
                <a:buNone/>
              </a:pPr>
              <a:r>
                <a:rPr lang="es-CO" sz="8003" b="1" i="0" u="none" strike="noStrike" cap="none">
                  <a:solidFill>
                    <a:srgbClr val="000000"/>
                  </a:solidFill>
                  <a:latin typeface="Rokkitt ExtraBold"/>
                  <a:ea typeface="Rokkitt ExtraBold"/>
                  <a:cs typeface="Rokkitt ExtraBold"/>
                  <a:sym typeface="Rokkitt ExtraBold"/>
                </a:rPr>
                <a:t>Noviembre</a:t>
              </a:r>
            </a:p>
            <a:p>
              <a:pPr marL="0" marR="0" lvl="0" indent="-50819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37"/>
                <a:buFont typeface="Rokkitt ExtraBold"/>
                <a:buNone/>
              </a:pPr>
              <a:r>
                <a:rPr lang="es-CO" sz="8003" b="1" i="0" u="none" strike="noStrike" cap="none">
                  <a:solidFill>
                    <a:srgbClr val="000000"/>
                  </a:solidFill>
                  <a:latin typeface="Rokkitt ExtraBold"/>
                  <a:ea typeface="Rokkitt ExtraBold"/>
                  <a:cs typeface="Rokkitt ExtraBold"/>
                  <a:sym typeface="Rokkitt ExtraBold"/>
                </a:rPr>
                <a:t>2017</a:t>
              </a: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711150" y="35906625"/>
            <a:ext cx="16453542" cy="9483387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CO" sz="7207">
                <a:solidFill>
                  <a:schemeClr val="dk1"/>
                </a:solidFill>
              </a:rPr>
              <a:t>  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7207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7207">
              <a:solidFill>
                <a:schemeClr val="dk1"/>
              </a:solidFill>
            </a:endParaRPr>
          </a:p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7">
              <a:solidFill>
                <a:schemeClr val="dk1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711150" y="11559275"/>
            <a:ext cx="17730000" cy="90255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1489392" y="13105020"/>
            <a:ext cx="15675300" cy="43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5764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116"/>
              <a:buFont typeface="Arial"/>
              <a:buNone/>
            </a:pPr>
            <a:r>
              <a:rPr lang="es-CO" sz="6000"/>
              <a:t>Modelar</a:t>
            </a:r>
            <a:r>
              <a:rPr lang="es-CO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interfaz de la biblioteca virtual de la universidad minuto de Dios</a:t>
            </a:r>
            <a:r>
              <a:rPr lang="es-CO" sz="6000"/>
              <a:t>.</a:t>
            </a:r>
          </a:p>
          <a:p>
            <a:pPr marL="0" marR="0" lvl="0" indent="-45764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569586" y="11951081"/>
            <a:ext cx="8005200" cy="120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116"/>
              <a:buFont typeface="Arial"/>
              <a:buNone/>
            </a:pPr>
            <a:r>
              <a:rPr lang="es-CO"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general </a:t>
            </a:r>
          </a:p>
        </p:txBody>
      </p:sp>
      <p:sp>
        <p:nvSpPr>
          <p:cNvPr id="24" name="Shape 24"/>
          <p:cNvSpPr/>
          <p:nvPr/>
        </p:nvSpPr>
        <p:spPr>
          <a:xfrm>
            <a:off x="2626279" y="35906625"/>
            <a:ext cx="11054527" cy="21325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116"/>
              <a:buFont typeface="Arial"/>
              <a:buNone/>
            </a:pPr>
            <a:r>
              <a:rPr lang="es-CO" sz="6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</a:t>
            </a:r>
            <a:r>
              <a:rPr lang="es-CO" sz="6000" b="1" dirty="0" smtClean="0">
                <a:solidFill>
                  <a:schemeClr val="dk1"/>
                </a:solidFill>
              </a:rPr>
              <a:t>obtenidos</a:t>
            </a:r>
            <a:r>
              <a:rPr lang="es-CO" sz="7207" b="1" dirty="0" smtClean="0">
                <a:solidFill>
                  <a:schemeClr val="dk1"/>
                </a:solidFill>
              </a:rPr>
              <a:t> </a:t>
            </a:r>
            <a:r>
              <a:rPr lang="es-CO" sz="7207" b="1" i="0" u="none" strike="noStrike" cap="none" dirty="0" smtClean="0">
                <a:solidFill>
                  <a:schemeClr val="dk1"/>
                </a:solidFill>
              </a:rPr>
              <a:t>  </a:t>
            </a:r>
            <a:endParaRPr lang="es-CO" sz="7207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5" name="Shape 25"/>
          <p:cNvSpPr/>
          <p:nvPr/>
        </p:nvSpPr>
        <p:spPr>
          <a:xfrm>
            <a:off x="2988335" y="21169894"/>
            <a:ext cx="28726200" cy="120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116"/>
              <a:buFont typeface="Arial"/>
              <a:buNone/>
            </a:pPr>
            <a:r>
              <a:rPr lang="es-CO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Perfil del plan de trabajo aplicando la metodología RUP</a:t>
            </a:r>
            <a:r>
              <a:rPr lang="es-CO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26" name="Shape 26"/>
          <p:cNvSpPr/>
          <p:nvPr/>
        </p:nvSpPr>
        <p:spPr>
          <a:xfrm>
            <a:off x="5324448" y="15091701"/>
            <a:ext cx="8005200" cy="23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116"/>
              <a:buFont typeface="Arial"/>
              <a:buNone/>
            </a:pPr>
            <a:r>
              <a:rPr lang="es-CO"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específicos 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1236675" y="16928675"/>
            <a:ext cx="16671000" cy="36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7664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O" sz="6000"/>
              <a:t>Aplicativo para sitios web y móviles.</a:t>
            </a:r>
          </a:p>
          <a:p>
            <a:pPr marL="0" marR="0" lvl="0" indent="7664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O" sz="6000"/>
              <a:t>Construcción de modelado del aplicativo.</a:t>
            </a:r>
          </a:p>
          <a:p>
            <a:pPr marL="0" marR="0" lvl="0" indent="7664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O" sz="6000"/>
              <a:t>Crear Diseños más cómodos para los usuarios</a:t>
            </a:r>
          </a:p>
        </p:txBody>
      </p:sp>
      <p:sp>
        <p:nvSpPr>
          <p:cNvPr id="28" name="Shape 28"/>
          <p:cNvSpPr/>
          <p:nvPr/>
        </p:nvSpPr>
        <p:spPr>
          <a:xfrm>
            <a:off x="711150" y="6842425"/>
            <a:ext cx="17730000" cy="44814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296221" y="6973589"/>
            <a:ext cx="8490863" cy="12013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116"/>
              <a:buFont typeface="Arial"/>
              <a:buNone/>
            </a:pPr>
            <a:r>
              <a:rPr lang="es-CO"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s-CO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2030000" y="8263000"/>
            <a:ext cx="14594100" cy="31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5764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116"/>
              <a:buFont typeface="Arial"/>
              <a:buNone/>
            </a:pPr>
            <a:r>
              <a:rPr lang="es-CO" sz="6000"/>
              <a:t>D</a:t>
            </a:r>
            <a:r>
              <a:rPr lang="es-CO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iseñar un</a:t>
            </a:r>
            <a:r>
              <a:rPr lang="es-CO" sz="6000"/>
              <a:t>a interfaz</a:t>
            </a:r>
            <a:r>
              <a:rPr lang="es-CO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facilitar la comprensión y el manejo de la biblioteca virtual por parte de los usuarios finales.</a:t>
            </a:r>
          </a:p>
        </p:txBody>
      </p:sp>
      <p:sp>
        <p:nvSpPr>
          <p:cNvPr id="31" name="Shape 31"/>
          <p:cNvSpPr/>
          <p:nvPr/>
        </p:nvSpPr>
        <p:spPr>
          <a:xfrm>
            <a:off x="5072750" y="5283071"/>
            <a:ext cx="35696700" cy="132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1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37"/>
              <a:buFont typeface="Arial"/>
              <a:buNone/>
            </a:pPr>
            <a:r>
              <a:rPr lang="es-CO" sz="800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Modelamiento de la interfaz biblioteca virtual MD</a:t>
            </a:r>
          </a:p>
        </p:txBody>
      </p:sp>
      <p:graphicFrame>
        <p:nvGraphicFramePr>
          <p:cNvPr id="32" name="Shape 32"/>
          <p:cNvGraphicFramePr/>
          <p:nvPr>
            <p:extLst>
              <p:ext uri="{D42A27DB-BD31-4B8C-83A1-F6EECF244321}">
                <p14:modId xmlns:p14="http://schemas.microsoft.com/office/powerpoint/2010/main" val="779911634"/>
              </p:ext>
            </p:extLst>
          </p:nvPr>
        </p:nvGraphicFramePr>
        <p:xfrm>
          <a:off x="4091683" y="22307813"/>
          <a:ext cx="27816350" cy="12848775"/>
        </p:xfrm>
        <a:graphic>
          <a:graphicData uri="http://schemas.openxmlformats.org/drawingml/2006/table">
            <a:tbl>
              <a:tblPr firstRow="1" firstCol="1" bandRow="1">
                <a:noFill/>
                <a:tableStyleId>{AA7F93CE-825F-406A-AAEA-82B91980D36C}</a:tableStyleId>
              </a:tblPr>
              <a:tblGrid>
                <a:gridCol w="49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6525">
                <a:tc>
                  <a:txBody>
                    <a:bodyPr/>
                    <a:lstStyle/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FASE</a:t>
                      </a:r>
                    </a:p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endParaRPr sz="4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ACTIVIDADES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RECURSOS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ARTEFACTOS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ROLES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025">
                <a:tc>
                  <a:txBody>
                    <a:bodyPr/>
                    <a:lstStyle/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endParaRPr sz="4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endParaRPr sz="4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Inicio 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Entrevistas 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Encuestas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Encuestas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/>
                        <a:t>Materiales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endParaRPr sz="4600"/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Encuestas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Entrevistas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Anexos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Análisis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Analista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Digitador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425">
                <a:tc>
                  <a:txBody>
                    <a:bodyPr/>
                    <a:lstStyle/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endParaRPr sz="4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Elaboración 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Reunión de datos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Documentación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Resultados de las encuestas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Diagramas de clases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/>
                        <a:t>diagramas de casos de uso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Verificador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Documentador</a:t>
                      </a:r>
                    </a:p>
                    <a:p>
                      <a:pPr marL="228600" marR="0" lvl="0" indent="-2794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775">
                <a:tc>
                  <a:txBody>
                    <a:bodyPr/>
                    <a:lstStyle/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endParaRPr sz="4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Construcción 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Proceso del desarrollo y condiciones del software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Dominio del problema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Modelo de requisitos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Documentación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Análisis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3025">
                <a:tc>
                  <a:txBody>
                    <a:bodyPr/>
                    <a:lstStyle/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endParaRPr sz="4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endParaRPr sz="4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2794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Transición 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de</a:t>
                      </a:r>
                      <a:r>
                        <a:rPr lang="es-CO" sz="4600" dirty="0"/>
                        <a:t> la interfaz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Modelados de la información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Procesos del software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 de la aplicación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Aplicativo web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Probador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Codificador</a:t>
                      </a:r>
                    </a:p>
                    <a:p>
                      <a:pPr marL="342900" marR="0" lvl="0" indent="-3556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Noto Sans Symbols"/>
                        <a:buChar char="∙"/>
                      </a:pPr>
                      <a:r>
                        <a:rPr lang="es-CO" sz="4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Diseñador</a:t>
                      </a:r>
                    </a:p>
                    <a:p>
                      <a:pPr marL="449580" marR="0" lvl="0" indent="-28448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652"/>
                        <a:buFont typeface="Arial"/>
                        <a:buNone/>
                      </a:pPr>
                      <a:r>
                        <a:rPr lang="es-CO" sz="4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220350" marR="22035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158" y="37108244"/>
            <a:ext cx="13401525" cy="80242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4" name="Shape 34"/>
          <p:cNvSpPr txBox="1"/>
          <p:nvPr/>
        </p:nvSpPr>
        <p:spPr>
          <a:xfrm>
            <a:off x="17388150" y="46064300"/>
            <a:ext cx="18078000" cy="43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CO" sz="6000">
                <a:solidFill>
                  <a:schemeClr val="dk1"/>
                </a:solidFill>
              </a:rPr>
              <a:t> Integrantes:  David Fernando Vargas Castro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CO" sz="6000">
                <a:solidFill>
                  <a:schemeClr val="dk1"/>
                </a:solidFill>
              </a:rPr>
              <a:t>Brian Steeven Zambrano Chaparro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CO" sz="6000">
                <a:solidFill>
                  <a:schemeClr val="dk1"/>
                </a:solidFill>
              </a:rPr>
              <a:t>Michael Daniel Murillo López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CO" sz="6000">
                <a:solidFill>
                  <a:schemeClr val="dk1"/>
                </a:solidFill>
              </a:rPr>
              <a:t>Docente: Sandra Patricia Guevara Reyes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9128900" y="6606975"/>
            <a:ext cx="15675300" cy="14562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7" dirty="0">
              <a:solidFill>
                <a:schemeClr val="dk1"/>
              </a:solidFill>
            </a:endParaRPr>
          </a:p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7" dirty="0">
              <a:solidFill>
                <a:schemeClr val="dk1"/>
              </a:solidFill>
            </a:endParaRPr>
          </a:p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7" dirty="0">
              <a:solidFill>
                <a:schemeClr val="dk1"/>
              </a:solidFill>
            </a:endParaRPr>
          </a:p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7" dirty="0">
              <a:solidFill>
                <a:schemeClr val="dk1"/>
              </a:solidFill>
            </a:endParaRPr>
          </a:p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7" dirty="0">
              <a:solidFill>
                <a:schemeClr val="dk1"/>
              </a:solidFill>
            </a:endParaRPr>
          </a:p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7" dirty="0">
              <a:solidFill>
                <a:schemeClr val="dk1"/>
              </a:solidFill>
            </a:endParaRPr>
          </a:p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97"/>
              <a:buFont typeface="Arial"/>
              <a:buNone/>
            </a:pPr>
            <a:r>
              <a:rPr lang="es-CO" sz="6000" dirty="0" smtClean="0">
                <a:solidFill>
                  <a:schemeClr val="dk1"/>
                </a:solidFill>
              </a:rPr>
              <a:t>El Diseño del aplicativo es muy simple  y falta mejorar la interactividad de los repositorios y su organización le falta personalización </a:t>
            </a:r>
            <a:endParaRPr lang="es-CO" sz="6000" dirty="0">
              <a:solidFill>
                <a:schemeClr val="dk1"/>
              </a:solid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22424550" y="6842425"/>
            <a:ext cx="8005200" cy="192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5764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116"/>
              <a:buFont typeface="Arial"/>
              <a:buNone/>
            </a:pPr>
            <a:r>
              <a:rPr lang="es-CO" sz="6000" b="1">
                <a:solidFill>
                  <a:schemeClr val="dk1"/>
                </a:solidFill>
              </a:rPr>
              <a:t>Problematica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21720275" y="9538750"/>
            <a:ext cx="7404300" cy="8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8" name="Shape 38" descr="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9921" y="7970156"/>
            <a:ext cx="12493258" cy="66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redondeado 3"/>
          <p:cNvSpPr/>
          <p:nvPr/>
        </p:nvSpPr>
        <p:spPr>
          <a:xfrm>
            <a:off x="17806075" y="35906625"/>
            <a:ext cx="16363050" cy="94833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</a:t>
            </a:r>
            <a:endParaRPr lang="es-CO" dirty="0"/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755" y="36558097"/>
            <a:ext cx="15469689" cy="81046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195</Words>
  <Application>Microsoft Office PowerPoint</Application>
  <PresentationFormat>Personalizado</PresentationFormat>
  <Paragraphs>73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Rokkitt ExtraBold</vt:lpstr>
      <vt:lpstr>Noto Sans Symbols</vt:lpstr>
      <vt:lpstr>Arial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Michael Murillo</cp:lastModifiedBy>
  <cp:revision>2</cp:revision>
  <dcterms:modified xsi:type="dcterms:W3CDTF">2017-11-08T21:21:30Z</dcterms:modified>
</cp:coreProperties>
</file>