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56" r:id="rId2"/>
    <p:sldId id="261" r:id="rId3"/>
    <p:sldId id="257" r:id="rId4"/>
    <p:sldId id="258"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0"/>
    <p:restoredTop sz="95632"/>
  </p:normalViewPr>
  <p:slideViewPr>
    <p:cSldViewPr snapToGrid="0" snapToObjects="1">
      <p:cViewPr varScale="1">
        <p:scale>
          <a:sx n="153" d="100"/>
          <a:sy n="153" d="100"/>
        </p:scale>
        <p:origin x="776" y="184"/>
      </p:cViewPr>
      <p:guideLst>
        <p:guide orient="horz" pos="600"/>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687DB1-731D-1F45-AEDF-C9B5ADBC2E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55C866-4BFD-7447-ACF5-D61760DE51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0D1BA7-F5A1-9F4B-A82F-B43F82C27B00}" type="datetimeFigureOut">
              <a:rPr lang="en-US" smtClean="0"/>
              <a:t>5/31/19</a:t>
            </a:fld>
            <a:endParaRPr lang="en-US"/>
          </a:p>
        </p:txBody>
      </p:sp>
      <p:sp>
        <p:nvSpPr>
          <p:cNvPr id="4" name="Footer Placeholder 3">
            <a:extLst>
              <a:ext uri="{FF2B5EF4-FFF2-40B4-BE49-F238E27FC236}">
                <a16:creationId xmlns:a16="http://schemas.microsoft.com/office/drawing/2014/main" id="{B31B8EB5-40EB-2C49-AD89-E7C53BAD7B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638441-E4FB-4041-AA84-6C629A20D5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7E7389-B8C8-5B41-A9F9-A1589F9D1AF3}" type="slidenum">
              <a:rPr lang="en-US" smtClean="0"/>
              <a:t>‹#›</a:t>
            </a:fld>
            <a:endParaRPr lang="en-US"/>
          </a:p>
        </p:txBody>
      </p:sp>
    </p:spTree>
    <p:extLst>
      <p:ext uri="{BB962C8B-B14F-4D97-AF65-F5344CB8AC3E}">
        <p14:creationId xmlns:p14="http://schemas.microsoft.com/office/powerpoint/2010/main" val="3053246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A5B30-DB7F-5C45-9C40-884625786196}" type="datetimeFigureOut">
              <a:rPr lang="en-US" smtClean="0"/>
              <a:t>5/31/19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3501B-3577-B345-B739-E50C4D8D4B65}" type="slidenum">
              <a:rPr lang="en-US" smtClean="0"/>
              <a:t>‹#›</a:t>
            </a:fld>
            <a:endParaRPr lang="en-US"/>
          </a:p>
        </p:txBody>
      </p:sp>
    </p:spTree>
    <p:extLst>
      <p:ext uri="{BB962C8B-B14F-4D97-AF65-F5344CB8AC3E}">
        <p14:creationId xmlns:p14="http://schemas.microsoft.com/office/powerpoint/2010/main" val="3311837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presentation of any project to an audience must flow like a story. Your narrative should open on a conflict, hint at the potential resolution for that problem, depict the steps taken to resolve the issue, and finally end on the resolution of the conflict with an eye toward the future.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other words: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problem does your app focus on?</a:t>
            </a:r>
          </a:p>
          <a:p>
            <a:r>
              <a:rPr lang="en-US" sz="1200" kern="1200" dirty="0">
                <a:solidFill>
                  <a:schemeClr val="tx1"/>
                </a:solidFill>
                <a:effectLst/>
                <a:latin typeface="+mn-lt"/>
                <a:ea typeface="+mn-ea"/>
                <a:cs typeface="+mn-cs"/>
              </a:rPr>
              <a:t>How does your app solve this problem at a high-level?</a:t>
            </a:r>
          </a:p>
          <a:p>
            <a:r>
              <a:rPr lang="en-US" sz="1200" kern="1200" dirty="0">
                <a:solidFill>
                  <a:schemeClr val="tx1"/>
                </a:solidFill>
                <a:effectLst/>
                <a:latin typeface="+mn-lt"/>
                <a:ea typeface="+mn-ea"/>
                <a:cs typeface="+mn-cs"/>
              </a:rPr>
              <a:t>What steps did you take to build the app?</a:t>
            </a:r>
          </a:p>
          <a:p>
            <a:r>
              <a:rPr lang="en-US" sz="1200" kern="1200" dirty="0">
                <a:solidFill>
                  <a:schemeClr val="tx1"/>
                </a:solidFill>
                <a:effectLst/>
                <a:latin typeface="+mn-lt"/>
                <a:ea typeface="+mn-ea"/>
                <a:cs typeface="+mn-cs"/>
              </a:rPr>
              <a:t>Show the app running and solving the problem that began your story</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talk about what features you'd like to add in an update to your app.</a:t>
            </a:r>
          </a:p>
          <a:p>
            <a:endParaRPr lang="en-US" dirty="0"/>
          </a:p>
        </p:txBody>
      </p:sp>
      <p:sp>
        <p:nvSpPr>
          <p:cNvPr id="4" name="Slide Number Placeholder 3"/>
          <p:cNvSpPr>
            <a:spLocks noGrp="1"/>
          </p:cNvSpPr>
          <p:nvPr>
            <p:ph type="sldNum" sz="quarter" idx="5"/>
          </p:nvPr>
        </p:nvSpPr>
        <p:spPr/>
        <p:txBody>
          <a:bodyPr/>
          <a:lstStyle/>
          <a:p>
            <a:fld id="{0D63501B-3577-B345-B739-E50C4D8D4B65}" type="slidenum">
              <a:rPr lang="en-US" smtClean="0"/>
              <a:t>1</a:t>
            </a:fld>
            <a:endParaRPr lang="en-US"/>
          </a:p>
        </p:txBody>
      </p:sp>
    </p:spTree>
    <p:extLst>
      <p:ext uri="{BB962C8B-B14F-4D97-AF65-F5344CB8AC3E}">
        <p14:creationId xmlns:p14="http://schemas.microsoft.com/office/powerpoint/2010/main" val="315534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presentation of any project to an audience must flow like a story. Your narrative should open on a conflict, hint at the potential resolution for that problem, depict the steps taken to resolve the issue, and finally end on the resolution of the conflict with an eye toward the future.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other words: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problem does your app focus on?</a:t>
            </a:r>
          </a:p>
          <a:p>
            <a:r>
              <a:rPr lang="en-US" sz="1200" kern="1200" dirty="0">
                <a:solidFill>
                  <a:schemeClr val="tx1"/>
                </a:solidFill>
                <a:effectLst/>
                <a:latin typeface="+mn-lt"/>
                <a:ea typeface="+mn-ea"/>
                <a:cs typeface="+mn-cs"/>
              </a:rPr>
              <a:t>How does your app solve this problem at a high-level?</a:t>
            </a:r>
          </a:p>
          <a:p>
            <a:r>
              <a:rPr lang="en-US" sz="1200" kern="1200" dirty="0">
                <a:solidFill>
                  <a:schemeClr val="tx1"/>
                </a:solidFill>
                <a:effectLst/>
                <a:latin typeface="+mn-lt"/>
                <a:ea typeface="+mn-ea"/>
                <a:cs typeface="+mn-cs"/>
              </a:rPr>
              <a:t>What steps did you take to build the app?</a:t>
            </a:r>
          </a:p>
          <a:p>
            <a:r>
              <a:rPr lang="en-US" sz="1200" kern="1200" dirty="0">
                <a:solidFill>
                  <a:schemeClr val="tx1"/>
                </a:solidFill>
                <a:effectLst/>
                <a:latin typeface="+mn-lt"/>
                <a:ea typeface="+mn-ea"/>
                <a:cs typeface="+mn-cs"/>
              </a:rPr>
              <a:t>Show the app running and solving the problem that began your story</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talk about what features you'd like to add in an update to your app.</a:t>
            </a:r>
          </a:p>
          <a:p>
            <a:endParaRPr lang="en-US" dirty="0"/>
          </a:p>
        </p:txBody>
      </p:sp>
      <p:sp>
        <p:nvSpPr>
          <p:cNvPr id="4" name="Slide Number Placeholder 3"/>
          <p:cNvSpPr>
            <a:spLocks noGrp="1"/>
          </p:cNvSpPr>
          <p:nvPr>
            <p:ph type="sldNum" sz="quarter" idx="5"/>
          </p:nvPr>
        </p:nvSpPr>
        <p:spPr/>
        <p:txBody>
          <a:bodyPr/>
          <a:lstStyle/>
          <a:p>
            <a:fld id="{0D63501B-3577-B345-B739-E50C4D8D4B65}" type="slidenum">
              <a:rPr lang="en-US" smtClean="0"/>
              <a:t>2</a:t>
            </a:fld>
            <a:endParaRPr lang="en-US"/>
          </a:p>
        </p:txBody>
      </p:sp>
    </p:spTree>
    <p:extLst>
      <p:ext uri="{BB962C8B-B14F-4D97-AF65-F5344CB8AC3E}">
        <p14:creationId xmlns:p14="http://schemas.microsoft.com/office/powerpoint/2010/main" val="356548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presentation of any project to an audience must flow like a story. Your narrative should open on a conflict, hint at the potential resolution for that problem, depict the steps taken to resolve the issue, and finally end on the resolution of the conflict with an eye toward the future.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other words: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problem does your app focus on?</a:t>
            </a:r>
          </a:p>
          <a:p>
            <a:r>
              <a:rPr lang="en-US" sz="1200" kern="1200" dirty="0">
                <a:solidFill>
                  <a:schemeClr val="tx1"/>
                </a:solidFill>
                <a:effectLst/>
                <a:latin typeface="+mn-lt"/>
                <a:ea typeface="+mn-ea"/>
                <a:cs typeface="+mn-cs"/>
              </a:rPr>
              <a:t>How does your app solve this problem at a high-level?</a:t>
            </a:r>
          </a:p>
          <a:p>
            <a:r>
              <a:rPr lang="en-US" sz="1200" kern="1200" dirty="0">
                <a:solidFill>
                  <a:schemeClr val="tx1"/>
                </a:solidFill>
                <a:effectLst/>
                <a:latin typeface="+mn-lt"/>
                <a:ea typeface="+mn-ea"/>
                <a:cs typeface="+mn-cs"/>
              </a:rPr>
              <a:t>What steps did you take to build the app?</a:t>
            </a:r>
          </a:p>
          <a:p>
            <a:r>
              <a:rPr lang="en-US" sz="1200" kern="1200" dirty="0">
                <a:solidFill>
                  <a:schemeClr val="tx1"/>
                </a:solidFill>
                <a:effectLst/>
                <a:latin typeface="+mn-lt"/>
                <a:ea typeface="+mn-ea"/>
                <a:cs typeface="+mn-cs"/>
              </a:rPr>
              <a:t>Show the app running and solving the problem that began your story</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talk about what features you'd like to add in an update to your app.</a:t>
            </a:r>
          </a:p>
          <a:p>
            <a:endParaRPr lang="en-US" dirty="0"/>
          </a:p>
        </p:txBody>
      </p:sp>
      <p:sp>
        <p:nvSpPr>
          <p:cNvPr id="4" name="Slide Number Placeholder 3"/>
          <p:cNvSpPr>
            <a:spLocks noGrp="1"/>
          </p:cNvSpPr>
          <p:nvPr>
            <p:ph type="sldNum" sz="quarter" idx="5"/>
          </p:nvPr>
        </p:nvSpPr>
        <p:spPr/>
        <p:txBody>
          <a:bodyPr/>
          <a:lstStyle/>
          <a:p>
            <a:fld id="{0D63501B-3577-B345-B739-E50C4D8D4B65}" type="slidenum">
              <a:rPr lang="en-US" smtClean="0"/>
              <a:t>7</a:t>
            </a:fld>
            <a:endParaRPr lang="en-US"/>
          </a:p>
        </p:txBody>
      </p:sp>
    </p:spTree>
    <p:extLst>
      <p:ext uri="{BB962C8B-B14F-4D97-AF65-F5344CB8AC3E}">
        <p14:creationId xmlns:p14="http://schemas.microsoft.com/office/powerpoint/2010/main" val="9180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5418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B3AB4613-AF84-0C48-87FD-CD4A01A0E758}"/>
              </a:ext>
            </a:extLst>
          </p:cNvPr>
          <p:cNvSpPr txBox="1">
            <a:spLocks/>
          </p:cNvSpPr>
          <p:nvPr userDrawn="1"/>
        </p:nvSpPr>
        <p:spPr>
          <a:xfrm>
            <a:off x="8597900" y="271382"/>
            <a:ext cx="3327396"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r"/>
            <a:r>
              <a:rPr lang="en-US" sz="1400" b="0" i="0" dirty="0">
                <a:solidFill>
                  <a:schemeClr val="accent1"/>
                </a:solidFill>
                <a:latin typeface="Frutiger 45 Light" pitchFamily="2" charset="0"/>
                <a:ea typeface="Ayuthaya" pitchFamily="2" charset="-34"/>
                <a:cs typeface="Ayuthaya" pitchFamily="2" charset="-34"/>
              </a:rPr>
              <a:t>UT Coding Boot Camp Final Project</a:t>
            </a:r>
          </a:p>
        </p:txBody>
      </p:sp>
      <p:cxnSp>
        <p:nvCxnSpPr>
          <p:cNvPr id="22" name="Straight Connector 21">
            <a:extLst>
              <a:ext uri="{FF2B5EF4-FFF2-40B4-BE49-F238E27FC236}">
                <a16:creationId xmlns:a16="http://schemas.microsoft.com/office/drawing/2014/main" id="{961798D1-3F3F-1342-8E43-6836A4E4A1B1}"/>
              </a:ext>
            </a:extLst>
          </p:cNvPr>
          <p:cNvCxnSpPr>
            <a:cxnSpLocks/>
          </p:cNvCxnSpPr>
          <p:nvPr userDrawn="1"/>
        </p:nvCxnSpPr>
        <p:spPr>
          <a:xfrm>
            <a:off x="0" y="560847"/>
            <a:ext cx="1219279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88DE6F-BE97-7A49-8A74-CE20F9EE8884}"/>
              </a:ext>
            </a:extLst>
          </p:cNvPr>
          <p:cNvCxnSpPr>
            <a:cxnSpLocks/>
          </p:cNvCxnSpPr>
          <p:nvPr userDrawn="1"/>
        </p:nvCxnSpPr>
        <p:spPr>
          <a:xfrm>
            <a:off x="-795" y="6587028"/>
            <a:ext cx="1219279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itle 3">
            <a:extLst>
              <a:ext uri="{FF2B5EF4-FFF2-40B4-BE49-F238E27FC236}">
                <a16:creationId xmlns:a16="http://schemas.microsoft.com/office/drawing/2014/main" id="{CC1D688C-3450-9842-B5D8-09BA732C1549}"/>
              </a:ext>
            </a:extLst>
          </p:cNvPr>
          <p:cNvSpPr txBox="1">
            <a:spLocks/>
          </p:cNvSpPr>
          <p:nvPr userDrawn="1"/>
        </p:nvSpPr>
        <p:spPr>
          <a:xfrm>
            <a:off x="10066713" y="6586618"/>
            <a:ext cx="1858583"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r"/>
            <a:r>
              <a:rPr lang="en-US" sz="1000" b="0" i="0" dirty="0">
                <a:solidFill>
                  <a:schemeClr val="accent1"/>
                </a:solidFill>
                <a:latin typeface="Frutiger 55 Roman" pitchFamily="2" charset="0"/>
                <a:ea typeface="Ayuthaya" pitchFamily="2" charset="-34"/>
                <a:cs typeface="Ayuthaya" pitchFamily="2" charset="-34"/>
              </a:rPr>
              <a:t>Saturday, June 1, 2019</a:t>
            </a:r>
          </a:p>
        </p:txBody>
      </p:sp>
    </p:spTree>
    <p:extLst>
      <p:ext uri="{BB962C8B-B14F-4D97-AF65-F5344CB8AC3E}">
        <p14:creationId xmlns:p14="http://schemas.microsoft.com/office/powerpoint/2010/main" val="2398939104"/>
      </p:ext>
    </p:extLst>
  </p:cSld>
  <p:clrMap bg1="lt1" tx1="dk1" bg2="lt2" tx2="dk2" accent1="accent1" accent2="accent2" accent3="accent3" accent4="accent4" accent5="accent5" accent6="accent6" hlink="hlink" folHlink="folHlink"/>
  <p:sldLayoutIdLst>
    <p:sldLayoutId id="2147483654"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haeldcastillo/bills-mern-app" TargetMode="External"/><Relationship Id="rId2" Type="http://schemas.openxmlformats.org/officeDocument/2006/relationships/hyperlink" Target="https://bills-mern-app.herokuapp.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idx="4294967295"/>
          </p:nvPr>
        </p:nvSpPr>
        <p:spPr>
          <a:xfrm>
            <a:off x="329801" y="210234"/>
            <a:ext cx="6286899" cy="381561"/>
          </a:xfrm>
          <a:prstGeom prst="rect">
            <a:avLst/>
          </a:prstGeom>
        </p:spPr>
        <p:txBody>
          <a:bodyPr>
            <a:noAutofit/>
          </a:body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(bills-mern-app)</a:t>
            </a:r>
          </a:p>
        </p:txBody>
      </p:sp>
      <p:sp>
        <p:nvSpPr>
          <p:cNvPr id="58" name="Title 3">
            <a:extLst>
              <a:ext uri="{FF2B5EF4-FFF2-40B4-BE49-F238E27FC236}">
                <a16:creationId xmlns:a16="http://schemas.microsoft.com/office/drawing/2014/main" id="{E4D1A8C1-8CA6-4E47-9BC0-9A9F1EEBFA0D}"/>
              </a:ext>
            </a:extLst>
          </p:cNvPr>
          <p:cNvSpPr txBox="1">
            <a:spLocks/>
          </p:cNvSpPr>
          <p:nvPr/>
        </p:nvSpPr>
        <p:spPr>
          <a:xfrm>
            <a:off x="286064" y="6586618"/>
            <a:ext cx="569342"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b="0" i="0" dirty="0">
                <a:solidFill>
                  <a:schemeClr val="accent1"/>
                </a:solidFill>
                <a:latin typeface="Frutiger 55 Roman" pitchFamily="2" charset="0"/>
                <a:ea typeface="Ayuthaya" pitchFamily="2" charset="-34"/>
                <a:cs typeface="Ayuthaya" pitchFamily="2" charset="-34"/>
              </a:rPr>
              <a:t>1 / 7</a:t>
            </a:r>
          </a:p>
        </p:txBody>
      </p:sp>
      <p:grpSp>
        <p:nvGrpSpPr>
          <p:cNvPr id="8" name="Group 7">
            <a:extLst>
              <a:ext uri="{FF2B5EF4-FFF2-40B4-BE49-F238E27FC236}">
                <a16:creationId xmlns:a16="http://schemas.microsoft.com/office/drawing/2014/main" id="{FD8B17CB-4A09-1345-A0AC-B4DEDBEACEB3}"/>
              </a:ext>
            </a:extLst>
          </p:cNvPr>
          <p:cNvGrpSpPr/>
          <p:nvPr/>
        </p:nvGrpSpPr>
        <p:grpSpPr>
          <a:xfrm>
            <a:off x="471752" y="969126"/>
            <a:ext cx="10899350" cy="4560366"/>
            <a:chOff x="681453" y="1309023"/>
            <a:chExt cx="10899350" cy="4560366"/>
          </a:xfrm>
        </p:grpSpPr>
        <p:pic>
          <p:nvPicPr>
            <p:cNvPr id="6" name="Picture 5">
              <a:extLst>
                <a:ext uri="{FF2B5EF4-FFF2-40B4-BE49-F238E27FC236}">
                  <a16:creationId xmlns:a16="http://schemas.microsoft.com/office/drawing/2014/main" id="{489ACD50-C468-5349-94F7-00B477111BA5}"/>
                </a:ext>
              </a:extLst>
            </p:cNvPr>
            <p:cNvPicPr>
              <a:picLocks noChangeAspect="1"/>
            </p:cNvPicPr>
            <p:nvPr/>
          </p:nvPicPr>
          <p:blipFill>
            <a:blip r:embed="rId3"/>
            <a:stretch>
              <a:fillRect/>
            </a:stretch>
          </p:blipFill>
          <p:spPr>
            <a:xfrm>
              <a:off x="681453" y="1311275"/>
              <a:ext cx="2381250" cy="4235450"/>
            </a:xfrm>
            <a:prstGeom prst="rect">
              <a:avLst/>
            </a:prstGeom>
            <a:ln>
              <a:solidFill>
                <a:schemeClr val="accent1"/>
              </a:solidFill>
            </a:ln>
          </p:spPr>
        </p:pic>
        <p:pic>
          <p:nvPicPr>
            <p:cNvPr id="7" name="Picture 6">
              <a:extLst>
                <a:ext uri="{FF2B5EF4-FFF2-40B4-BE49-F238E27FC236}">
                  <a16:creationId xmlns:a16="http://schemas.microsoft.com/office/drawing/2014/main" id="{004A07FC-6340-744D-B3D0-6A8915479D7D}"/>
                </a:ext>
              </a:extLst>
            </p:cNvPr>
            <p:cNvPicPr>
              <a:picLocks noChangeAspect="1"/>
            </p:cNvPicPr>
            <p:nvPr/>
          </p:nvPicPr>
          <p:blipFill>
            <a:blip r:embed="rId4"/>
            <a:stretch>
              <a:fillRect/>
            </a:stretch>
          </p:blipFill>
          <p:spPr>
            <a:xfrm>
              <a:off x="3536914" y="1309023"/>
              <a:ext cx="8043889" cy="4560366"/>
            </a:xfrm>
            <a:prstGeom prst="rect">
              <a:avLst/>
            </a:prstGeom>
            <a:ln>
              <a:solidFill>
                <a:schemeClr val="accent1"/>
              </a:solidFill>
            </a:ln>
          </p:spPr>
        </p:pic>
      </p:grpSp>
    </p:spTree>
    <p:extLst>
      <p:ext uri="{BB962C8B-B14F-4D97-AF65-F5344CB8AC3E}">
        <p14:creationId xmlns:p14="http://schemas.microsoft.com/office/powerpoint/2010/main" val="191640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idx="4294967295"/>
          </p:nvPr>
        </p:nvSpPr>
        <p:spPr>
          <a:xfrm>
            <a:off x="329801" y="210234"/>
            <a:ext cx="6286899" cy="646331"/>
          </a:xfrm>
          <a:prstGeom prst="rect">
            <a:avLst/>
          </a:prstGeom>
        </p:spPr>
        <p:txBody>
          <a:bodyPr>
            <a:noAutofit/>
          </a:body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Project</a:t>
            </a:r>
          </a:p>
        </p:txBody>
      </p:sp>
      <p:sp>
        <p:nvSpPr>
          <p:cNvPr id="15" name="Rectangle 14">
            <a:extLst>
              <a:ext uri="{FF2B5EF4-FFF2-40B4-BE49-F238E27FC236}">
                <a16:creationId xmlns:a16="http://schemas.microsoft.com/office/drawing/2014/main" id="{0B35843A-AAD9-624D-82A7-F360E7F56A7A}"/>
              </a:ext>
            </a:extLst>
          </p:cNvPr>
          <p:cNvSpPr/>
          <p:nvPr/>
        </p:nvSpPr>
        <p:spPr>
          <a:xfrm>
            <a:off x="355201" y="856565"/>
            <a:ext cx="11480800" cy="5724644"/>
          </a:xfrm>
          <a:prstGeom prst="rect">
            <a:avLst/>
          </a:prstGeom>
        </p:spPr>
        <p:txBody>
          <a:bodyPr wrap="square">
            <a:spAutoFit/>
          </a:bodyPr>
          <a:lstStyle/>
          <a:p>
            <a:r>
              <a:rPr lang="en-US" sz="2400" b="1" dirty="0">
                <a:latin typeface="Frutiger 65" pitchFamily="2" charset="0"/>
              </a:rPr>
              <a:t>Project Description</a:t>
            </a:r>
          </a:p>
          <a:p>
            <a:endParaRPr lang="en-US" dirty="0">
              <a:latin typeface="Frutiger 45 Light" pitchFamily="2" charset="0"/>
            </a:endParaRPr>
          </a:p>
          <a:p>
            <a:r>
              <a:rPr lang="en-US" dirty="0">
                <a:latin typeface="Frutiger 45 Light" pitchFamily="2" charset="0"/>
              </a:rPr>
              <a:t>This project is about creating a web application from front to back that incorporates a complete web server, a responsive user interface, RESTful APIs, and create, read, update, delete (CRUD) operations against a cloud-hosted database.</a:t>
            </a:r>
          </a:p>
          <a:p>
            <a:endParaRPr lang="en-US" dirty="0">
              <a:latin typeface="Frutiger 45 Light" pitchFamily="2" charset="0"/>
            </a:endParaRPr>
          </a:p>
          <a:p>
            <a:r>
              <a:rPr lang="en-US" b="1" dirty="0">
                <a:latin typeface="Frutiger 65" pitchFamily="2" charset="0"/>
              </a:rPr>
              <a:t>Technologies Utilized</a:t>
            </a:r>
          </a:p>
          <a:p>
            <a:endParaRPr lang="en-US" sz="1200" dirty="0">
              <a:latin typeface="Frutiger 45 Light" pitchFamily="2" charset="0"/>
            </a:endParaRPr>
          </a:p>
          <a:p>
            <a:pPr marL="285750" indent="-285750">
              <a:buFont typeface="Arial" panose="020B0604020202020204" pitchFamily="34" charset="0"/>
              <a:buChar char="•"/>
            </a:pPr>
            <a:r>
              <a:rPr lang="en-US" sz="1200" dirty="0">
                <a:latin typeface="Frutiger 45 Light" pitchFamily="2" charset="0"/>
              </a:rPr>
              <a:t>Visual Studio Code (integrated development environment)</a:t>
            </a:r>
          </a:p>
          <a:p>
            <a:pPr marL="285750" indent="-285750">
              <a:buFont typeface="Arial" panose="020B0604020202020204" pitchFamily="34" charset="0"/>
              <a:buChar char="•"/>
            </a:pPr>
            <a:r>
              <a:rPr lang="en-US" sz="1200" dirty="0">
                <a:latin typeface="Frutiger 45 Light" pitchFamily="2" charset="0"/>
              </a:rPr>
              <a:t>Sketch (visual design and prototyping)</a:t>
            </a:r>
          </a:p>
          <a:p>
            <a:pPr marL="285750" indent="-285750">
              <a:buFont typeface="Arial" panose="020B0604020202020204" pitchFamily="34" charset="0"/>
              <a:buChar char="•"/>
            </a:pPr>
            <a:r>
              <a:rPr lang="en-US" sz="1200" dirty="0">
                <a:latin typeface="Frutiger 45 Light" pitchFamily="2" charset="0"/>
              </a:rPr>
              <a:t>GitHub (source code repository)</a:t>
            </a:r>
          </a:p>
          <a:p>
            <a:pPr marL="285750" indent="-285750">
              <a:buFont typeface="Arial" panose="020B0604020202020204" pitchFamily="34" charset="0"/>
              <a:buChar char="•"/>
            </a:pPr>
            <a:r>
              <a:rPr lang="en-US" sz="1200" dirty="0">
                <a:latin typeface="Frutiger 45 Light" pitchFamily="2" charset="0"/>
              </a:rPr>
              <a:t>Heroku (application hosting platform)</a:t>
            </a:r>
          </a:p>
          <a:p>
            <a:pPr marL="285750" indent="-285750">
              <a:buFont typeface="Arial" panose="020B0604020202020204" pitchFamily="34" charset="0"/>
              <a:buChar char="•"/>
            </a:pPr>
            <a:r>
              <a:rPr lang="en-US" sz="1200" dirty="0">
                <a:latin typeface="Frutiger 45 Light" pitchFamily="2" charset="0"/>
              </a:rPr>
              <a:t>mLab (MongoDB database as a service)</a:t>
            </a:r>
          </a:p>
          <a:p>
            <a:pPr marL="285750" indent="-285750">
              <a:buFont typeface="Arial" panose="020B0604020202020204" pitchFamily="34" charset="0"/>
              <a:buChar char="•"/>
            </a:pPr>
            <a:r>
              <a:rPr lang="en-US" sz="1200" dirty="0">
                <a:latin typeface="Frutiger 45 Light" pitchFamily="2" charset="0"/>
              </a:rPr>
              <a:t>Terminal (Mac OS command line)</a:t>
            </a:r>
          </a:p>
          <a:p>
            <a:pPr marL="285750" indent="-285750">
              <a:buFont typeface="Arial" panose="020B0604020202020204" pitchFamily="34" charset="0"/>
              <a:buChar char="•"/>
            </a:pPr>
            <a:r>
              <a:rPr lang="en-US" sz="1200" dirty="0">
                <a:latin typeface="Frutiger 45 Light" pitchFamily="2" charset="0"/>
              </a:rPr>
              <a:t>Homebrew (Mac OS package manager)</a:t>
            </a:r>
          </a:p>
          <a:p>
            <a:pPr marL="285750" indent="-285750">
              <a:buFont typeface="Arial" panose="020B0604020202020204" pitchFamily="34" charset="0"/>
              <a:buChar char="•"/>
            </a:pPr>
            <a:r>
              <a:rPr lang="en-US" sz="1200" dirty="0">
                <a:latin typeface="Frutiger 45 Light" pitchFamily="2" charset="0"/>
              </a:rPr>
              <a:t>Node.js (JavaScript runtime)</a:t>
            </a:r>
          </a:p>
          <a:p>
            <a:pPr marL="285750" indent="-285750">
              <a:buFont typeface="Arial" panose="020B0604020202020204" pitchFamily="34" charset="0"/>
              <a:buChar char="•"/>
            </a:pPr>
            <a:r>
              <a:rPr lang="en-US" sz="1200" dirty="0">
                <a:latin typeface="Frutiger 45 Light" pitchFamily="2" charset="0"/>
              </a:rPr>
              <a:t>Node Package Manager (npm) (external libraries, frameworks) </a:t>
            </a:r>
          </a:p>
          <a:p>
            <a:pPr marL="285750" indent="-285750">
              <a:buFont typeface="Arial" panose="020B0604020202020204" pitchFamily="34" charset="0"/>
              <a:buChar char="•"/>
            </a:pPr>
            <a:r>
              <a:rPr lang="en-US" sz="1200" dirty="0">
                <a:latin typeface="Frutiger 45 Light" pitchFamily="2" charset="0"/>
              </a:rPr>
              <a:t>Express (web application framework)</a:t>
            </a:r>
          </a:p>
          <a:p>
            <a:pPr marL="285750" indent="-285750">
              <a:buFont typeface="Arial" panose="020B0604020202020204" pitchFamily="34" charset="0"/>
              <a:buChar char="•"/>
            </a:pPr>
            <a:r>
              <a:rPr lang="en-US" sz="1200" dirty="0">
                <a:latin typeface="Frutiger 45 Light" pitchFamily="2" charset="0"/>
              </a:rPr>
              <a:t>React (JavaScript library)</a:t>
            </a:r>
          </a:p>
          <a:p>
            <a:pPr marL="285750" indent="-285750">
              <a:buFont typeface="Arial" panose="020B0604020202020204" pitchFamily="34" charset="0"/>
              <a:buChar char="•"/>
            </a:pPr>
            <a:r>
              <a:rPr lang="en-US" sz="1200" dirty="0">
                <a:latin typeface="Frutiger 45 Light" pitchFamily="2" charset="0"/>
              </a:rPr>
              <a:t>MongoDB (JSON-like document database)</a:t>
            </a:r>
          </a:p>
          <a:p>
            <a:pPr marL="285750" indent="-285750">
              <a:buFont typeface="Arial" panose="020B0604020202020204" pitchFamily="34" charset="0"/>
              <a:buChar char="•"/>
            </a:pPr>
            <a:r>
              <a:rPr lang="en-US" sz="1200" dirty="0">
                <a:latin typeface="Frutiger 45 Light" pitchFamily="2" charset="0"/>
              </a:rPr>
              <a:t>Mongoose (Node.js object data modeling)</a:t>
            </a:r>
          </a:p>
          <a:p>
            <a:pPr marL="285750" indent="-285750">
              <a:buFont typeface="Arial" panose="020B0604020202020204" pitchFamily="34" charset="0"/>
              <a:buChar char="•"/>
            </a:pPr>
            <a:r>
              <a:rPr lang="en-US" sz="1200" dirty="0">
                <a:latin typeface="Frutiger 45 Light" pitchFamily="2" charset="0"/>
              </a:rPr>
              <a:t>HTML5 (markup)</a:t>
            </a:r>
          </a:p>
          <a:p>
            <a:pPr marL="285750" indent="-285750">
              <a:buFont typeface="Arial" panose="020B0604020202020204" pitchFamily="34" charset="0"/>
              <a:buChar char="•"/>
            </a:pPr>
            <a:r>
              <a:rPr lang="en-US" sz="1200" dirty="0">
                <a:latin typeface="Frutiger 45 Light" pitchFamily="2" charset="0"/>
              </a:rPr>
              <a:t>Cascading Style Sheets (CSS) (markup styling)</a:t>
            </a:r>
          </a:p>
          <a:p>
            <a:pPr marL="285750" indent="-285750">
              <a:buFont typeface="Arial" panose="020B0604020202020204" pitchFamily="34" charset="0"/>
              <a:buChar char="•"/>
            </a:pPr>
            <a:r>
              <a:rPr lang="en-US" sz="1200" dirty="0">
                <a:latin typeface="Frutiger 45 Light" pitchFamily="2" charset="0"/>
              </a:rPr>
              <a:t>JavaScript (as a ‘full stack’ language)</a:t>
            </a:r>
          </a:p>
          <a:p>
            <a:pPr marL="285750" indent="-285750">
              <a:buFont typeface="Arial" panose="020B0604020202020204" pitchFamily="34" charset="0"/>
              <a:buChar char="•"/>
            </a:pPr>
            <a:r>
              <a:rPr lang="en-US" sz="1200" dirty="0">
                <a:latin typeface="Frutiger 45 Light" pitchFamily="2" charset="0"/>
              </a:rPr>
              <a:t>Postman (API testing)</a:t>
            </a:r>
          </a:p>
          <a:p>
            <a:pPr marL="285750" indent="-285750">
              <a:buFont typeface="Arial" panose="020B0604020202020204" pitchFamily="34" charset="0"/>
              <a:buChar char="•"/>
            </a:pPr>
            <a:endParaRPr lang="en-US" dirty="0">
              <a:latin typeface="Frutiger 45 Light" pitchFamily="2" charset="0"/>
            </a:endParaRPr>
          </a:p>
        </p:txBody>
      </p:sp>
      <p:sp>
        <p:nvSpPr>
          <p:cNvPr id="6" name="Title 3">
            <a:extLst>
              <a:ext uri="{FF2B5EF4-FFF2-40B4-BE49-F238E27FC236}">
                <a16:creationId xmlns:a16="http://schemas.microsoft.com/office/drawing/2014/main" id="{D01E82C4-646B-0642-BCCD-88EB8CEC5C57}"/>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b="0" i="0" dirty="0">
                <a:solidFill>
                  <a:schemeClr val="accent1"/>
                </a:solidFill>
                <a:latin typeface="Frutiger 55 Roman" pitchFamily="2" charset="0"/>
                <a:ea typeface="Ayuthaya" pitchFamily="2" charset="-34"/>
                <a:cs typeface="Ayuthaya" pitchFamily="2" charset="-34"/>
              </a:rPr>
              <a:t>2 / 7</a:t>
            </a:r>
          </a:p>
        </p:txBody>
      </p:sp>
    </p:spTree>
    <p:extLst>
      <p:ext uri="{BB962C8B-B14F-4D97-AF65-F5344CB8AC3E}">
        <p14:creationId xmlns:p14="http://schemas.microsoft.com/office/powerpoint/2010/main" val="216085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238AFB-CB77-E042-BF4B-1DDA2A6FB763}"/>
              </a:ext>
            </a:extLst>
          </p:cNvPr>
          <p:cNvSpPr/>
          <p:nvPr/>
        </p:nvSpPr>
        <p:spPr>
          <a:xfrm>
            <a:off x="355201" y="856565"/>
            <a:ext cx="11480800" cy="2677656"/>
          </a:xfrm>
          <a:prstGeom prst="rect">
            <a:avLst/>
          </a:prstGeom>
        </p:spPr>
        <p:txBody>
          <a:bodyPr wrap="square">
            <a:spAutoFit/>
          </a:bodyPr>
          <a:lstStyle/>
          <a:p>
            <a:r>
              <a:rPr lang="en-US" sz="2400" b="1" dirty="0">
                <a:latin typeface="Frutiger 65" pitchFamily="2" charset="0"/>
              </a:rPr>
              <a:t>What problem does your app focus on?</a:t>
            </a:r>
          </a:p>
          <a:p>
            <a:endParaRPr lang="en-US" dirty="0">
              <a:latin typeface="Frutiger 45 Light" pitchFamily="2" charset="0"/>
            </a:endParaRPr>
          </a:p>
          <a:p>
            <a:r>
              <a:rPr lang="en-US" dirty="0">
                <a:latin typeface="Frutiger 45 Light" pitchFamily="2" charset="0"/>
              </a:rPr>
              <a:t>The problem this app focuses on is a question every single person must answer. </a:t>
            </a:r>
            <a:r>
              <a:rPr lang="en-US" b="1" dirty="0">
                <a:latin typeface="Frutiger 45 Light" pitchFamily="2" charset="0"/>
              </a:rPr>
              <a:t>Have you paid your bills? </a:t>
            </a:r>
          </a:p>
          <a:p>
            <a:endParaRPr lang="en-US" dirty="0">
              <a:latin typeface="Frutiger 45 Light" pitchFamily="2" charset="0"/>
            </a:endParaRPr>
          </a:p>
          <a:p>
            <a:r>
              <a:rPr lang="en-US" dirty="0">
                <a:latin typeface="Frutiger 45 Light" pitchFamily="2" charset="0"/>
              </a:rPr>
              <a:t>Each person has their own unique set of bills to pay. Every day, each of must determine where we are with respect to paying these bills. In my case, I have numerous recurring bills where the amount generally does not vary over time and where the due date is on a fixed, recurring schedule. For me, I just need a way to consolidate them so that I can more easily keep track of each bill’s payment status at any given time.</a:t>
            </a:r>
          </a:p>
          <a:p>
            <a:endParaRPr lang="en-US" dirty="0">
              <a:latin typeface="Frutiger 45 Light" pitchFamily="2" charset="0"/>
            </a:endParaRPr>
          </a:p>
        </p:txBody>
      </p:sp>
      <p:sp>
        <p:nvSpPr>
          <p:cNvPr id="7" name="Title 3">
            <a:extLst>
              <a:ext uri="{FF2B5EF4-FFF2-40B4-BE49-F238E27FC236}">
                <a16:creationId xmlns:a16="http://schemas.microsoft.com/office/drawing/2014/main" id="{C179DC8D-7C36-3648-84DB-3A81651F0F8D}"/>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Opportunity</a:t>
            </a:r>
          </a:p>
        </p:txBody>
      </p:sp>
      <p:sp>
        <p:nvSpPr>
          <p:cNvPr id="8" name="Title 3">
            <a:extLst>
              <a:ext uri="{FF2B5EF4-FFF2-40B4-BE49-F238E27FC236}">
                <a16:creationId xmlns:a16="http://schemas.microsoft.com/office/drawing/2014/main" id="{D5764CCF-A69C-0749-9693-D5AF13A79C35}"/>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3</a:t>
            </a:r>
            <a:r>
              <a:rPr lang="en-US" sz="1000" b="0" i="0" dirty="0">
                <a:solidFill>
                  <a:schemeClr val="accent1"/>
                </a:solidFill>
                <a:latin typeface="Frutiger 55 Roman" pitchFamily="2" charset="0"/>
                <a:ea typeface="Ayuthaya" pitchFamily="2" charset="-34"/>
                <a:cs typeface="Ayuthaya" pitchFamily="2" charset="-34"/>
              </a:rPr>
              <a:t> / 7</a:t>
            </a:r>
          </a:p>
        </p:txBody>
      </p:sp>
    </p:spTree>
    <p:extLst>
      <p:ext uri="{BB962C8B-B14F-4D97-AF65-F5344CB8AC3E}">
        <p14:creationId xmlns:p14="http://schemas.microsoft.com/office/powerpoint/2010/main" val="14625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163CFD9-56CD-AC4C-89C2-31451BF2E60E}"/>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Solution</a:t>
            </a:r>
          </a:p>
        </p:txBody>
      </p:sp>
      <p:sp>
        <p:nvSpPr>
          <p:cNvPr id="8" name="Rectangle 7">
            <a:extLst>
              <a:ext uri="{FF2B5EF4-FFF2-40B4-BE49-F238E27FC236}">
                <a16:creationId xmlns:a16="http://schemas.microsoft.com/office/drawing/2014/main" id="{6B3F0B24-4E88-9A4B-8831-7B3B86435A51}"/>
              </a:ext>
            </a:extLst>
          </p:cNvPr>
          <p:cNvSpPr/>
          <p:nvPr/>
        </p:nvSpPr>
        <p:spPr>
          <a:xfrm>
            <a:off x="355201" y="856565"/>
            <a:ext cx="11480800" cy="2646878"/>
          </a:xfrm>
          <a:prstGeom prst="rect">
            <a:avLst/>
          </a:prstGeom>
        </p:spPr>
        <p:txBody>
          <a:bodyPr wrap="square">
            <a:spAutoFit/>
          </a:bodyPr>
          <a:lstStyle/>
          <a:p>
            <a:r>
              <a:rPr lang="en-US" sz="2400" b="1" dirty="0">
                <a:latin typeface="Frutiger 65" pitchFamily="2" charset="0"/>
              </a:rPr>
              <a:t>How does your app solve this problem?</a:t>
            </a:r>
          </a:p>
          <a:p>
            <a:endParaRPr lang="en-US" dirty="0">
              <a:latin typeface="Frutiger 45 Light" pitchFamily="2" charset="0"/>
            </a:endParaRPr>
          </a:p>
          <a:p>
            <a:r>
              <a:rPr lang="en-US" dirty="0">
                <a:latin typeface="Frutiger 45 Light" pitchFamily="2" charset="0"/>
              </a:rPr>
              <a:t>This app strives to solve this problem by providing users a way to easily create and manage as many bills entries as desired in a single, consolidated, easy to access location. Each bill stores the essential information required for paying the bill (online) and for checking the status, at a glance.</a:t>
            </a:r>
          </a:p>
          <a:p>
            <a:endParaRPr lang="en-US" dirty="0">
              <a:latin typeface="Frutiger 45 Light" pitchFamily="2" charset="0"/>
            </a:endParaRPr>
          </a:p>
          <a:p>
            <a:r>
              <a:rPr lang="en-US" dirty="0">
                <a:latin typeface="Frutiger 45 Light" pitchFamily="2" charset="0"/>
              </a:rPr>
              <a:t>The web application can be accessed from any internet-connected personal computer or mobile device, making it accessible from virtually anywhere there cellular signal or Wi-Fi hotspot present.</a:t>
            </a:r>
          </a:p>
          <a:p>
            <a:endParaRPr lang="en-US" sz="1600" dirty="0">
              <a:latin typeface="Frutiger 45 Light" pitchFamily="2" charset="0"/>
            </a:endParaRPr>
          </a:p>
        </p:txBody>
      </p:sp>
      <p:sp>
        <p:nvSpPr>
          <p:cNvPr id="9" name="Title 3">
            <a:extLst>
              <a:ext uri="{FF2B5EF4-FFF2-40B4-BE49-F238E27FC236}">
                <a16:creationId xmlns:a16="http://schemas.microsoft.com/office/drawing/2014/main" id="{7877FF73-BA81-204C-AFA8-4597B0B2C50D}"/>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4</a:t>
            </a:r>
            <a:r>
              <a:rPr lang="en-US" sz="1000" b="0" i="0" dirty="0">
                <a:solidFill>
                  <a:schemeClr val="accent1"/>
                </a:solidFill>
                <a:latin typeface="Frutiger 55 Roman" pitchFamily="2" charset="0"/>
                <a:ea typeface="Ayuthaya" pitchFamily="2" charset="-34"/>
                <a:cs typeface="Ayuthaya" pitchFamily="2" charset="-34"/>
              </a:rPr>
              <a:t> / 7</a:t>
            </a:r>
          </a:p>
        </p:txBody>
      </p:sp>
    </p:spTree>
    <p:extLst>
      <p:ext uri="{BB962C8B-B14F-4D97-AF65-F5344CB8AC3E}">
        <p14:creationId xmlns:p14="http://schemas.microsoft.com/office/powerpoint/2010/main" val="39185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9E9EE606-739D-7041-9F35-0F3F4C5A17C5}"/>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Process</a:t>
            </a:r>
          </a:p>
        </p:txBody>
      </p:sp>
      <p:sp>
        <p:nvSpPr>
          <p:cNvPr id="8" name="Rectangle 7">
            <a:extLst>
              <a:ext uri="{FF2B5EF4-FFF2-40B4-BE49-F238E27FC236}">
                <a16:creationId xmlns:a16="http://schemas.microsoft.com/office/drawing/2014/main" id="{62AE9BD3-7006-BA4D-94E9-16FD4FEE8404}"/>
              </a:ext>
            </a:extLst>
          </p:cNvPr>
          <p:cNvSpPr/>
          <p:nvPr/>
        </p:nvSpPr>
        <p:spPr>
          <a:xfrm>
            <a:off x="355201" y="856565"/>
            <a:ext cx="11480800" cy="2677656"/>
          </a:xfrm>
          <a:prstGeom prst="rect">
            <a:avLst/>
          </a:prstGeom>
        </p:spPr>
        <p:txBody>
          <a:bodyPr wrap="square">
            <a:spAutoFit/>
          </a:bodyPr>
          <a:lstStyle/>
          <a:p>
            <a:r>
              <a:rPr lang="en-US" sz="2400" b="1" dirty="0">
                <a:latin typeface="Frutiger 65" pitchFamily="2" charset="0"/>
              </a:rPr>
              <a:t>What steps did you take to build the app?</a:t>
            </a:r>
          </a:p>
          <a:p>
            <a:endParaRPr lang="en-US" dirty="0">
              <a:latin typeface="Frutiger 45 Light" pitchFamily="2" charset="0"/>
            </a:endParaRPr>
          </a:p>
          <a:p>
            <a:pPr marL="285750" indent="-285750">
              <a:buFont typeface="Arial" panose="020B0604020202020204" pitchFamily="34" charset="0"/>
              <a:buChar char="•"/>
            </a:pPr>
            <a:r>
              <a:rPr lang="en-US" dirty="0">
                <a:latin typeface="Frutiger 45 Light" pitchFamily="2" charset="0"/>
              </a:rPr>
              <a:t>Paper sketches</a:t>
            </a:r>
          </a:p>
          <a:p>
            <a:pPr marL="285750" indent="-285750">
              <a:buFont typeface="Arial" panose="020B0604020202020204" pitchFamily="34" charset="0"/>
              <a:buChar char="•"/>
            </a:pPr>
            <a:r>
              <a:rPr lang="en-US" dirty="0">
                <a:latin typeface="Frutiger 45 Light" pitchFamily="2" charset="0"/>
              </a:rPr>
              <a:t>Wireframe documents using Sketch application</a:t>
            </a:r>
          </a:p>
          <a:p>
            <a:pPr marL="285750" indent="-285750">
              <a:buFont typeface="Arial" panose="020B0604020202020204" pitchFamily="34" charset="0"/>
              <a:buChar char="•"/>
            </a:pPr>
            <a:r>
              <a:rPr lang="en-US" dirty="0">
                <a:latin typeface="Frutiger 45 Light" pitchFamily="2" charset="0"/>
              </a:rPr>
              <a:t>Static web page mock-ups (HTML, CSS)</a:t>
            </a:r>
          </a:p>
          <a:p>
            <a:pPr marL="285750" indent="-285750">
              <a:buFont typeface="Arial" panose="020B0604020202020204" pitchFamily="34" charset="0"/>
              <a:buChar char="•"/>
            </a:pPr>
            <a:r>
              <a:rPr lang="en-US" dirty="0">
                <a:latin typeface="Frutiger 45 Light" pitchFamily="2" charset="0"/>
              </a:rPr>
              <a:t>Numerous online tutorials (web blogs and YouTube videos)</a:t>
            </a:r>
          </a:p>
          <a:p>
            <a:pPr marL="285750" indent="-285750">
              <a:buFont typeface="Arial" panose="020B0604020202020204" pitchFamily="34" charset="0"/>
              <a:buChar char="•"/>
            </a:pPr>
            <a:r>
              <a:rPr lang="en-US" dirty="0">
                <a:latin typeface="Frutiger 45 Light" pitchFamily="2" charset="0"/>
              </a:rPr>
              <a:t>Tutorial example starter code</a:t>
            </a:r>
          </a:p>
          <a:p>
            <a:pPr marL="285750" indent="-285750">
              <a:buFont typeface="Arial" panose="020B0604020202020204" pitchFamily="34" charset="0"/>
              <a:buChar char="•"/>
            </a:pPr>
            <a:r>
              <a:rPr lang="en-US" dirty="0">
                <a:latin typeface="Frutiger 45 Light" pitchFamily="2" charset="0"/>
              </a:rPr>
              <a:t>Ongoing code publishing to GitHub</a:t>
            </a:r>
          </a:p>
          <a:p>
            <a:pPr marL="285750" indent="-285750">
              <a:buFont typeface="Arial" panose="020B0604020202020204" pitchFamily="34" charset="0"/>
              <a:buChar char="•"/>
            </a:pPr>
            <a:r>
              <a:rPr lang="en-US" dirty="0">
                <a:latin typeface="Frutiger 45 Light" pitchFamily="2" charset="0"/>
              </a:rPr>
              <a:t>Final deployment to Heroku</a:t>
            </a:r>
          </a:p>
        </p:txBody>
      </p:sp>
      <p:sp>
        <p:nvSpPr>
          <p:cNvPr id="9" name="Title 3">
            <a:extLst>
              <a:ext uri="{FF2B5EF4-FFF2-40B4-BE49-F238E27FC236}">
                <a16:creationId xmlns:a16="http://schemas.microsoft.com/office/drawing/2014/main" id="{6917D871-9EEC-D145-BCAD-69571F99E0A8}"/>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5</a:t>
            </a:r>
            <a:r>
              <a:rPr lang="en-US" sz="1000" b="0" i="0" dirty="0">
                <a:solidFill>
                  <a:schemeClr val="accent1"/>
                </a:solidFill>
                <a:latin typeface="Frutiger 55 Roman" pitchFamily="2" charset="0"/>
                <a:ea typeface="Ayuthaya" pitchFamily="2" charset="-34"/>
                <a:cs typeface="Ayuthaya" pitchFamily="2" charset="-34"/>
              </a:rPr>
              <a:t> / 7</a:t>
            </a:r>
          </a:p>
        </p:txBody>
      </p:sp>
      <p:grpSp>
        <p:nvGrpSpPr>
          <p:cNvPr id="2" name="Group 1">
            <a:extLst>
              <a:ext uri="{FF2B5EF4-FFF2-40B4-BE49-F238E27FC236}">
                <a16:creationId xmlns:a16="http://schemas.microsoft.com/office/drawing/2014/main" id="{26E6607A-805A-A748-9694-7869614B8899}"/>
              </a:ext>
            </a:extLst>
          </p:cNvPr>
          <p:cNvGrpSpPr/>
          <p:nvPr/>
        </p:nvGrpSpPr>
        <p:grpSpPr>
          <a:xfrm>
            <a:off x="7190645" y="982794"/>
            <a:ext cx="4645356" cy="2446206"/>
            <a:chOff x="786070" y="945573"/>
            <a:chExt cx="10418697" cy="5486400"/>
          </a:xfrm>
        </p:grpSpPr>
        <p:pic>
          <p:nvPicPr>
            <p:cNvPr id="5" name="Picture 4">
              <a:extLst>
                <a:ext uri="{FF2B5EF4-FFF2-40B4-BE49-F238E27FC236}">
                  <a16:creationId xmlns:a16="http://schemas.microsoft.com/office/drawing/2014/main" id="{68733979-BB31-3944-AFF6-CB42A529EAC9}"/>
                </a:ext>
              </a:extLst>
            </p:cNvPr>
            <p:cNvPicPr>
              <a:picLocks noChangeAspect="1"/>
            </p:cNvPicPr>
            <p:nvPr/>
          </p:nvPicPr>
          <p:blipFill rotWithShape="1">
            <a:blip r:embed="rId2"/>
            <a:srcRect b="20000"/>
            <a:stretch/>
          </p:blipFill>
          <p:spPr>
            <a:xfrm>
              <a:off x="3545291" y="945573"/>
              <a:ext cx="2143125" cy="5486400"/>
            </a:xfrm>
            <a:prstGeom prst="rect">
              <a:avLst/>
            </a:prstGeom>
            <a:ln>
              <a:solidFill>
                <a:schemeClr val="accent1"/>
              </a:solidFill>
            </a:ln>
          </p:spPr>
        </p:pic>
        <p:pic>
          <p:nvPicPr>
            <p:cNvPr id="6" name="Picture 5">
              <a:extLst>
                <a:ext uri="{FF2B5EF4-FFF2-40B4-BE49-F238E27FC236}">
                  <a16:creationId xmlns:a16="http://schemas.microsoft.com/office/drawing/2014/main" id="{0DFBFD4D-5712-754F-9683-F26E76D92E5A}"/>
                </a:ext>
              </a:extLst>
            </p:cNvPr>
            <p:cNvPicPr>
              <a:picLocks noChangeAspect="1"/>
            </p:cNvPicPr>
            <p:nvPr/>
          </p:nvPicPr>
          <p:blipFill rotWithShape="1">
            <a:blip r:embed="rId3"/>
            <a:srcRect t="2" b="19996"/>
            <a:stretch/>
          </p:blipFill>
          <p:spPr>
            <a:xfrm>
              <a:off x="786070" y="945573"/>
              <a:ext cx="2143125" cy="5486400"/>
            </a:xfrm>
            <a:prstGeom prst="rect">
              <a:avLst/>
            </a:prstGeom>
            <a:ln>
              <a:solidFill>
                <a:schemeClr val="accent1"/>
              </a:solidFill>
            </a:ln>
          </p:spPr>
        </p:pic>
        <p:pic>
          <p:nvPicPr>
            <p:cNvPr id="10" name="Picture 9">
              <a:extLst>
                <a:ext uri="{FF2B5EF4-FFF2-40B4-BE49-F238E27FC236}">
                  <a16:creationId xmlns:a16="http://schemas.microsoft.com/office/drawing/2014/main" id="{0C7D791C-38AE-564C-A81F-AEDEB1F88296}"/>
                </a:ext>
              </a:extLst>
            </p:cNvPr>
            <p:cNvPicPr>
              <a:picLocks noChangeAspect="1"/>
            </p:cNvPicPr>
            <p:nvPr/>
          </p:nvPicPr>
          <p:blipFill rotWithShape="1">
            <a:blip r:embed="rId4"/>
            <a:srcRect b="20000"/>
            <a:stretch/>
          </p:blipFill>
          <p:spPr>
            <a:xfrm>
              <a:off x="6304512" y="945573"/>
              <a:ext cx="2141034" cy="5486400"/>
            </a:xfrm>
            <a:prstGeom prst="rect">
              <a:avLst/>
            </a:prstGeom>
            <a:ln>
              <a:solidFill>
                <a:schemeClr val="accent1"/>
              </a:solidFill>
            </a:ln>
          </p:spPr>
        </p:pic>
        <p:pic>
          <p:nvPicPr>
            <p:cNvPr id="11" name="Picture 10">
              <a:extLst>
                <a:ext uri="{FF2B5EF4-FFF2-40B4-BE49-F238E27FC236}">
                  <a16:creationId xmlns:a16="http://schemas.microsoft.com/office/drawing/2014/main" id="{61EA57CE-ED29-074C-BAC1-F590504D944F}"/>
                </a:ext>
              </a:extLst>
            </p:cNvPr>
            <p:cNvPicPr>
              <a:picLocks noChangeAspect="1"/>
            </p:cNvPicPr>
            <p:nvPr/>
          </p:nvPicPr>
          <p:blipFill rotWithShape="1">
            <a:blip r:embed="rId5"/>
            <a:srcRect b="20000"/>
            <a:stretch/>
          </p:blipFill>
          <p:spPr>
            <a:xfrm>
              <a:off x="9061642" y="945573"/>
              <a:ext cx="2143125" cy="5486400"/>
            </a:xfrm>
            <a:prstGeom prst="rect">
              <a:avLst/>
            </a:prstGeom>
            <a:ln>
              <a:solidFill>
                <a:schemeClr val="accent1"/>
              </a:solidFill>
            </a:ln>
          </p:spPr>
        </p:pic>
      </p:grpSp>
      <p:grpSp>
        <p:nvGrpSpPr>
          <p:cNvPr id="3" name="Group 2">
            <a:extLst>
              <a:ext uri="{FF2B5EF4-FFF2-40B4-BE49-F238E27FC236}">
                <a16:creationId xmlns:a16="http://schemas.microsoft.com/office/drawing/2014/main" id="{8DDCBA70-015B-644C-9F1D-7D2F81885572}"/>
              </a:ext>
            </a:extLst>
          </p:cNvPr>
          <p:cNvGrpSpPr/>
          <p:nvPr/>
        </p:nvGrpSpPr>
        <p:grpSpPr>
          <a:xfrm>
            <a:off x="4752308" y="3730327"/>
            <a:ext cx="7083693" cy="2502522"/>
            <a:chOff x="320386" y="1658931"/>
            <a:chExt cx="11395895" cy="4025934"/>
          </a:xfrm>
        </p:grpSpPr>
        <p:pic>
          <p:nvPicPr>
            <p:cNvPr id="12" name="Picture 11">
              <a:extLst>
                <a:ext uri="{FF2B5EF4-FFF2-40B4-BE49-F238E27FC236}">
                  <a16:creationId xmlns:a16="http://schemas.microsoft.com/office/drawing/2014/main" id="{F8EBAC62-FBCB-9246-9F25-87DC933A5EDB}"/>
                </a:ext>
              </a:extLst>
            </p:cNvPr>
            <p:cNvPicPr>
              <a:picLocks noChangeAspect="1"/>
            </p:cNvPicPr>
            <p:nvPr/>
          </p:nvPicPr>
          <p:blipFill rotWithShape="1">
            <a:blip r:embed="rId6"/>
            <a:srcRect l="8657" r="7657"/>
            <a:stretch/>
          </p:blipFill>
          <p:spPr>
            <a:xfrm>
              <a:off x="320386" y="1669125"/>
              <a:ext cx="2121373" cy="4013200"/>
            </a:xfrm>
            <a:prstGeom prst="rect">
              <a:avLst/>
            </a:prstGeom>
            <a:ln>
              <a:solidFill>
                <a:schemeClr val="accent1"/>
              </a:solidFill>
            </a:ln>
          </p:spPr>
        </p:pic>
        <p:pic>
          <p:nvPicPr>
            <p:cNvPr id="13" name="Picture 12">
              <a:extLst>
                <a:ext uri="{FF2B5EF4-FFF2-40B4-BE49-F238E27FC236}">
                  <a16:creationId xmlns:a16="http://schemas.microsoft.com/office/drawing/2014/main" id="{1D621A54-A119-F14A-BD9C-3428E60AA03D}"/>
                </a:ext>
              </a:extLst>
            </p:cNvPr>
            <p:cNvPicPr>
              <a:picLocks noChangeAspect="1"/>
            </p:cNvPicPr>
            <p:nvPr/>
          </p:nvPicPr>
          <p:blipFill rotWithShape="1">
            <a:blip r:embed="rId7"/>
            <a:srcRect l="6642" r="6437"/>
            <a:stretch/>
          </p:blipFill>
          <p:spPr>
            <a:xfrm>
              <a:off x="4921052" y="1669125"/>
              <a:ext cx="2194547" cy="4013200"/>
            </a:xfrm>
            <a:prstGeom prst="rect">
              <a:avLst/>
            </a:prstGeom>
            <a:ln>
              <a:solidFill>
                <a:schemeClr val="accent1"/>
              </a:solidFill>
            </a:ln>
          </p:spPr>
        </p:pic>
        <p:pic>
          <p:nvPicPr>
            <p:cNvPr id="14" name="Picture 13">
              <a:extLst>
                <a:ext uri="{FF2B5EF4-FFF2-40B4-BE49-F238E27FC236}">
                  <a16:creationId xmlns:a16="http://schemas.microsoft.com/office/drawing/2014/main" id="{0E81926B-C9BF-AE43-AB75-2A5DEFF686C4}"/>
                </a:ext>
              </a:extLst>
            </p:cNvPr>
            <p:cNvPicPr>
              <a:picLocks noChangeAspect="1"/>
            </p:cNvPicPr>
            <p:nvPr/>
          </p:nvPicPr>
          <p:blipFill rotWithShape="1">
            <a:blip r:embed="rId8"/>
            <a:srcRect l="7464" r="8848" b="-254"/>
            <a:stretch/>
          </p:blipFill>
          <p:spPr>
            <a:xfrm>
              <a:off x="7294516" y="1658931"/>
              <a:ext cx="2121424" cy="4023394"/>
            </a:xfrm>
            <a:prstGeom prst="rect">
              <a:avLst/>
            </a:prstGeom>
            <a:ln>
              <a:solidFill>
                <a:schemeClr val="accent1"/>
              </a:solidFill>
            </a:ln>
          </p:spPr>
        </p:pic>
        <p:pic>
          <p:nvPicPr>
            <p:cNvPr id="15" name="Picture 14">
              <a:extLst>
                <a:ext uri="{FF2B5EF4-FFF2-40B4-BE49-F238E27FC236}">
                  <a16:creationId xmlns:a16="http://schemas.microsoft.com/office/drawing/2014/main" id="{DBD38B1B-BBFD-EC4D-8F69-8EFAEA2DD53A}"/>
                </a:ext>
              </a:extLst>
            </p:cNvPr>
            <p:cNvPicPr>
              <a:picLocks noChangeAspect="1"/>
            </p:cNvPicPr>
            <p:nvPr/>
          </p:nvPicPr>
          <p:blipFill rotWithShape="1">
            <a:blip r:embed="rId9"/>
            <a:srcRect l="8696" r="7782"/>
            <a:stretch/>
          </p:blipFill>
          <p:spPr>
            <a:xfrm>
              <a:off x="2620676" y="1658931"/>
              <a:ext cx="2121459" cy="4018280"/>
            </a:xfrm>
            <a:prstGeom prst="rect">
              <a:avLst/>
            </a:prstGeom>
            <a:ln>
              <a:solidFill>
                <a:schemeClr val="accent1"/>
              </a:solidFill>
            </a:ln>
          </p:spPr>
        </p:pic>
        <p:pic>
          <p:nvPicPr>
            <p:cNvPr id="16" name="Picture 15">
              <a:extLst>
                <a:ext uri="{FF2B5EF4-FFF2-40B4-BE49-F238E27FC236}">
                  <a16:creationId xmlns:a16="http://schemas.microsoft.com/office/drawing/2014/main" id="{AFDFC521-5EDB-3F46-A75E-C2C47A05399D}"/>
                </a:ext>
              </a:extLst>
            </p:cNvPr>
            <p:cNvPicPr>
              <a:picLocks noChangeAspect="1"/>
            </p:cNvPicPr>
            <p:nvPr/>
          </p:nvPicPr>
          <p:blipFill rotWithShape="1">
            <a:blip r:embed="rId10"/>
            <a:srcRect l="7694" r="8618"/>
            <a:stretch/>
          </p:blipFill>
          <p:spPr>
            <a:xfrm>
              <a:off x="9594857" y="1666585"/>
              <a:ext cx="2121424" cy="4018280"/>
            </a:xfrm>
            <a:prstGeom prst="rect">
              <a:avLst/>
            </a:prstGeom>
            <a:ln>
              <a:solidFill>
                <a:schemeClr val="accent1"/>
              </a:solidFill>
            </a:ln>
          </p:spPr>
        </p:pic>
      </p:grpSp>
    </p:spTree>
    <p:extLst>
      <p:ext uri="{BB962C8B-B14F-4D97-AF65-F5344CB8AC3E}">
        <p14:creationId xmlns:p14="http://schemas.microsoft.com/office/powerpoint/2010/main" val="128988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F49902-5082-6848-873A-E9332AD0ECAC}"/>
              </a:ext>
            </a:extLst>
          </p:cNvPr>
          <p:cNvSpPr/>
          <p:nvPr/>
        </p:nvSpPr>
        <p:spPr>
          <a:xfrm>
            <a:off x="355201" y="856565"/>
            <a:ext cx="11480800" cy="2677656"/>
          </a:xfrm>
          <a:prstGeom prst="rect">
            <a:avLst/>
          </a:prstGeom>
        </p:spPr>
        <p:txBody>
          <a:bodyPr wrap="square">
            <a:spAutoFit/>
          </a:bodyPr>
          <a:lstStyle/>
          <a:p>
            <a:r>
              <a:rPr lang="en-US" sz="2400" b="1" dirty="0">
                <a:latin typeface="Frutiger 65" pitchFamily="2" charset="0"/>
              </a:rPr>
              <a:t>Live Demo</a:t>
            </a:r>
          </a:p>
          <a:p>
            <a:endParaRPr lang="en-US" b="1" dirty="0">
              <a:latin typeface="Frutiger 65" pitchFamily="2" charset="0"/>
            </a:endParaRPr>
          </a:p>
          <a:p>
            <a:r>
              <a:rPr lang="en-US" b="1" dirty="0">
                <a:latin typeface="Frutiger 65" pitchFamily="2" charset="0"/>
              </a:rPr>
              <a:t>Deployment Address</a:t>
            </a:r>
          </a:p>
          <a:p>
            <a:endParaRPr lang="en-US" dirty="0">
              <a:latin typeface="Frutiger 45 Light" pitchFamily="2" charset="0"/>
            </a:endParaRPr>
          </a:p>
          <a:p>
            <a:r>
              <a:rPr lang="en-US">
                <a:hlinkClick r:id="rId2"/>
              </a:rPr>
              <a:t>https://bills-mern-app.herokuapp.com/</a:t>
            </a:r>
            <a:endParaRPr lang="en-US" dirty="0">
              <a:latin typeface="Frutiger 45 Light" pitchFamily="2" charset="0"/>
            </a:endParaRPr>
          </a:p>
          <a:p>
            <a:endParaRPr lang="en-US" b="1" dirty="0">
              <a:latin typeface="Frutiger 65" pitchFamily="2" charset="0"/>
            </a:endParaRPr>
          </a:p>
          <a:p>
            <a:r>
              <a:rPr lang="en-US" b="1" dirty="0">
                <a:latin typeface="Frutiger 65" pitchFamily="2" charset="0"/>
              </a:rPr>
              <a:t>GitHub Address</a:t>
            </a:r>
          </a:p>
          <a:p>
            <a:endParaRPr lang="en-US" dirty="0">
              <a:latin typeface="Frutiger 45 Light" pitchFamily="2" charset="0"/>
            </a:endParaRPr>
          </a:p>
          <a:p>
            <a:r>
              <a:rPr lang="en-US">
                <a:hlinkClick r:id="rId3"/>
              </a:rPr>
              <a:t>https://github.com/michaeldcastillo/bills-mern-app</a:t>
            </a:r>
            <a:endParaRPr lang="en-US" dirty="0">
              <a:latin typeface="Frutiger 45 Light" pitchFamily="2" charset="0"/>
            </a:endParaRPr>
          </a:p>
        </p:txBody>
      </p:sp>
      <p:sp>
        <p:nvSpPr>
          <p:cNvPr id="8" name="Title 3">
            <a:extLst>
              <a:ext uri="{FF2B5EF4-FFF2-40B4-BE49-F238E27FC236}">
                <a16:creationId xmlns:a16="http://schemas.microsoft.com/office/drawing/2014/main" id="{BDEC12E0-C847-224E-8DE3-B8B75177EAD5}"/>
              </a:ext>
            </a:extLst>
          </p:cNvPr>
          <p:cNvSpPr txBox="1">
            <a:spLocks/>
          </p:cNvSpPr>
          <p:nvPr/>
        </p:nvSpPr>
        <p:spPr>
          <a:xfrm>
            <a:off x="329801" y="210234"/>
            <a:ext cx="6286899" cy="6463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The Demo</a:t>
            </a:r>
          </a:p>
        </p:txBody>
      </p:sp>
      <p:sp>
        <p:nvSpPr>
          <p:cNvPr id="10" name="Title 3">
            <a:extLst>
              <a:ext uri="{FF2B5EF4-FFF2-40B4-BE49-F238E27FC236}">
                <a16:creationId xmlns:a16="http://schemas.microsoft.com/office/drawing/2014/main" id="{43FBF411-1FB1-6446-A961-CB63EF98E1E3}"/>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dirty="0">
                <a:solidFill>
                  <a:schemeClr val="accent1"/>
                </a:solidFill>
                <a:latin typeface="Frutiger 55 Roman" pitchFamily="2" charset="0"/>
                <a:ea typeface="Ayuthaya" pitchFamily="2" charset="-34"/>
                <a:cs typeface="Ayuthaya" pitchFamily="2" charset="-34"/>
              </a:rPr>
              <a:t>6</a:t>
            </a:r>
            <a:r>
              <a:rPr lang="en-US" sz="1000" b="0" i="0" dirty="0">
                <a:solidFill>
                  <a:schemeClr val="accent1"/>
                </a:solidFill>
                <a:latin typeface="Frutiger 55 Roman" pitchFamily="2" charset="0"/>
                <a:ea typeface="Ayuthaya" pitchFamily="2" charset="-34"/>
                <a:cs typeface="Ayuthaya" pitchFamily="2" charset="-34"/>
              </a:rPr>
              <a:t> / 7</a:t>
            </a:r>
          </a:p>
        </p:txBody>
      </p:sp>
    </p:spTree>
    <p:extLst>
      <p:ext uri="{BB962C8B-B14F-4D97-AF65-F5344CB8AC3E}">
        <p14:creationId xmlns:p14="http://schemas.microsoft.com/office/powerpoint/2010/main" val="10338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idx="4294967295"/>
          </p:nvPr>
        </p:nvSpPr>
        <p:spPr>
          <a:xfrm>
            <a:off x="329801" y="210234"/>
            <a:ext cx="6286899" cy="646331"/>
          </a:xfrm>
          <a:prstGeom prst="rect">
            <a:avLst/>
          </a:prstGeom>
        </p:spPr>
        <p:txBody>
          <a:bodyPr>
            <a:noAutofit/>
          </a:bodyPr>
          <a:lstStyle/>
          <a:p>
            <a:r>
              <a:rPr lang="en-US" sz="2000" b="1" dirty="0">
                <a:solidFill>
                  <a:schemeClr val="accent1"/>
                </a:solidFill>
                <a:latin typeface="Frutiger 75 Black" pitchFamily="2" charset="0"/>
                <a:ea typeface="Ayuthaya" pitchFamily="2" charset="-34"/>
                <a:cs typeface="Ayuthaya" pitchFamily="2" charset="-34"/>
              </a:rPr>
              <a:t>$ Bill Payment Tracker </a:t>
            </a:r>
            <a:r>
              <a:rPr lang="en-US" sz="2000" dirty="0">
                <a:solidFill>
                  <a:schemeClr val="accent1"/>
                </a:solidFill>
                <a:latin typeface="Frutiger 45 Light" pitchFamily="2" charset="0"/>
                <a:ea typeface="Ayuthaya" pitchFamily="2" charset="-34"/>
                <a:cs typeface="Ayuthaya" pitchFamily="2" charset="-34"/>
              </a:rPr>
              <a:t>/ After Action Review</a:t>
            </a:r>
          </a:p>
        </p:txBody>
      </p:sp>
      <p:sp>
        <p:nvSpPr>
          <p:cNvPr id="15" name="Rectangle 14">
            <a:extLst>
              <a:ext uri="{FF2B5EF4-FFF2-40B4-BE49-F238E27FC236}">
                <a16:creationId xmlns:a16="http://schemas.microsoft.com/office/drawing/2014/main" id="{0B35843A-AAD9-624D-82A7-F360E7F56A7A}"/>
              </a:ext>
            </a:extLst>
          </p:cNvPr>
          <p:cNvSpPr/>
          <p:nvPr/>
        </p:nvSpPr>
        <p:spPr>
          <a:xfrm>
            <a:off x="355201" y="856565"/>
            <a:ext cx="11480800" cy="5663089"/>
          </a:xfrm>
          <a:prstGeom prst="rect">
            <a:avLst/>
          </a:prstGeom>
        </p:spPr>
        <p:txBody>
          <a:bodyPr wrap="square">
            <a:spAutoFit/>
          </a:bodyPr>
          <a:lstStyle/>
          <a:p>
            <a:r>
              <a:rPr lang="en-US" sz="2400" b="1" dirty="0">
                <a:latin typeface="Frutiger 65" pitchFamily="2" charset="0"/>
              </a:rPr>
              <a:t>Obstacles I encountered</a:t>
            </a:r>
          </a:p>
          <a:p>
            <a:endParaRPr lang="en-US" sz="1600" dirty="0">
              <a:latin typeface="Frutiger 45 Light" pitchFamily="2" charset="0"/>
            </a:endParaRPr>
          </a:p>
          <a:p>
            <a:pPr marL="285750" indent="-285750">
              <a:buFont typeface="Arial" panose="020B0604020202020204" pitchFamily="34" charset="0"/>
              <a:buChar char="•"/>
            </a:pPr>
            <a:r>
              <a:rPr lang="en-US" sz="1600" dirty="0">
                <a:latin typeface="Frutiger 45 Light" pitchFamily="2" charset="0"/>
              </a:rPr>
              <a:t>I experienced many moments of severe anxiety. Seriously. It was not fun. </a:t>
            </a:r>
          </a:p>
          <a:p>
            <a:pPr marL="285750" indent="-285750">
              <a:buFont typeface="Arial" panose="020B0604020202020204" pitchFamily="34" charset="0"/>
              <a:buChar char="•"/>
            </a:pPr>
            <a:r>
              <a:rPr lang="en-US" sz="1600" dirty="0">
                <a:latin typeface="Frutiger 45 Light" pitchFamily="2" charset="0"/>
              </a:rPr>
              <a:t>I could not write code without lots of starter example(s).</a:t>
            </a:r>
          </a:p>
          <a:p>
            <a:pPr marL="285750" indent="-285750">
              <a:buFont typeface="Arial" panose="020B0604020202020204" pitchFamily="34" charset="0"/>
              <a:buChar char="•"/>
            </a:pPr>
            <a:r>
              <a:rPr lang="en-US" sz="1600" dirty="0">
                <a:latin typeface="Frutiger 45 Light" pitchFamily="2" charset="0"/>
              </a:rPr>
              <a:t>The organization of files for both front and back end code was challenging and took a lot of time.</a:t>
            </a:r>
          </a:p>
          <a:p>
            <a:pPr marL="285750" indent="-285750">
              <a:buFont typeface="Arial" panose="020B0604020202020204" pitchFamily="34" charset="0"/>
              <a:buChar char="•"/>
            </a:pPr>
            <a:r>
              <a:rPr lang="en-US" sz="1600" dirty="0">
                <a:latin typeface="Frutiger 45 Light" pitchFamily="2" charset="0"/>
              </a:rPr>
              <a:t>I could not determine the correct database schema or determine whether a SQL database would have been a better choice.</a:t>
            </a:r>
          </a:p>
          <a:p>
            <a:pPr marL="285750" indent="-285750">
              <a:buFont typeface="Arial" panose="020B0604020202020204" pitchFamily="34" charset="0"/>
              <a:buChar char="•"/>
            </a:pPr>
            <a:r>
              <a:rPr lang="en-US" sz="1600" dirty="0">
                <a:latin typeface="Frutiger 45 Light" pitchFamily="2" charset="0"/>
              </a:rPr>
              <a:t>React was and continues to be difficult for me (JSX, component architecture, classes vs functions, state &amp; props, routing, basically everything!).</a:t>
            </a:r>
          </a:p>
          <a:p>
            <a:pPr marL="285750" indent="-285750">
              <a:buFont typeface="Arial" panose="020B0604020202020204" pitchFamily="34" charset="0"/>
              <a:buChar char="•"/>
            </a:pPr>
            <a:r>
              <a:rPr lang="en-US" sz="1600" dirty="0">
                <a:latin typeface="Frutiger 45 Light" pitchFamily="2" charset="0"/>
              </a:rPr>
              <a:t>I need more practice with JavaScript ES6+ programming constructs (spread operator, destructuring, object and array methods, arrow functions).</a:t>
            </a:r>
          </a:p>
          <a:p>
            <a:pPr marL="285750" indent="-285750">
              <a:buFont typeface="Arial" panose="020B0604020202020204" pitchFamily="34" charset="0"/>
              <a:buChar char="•"/>
            </a:pPr>
            <a:r>
              <a:rPr lang="en-US" sz="1600" dirty="0">
                <a:latin typeface="Frutiger 45 Light" pitchFamily="2" charset="0"/>
              </a:rPr>
              <a:t>Responsive design is not easy without Bootstrap training wheels (I need to spend time with CSS Grid and CSS Flexbox, etc.).</a:t>
            </a:r>
          </a:p>
          <a:p>
            <a:pPr marL="285750" indent="-285750">
              <a:buFont typeface="Arial" panose="020B0604020202020204" pitchFamily="34" charset="0"/>
              <a:buChar char="•"/>
            </a:pPr>
            <a:r>
              <a:rPr lang="en-US" sz="1600" dirty="0">
                <a:latin typeface="Frutiger 45 Light" pitchFamily="2" charset="0"/>
              </a:rPr>
              <a:t>There is currently no form validation (not good for any production application).</a:t>
            </a:r>
          </a:p>
          <a:p>
            <a:pPr marL="285750" indent="-285750">
              <a:buFont typeface="Arial" panose="020B0604020202020204" pitchFamily="34" charset="0"/>
              <a:buChar char="•"/>
            </a:pPr>
            <a:r>
              <a:rPr lang="en-US" sz="1600" dirty="0">
                <a:latin typeface="Frutiger 45 Light" pitchFamily="2" charset="0"/>
              </a:rPr>
              <a:t>I completed a full tutorial on user authentication with Passport.js and JSON Web Tokens, but unfortunately, I was unable to successfully login with my newly-created users.</a:t>
            </a:r>
          </a:p>
          <a:p>
            <a:pPr marL="285750" indent="-285750">
              <a:buFont typeface="Arial" panose="020B0604020202020204" pitchFamily="34" charset="0"/>
              <a:buChar char="•"/>
            </a:pPr>
            <a:r>
              <a:rPr lang="en-US" sz="1600" dirty="0">
                <a:latin typeface="Frutiger 45 Light" pitchFamily="2" charset="0"/>
              </a:rPr>
              <a:t>I reviewed several blogs and tutorials covering authentication with Auth0, but ultimately could not figure out how to implement that either.</a:t>
            </a:r>
          </a:p>
          <a:p>
            <a:pPr marL="285750" indent="-285750">
              <a:buFont typeface="Arial" panose="020B0604020202020204" pitchFamily="34" charset="0"/>
              <a:buChar char="•"/>
            </a:pPr>
            <a:r>
              <a:rPr lang="en-US" sz="1600" dirty="0">
                <a:latin typeface="Frutiger 45 Light" pitchFamily="2" charset="0"/>
              </a:rPr>
              <a:t>Deployment went fairly smooth, but required a great deal of time and research.</a:t>
            </a:r>
          </a:p>
          <a:p>
            <a:pPr marL="285750" indent="-285750">
              <a:buFont typeface="Arial" panose="020B0604020202020204" pitchFamily="34" charset="0"/>
              <a:buChar char="•"/>
            </a:pPr>
            <a:r>
              <a:rPr lang="en-US" sz="1600" dirty="0">
                <a:latin typeface="Frutiger 45 Light" pitchFamily="2" charset="0"/>
              </a:rPr>
              <a:t>I’m sure I’m leaving out about 1,000 other things that caused me grief and need improvement...</a:t>
            </a:r>
          </a:p>
          <a:p>
            <a:pPr marL="285750" indent="-285750">
              <a:buFont typeface="Arial" panose="020B0604020202020204" pitchFamily="34" charset="0"/>
              <a:buChar char="•"/>
            </a:pPr>
            <a:endParaRPr lang="en-US" sz="1600" dirty="0">
              <a:latin typeface="Frutiger 45 Light" pitchFamily="2" charset="0"/>
            </a:endParaRPr>
          </a:p>
          <a:p>
            <a:r>
              <a:rPr lang="en-US" b="1" dirty="0">
                <a:solidFill>
                  <a:prstClr val="black"/>
                </a:solidFill>
                <a:latin typeface="Frutiger 65" pitchFamily="2" charset="0"/>
              </a:rPr>
              <a:t>Questions?</a:t>
            </a:r>
            <a:endParaRPr lang="en-US" sz="1400" dirty="0">
              <a:latin typeface="Frutiger 45 Light" pitchFamily="2" charset="0"/>
            </a:endParaRPr>
          </a:p>
          <a:p>
            <a:pPr marL="285750" indent="-285750">
              <a:buFont typeface="Arial" panose="020B0604020202020204" pitchFamily="34" charset="0"/>
              <a:buChar char="•"/>
            </a:pPr>
            <a:endParaRPr lang="en-US" sz="1400" dirty="0">
              <a:latin typeface="Frutiger 45 Light" pitchFamily="2" charset="0"/>
            </a:endParaRPr>
          </a:p>
          <a:p>
            <a:pPr marL="285750" indent="-285750">
              <a:buFont typeface="Arial" panose="020B0604020202020204" pitchFamily="34" charset="0"/>
              <a:buChar char="•"/>
            </a:pPr>
            <a:endParaRPr lang="en-US" dirty="0">
              <a:latin typeface="Frutiger 45 Light" pitchFamily="2" charset="0"/>
            </a:endParaRPr>
          </a:p>
        </p:txBody>
      </p:sp>
      <p:sp>
        <p:nvSpPr>
          <p:cNvPr id="6" name="Title 3">
            <a:extLst>
              <a:ext uri="{FF2B5EF4-FFF2-40B4-BE49-F238E27FC236}">
                <a16:creationId xmlns:a16="http://schemas.microsoft.com/office/drawing/2014/main" id="{D01E82C4-646B-0642-BCCD-88EB8CEC5C57}"/>
              </a:ext>
            </a:extLst>
          </p:cNvPr>
          <p:cNvSpPr txBox="1">
            <a:spLocks/>
          </p:cNvSpPr>
          <p:nvPr/>
        </p:nvSpPr>
        <p:spPr>
          <a:xfrm>
            <a:off x="286063" y="6586618"/>
            <a:ext cx="500517" cy="357744"/>
          </a:xfrm>
          <a:prstGeom prst="rect">
            <a:avLst/>
          </a:prstGeom>
        </p:spPr>
        <p:txBody>
          <a:bodyPr>
            <a:noAutofit/>
          </a:bodyPr>
          <a:lstStyle>
            <a:lvl1pPr algn="l" defTabSz="914400" rtl="0" eaLnBrk="1" latinLnBrk="0" hangingPunct="1">
              <a:lnSpc>
                <a:spcPct val="90000"/>
              </a:lnSpc>
              <a:spcBef>
                <a:spcPct val="0"/>
              </a:spcBef>
              <a:buNone/>
              <a:defRPr sz="1400" b="0" i="0" kern="1200">
                <a:solidFill>
                  <a:schemeClr val="tx1"/>
                </a:solidFill>
                <a:latin typeface="Frutiger 45 Light" pitchFamily="2" charset="0"/>
                <a:ea typeface="+mj-ea"/>
                <a:cs typeface="+mj-cs"/>
              </a:defRPr>
            </a:lvl1pPr>
          </a:lstStyle>
          <a:p>
            <a:pPr algn="l"/>
            <a:r>
              <a:rPr lang="en-US" sz="1000" b="0" i="0" dirty="0">
                <a:solidFill>
                  <a:schemeClr val="accent1"/>
                </a:solidFill>
                <a:latin typeface="Frutiger 55 Roman" pitchFamily="2" charset="0"/>
                <a:ea typeface="Ayuthaya" pitchFamily="2" charset="-34"/>
                <a:cs typeface="Ayuthaya" pitchFamily="2" charset="-34"/>
              </a:rPr>
              <a:t>7 / 7</a:t>
            </a:r>
          </a:p>
        </p:txBody>
      </p:sp>
    </p:spTree>
    <p:extLst>
      <p:ext uri="{BB962C8B-B14F-4D97-AF65-F5344CB8AC3E}">
        <p14:creationId xmlns:p14="http://schemas.microsoft.com/office/powerpoint/2010/main" val="34122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948</Words>
  <Application>Microsoft Macintosh PowerPoint</Application>
  <PresentationFormat>Widescreen</PresentationFormat>
  <Paragraphs>114</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Ayuthaya</vt:lpstr>
      <vt:lpstr>Calibri</vt:lpstr>
      <vt:lpstr>Frutiger 45 Light</vt:lpstr>
      <vt:lpstr>Frutiger 55 Roman</vt:lpstr>
      <vt:lpstr>Frutiger 65</vt:lpstr>
      <vt:lpstr>Frutiger 75 Black</vt:lpstr>
      <vt:lpstr>Office Theme</vt:lpstr>
      <vt:lpstr>$ Bill Payment Tracker (bills-mern-app)</vt:lpstr>
      <vt:lpstr>$ Bill Payment Tracker / The Project</vt:lpstr>
      <vt:lpstr>PowerPoint Presentation</vt:lpstr>
      <vt:lpstr>PowerPoint Presentation</vt:lpstr>
      <vt:lpstr>PowerPoint Presentation</vt:lpstr>
      <vt:lpstr>PowerPoint Presentation</vt:lpstr>
      <vt:lpstr>$ Bill Payment Tracker / After Action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DJ Mike .</dc:creator>
  <cp:lastModifiedBy>DJ Mike .</cp:lastModifiedBy>
  <cp:revision>223</cp:revision>
  <dcterms:created xsi:type="dcterms:W3CDTF">2019-02-09T18:46:15Z</dcterms:created>
  <dcterms:modified xsi:type="dcterms:W3CDTF">2019-06-01T03:24:24Z</dcterms:modified>
</cp:coreProperties>
</file>