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eforum.org/agenda/2021/06/pandemic-bicycle-boom-covid19-united-stat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jMSsgZuRTMI" TargetMode="External"/><Relationship Id="rId3" Type="http://schemas.openxmlformats.org/officeDocument/2006/relationships/hyperlink" Target="https://www.railstotrails.org/COVID19/#trailcoun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Hello everyone, I’m Michael, this is Arthur, Eric, and Katrina.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our group, Two Tired Solutions would like to welcome all of you to our conversation on Reinventing Bike Repair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1fcedd63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1fcedd63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KATRINA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STRESS FEATURES AND THEIR IMPORTANCE</a:t>
            </a:r>
            <a:endParaRPr/>
          </a:p>
          <a:p>
            <a:pPr indent="-298450" lvl="0" marL="457200" rtl="0" algn="l">
              <a:spcBef>
                <a:spcPts val="0"/>
              </a:spcBef>
              <a:spcAft>
                <a:spcPts val="0"/>
              </a:spcAft>
              <a:buSzPts val="1100"/>
              <a:buChar char="●"/>
            </a:pPr>
            <a:r>
              <a:rPr lang="en"/>
              <a:t>FLATS</a:t>
            </a:r>
            <a:endParaRPr/>
          </a:p>
          <a:p>
            <a:pPr indent="-298450" lvl="0" marL="457200" rtl="0" algn="l">
              <a:spcBef>
                <a:spcPts val="0"/>
              </a:spcBef>
              <a:spcAft>
                <a:spcPts val="0"/>
              </a:spcAft>
              <a:buSzPts val="1100"/>
              <a:buChar char="●"/>
            </a:pPr>
            <a:r>
              <a:rPr lang="en"/>
              <a:t>Current solutions for fixing flats are limited and not inclusive</a:t>
            </a:r>
            <a:endParaRPr/>
          </a:p>
          <a:p>
            <a:pPr indent="-298450" lvl="1" marL="914400" rtl="0" algn="l">
              <a:spcBef>
                <a:spcPts val="0"/>
              </a:spcBef>
              <a:spcAft>
                <a:spcPts val="0"/>
              </a:spcAft>
              <a:buSzPts val="1100"/>
              <a:buChar char="○"/>
            </a:pPr>
            <a:r>
              <a:rPr lang="en"/>
              <a:t>See how mechanics </a:t>
            </a:r>
            <a:r>
              <a:rPr lang="en"/>
              <a:t>constantly</a:t>
            </a:r>
            <a:r>
              <a:rPr lang="en"/>
              <a:t> see folks coming in for help</a:t>
            </a:r>
            <a:endParaRPr/>
          </a:p>
          <a:p>
            <a:pPr indent="-298450" lvl="1" marL="914400" rtl="0" algn="l">
              <a:spcBef>
                <a:spcPts val="0"/>
              </a:spcBef>
              <a:spcAft>
                <a:spcPts val="0"/>
              </a:spcAft>
              <a:buSzPts val="1100"/>
              <a:buChar char="○"/>
            </a:pPr>
            <a:r>
              <a:rPr lang="en"/>
              <a:t>Share anecdotes about the gentlemen at the workshop</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the users’ struggle, and all our observations that led us here in the first place.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Arthur covered, our design process included a lot of different iterations, and we used our prototypes and user feedback sessions as an opportunity to understand the needs of our user better. This informed our final product, and allowed us as a team to incorporate these needs into one, ultimate tool.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not  a matter of IF, but of WHEN a rider will encounter a flat during a ride. It’s a reality that all bike riders face eventually. First and foremost, we wanted to address our users pain points in process of repairing a flat tire. Levers are an essential part of a bike repair kit, </a:t>
            </a:r>
            <a:r>
              <a:rPr lang="en"/>
              <a:t>but do little to help riders re-install their tires, sometimes one of the most challenging parts of the process, requiring the most amount of strength, technique, and dexterity.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t>CLOSING MARKS: Putting all these things together, we developed a tool to address the needs of our users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5ec29a6ef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5ec29a6ef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introducing, “The Lumberjack”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2fb36181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2fb36181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Old Standard TT"/>
                <a:ea typeface="Old Standard TT"/>
                <a:cs typeface="Old Standard TT"/>
                <a:sym typeface="Old Standard TT"/>
              </a:rPr>
              <a:t>MIKE</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4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rPr lang="en" sz="1400">
                <a:solidFill>
                  <a:schemeClr val="dk1"/>
                </a:solidFill>
                <a:latin typeface="Old Standard TT"/>
                <a:ea typeface="Old Standard TT"/>
                <a:cs typeface="Old Standard TT"/>
                <a:sym typeface="Old Standard TT"/>
              </a:rPr>
              <a:t>User feedback</a:t>
            </a:r>
            <a:endParaRPr sz="14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sz="1400">
                <a:solidFill>
                  <a:schemeClr val="dk1"/>
                </a:solidFill>
                <a:latin typeface="Old Standard TT"/>
                <a:ea typeface="Old Standard TT"/>
                <a:cs typeface="Old Standard TT"/>
                <a:sym typeface="Old Standard TT"/>
              </a:rPr>
              <a:t>Features and why we picked the final one</a:t>
            </a:r>
            <a:endParaRPr sz="14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sz="1400">
                <a:solidFill>
                  <a:schemeClr val="dk1"/>
                </a:solidFill>
                <a:latin typeface="Old Standard TT"/>
                <a:ea typeface="Old Standard TT"/>
                <a:cs typeface="Old Standard TT"/>
                <a:sym typeface="Old Standard TT"/>
              </a:rPr>
              <a:t>Additional future iterations</a:t>
            </a:r>
            <a:endParaRPr sz="1400">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sz="1400">
                <a:solidFill>
                  <a:schemeClr val="dk1"/>
                </a:solidFill>
                <a:latin typeface="Old Standard TT"/>
                <a:ea typeface="Old Standard TT"/>
                <a:cs typeface="Old Standard TT"/>
                <a:sym typeface="Old Standard TT"/>
              </a:rPr>
              <a:t>Product name: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400">
                <a:solidFill>
                  <a:schemeClr val="dk1"/>
                </a:solidFill>
                <a:latin typeface="Old Standard TT"/>
                <a:ea typeface="Old Standard TT"/>
                <a:cs typeface="Old Standard TT"/>
                <a:sym typeface="Old Standard TT"/>
              </a:rPr>
              <a:t>Two Tired Solutions has engineered, “The Lumberback, which is a two in one tool with defined bike levers with hooks for user’s could access their tire bead. This ease of use design is for our users to have the capacities for high accessibility of tire removal.</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400">
                <a:solidFill>
                  <a:schemeClr val="dk1"/>
                </a:solidFill>
                <a:latin typeface="Old Standard TT"/>
                <a:ea typeface="Old Standard TT"/>
                <a:cs typeface="Old Standard TT"/>
                <a:sym typeface="Old Standard TT"/>
              </a:rPr>
              <a:t>In being multi purpose, there is a rim position and hook for installation of tire beads back onto bicycle rims. Including long handles to leverage tire lips back onto rims.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400">
                <a:solidFill>
                  <a:schemeClr val="dk1"/>
                </a:solidFill>
                <a:latin typeface="Old Standard TT"/>
                <a:ea typeface="Old Standard TT"/>
                <a:cs typeface="Old Standard TT"/>
                <a:sym typeface="Old Standard TT"/>
              </a:rPr>
              <a:t>Our users will now have a compact and packable tool for tire removal and installation.</a:t>
            </a:r>
            <a:endParaRPr sz="14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1fcedd63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1fcedd63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lumberjack will be designed out of Nylon, being a harden plastic that is of low cost for manufacturing.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selecting Nylon, our users will have a durable and flexible product for tire replacement.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Manufacturing will be 3D printing in the initial stages, then transition to injection molding for mass production.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Included in this assembly will be a shoulder bolt and wing nut for ease of disassembly and multi tool purposes.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5ec29a6e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5ec29a6e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going into our business plan to how we are going to start up this project and to bring this tool into the market.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2eb43386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2eb43386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https://www.weforum.org/agenda/2021/06/pandemic-bicycle-boom-covid19-united-states/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1. What service or product does your business provide and what needs does it fill?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Who are the potential customers for your product or service and why will they purchase it from you?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How will you reach your potential customers?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Where will you get the financial resources to start your business?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Assuming 25k start up cost ( molds, tooling) assumed 12k units sold in year one and 10% growth from then on. Also 200k in employee costs each year.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Assuming 18 dollars profit per part not including labor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Break even of a year approx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b56b01f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b56b01f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https://www.statista.com/statistics/763746/road-paved-surface-bicycling-participants-us/#:~:text=This%20statistic%20shows%20the%20number,amounted%20to%20approximately%2044.47%20million.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b48f3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b48f3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eb43386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eb43386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ERIC</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LINK: </a:t>
            </a:r>
            <a:r>
              <a:rPr lang="en" sz="1200" u="sng">
                <a:solidFill>
                  <a:schemeClr val="hlink"/>
                </a:solidFill>
                <a:highlight>
                  <a:srgbClr val="FFFFFF"/>
                </a:highlight>
                <a:latin typeface="Times New Roman"/>
                <a:ea typeface="Times New Roman"/>
                <a:cs typeface="Times New Roman"/>
                <a:sym typeface="Times New Roman"/>
                <a:hlinkClick r:id="rId2"/>
              </a:rPr>
              <a:t>https://youtu.be/jMSsgZuRTMI</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Cycling has long been one of the fastest, most flexible and reliable methods of transportation.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Even before the pandemic, millions relied on bicycles to do their jobs or get to work.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But when stay-at-home orders temporarily curtailed daily life across the globe, the role of bicycles transformed.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One in 10 American adults reported having ridden a bike for the first time in a year (or longer) since the onset of Covid-19.</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And in March 2020, </a:t>
            </a:r>
            <a:r>
              <a:rPr lang="en" sz="1200" u="sng">
                <a:solidFill>
                  <a:schemeClr val="dk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ridership on trails in the US peaked at a threefold increase</a:t>
            </a:r>
            <a:r>
              <a:rPr lang="en" sz="1200">
                <a:solidFill>
                  <a:schemeClr val="dk1"/>
                </a:solidFill>
                <a:highlight>
                  <a:srgbClr val="FFFFFF"/>
                </a:highlight>
                <a:latin typeface="Times New Roman"/>
                <a:ea typeface="Times New Roman"/>
                <a:cs typeface="Times New Roman"/>
                <a:sym typeface="Times New Roman"/>
              </a:rPr>
              <a:t> compared with the same period in 2019.</a:t>
            </a:r>
            <a:endParaRPr sz="1200">
              <a:solidFill>
                <a:schemeClr val="dk1"/>
              </a:solidFill>
              <a:highlight>
                <a:srgbClr val="FFFFFF"/>
              </a:highlight>
              <a:latin typeface="Times New Roman"/>
              <a:ea typeface="Times New Roman"/>
              <a:cs typeface="Times New Roman"/>
              <a:sym typeface="Times New Roman"/>
            </a:endParaRPr>
          </a:p>
          <a:p>
            <a:pPr indent="0" lvl="0" marL="0" marR="292100" rtl="0" algn="l">
              <a:lnSpc>
                <a:spcPct val="137500"/>
              </a:lnSpc>
              <a:spcBef>
                <a:spcPts val="0"/>
              </a:spcBef>
              <a:spcAft>
                <a:spcPts val="0"/>
              </a:spcAft>
              <a:buNone/>
            </a:pPr>
            <a:r>
              <a:rPr lang="en" sz="1200">
                <a:solidFill>
                  <a:srgbClr val="171717"/>
                </a:solidFill>
              </a:rPr>
              <a:t>In June 2020, bike sales rose 63% compared to the same time in 2019, reaching $697 million.</a:t>
            </a:r>
            <a:endParaRPr sz="1200">
              <a:solidFill>
                <a:srgbClr val="171717"/>
              </a:solidFill>
            </a:endParaRPr>
          </a:p>
          <a:p>
            <a:pPr indent="0" lvl="0" marL="0" marR="292100" rtl="0" algn="l">
              <a:lnSpc>
                <a:spcPct val="137500"/>
              </a:lnSpc>
              <a:spcBef>
                <a:spcPts val="2300"/>
              </a:spcBef>
              <a:spcAft>
                <a:spcPts val="0"/>
              </a:spcAft>
              <a:buNone/>
            </a:pPr>
            <a:r>
              <a:rPr lang="en" sz="1200">
                <a:solidFill>
                  <a:srgbClr val="171717"/>
                </a:solidFill>
              </a:rPr>
              <a:t>If there are more bikes being used, then there will be more repairs.</a:t>
            </a:r>
            <a:endParaRPr sz="1200">
              <a:solidFill>
                <a:srgbClr val="171717"/>
              </a:solidFill>
            </a:endParaRPr>
          </a:p>
          <a:p>
            <a:pPr indent="0" lvl="0" marL="0" marR="292100" rtl="0" algn="l">
              <a:lnSpc>
                <a:spcPct val="137500"/>
              </a:lnSpc>
              <a:spcBef>
                <a:spcPts val="2300"/>
              </a:spcBef>
              <a:spcAft>
                <a:spcPts val="0"/>
              </a:spcAft>
              <a:buNone/>
            </a:pPr>
            <a:r>
              <a:rPr lang="en" sz="1200">
                <a:solidFill>
                  <a:srgbClr val="171717"/>
                </a:solidFill>
              </a:rPr>
              <a:t>For bike riders, one of the most common problem they encounter are flats. </a:t>
            </a:r>
            <a:endParaRPr sz="1200">
              <a:solidFill>
                <a:srgbClr val="171717"/>
              </a:solidFill>
            </a:endParaRPr>
          </a:p>
          <a:p>
            <a:pPr indent="0" lvl="0" marL="0" marR="292100" rtl="0" algn="l">
              <a:lnSpc>
                <a:spcPct val="137500"/>
              </a:lnSpc>
              <a:spcBef>
                <a:spcPts val="2300"/>
              </a:spcBef>
              <a:spcAft>
                <a:spcPts val="0"/>
              </a:spcAft>
              <a:buNone/>
            </a:pPr>
            <a:r>
              <a:rPr lang="en" sz="1200">
                <a:solidFill>
                  <a:srgbClr val="171717"/>
                </a:solidFill>
              </a:rPr>
              <a:t>This </a:t>
            </a:r>
            <a:r>
              <a:rPr lang="en" sz="1200">
                <a:solidFill>
                  <a:srgbClr val="171717"/>
                </a:solidFill>
              </a:rPr>
              <a:t>particular bike</a:t>
            </a:r>
            <a:r>
              <a:rPr lang="en" sz="1200">
                <a:solidFill>
                  <a:srgbClr val="171717"/>
                </a:solidFill>
              </a:rPr>
              <a:t> repair is often the most </a:t>
            </a:r>
            <a:r>
              <a:rPr lang="en" sz="1200">
                <a:solidFill>
                  <a:srgbClr val="171717"/>
                </a:solidFill>
              </a:rPr>
              <a:t>frustrating</a:t>
            </a:r>
            <a:r>
              <a:rPr lang="en" sz="1200">
                <a:solidFill>
                  <a:srgbClr val="171717"/>
                </a:solidFill>
              </a:rPr>
              <a:t> yet important fixes for riders to know how to do.</a:t>
            </a:r>
            <a:endParaRPr sz="1200">
              <a:solidFill>
                <a:srgbClr val="171717"/>
              </a:solidFill>
            </a:endParaRPr>
          </a:p>
          <a:p>
            <a:pPr indent="0" lvl="0" marL="0" marR="292100" rtl="0" algn="l">
              <a:lnSpc>
                <a:spcPct val="137500"/>
              </a:lnSpc>
              <a:spcBef>
                <a:spcPts val="2300"/>
              </a:spcBef>
              <a:spcAft>
                <a:spcPts val="0"/>
              </a:spcAft>
              <a:buNone/>
            </a:pPr>
            <a:r>
              <a:rPr lang="en" sz="1200">
                <a:solidFill>
                  <a:srgbClr val="171717"/>
                </a:solidFill>
              </a:rPr>
              <a:t>-Interview with Dax</a:t>
            </a:r>
            <a:endParaRPr sz="1200">
              <a:solidFill>
                <a:srgbClr val="171717"/>
              </a:solidFill>
            </a:endParaRPr>
          </a:p>
          <a:p>
            <a:pPr indent="0" lvl="0" marL="0" marR="292100" rtl="0" algn="l">
              <a:lnSpc>
                <a:spcPct val="137500"/>
              </a:lnSpc>
              <a:spcBef>
                <a:spcPts val="2300"/>
              </a:spcBef>
              <a:spcAft>
                <a:spcPts val="0"/>
              </a:spcAft>
              <a:buNone/>
            </a:pPr>
            <a:r>
              <a:rPr lang="en" sz="1200">
                <a:solidFill>
                  <a:srgbClr val="171717"/>
                </a:solidFill>
              </a:rPr>
              <a:t>Tool: tire lever, and tire bead jack</a:t>
            </a:r>
            <a:endParaRPr sz="1200">
              <a:solidFill>
                <a:srgbClr val="171717"/>
              </a:solidFill>
            </a:endParaRPr>
          </a:p>
          <a:p>
            <a:pPr indent="0" lvl="0" marL="0" marR="292100" rtl="0" algn="l">
              <a:lnSpc>
                <a:spcPct val="137500"/>
              </a:lnSpc>
              <a:spcBef>
                <a:spcPts val="2300"/>
              </a:spcBef>
              <a:spcAft>
                <a:spcPts val="2300"/>
              </a:spcAft>
              <a:buNone/>
            </a:pPr>
            <a:r>
              <a:rPr lang="en" sz="1200">
                <a:solidFill>
                  <a:srgbClr val="171717"/>
                </a:solidFill>
              </a:rPr>
              <a:t>Based on market research and interviews, riders need</a:t>
            </a:r>
            <a:r>
              <a:rPr lang="en" sz="1200">
                <a:solidFill>
                  <a:srgbClr val="171717"/>
                </a:solidFill>
              </a:rPr>
              <a:t> a tool that they can easily carry around for tire repair. Our tool is compact, incorporates multiple functionalities, and empowers riders to not only remove their tire, but put it back on too-- one of the biggest pain points for riders when repairing a flat. </a:t>
            </a:r>
            <a:endParaRPr sz="1200">
              <a:solidFill>
                <a:srgbClr val="171717"/>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1fcedd63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1fcedd63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ARTHUR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b48f316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b48f316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Arthur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2fb36181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2fb36181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should go through these slides pretty quickly, capturing at a high level our ideation process. The different prototypes are meant to be a ***visual*** tools more than anything else, and a full description isn’t necessary.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Arthur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the ideation phase, these were some of the concepts we came up with to think divergently based on some key features we identified such as ergonomics, tool integration, and leverage mechanism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2fb36181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2fb36181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Arthur </a:t>
            </a:r>
            <a:endParaRPr/>
          </a:p>
          <a:p>
            <a:pPr indent="0" lvl="0" marL="0" rtl="0" algn="l">
              <a:spcBef>
                <a:spcPts val="0"/>
              </a:spcBef>
              <a:spcAft>
                <a:spcPts val="0"/>
              </a:spcAft>
              <a:buNone/>
            </a:pPr>
            <a:r>
              <a:rPr lang="en"/>
              <a:t>Quick over view of the prototypes we tested</a:t>
            </a:r>
            <a:endParaRPr/>
          </a:p>
          <a:p>
            <a:pPr indent="0" lvl="0" marL="0" rtl="0" algn="l">
              <a:spcBef>
                <a:spcPts val="0"/>
              </a:spcBef>
              <a:spcAft>
                <a:spcPts val="0"/>
              </a:spcAft>
              <a:buNone/>
            </a:pPr>
            <a:r>
              <a:rPr lang="en"/>
              <a:t>Our first prototype the attaching lever integrated several mechanisms such as being a semi-flat tool that could be utilized that utilized a lever arm to push the tire bead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2fb36181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2fb36181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Arthur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second prototype, foot lever, was inspired by how can we generate the most force from our body and utlized a foot lever that would fold attach to the rim and clamp on one side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2fb36181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2fb36181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Arthur.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Our pump tire jack combined was meant to be a modular design that utilized a lever arm that would clamp to one side and included traditional bike levers in one design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2fb361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2fb361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Arthur</a:t>
            </a:r>
            <a:endParaRPr/>
          </a:p>
          <a:p>
            <a:pPr indent="0" lvl="0" marL="0" rtl="0" algn="l">
              <a:spcBef>
                <a:spcPts val="0"/>
              </a:spcBef>
              <a:spcAft>
                <a:spcPts val="0"/>
              </a:spcAft>
              <a:buNone/>
            </a:pPr>
            <a:r>
              <a:rPr lang="en"/>
              <a:t>Our removal/installation tool includes features such as scissor clamp and double lever arm that could easily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cnbc.com/2020/08/29/coronavirus-bike-sales-surge-schwinn-pivots-marketing-plan.html" TargetMode="External"/><Relationship Id="rId4" Type="http://schemas.openxmlformats.org/officeDocument/2006/relationships/hyperlink" Target="https://rexplastics.com/plastic-injection-molds/how-much-do-plastic-injection-molds-cost" TargetMode="External"/><Relationship Id="rId5" Type="http://schemas.openxmlformats.org/officeDocument/2006/relationships/hyperlink" Target="https://www.weforum.org/agenda/2021/06/pandemic-bicycle-boom-covid19-united-sta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jMSsgZuRTMI"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1008700"/>
            <a:ext cx="6822600" cy="187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TWO TIRED SOLUTIONS</a:t>
            </a:r>
            <a:endParaRPr/>
          </a:p>
        </p:txBody>
      </p:sp>
      <p:sp>
        <p:nvSpPr>
          <p:cNvPr id="60" name="Google Shape;60;p13"/>
          <p:cNvSpPr txBox="1"/>
          <p:nvPr>
            <p:ph idx="1" type="subTitle"/>
          </p:nvPr>
        </p:nvSpPr>
        <p:spPr>
          <a:xfrm>
            <a:off x="311700" y="2834125"/>
            <a:ext cx="6628200" cy="64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Reinventing Bike Repair</a:t>
            </a:r>
            <a:endParaRPr/>
          </a:p>
        </p:txBody>
      </p:sp>
      <p:sp>
        <p:nvSpPr>
          <p:cNvPr id="61" name="Google Shape;61;p13"/>
          <p:cNvSpPr txBox="1"/>
          <p:nvPr/>
        </p:nvSpPr>
        <p:spPr>
          <a:xfrm>
            <a:off x="4027775" y="4529825"/>
            <a:ext cx="50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Arthur Gomez, Eric Jiang, Michael DeCapua, Katrina Leyden</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102300" y="3469150"/>
            <a:ext cx="30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Riders need a </a:t>
            </a:r>
            <a:r>
              <a:rPr lang="en">
                <a:latin typeface="Old Standard TT"/>
                <a:ea typeface="Old Standard TT"/>
                <a:cs typeface="Old Standard TT"/>
                <a:sym typeface="Old Standard TT"/>
              </a:rPr>
              <a:t>tool</a:t>
            </a:r>
            <a:r>
              <a:rPr lang="en">
                <a:latin typeface="Old Standard TT"/>
                <a:ea typeface="Old Standard TT"/>
                <a:cs typeface="Old Standard TT"/>
                <a:sym typeface="Old Standard TT"/>
              </a:rPr>
              <a:t> that is easy to carry while riding</a:t>
            </a:r>
            <a:endParaRPr>
              <a:latin typeface="Old Standard TT"/>
              <a:ea typeface="Old Standard TT"/>
              <a:cs typeface="Old Standard TT"/>
              <a:sym typeface="Old Standard TT"/>
            </a:endParaRPr>
          </a:p>
        </p:txBody>
      </p:sp>
      <p:sp>
        <p:nvSpPr>
          <p:cNvPr id="155" name="Google Shape;155;p22"/>
          <p:cNvSpPr txBox="1"/>
          <p:nvPr/>
        </p:nvSpPr>
        <p:spPr>
          <a:xfrm>
            <a:off x="102300" y="2634256"/>
            <a:ext cx="30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Riders need to a tool that doesn’t require a lot of bike knowledge</a:t>
            </a:r>
            <a:endParaRPr>
              <a:latin typeface="Old Standard TT"/>
              <a:ea typeface="Old Standard TT"/>
              <a:cs typeface="Old Standard TT"/>
              <a:sym typeface="Old Standard TT"/>
            </a:endParaRPr>
          </a:p>
        </p:txBody>
      </p:sp>
      <p:sp>
        <p:nvSpPr>
          <p:cNvPr id="156" name="Google Shape;156;p22"/>
          <p:cNvSpPr/>
          <p:nvPr/>
        </p:nvSpPr>
        <p:spPr>
          <a:xfrm>
            <a:off x="6139950" y="1182459"/>
            <a:ext cx="2512500" cy="481800"/>
          </a:xfrm>
          <a:prstGeom prst="chevron">
            <a:avLst>
              <a:gd fmla="val 50000" name="adj"/>
            </a:avLst>
          </a:prstGeom>
          <a:gradFill>
            <a:gsLst>
              <a:gs pos="0">
                <a:srgbClr val="AFDEDA"/>
              </a:gs>
              <a:gs pos="100000">
                <a:srgbClr val="5AB1A8"/>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3373625" y="1182459"/>
            <a:ext cx="2512500" cy="481800"/>
          </a:xfrm>
          <a:prstGeom prst="chevron">
            <a:avLst>
              <a:gd fmla="val 50000" name="adj"/>
            </a:avLst>
          </a:prstGeom>
          <a:gradFill>
            <a:gsLst>
              <a:gs pos="0">
                <a:srgbClr val="AFDEDA"/>
              </a:gs>
              <a:gs pos="100000">
                <a:srgbClr val="5AB1A8"/>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txBox="1"/>
          <p:nvPr>
            <p:ph type="title"/>
          </p:nvPr>
        </p:nvSpPr>
        <p:spPr>
          <a:xfrm>
            <a:off x="311700" y="2926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INFORMED FEATURES</a:t>
            </a:r>
            <a:endParaRPr/>
          </a:p>
        </p:txBody>
      </p:sp>
      <p:sp>
        <p:nvSpPr>
          <p:cNvPr id="159" name="Google Shape;15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2"/>
          <p:cNvSpPr txBox="1"/>
          <p:nvPr/>
        </p:nvSpPr>
        <p:spPr>
          <a:xfrm>
            <a:off x="3845825" y="1223259"/>
            <a:ext cx="156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Old Standard TT"/>
                <a:ea typeface="Old Standard TT"/>
                <a:cs typeface="Old Standard TT"/>
                <a:sym typeface="Old Standard TT"/>
              </a:rPr>
              <a:t>INSIGHT</a:t>
            </a:r>
            <a:endParaRPr>
              <a:solidFill>
                <a:srgbClr val="FFFFFF"/>
              </a:solidFill>
              <a:latin typeface="Old Standard TT"/>
              <a:ea typeface="Old Standard TT"/>
              <a:cs typeface="Old Standard TT"/>
              <a:sym typeface="Old Standard TT"/>
            </a:endParaRPr>
          </a:p>
        </p:txBody>
      </p:sp>
      <p:sp>
        <p:nvSpPr>
          <p:cNvPr id="161" name="Google Shape;161;p22"/>
          <p:cNvSpPr txBox="1"/>
          <p:nvPr/>
        </p:nvSpPr>
        <p:spPr>
          <a:xfrm>
            <a:off x="6084000" y="1223259"/>
            <a:ext cx="274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Old Standard TT"/>
                <a:ea typeface="Old Standard TT"/>
                <a:cs typeface="Old Standard TT"/>
                <a:sym typeface="Old Standard TT"/>
              </a:rPr>
              <a:t>FEATURE</a:t>
            </a:r>
            <a:endParaRPr>
              <a:solidFill>
                <a:srgbClr val="FFFFFF"/>
              </a:solidFill>
              <a:latin typeface="Old Standard TT"/>
              <a:ea typeface="Old Standard TT"/>
              <a:cs typeface="Old Standard TT"/>
              <a:sym typeface="Old Standard TT"/>
            </a:endParaRPr>
          </a:p>
        </p:txBody>
      </p:sp>
      <p:sp>
        <p:nvSpPr>
          <p:cNvPr id="162" name="Google Shape;162;p22"/>
          <p:cNvSpPr txBox="1"/>
          <p:nvPr/>
        </p:nvSpPr>
        <p:spPr>
          <a:xfrm>
            <a:off x="1079500" y="1233563"/>
            <a:ext cx="156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OBSERVATION</a:t>
            </a:r>
            <a:endParaRPr>
              <a:solidFill>
                <a:schemeClr val="lt1"/>
              </a:solidFill>
              <a:latin typeface="Old Standard TT"/>
              <a:ea typeface="Old Standard TT"/>
              <a:cs typeface="Old Standard TT"/>
              <a:sym typeface="Old Standard TT"/>
            </a:endParaRPr>
          </a:p>
        </p:txBody>
      </p:sp>
      <p:sp>
        <p:nvSpPr>
          <p:cNvPr id="163" name="Google Shape;163;p22"/>
          <p:cNvSpPr/>
          <p:nvPr/>
        </p:nvSpPr>
        <p:spPr>
          <a:xfrm>
            <a:off x="3032150" y="1200159"/>
            <a:ext cx="483600" cy="446400"/>
          </a:xfrm>
          <a:prstGeom prst="chevron">
            <a:avLst>
              <a:gd fmla="val 50000" name="adj"/>
            </a:avLst>
          </a:prstGeom>
          <a:solidFill>
            <a:srgbClr val="D9D9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5775350" y="1200159"/>
            <a:ext cx="483600" cy="446400"/>
          </a:xfrm>
          <a:prstGeom prst="chevron">
            <a:avLst>
              <a:gd fmla="val 50000" name="adj"/>
            </a:avLst>
          </a:prstGeom>
          <a:solidFill>
            <a:srgbClr val="D9D9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251125" y="1200159"/>
            <a:ext cx="2883900" cy="446400"/>
          </a:xfrm>
          <a:prstGeom prst="homePlate">
            <a:avLst>
              <a:gd fmla="val 50000" name="adj"/>
            </a:avLst>
          </a:prstGeom>
          <a:gradFill>
            <a:gsLst>
              <a:gs pos="0">
                <a:srgbClr val="AFDEDA"/>
              </a:gs>
              <a:gs pos="100000">
                <a:srgbClr val="5AB1A8"/>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465050" y="1223259"/>
            <a:ext cx="230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OBSERVATIONS</a:t>
            </a:r>
            <a:endParaRPr>
              <a:solidFill>
                <a:schemeClr val="lt1"/>
              </a:solidFill>
              <a:latin typeface="Old Standard TT"/>
              <a:ea typeface="Old Standard TT"/>
              <a:cs typeface="Old Standard TT"/>
              <a:sym typeface="Old Standard TT"/>
            </a:endParaRPr>
          </a:p>
        </p:txBody>
      </p:sp>
      <p:sp>
        <p:nvSpPr>
          <p:cNvPr id="167" name="Google Shape;167;p22"/>
          <p:cNvSpPr txBox="1"/>
          <p:nvPr/>
        </p:nvSpPr>
        <p:spPr>
          <a:xfrm>
            <a:off x="3535031" y="3576850"/>
            <a:ext cx="21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Tool needs to be packable</a:t>
            </a:r>
            <a:endParaRPr>
              <a:latin typeface="Old Standard TT"/>
              <a:ea typeface="Old Standard TT"/>
              <a:cs typeface="Old Standard TT"/>
              <a:sym typeface="Old Standard TT"/>
            </a:endParaRPr>
          </a:p>
        </p:txBody>
      </p:sp>
      <p:sp>
        <p:nvSpPr>
          <p:cNvPr id="168" name="Google Shape;168;p22"/>
          <p:cNvSpPr txBox="1"/>
          <p:nvPr/>
        </p:nvSpPr>
        <p:spPr>
          <a:xfrm>
            <a:off x="3535031" y="2634256"/>
            <a:ext cx="222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Tool needs to be easy to use</a:t>
            </a:r>
            <a:endParaRPr>
              <a:latin typeface="Old Standard TT"/>
              <a:ea typeface="Old Standard TT"/>
              <a:cs typeface="Old Standard TT"/>
              <a:sym typeface="Old Standard TT"/>
            </a:endParaRPr>
          </a:p>
        </p:txBody>
      </p:sp>
      <p:sp>
        <p:nvSpPr>
          <p:cNvPr id="169" name="Google Shape;169;p22"/>
          <p:cNvSpPr txBox="1"/>
          <p:nvPr/>
        </p:nvSpPr>
        <p:spPr>
          <a:xfrm>
            <a:off x="6231600" y="3576850"/>
            <a:ext cx="29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Sized for repair kits, pockets</a:t>
            </a:r>
            <a:endParaRPr>
              <a:latin typeface="Old Standard TT"/>
              <a:ea typeface="Old Standard TT"/>
              <a:cs typeface="Old Standard TT"/>
              <a:sym typeface="Old Standard TT"/>
            </a:endParaRPr>
          </a:p>
        </p:txBody>
      </p:sp>
      <p:cxnSp>
        <p:nvCxnSpPr>
          <p:cNvPr id="170" name="Google Shape;170;p22"/>
          <p:cNvCxnSpPr/>
          <p:nvPr/>
        </p:nvCxnSpPr>
        <p:spPr>
          <a:xfrm>
            <a:off x="139525" y="2529900"/>
            <a:ext cx="8752200" cy="0"/>
          </a:xfrm>
          <a:prstGeom prst="straightConnector1">
            <a:avLst/>
          </a:prstGeom>
          <a:noFill/>
          <a:ln cap="flat" cmpd="sng" w="9525">
            <a:solidFill>
              <a:srgbClr val="D9D9D9"/>
            </a:solidFill>
            <a:prstDash val="solid"/>
            <a:round/>
            <a:headEnd len="med" w="med" type="none"/>
            <a:tailEnd len="med" w="med" type="none"/>
          </a:ln>
        </p:spPr>
      </p:cxnSp>
      <p:cxnSp>
        <p:nvCxnSpPr>
          <p:cNvPr id="171" name="Google Shape;171;p22"/>
          <p:cNvCxnSpPr/>
          <p:nvPr/>
        </p:nvCxnSpPr>
        <p:spPr>
          <a:xfrm>
            <a:off x="139525" y="3368100"/>
            <a:ext cx="8752200" cy="0"/>
          </a:xfrm>
          <a:prstGeom prst="straightConnector1">
            <a:avLst/>
          </a:prstGeom>
          <a:noFill/>
          <a:ln cap="flat" cmpd="sng" w="9525">
            <a:solidFill>
              <a:srgbClr val="D9D9D9"/>
            </a:solidFill>
            <a:prstDash val="solid"/>
            <a:round/>
            <a:headEnd len="med" w="med" type="none"/>
            <a:tailEnd len="med" w="med" type="none"/>
          </a:ln>
        </p:spPr>
      </p:cxnSp>
      <p:cxnSp>
        <p:nvCxnSpPr>
          <p:cNvPr id="172" name="Google Shape;172;p22"/>
          <p:cNvCxnSpPr/>
          <p:nvPr/>
        </p:nvCxnSpPr>
        <p:spPr>
          <a:xfrm>
            <a:off x="215725" y="4206300"/>
            <a:ext cx="8752200" cy="0"/>
          </a:xfrm>
          <a:prstGeom prst="straightConnector1">
            <a:avLst/>
          </a:prstGeom>
          <a:noFill/>
          <a:ln cap="flat" cmpd="sng" w="9525">
            <a:solidFill>
              <a:srgbClr val="D9D9D9"/>
            </a:solidFill>
            <a:prstDash val="solid"/>
            <a:round/>
            <a:headEnd len="med" w="med" type="none"/>
            <a:tailEnd len="med" w="med" type="none"/>
          </a:ln>
        </p:spPr>
      </p:cxnSp>
      <p:cxnSp>
        <p:nvCxnSpPr>
          <p:cNvPr id="173" name="Google Shape;173;p22"/>
          <p:cNvCxnSpPr/>
          <p:nvPr/>
        </p:nvCxnSpPr>
        <p:spPr>
          <a:xfrm>
            <a:off x="3211275" y="1832900"/>
            <a:ext cx="0" cy="2975400"/>
          </a:xfrm>
          <a:prstGeom prst="straightConnector1">
            <a:avLst/>
          </a:prstGeom>
          <a:noFill/>
          <a:ln cap="flat" cmpd="sng" w="228600">
            <a:solidFill>
              <a:schemeClr val="accent1"/>
            </a:solidFill>
            <a:prstDash val="solid"/>
            <a:round/>
            <a:headEnd len="med" w="med" type="none"/>
            <a:tailEnd len="med" w="med" type="none"/>
          </a:ln>
        </p:spPr>
      </p:cxnSp>
      <p:cxnSp>
        <p:nvCxnSpPr>
          <p:cNvPr id="174" name="Google Shape;174;p22"/>
          <p:cNvCxnSpPr/>
          <p:nvPr/>
        </p:nvCxnSpPr>
        <p:spPr>
          <a:xfrm>
            <a:off x="5954475" y="1909100"/>
            <a:ext cx="0" cy="2975400"/>
          </a:xfrm>
          <a:prstGeom prst="straightConnector1">
            <a:avLst/>
          </a:prstGeom>
          <a:noFill/>
          <a:ln cap="flat" cmpd="sng" w="228600">
            <a:solidFill>
              <a:schemeClr val="accent1"/>
            </a:solidFill>
            <a:prstDash val="solid"/>
            <a:round/>
            <a:headEnd len="med" w="med" type="none"/>
            <a:tailEnd len="med" w="med" type="none"/>
          </a:ln>
        </p:spPr>
      </p:cxnSp>
      <p:cxnSp>
        <p:nvCxnSpPr>
          <p:cNvPr id="175" name="Google Shape;175;p22"/>
          <p:cNvCxnSpPr/>
          <p:nvPr/>
        </p:nvCxnSpPr>
        <p:spPr>
          <a:xfrm>
            <a:off x="3117950" y="3776950"/>
            <a:ext cx="312000" cy="0"/>
          </a:xfrm>
          <a:prstGeom prst="straightConnector1">
            <a:avLst/>
          </a:prstGeom>
          <a:noFill/>
          <a:ln cap="flat" cmpd="sng" w="9525">
            <a:solidFill>
              <a:schemeClr val="dk2"/>
            </a:solidFill>
            <a:prstDash val="solid"/>
            <a:round/>
            <a:headEnd len="med" w="med" type="none"/>
            <a:tailEnd len="med" w="med" type="stealth"/>
          </a:ln>
        </p:spPr>
      </p:cxnSp>
      <p:sp>
        <p:nvSpPr>
          <p:cNvPr id="176" name="Google Shape;176;p22"/>
          <p:cNvSpPr txBox="1"/>
          <p:nvPr/>
        </p:nvSpPr>
        <p:spPr>
          <a:xfrm>
            <a:off x="6231600" y="2634256"/>
            <a:ext cx="29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No assembly necessary</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Straightforward Touchpoints</a:t>
            </a:r>
            <a:endParaRPr>
              <a:latin typeface="Old Standard TT"/>
              <a:ea typeface="Old Standard TT"/>
              <a:cs typeface="Old Standard TT"/>
              <a:sym typeface="Old Standard TT"/>
            </a:endParaRPr>
          </a:p>
        </p:txBody>
      </p:sp>
      <p:cxnSp>
        <p:nvCxnSpPr>
          <p:cNvPr id="177" name="Google Shape;177;p22"/>
          <p:cNvCxnSpPr/>
          <p:nvPr/>
        </p:nvCxnSpPr>
        <p:spPr>
          <a:xfrm>
            <a:off x="3117950" y="2942056"/>
            <a:ext cx="312000" cy="0"/>
          </a:xfrm>
          <a:prstGeom prst="straightConnector1">
            <a:avLst/>
          </a:prstGeom>
          <a:noFill/>
          <a:ln cap="flat" cmpd="sng" w="9525">
            <a:solidFill>
              <a:schemeClr val="dk2"/>
            </a:solidFill>
            <a:prstDash val="solid"/>
            <a:round/>
            <a:headEnd len="med" w="med" type="none"/>
            <a:tailEnd len="med" w="med" type="stealth"/>
          </a:ln>
        </p:spPr>
      </p:cxnSp>
      <p:cxnSp>
        <p:nvCxnSpPr>
          <p:cNvPr id="178" name="Google Shape;178;p22"/>
          <p:cNvCxnSpPr/>
          <p:nvPr/>
        </p:nvCxnSpPr>
        <p:spPr>
          <a:xfrm>
            <a:off x="5861150" y="3776950"/>
            <a:ext cx="312000" cy="0"/>
          </a:xfrm>
          <a:prstGeom prst="straightConnector1">
            <a:avLst/>
          </a:prstGeom>
          <a:noFill/>
          <a:ln cap="flat" cmpd="sng" w="9525">
            <a:solidFill>
              <a:schemeClr val="dk2"/>
            </a:solidFill>
            <a:prstDash val="solid"/>
            <a:round/>
            <a:headEnd len="med" w="med" type="none"/>
            <a:tailEnd len="med" w="med" type="stealth"/>
          </a:ln>
        </p:spPr>
      </p:cxnSp>
      <p:cxnSp>
        <p:nvCxnSpPr>
          <p:cNvPr id="179" name="Google Shape;179;p22"/>
          <p:cNvCxnSpPr/>
          <p:nvPr/>
        </p:nvCxnSpPr>
        <p:spPr>
          <a:xfrm>
            <a:off x="5861150" y="2942056"/>
            <a:ext cx="312000" cy="0"/>
          </a:xfrm>
          <a:prstGeom prst="straightConnector1">
            <a:avLst/>
          </a:prstGeom>
          <a:noFill/>
          <a:ln cap="flat" cmpd="sng" w="9525">
            <a:solidFill>
              <a:schemeClr val="dk2"/>
            </a:solidFill>
            <a:prstDash val="solid"/>
            <a:round/>
            <a:headEnd len="med" w="med" type="none"/>
            <a:tailEnd len="med" w="med" type="stealth"/>
          </a:ln>
        </p:spPr>
      </p:cxnSp>
      <p:sp>
        <p:nvSpPr>
          <p:cNvPr id="180" name="Google Shape;180;p22"/>
          <p:cNvSpPr txBox="1"/>
          <p:nvPr/>
        </p:nvSpPr>
        <p:spPr>
          <a:xfrm>
            <a:off x="102300" y="1805573"/>
            <a:ext cx="30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Riders need a tool to help with tire removal and installation</a:t>
            </a:r>
            <a:endParaRPr>
              <a:latin typeface="Old Standard TT"/>
              <a:ea typeface="Old Standard TT"/>
              <a:cs typeface="Old Standard TT"/>
              <a:sym typeface="Old Standard TT"/>
            </a:endParaRPr>
          </a:p>
        </p:txBody>
      </p:sp>
      <p:sp>
        <p:nvSpPr>
          <p:cNvPr id="181" name="Google Shape;181;p22"/>
          <p:cNvSpPr txBox="1"/>
          <p:nvPr/>
        </p:nvSpPr>
        <p:spPr>
          <a:xfrm>
            <a:off x="3535025" y="1805575"/>
            <a:ext cx="254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Tool needs to be multi-</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purpose and add leverage </a:t>
            </a:r>
            <a:endParaRPr>
              <a:latin typeface="Old Standard TT"/>
              <a:ea typeface="Old Standard TT"/>
              <a:cs typeface="Old Standard TT"/>
              <a:sym typeface="Old Standard TT"/>
            </a:endParaRPr>
          </a:p>
        </p:txBody>
      </p:sp>
      <p:sp>
        <p:nvSpPr>
          <p:cNvPr id="182" name="Google Shape;182;p22"/>
          <p:cNvSpPr txBox="1"/>
          <p:nvPr/>
        </p:nvSpPr>
        <p:spPr>
          <a:xfrm>
            <a:off x="6231600" y="1805573"/>
            <a:ext cx="293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Tire Lever, Bead Jack (&amp; more)</a:t>
            </a:r>
            <a:endParaRPr>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Suitable for 23mm-65mm tires</a:t>
            </a:r>
            <a:endParaRPr>
              <a:latin typeface="Old Standard TT"/>
              <a:ea typeface="Old Standard TT"/>
              <a:cs typeface="Old Standard TT"/>
              <a:sym typeface="Old Standard TT"/>
            </a:endParaRPr>
          </a:p>
        </p:txBody>
      </p:sp>
      <p:cxnSp>
        <p:nvCxnSpPr>
          <p:cNvPr id="183" name="Google Shape;183;p22"/>
          <p:cNvCxnSpPr/>
          <p:nvPr/>
        </p:nvCxnSpPr>
        <p:spPr>
          <a:xfrm>
            <a:off x="3117950" y="2113373"/>
            <a:ext cx="312000" cy="0"/>
          </a:xfrm>
          <a:prstGeom prst="straightConnector1">
            <a:avLst/>
          </a:prstGeom>
          <a:noFill/>
          <a:ln cap="flat" cmpd="sng" w="9525">
            <a:solidFill>
              <a:schemeClr val="dk2"/>
            </a:solidFill>
            <a:prstDash val="solid"/>
            <a:round/>
            <a:headEnd len="med" w="med" type="none"/>
            <a:tailEnd len="med" w="med" type="stealth"/>
          </a:ln>
        </p:spPr>
      </p:cxnSp>
      <p:cxnSp>
        <p:nvCxnSpPr>
          <p:cNvPr id="184" name="Google Shape;184;p22"/>
          <p:cNvCxnSpPr/>
          <p:nvPr/>
        </p:nvCxnSpPr>
        <p:spPr>
          <a:xfrm>
            <a:off x="5861150" y="2113373"/>
            <a:ext cx="312000" cy="0"/>
          </a:xfrm>
          <a:prstGeom prst="straightConnector1">
            <a:avLst/>
          </a:prstGeom>
          <a:noFill/>
          <a:ln cap="flat" cmpd="sng" w="9525">
            <a:solidFill>
              <a:schemeClr val="dk2"/>
            </a:solidFill>
            <a:prstDash val="solid"/>
            <a:round/>
            <a:headEnd len="med" w="med" type="none"/>
            <a:tailEnd len="med" w="med" type="stealth"/>
          </a:ln>
        </p:spPr>
      </p:cxnSp>
      <p:sp>
        <p:nvSpPr>
          <p:cNvPr id="185" name="Google Shape;185;p22"/>
          <p:cNvSpPr txBox="1"/>
          <p:nvPr/>
        </p:nvSpPr>
        <p:spPr>
          <a:xfrm>
            <a:off x="102300" y="4245292"/>
            <a:ext cx="30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Riders need a tool that is affordable and durable</a:t>
            </a:r>
            <a:endParaRPr>
              <a:latin typeface="Old Standard TT"/>
              <a:ea typeface="Old Standard TT"/>
              <a:cs typeface="Old Standard TT"/>
              <a:sym typeface="Old Standard TT"/>
            </a:endParaRPr>
          </a:p>
        </p:txBody>
      </p:sp>
      <p:sp>
        <p:nvSpPr>
          <p:cNvPr id="186" name="Google Shape;186;p22"/>
          <p:cNvSpPr txBox="1"/>
          <p:nvPr/>
        </p:nvSpPr>
        <p:spPr>
          <a:xfrm>
            <a:off x="3535031" y="4352992"/>
            <a:ext cx="22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Tool needs to be low-price</a:t>
            </a:r>
            <a:endParaRPr>
              <a:latin typeface="Old Standard TT"/>
              <a:ea typeface="Old Standard TT"/>
              <a:cs typeface="Old Standard TT"/>
              <a:sym typeface="Old Standard TT"/>
            </a:endParaRPr>
          </a:p>
        </p:txBody>
      </p:sp>
      <p:sp>
        <p:nvSpPr>
          <p:cNvPr id="187" name="Google Shape;187;p22"/>
          <p:cNvSpPr txBox="1"/>
          <p:nvPr/>
        </p:nvSpPr>
        <p:spPr>
          <a:xfrm>
            <a:off x="6231600" y="4352992"/>
            <a:ext cx="29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&lt;$25</a:t>
            </a:r>
            <a:endParaRPr>
              <a:latin typeface="Old Standard TT"/>
              <a:ea typeface="Old Standard TT"/>
              <a:cs typeface="Old Standard TT"/>
              <a:sym typeface="Old Standard TT"/>
            </a:endParaRPr>
          </a:p>
        </p:txBody>
      </p:sp>
      <p:cxnSp>
        <p:nvCxnSpPr>
          <p:cNvPr id="188" name="Google Shape;188;p22"/>
          <p:cNvCxnSpPr/>
          <p:nvPr/>
        </p:nvCxnSpPr>
        <p:spPr>
          <a:xfrm>
            <a:off x="3117950" y="4553092"/>
            <a:ext cx="312000" cy="0"/>
          </a:xfrm>
          <a:prstGeom prst="straightConnector1">
            <a:avLst/>
          </a:prstGeom>
          <a:noFill/>
          <a:ln cap="flat" cmpd="sng" w="9525">
            <a:solidFill>
              <a:schemeClr val="dk2"/>
            </a:solidFill>
            <a:prstDash val="solid"/>
            <a:round/>
            <a:headEnd len="med" w="med" type="none"/>
            <a:tailEnd len="med" w="med" type="stealth"/>
          </a:ln>
        </p:spPr>
      </p:cxnSp>
      <p:cxnSp>
        <p:nvCxnSpPr>
          <p:cNvPr id="189" name="Google Shape;189;p22"/>
          <p:cNvCxnSpPr/>
          <p:nvPr/>
        </p:nvCxnSpPr>
        <p:spPr>
          <a:xfrm>
            <a:off x="5861150" y="4553092"/>
            <a:ext cx="3120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71250" y="526350"/>
            <a:ext cx="7760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LUMBERJACK</a:t>
            </a:r>
            <a:endParaRPr/>
          </a:p>
        </p:txBody>
      </p:sp>
      <p:sp>
        <p:nvSpPr>
          <p:cNvPr id="195" name="Google Shape;19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0" y="434125"/>
            <a:ext cx="97464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TWO TIRED SOLUTIONS’ “THE LUMBERJACK”</a:t>
            </a:r>
            <a:endParaRPr sz="2500"/>
          </a:p>
        </p:txBody>
      </p:sp>
      <p:sp>
        <p:nvSpPr>
          <p:cNvPr id="201" name="Google Shape;20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4"/>
          <p:cNvSpPr txBox="1"/>
          <p:nvPr/>
        </p:nvSpPr>
        <p:spPr>
          <a:xfrm>
            <a:off x="7415700" y="1674625"/>
            <a:ext cx="15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RIM POSITION</a:t>
            </a:r>
            <a:endParaRPr>
              <a:latin typeface="Old Standard TT"/>
              <a:ea typeface="Old Standard TT"/>
              <a:cs typeface="Old Standard TT"/>
              <a:sym typeface="Old Standard TT"/>
            </a:endParaRPr>
          </a:p>
        </p:txBody>
      </p:sp>
      <p:sp>
        <p:nvSpPr>
          <p:cNvPr id="203" name="Google Shape;203;p24"/>
          <p:cNvSpPr txBox="1"/>
          <p:nvPr/>
        </p:nvSpPr>
        <p:spPr>
          <a:xfrm>
            <a:off x="7321200" y="3899425"/>
            <a:ext cx="17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HOOK </a:t>
            </a:r>
            <a:r>
              <a:rPr lang="en">
                <a:latin typeface="Old Standard TT"/>
                <a:ea typeface="Old Standard TT"/>
                <a:cs typeface="Old Standard TT"/>
                <a:sym typeface="Old Standard TT"/>
              </a:rPr>
              <a:t>POSITION</a:t>
            </a:r>
            <a:endParaRPr>
              <a:latin typeface="Old Standard TT"/>
              <a:ea typeface="Old Standard TT"/>
              <a:cs typeface="Old Standard TT"/>
              <a:sym typeface="Old Standard TT"/>
            </a:endParaRPr>
          </a:p>
        </p:txBody>
      </p:sp>
      <p:sp>
        <p:nvSpPr>
          <p:cNvPr id="204" name="Google Shape;204;p24"/>
          <p:cNvSpPr txBox="1"/>
          <p:nvPr/>
        </p:nvSpPr>
        <p:spPr>
          <a:xfrm>
            <a:off x="311700" y="1361750"/>
            <a:ext cx="17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BIKE LEVER X 2</a:t>
            </a:r>
            <a:endParaRPr>
              <a:latin typeface="Old Standard TT"/>
              <a:ea typeface="Old Standard TT"/>
              <a:cs typeface="Old Standard TT"/>
              <a:sym typeface="Old Standard TT"/>
            </a:endParaRPr>
          </a:p>
        </p:txBody>
      </p:sp>
      <p:sp>
        <p:nvSpPr>
          <p:cNvPr id="205" name="Google Shape;205;p24"/>
          <p:cNvSpPr txBox="1"/>
          <p:nvPr/>
        </p:nvSpPr>
        <p:spPr>
          <a:xfrm>
            <a:off x="2648750" y="3899425"/>
            <a:ext cx="17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PIN</a:t>
            </a:r>
            <a:endParaRPr>
              <a:latin typeface="Old Standard TT"/>
              <a:ea typeface="Old Standard TT"/>
              <a:cs typeface="Old Standard TT"/>
              <a:sym typeface="Old Standard TT"/>
            </a:endParaRPr>
          </a:p>
        </p:txBody>
      </p:sp>
      <p:pic>
        <p:nvPicPr>
          <p:cNvPr id="206" name="Google Shape;206;p24"/>
          <p:cNvPicPr preferRelativeResize="0"/>
          <p:nvPr/>
        </p:nvPicPr>
        <p:blipFill>
          <a:blip r:embed="rId3">
            <a:alphaModFix/>
          </a:blip>
          <a:stretch>
            <a:fillRect/>
          </a:stretch>
        </p:blipFill>
        <p:spPr>
          <a:xfrm>
            <a:off x="2413138" y="1441612"/>
            <a:ext cx="4019128" cy="2260276"/>
          </a:xfrm>
          <a:prstGeom prst="rect">
            <a:avLst/>
          </a:prstGeom>
          <a:noFill/>
          <a:ln>
            <a:noFill/>
          </a:ln>
        </p:spPr>
      </p:pic>
      <p:cxnSp>
        <p:nvCxnSpPr>
          <p:cNvPr id="207" name="Google Shape;207;p24"/>
          <p:cNvCxnSpPr/>
          <p:nvPr/>
        </p:nvCxnSpPr>
        <p:spPr>
          <a:xfrm>
            <a:off x="6318300" y="3623425"/>
            <a:ext cx="1279500" cy="2760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24"/>
          <p:cNvCxnSpPr/>
          <p:nvPr/>
        </p:nvCxnSpPr>
        <p:spPr>
          <a:xfrm flipH="1" rot="10800000">
            <a:off x="6318300" y="1980050"/>
            <a:ext cx="1097400" cy="3816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24"/>
          <p:cNvCxnSpPr>
            <a:endCxn id="204" idx="3"/>
          </p:cNvCxnSpPr>
          <p:nvPr/>
        </p:nvCxnSpPr>
        <p:spPr>
          <a:xfrm rot="10800000">
            <a:off x="2067600" y="1561850"/>
            <a:ext cx="435300" cy="2181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4"/>
          <p:cNvCxnSpPr>
            <a:stCxn id="204" idx="3"/>
          </p:cNvCxnSpPr>
          <p:nvPr/>
        </p:nvCxnSpPr>
        <p:spPr>
          <a:xfrm>
            <a:off x="2067600" y="1561850"/>
            <a:ext cx="379800" cy="4182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24"/>
          <p:cNvCxnSpPr/>
          <p:nvPr/>
        </p:nvCxnSpPr>
        <p:spPr>
          <a:xfrm flipH="1">
            <a:off x="3070250" y="2571750"/>
            <a:ext cx="628800" cy="137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MANUFACTURING/ASSEMBLY</a:t>
            </a:r>
            <a:endParaRPr/>
          </a:p>
        </p:txBody>
      </p:sp>
      <p:sp>
        <p:nvSpPr>
          <p:cNvPr id="218" name="Google Shape;218;p25"/>
          <p:cNvSpPr txBox="1"/>
          <p:nvPr/>
        </p:nvSpPr>
        <p:spPr>
          <a:xfrm>
            <a:off x="311700" y="1248000"/>
            <a:ext cx="68580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Material Selection: Nylon</a:t>
            </a:r>
            <a:endParaRPr sz="2000">
              <a:latin typeface="Old Standard TT"/>
              <a:ea typeface="Old Standard TT"/>
              <a:cs typeface="Old Standard TT"/>
              <a:sym typeface="Old Standard TT"/>
            </a:endParaRPr>
          </a:p>
          <a:p>
            <a:pPr indent="-355600" lvl="1" marL="9144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Lower Cost</a:t>
            </a:r>
            <a:endParaRPr sz="2000">
              <a:latin typeface="Old Standard TT"/>
              <a:ea typeface="Old Standard TT"/>
              <a:cs typeface="Old Standard TT"/>
              <a:sym typeface="Old Standard TT"/>
            </a:endParaRPr>
          </a:p>
          <a:p>
            <a:pPr indent="-355600" lvl="1" marL="9144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Durable and Flexible Material </a:t>
            </a:r>
            <a:endParaRPr sz="2000">
              <a:latin typeface="Old Standard TT"/>
              <a:ea typeface="Old Standard TT"/>
              <a:cs typeface="Old Standard TT"/>
              <a:sym typeface="Old Standard TT"/>
            </a:endParaRPr>
          </a:p>
          <a:p>
            <a:pPr indent="-355600" lvl="1" marL="9144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Manufacturing Process: 3D Printing and Injection Modeling</a:t>
            </a:r>
            <a:endParaRPr sz="2000">
              <a:latin typeface="Old Standard TT"/>
              <a:ea typeface="Old Standard TT"/>
              <a:cs typeface="Old Standard TT"/>
              <a:sym typeface="Old Standard TT"/>
            </a:endParaRPr>
          </a:p>
          <a:p>
            <a:pPr indent="0" lvl="0" marL="0" rtl="0" algn="l">
              <a:spcBef>
                <a:spcPts val="0"/>
              </a:spcBef>
              <a:spcAft>
                <a:spcPts val="0"/>
              </a:spcAft>
              <a:buNone/>
            </a:pPr>
            <a:r>
              <a:t/>
            </a:r>
            <a:endParaRPr sz="2000">
              <a:latin typeface="Old Standard TT"/>
              <a:ea typeface="Old Standard TT"/>
              <a:cs typeface="Old Standard TT"/>
              <a:sym typeface="Old Standard TT"/>
            </a:endParaRPr>
          </a:p>
          <a:p>
            <a:pPr indent="-355600" lvl="0" marL="4572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Components Included in Assembly:</a:t>
            </a:r>
            <a:endParaRPr sz="2000">
              <a:latin typeface="Old Standard TT"/>
              <a:ea typeface="Old Standard TT"/>
              <a:cs typeface="Old Standard TT"/>
              <a:sym typeface="Old Standard TT"/>
            </a:endParaRPr>
          </a:p>
          <a:p>
            <a:pPr indent="-355600" lvl="1" marL="9144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Shoulder Bolt</a:t>
            </a:r>
            <a:endParaRPr sz="2000">
              <a:latin typeface="Old Standard TT"/>
              <a:ea typeface="Old Standard TT"/>
              <a:cs typeface="Old Standard TT"/>
              <a:sym typeface="Old Standard TT"/>
            </a:endParaRPr>
          </a:p>
          <a:p>
            <a:pPr indent="-355600" lvl="1" marL="914400" rtl="0" algn="l">
              <a:spcBef>
                <a:spcPts val="0"/>
              </a:spcBef>
              <a:spcAft>
                <a:spcPts val="0"/>
              </a:spcAft>
              <a:buSzPts val="2000"/>
              <a:buFont typeface="Old Standard TT"/>
              <a:buChar char="➢"/>
            </a:pPr>
            <a:r>
              <a:rPr lang="en" sz="2000">
                <a:latin typeface="Old Standard TT"/>
                <a:ea typeface="Old Standard TT"/>
                <a:cs typeface="Old Standard TT"/>
                <a:sym typeface="Old Standard TT"/>
              </a:rPr>
              <a:t>Wing Nut </a:t>
            </a:r>
            <a:endParaRPr sz="2000">
              <a:latin typeface="Old Standard TT"/>
              <a:ea typeface="Old Standard TT"/>
              <a:cs typeface="Old Standard TT"/>
              <a:sym typeface="Old Standard TT"/>
            </a:endParaRPr>
          </a:p>
        </p:txBody>
      </p:sp>
      <p:pic>
        <p:nvPicPr>
          <p:cNvPr id="219" name="Google Shape;219;p25"/>
          <p:cNvPicPr preferRelativeResize="0"/>
          <p:nvPr/>
        </p:nvPicPr>
        <p:blipFill>
          <a:blip r:embed="rId3">
            <a:alphaModFix/>
          </a:blip>
          <a:stretch>
            <a:fillRect/>
          </a:stretch>
        </p:blipFill>
        <p:spPr>
          <a:xfrm>
            <a:off x="5817151" y="2967551"/>
            <a:ext cx="3015149" cy="1695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71250" y="526350"/>
            <a:ext cx="7760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BUSINESS PLAN</a:t>
            </a:r>
            <a:endParaRPr/>
          </a:p>
        </p:txBody>
      </p:sp>
      <p:sp>
        <p:nvSpPr>
          <p:cNvPr id="225" name="Google Shape;22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Plan</a:t>
            </a:r>
            <a:endParaRPr/>
          </a:p>
        </p:txBody>
      </p:sp>
      <p:sp>
        <p:nvSpPr>
          <p:cNvPr id="232" name="Google Shape;232;p27"/>
          <p:cNvSpPr txBox="1"/>
          <p:nvPr/>
        </p:nvSpPr>
        <p:spPr>
          <a:xfrm>
            <a:off x="239550" y="1112725"/>
            <a:ext cx="4892700" cy="3832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MARKET</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Recreationalists, Commuters, Mechanics</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A must-have tool for repair kits </a:t>
            </a:r>
            <a:endParaRPr sz="1700">
              <a:latin typeface="Old Standard TT"/>
              <a:ea typeface="Old Standard TT"/>
              <a:cs typeface="Old Standard TT"/>
              <a:sym typeface="Old Standard TT"/>
            </a:endParaRPr>
          </a:p>
          <a:p>
            <a:pPr indent="0" lvl="0" marL="914400" rtl="0" algn="l">
              <a:spcBef>
                <a:spcPts val="0"/>
              </a:spcBef>
              <a:spcAft>
                <a:spcPts val="0"/>
              </a:spcAft>
              <a:buNone/>
            </a:pPr>
            <a:r>
              <a:t/>
            </a:r>
            <a:endParaRPr sz="1700">
              <a:latin typeface="Old Standard TT"/>
              <a:ea typeface="Old Standard TT"/>
              <a:cs typeface="Old Standard TT"/>
              <a:sym typeface="Old Standard TT"/>
            </a:endParaRPr>
          </a:p>
          <a:p>
            <a:pPr indent="-336550" lvl="0" marL="4572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SALES</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Bulk Orders to Bike Shops</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Online Retailers</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solidFill>
                  <a:schemeClr val="dk1"/>
                </a:solidFill>
                <a:latin typeface="Old Standard TT"/>
                <a:ea typeface="Old Standard TT"/>
                <a:cs typeface="Old Standard TT"/>
                <a:sym typeface="Old Standard TT"/>
              </a:rPr>
              <a:t>$15-$20 price point</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700">
              <a:solidFill>
                <a:schemeClr val="dk1"/>
              </a:solidFill>
              <a:latin typeface="Old Standard TT"/>
              <a:ea typeface="Old Standard TT"/>
              <a:cs typeface="Old Standard TT"/>
              <a:sym typeface="Old Standard TT"/>
            </a:endParaRPr>
          </a:p>
          <a:p>
            <a:pPr indent="-336550" lvl="0" marL="4572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FUNDING</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Local Bike Shop Sponsorship</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Bike Industry Sponsorship</a:t>
            </a:r>
            <a:endParaRPr sz="1700">
              <a:latin typeface="Old Standard TT"/>
              <a:ea typeface="Old Standard TT"/>
              <a:cs typeface="Old Standard TT"/>
              <a:sym typeface="Old Standard TT"/>
            </a:endParaRPr>
          </a:p>
          <a:p>
            <a:pPr indent="-336550" lvl="1" marL="914400" rtl="0" algn="l">
              <a:spcBef>
                <a:spcPts val="0"/>
              </a:spcBef>
              <a:spcAft>
                <a:spcPts val="0"/>
              </a:spcAft>
              <a:buSzPts val="1700"/>
              <a:buFont typeface="Old Standard TT"/>
              <a:buChar char="○"/>
            </a:pPr>
            <a:r>
              <a:rPr lang="en" sz="1700">
                <a:latin typeface="Old Standard TT"/>
                <a:ea typeface="Old Standard TT"/>
                <a:cs typeface="Old Standard TT"/>
                <a:sym typeface="Old Standard TT"/>
              </a:rPr>
              <a:t>Crowd-funding</a:t>
            </a:r>
            <a:endParaRPr sz="17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p:txBody>
      </p:sp>
      <p:pic>
        <p:nvPicPr>
          <p:cNvPr id="233" name="Google Shape;233;p27"/>
          <p:cNvPicPr preferRelativeResize="0"/>
          <p:nvPr/>
        </p:nvPicPr>
        <p:blipFill>
          <a:blip r:embed="rId3">
            <a:alphaModFix/>
          </a:blip>
          <a:stretch>
            <a:fillRect/>
          </a:stretch>
        </p:blipFill>
        <p:spPr>
          <a:xfrm>
            <a:off x="5795825" y="722225"/>
            <a:ext cx="2938476" cy="1766200"/>
          </a:xfrm>
          <a:prstGeom prst="rect">
            <a:avLst/>
          </a:prstGeom>
          <a:noFill/>
          <a:ln>
            <a:noFill/>
          </a:ln>
        </p:spPr>
      </p:pic>
      <p:sp>
        <p:nvSpPr>
          <p:cNvPr id="234" name="Google Shape;234;p27"/>
          <p:cNvSpPr txBox="1"/>
          <p:nvPr/>
        </p:nvSpPr>
        <p:spPr>
          <a:xfrm>
            <a:off x="5991450" y="2833950"/>
            <a:ext cx="2711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$25k start up (molds, 3D Printers, tooling)</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12k units sold in first year</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10% growth every year</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$200k employee costs per year</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$18 profit per part</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n">
                <a:latin typeface="Old Standard TT"/>
                <a:ea typeface="Old Standard TT"/>
                <a:cs typeface="Old Standard TT"/>
                <a:sym typeface="Old Standard TT"/>
              </a:rPr>
              <a:t>Break-even at ~1 year</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643093" y="1926309"/>
            <a:ext cx="5857800" cy="1290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1"/>
                </a:solidFill>
              </a:rPr>
              <a:t>Questions? </a:t>
            </a:r>
            <a:r>
              <a:rPr lang="en">
                <a:solidFill>
                  <a:schemeClr val="accent1"/>
                </a:solidFill>
              </a:rPr>
              <a:t> </a:t>
            </a:r>
            <a:endParaRPr>
              <a:solidFill>
                <a:schemeClr val="accent1"/>
              </a:solidFill>
            </a:endParaRPr>
          </a:p>
        </p:txBody>
      </p:sp>
      <p:sp>
        <p:nvSpPr>
          <p:cNvPr id="240" name="Google Shape;2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6" name="Google Shape;246;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https://www.cnbc.com/2020/08/29/coronavirus-bike-sales-surge-schwinn-pivots-marketing-plan.html</a:t>
            </a:r>
            <a:endParaRPr/>
          </a:p>
          <a:p>
            <a:pPr indent="-342900" lvl="0" marL="457200" rtl="0" algn="l">
              <a:spcBef>
                <a:spcPts val="0"/>
              </a:spcBef>
              <a:spcAft>
                <a:spcPts val="0"/>
              </a:spcAft>
              <a:buSzPts val="1800"/>
              <a:buChar char="-"/>
            </a:pPr>
            <a:r>
              <a:rPr lang="en" u="sng">
                <a:solidFill>
                  <a:schemeClr val="hlink"/>
                </a:solidFill>
                <a:hlinkClick r:id="rId4"/>
              </a:rPr>
              <a:t>https://rexplastics.com/plastic-injection-molds/how-much-do-plastic-injection-molds-cost</a:t>
            </a:r>
            <a:r>
              <a:rPr lang="en"/>
              <a:t> </a:t>
            </a:r>
            <a:endParaRPr/>
          </a:p>
          <a:p>
            <a:pPr indent="-342900" lvl="0" marL="457200" rtl="0" algn="l">
              <a:spcBef>
                <a:spcPts val="0"/>
              </a:spcBef>
              <a:spcAft>
                <a:spcPts val="0"/>
              </a:spcAft>
              <a:buSzPts val="1800"/>
              <a:buChar char="-"/>
            </a:pPr>
            <a:r>
              <a:rPr lang="en" u="sng">
                <a:solidFill>
                  <a:schemeClr val="hlink"/>
                </a:solidFill>
                <a:hlinkClick r:id="rId5"/>
              </a:rPr>
              <a:t>https://www.weforum.org/agenda/2021/06/pandemic-bicycle-boom-covid19-united-states/</a:t>
            </a:r>
            <a:r>
              <a:rPr lang="en"/>
              <a:t> </a:t>
            </a:r>
            <a:endParaRPr/>
          </a:p>
          <a:p>
            <a:pPr indent="0" lvl="0" marL="0" rtl="0" algn="l">
              <a:spcBef>
                <a:spcPts val="1200"/>
              </a:spcBef>
              <a:spcAft>
                <a:spcPts val="1200"/>
              </a:spcAft>
              <a:buNone/>
            </a:pPr>
            <a:r>
              <a:t/>
            </a:r>
            <a:endParaRPr/>
          </a:p>
        </p:txBody>
      </p:sp>
      <p:sp>
        <p:nvSpPr>
          <p:cNvPr id="247" name="Google Shape;24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2621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8" name="Google Shape;68;p14" title="Final Presentation APD F21">
            <a:hlinkClick r:id="rId3"/>
          </p:cNvPr>
          <p:cNvPicPr preferRelativeResize="0"/>
          <p:nvPr/>
        </p:nvPicPr>
        <p:blipFill>
          <a:blip r:embed="rId4">
            <a:alphaModFix/>
          </a:blip>
          <a:stretch>
            <a:fillRect/>
          </a:stretch>
        </p:blipFill>
        <p:spPr>
          <a:xfrm>
            <a:off x="1661150" y="245750"/>
            <a:ext cx="6202675" cy="465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226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Statement</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5"/>
          <p:cNvSpPr txBox="1"/>
          <p:nvPr/>
        </p:nvSpPr>
        <p:spPr>
          <a:xfrm>
            <a:off x="414350" y="2100000"/>
            <a:ext cx="8194800" cy="943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2200">
                <a:solidFill>
                  <a:schemeClr val="dk1"/>
                </a:solidFill>
                <a:latin typeface="Old Standard TT"/>
                <a:ea typeface="Old Standard TT"/>
                <a:cs typeface="Old Standard TT"/>
                <a:sym typeface="Old Standard TT"/>
              </a:rPr>
              <a:t>Bike owners need a more convenient way to repair flat tires</a:t>
            </a:r>
            <a:r>
              <a:rPr b="1" lang="en" sz="2200">
                <a:solidFill>
                  <a:schemeClr val="dk1"/>
                </a:solidFill>
                <a:latin typeface="Old Standard TT"/>
                <a:ea typeface="Old Standard TT"/>
                <a:cs typeface="Old Standard TT"/>
                <a:sym typeface="Old Standard TT"/>
              </a:rPr>
              <a:t>.</a:t>
            </a:r>
            <a:endParaRPr b="1" sz="2200">
              <a:solidFill>
                <a:schemeClr val="dk1"/>
              </a:solidFill>
              <a:latin typeface="Old Standard TT"/>
              <a:ea typeface="Old Standard TT"/>
              <a:cs typeface="Old Standard TT"/>
              <a:sym typeface="Old Standard TT"/>
            </a:endParaRPr>
          </a:p>
          <a:p>
            <a:pPr indent="0" lvl="0" marL="457200" rtl="0" algn="l">
              <a:spcBef>
                <a:spcPts val="120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871250" y="526350"/>
            <a:ext cx="7760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DESIGN EVOLUTION</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MAP</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7"/>
          <p:cNvPicPr preferRelativeResize="0"/>
          <p:nvPr/>
        </p:nvPicPr>
        <p:blipFill>
          <a:blip r:embed="rId3">
            <a:alphaModFix/>
          </a:blip>
          <a:stretch>
            <a:fillRect/>
          </a:stretch>
        </p:blipFill>
        <p:spPr>
          <a:xfrm>
            <a:off x="2337050" y="-215225"/>
            <a:ext cx="6373275" cy="535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 1</a:t>
            </a:r>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8"/>
          <p:cNvPicPr preferRelativeResize="0"/>
          <p:nvPr/>
        </p:nvPicPr>
        <p:blipFill>
          <a:blip r:embed="rId3">
            <a:alphaModFix/>
          </a:blip>
          <a:stretch>
            <a:fillRect/>
          </a:stretch>
        </p:blipFill>
        <p:spPr>
          <a:xfrm>
            <a:off x="3915850" y="334377"/>
            <a:ext cx="5105301" cy="4292610"/>
          </a:xfrm>
          <a:prstGeom prst="rect">
            <a:avLst/>
          </a:prstGeom>
          <a:noFill/>
          <a:ln>
            <a:noFill/>
          </a:ln>
        </p:spPr>
      </p:pic>
      <p:sp>
        <p:nvSpPr>
          <p:cNvPr id="96" name="Google Shape;96;p18"/>
          <p:cNvSpPr txBox="1"/>
          <p:nvPr/>
        </p:nvSpPr>
        <p:spPr>
          <a:xfrm>
            <a:off x="-2296200" y="-244925"/>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97" name="Google Shape;97;p18"/>
          <p:cNvSpPr/>
          <p:nvPr/>
        </p:nvSpPr>
        <p:spPr>
          <a:xfrm>
            <a:off x="4197925" y="2930000"/>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7201125" y="755100"/>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7749825" y="95747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8180600" y="3330200"/>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5401425" y="3612900"/>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5274525" y="6580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8"/>
          <p:cNvPicPr preferRelativeResize="0"/>
          <p:nvPr/>
        </p:nvPicPr>
        <p:blipFill>
          <a:blip r:embed="rId4">
            <a:alphaModFix/>
          </a:blip>
          <a:stretch>
            <a:fillRect/>
          </a:stretch>
        </p:blipFill>
        <p:spPr>
          <a:xfrm>
            <a:off x="622575" y="1155296"/>
            <a:ext cx="2727316" cy="1472051"/>
          </a:xfrm>
          <a:prstGeom prst="rect">
            <a:avLst/>
          </a:prstGeom>
          <a:noFill/>
          <a:ln>
            <a:noFill/>
          </a:ln>
        </p:spPr>
      </p:pic>
      <p:pic>
        <p:nvPicPr>
          <p:cNvPr id="104" name="Google Shape;104;p18"/>
          <p:cNvPicPr preferRelativeResize="0"/>
          <p:nvPr/>
        </p:nvPicPr>
        <p:blipFill>
          <a:blip r:embed="rId5">
            <a:alphaModFix/>
          </a:blip>
          <a:stretch>
            <a:fillRect/>
          </a:stretch>
        </p:blipFill>
        <p:spPr>
          <a:xfrm>
            <a:off x="622575" y="2989150"/>
            <a:ext cx="2727254" cy="147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 2</a:t>
            </a:r>
            <a:endParaRPr/>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9"/>
          <p:cNvPicPr preferRelativeResize="0"/>
          <p:nvPr/>
        </p:nvPicPr>
        <p:blipFill>
          <a:blip r:embed="rId3">
            <a:alphaModFix/>
          </a:blip>
          <a:stretch>
            <a:fillRect/>
          </a:stretch>
        </p:blipFill>
        <p:spPr>
          <a:xfrm>
            <a:off x="3915850" y="334377"/>
            <a:ext cx="5105301" cy="4292610"/>
          </a:xfrm>
          <a:prstGeom prst="rect">
            <a:avLst/>
          </a:prstGeom>
          <a:noFill/>
          <a:ln>
            <a:noFill/>
          </a:ln>
        </p:spPr>
      </p:pic>
      <p:sp>
        <p:nvSpPr>
          <p:cNvPr id="112" name="Google Shape;112;p19"/>
          <p:cNvSpPr txBox="1"/>
          <p:nvPr/>
        </p:nvSpPr>
        <p:spPr>
          <a:xfrm>
            <a:off x="-2296200" y="-244925"/>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13" name="Google Shape;113;p19"/>
          <p:cNvSpPr/>
          <p:nvPr/>
        </p:nvSpPr>
        <p:spPr>
          <a:xfrm>
            <a:off x="4209975" y="2887650"/>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5934800" y="10582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8356075" y="1932000"/>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8356075" y="24098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5564350" y="404347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5274525" y="6580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9"/>
          <p:cNvPicPr preferRelativeResize="0"/>
          <p:nvPr/>
        </p:nvPicPr>
        <p:blipFill>
          <a:blip r:embed="rId4">
            <a:alphaModFix/>
          </a:blip>
          <a:stretch>
            <a:fillRect/>
          </a:stretch>
        </p:blipFill>
        <p:spPr>
          <a:xfrm>
            <a:off x="311700" y="1932007"/>
            <a:ext cx="3394951" cy="13558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 3</a:t>
            </a:r>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0"/>
          <p:cNvPicPr preferRelativeResize="0"/>
          <p:nvPr/>
        </p:nvPicPr>
        <p:blipFill>
          <a:blip r:embed="rId3">
            <a:alphaModFix/>
          </a:blip>
          <a:stretch>
            <a:fillRect/>
          </a:stretch>
        </p:blipFill>
        <p:spPr>
          <a:xfrm>
            <a:off x="3915850" y="334377"/>
            <a:ext cx="5105301" cy="4292610"/>
          </a:xfrm>
          <a:prstGeom prst="rect">
            <a:avLst/>
          </a:prstGeom>
          <a:noFill/>
          <a:ln>
            <a:noFill/>
          </a:ln>
        </p:spPr>
      </p:pic>
      <p:sp>
        <p:nvSpPr>
          <p:cNvPr id="127" name="Google Shape;127;p20"/>
          <p:cNvSpPr txBox="1"/>
          <p:nvPr/>
        </p:nvSpPr>
        <p:spPr>
          <a:xfrm>
            <a:off x="-2296200" y="-244925"/>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28" name="Google Shape;128;p20"/>
          <p:cNvSpPr/>
          <p:nvPr/>
        </p:nvSpPr>
        <p:spPr>
          <a:xfrm>
            <a:off x="4198350" y="29102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7249750" y="76097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7749825" y="95747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8100050" y="2810350"/>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5401425" y="3612900"/>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5274525" y="6580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rotWithShape="1">
          <a:blip r:embed="rId4">
            <a:alphaModFix/>
          </a:blip>
          <a:srcRect b="0" l="0" r="0" t="2066"/>
          <a:stretch/>
        </p:blipFill>
        <p:spPr>
          <a:xfrm>
            <a:off x="862425" y="1439327"/>
            <a:ext cx="2209725" cy="29112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 4</a:t>
            </a:r>
            <a:endParaRPr/>
          </a:p>
        </p:txBody>
      </p:sp>
      <p:sp>
        <p:nvSpPr>
          <p:cNvPr id="140" name="Google Shape;14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1"/>
          <p:cNvPicPr preferRelativeResize="0"/>
          <p:nvPr/>
        </p:nvPicPr>
        <p:blipFill>
          <a:blip r:embed="rId3">
            <a:alphaModFix/>
          </a:blip>
          <a:stretch>
            <a:fillRect/>
          </a:stretch>
        </p:blipFill>
        <p:spPr>
          <a:xfrm>
            <a:off x="3915850" y="334377"/>
            <a:ext cx="5105301" cy="4292610"/>
          </a:xfrm>
          <a:prstGeom prst="rect">
            <a:avLst/>
          </a:prstGeom>
          <a:noFill/>
          <a:ln>
            <a:noFill/>
          </a:ln>
        </p:spPr>
      </p:pic>
      <p:sp>
        <p:nvSpPr>
          <p:cNvPr id="142" name="Google Shape;142;p21"/>
          <p:cNvSpPr txBox="1"/>
          <p:nvPr/>
        </p:nvSpPr>
        <p:spPr>
          <a:xfrm>
            <a:off x="-2296200" y="-244925"/>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43" name="Google Shape;143;p21"/>
          <p:cNvPicPr preferRelativeResize="0"/>
          <p:nvPr/>
        </p:nvPicPr>
        <p:blipFill>
          <a:blip r:embed="rId4">
            <a:alphaModFix/>
          </a:blip>
          <a:stretch>
            <a:fillRect/>
          </a:stretch>
        </p:blipFill>
        <p:spPr>
          <a:xfrm rot="-4">
            <a:off x="234525" y="1874427"/>
            <a:ext cx="3549376" cy="1339371"/>
          </a:xfrm>
          <a:prstGeom prst="rect">
            <a:avLst/>
          </a:prstGeom>
          <a:noFill/>
          <a:ln>
            <a:noFill/>
          </a:ln>
        </p:spPr>
      </p:pic>
      <p:sp>
        <p:nvSpPr>
          <p:cNvPr id="144" name="Google Shape;144;p21"/>
          <p:cNvSpPr/>
          <p:nvPr/>
        </p:nvSpPr>
        <p:spPr>
          <a:xfrm>
            <a:off x="4035425" y="24098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6691200" y="5515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7749825" y="95747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8356075" y="24098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6081300" y="3686800"/>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5274525" y="658025"/>
            <a:ext cx="548700" cy="400200"/>
          </a:xfrm>
          <a:prstGeom prst="ellipse">
            <a:avLst/>
          </a:prstGeom>
          <a:no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