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58" r:id="rId3"/>
    <p:sldId id="283" r:id="rId4"/>
    <p:sldId id="284" r:id="rId5"/>
    <p:sldId id="285" r:id="rId6"/>
    <p:sldId id="286" r:id="rId7"/>
    <p:sldId id="260" r:id="rId8"/>
    <p:sldId id="288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4" r:id="rId24"/>
    <p:sldId id="305" r:id="rId25"/>
    <p:sldId id="306" r:id="rId26"/>
    <p:sldId id="307" r:id="rId27"/>
    <p:sldId id="308" r:id="rId28"/>
    <p:sldId id="309" r:id="rId29"/>
    <p:sldId id="311" r:id="rId30"/>
    <p:sldId id="312" r:id="rId31"/>
    <p:sldId id="314" r:id="rId32"/>
    <p:sldId id="321" r:id="rId33"/>
    <p:sldId id="315" r:id="rId34"/>
    <p:sldId id="316" r:id="rId35"/>
    <p:sldId id="317" r:id="rId36"/>
    <p:sldId id="261" r:id="rId37"/>
    <p:sldId id="319" r:id="rId38"/>
    <p:sldId id="318" r:id="rId3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07169-88E8-4EE9-BF27-E59419854E6E}">
  <a:tblStyle styleId="{E8B07169-88E8-4EE9-BF27-E59419854E6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872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53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2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2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84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70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315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24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448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618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416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41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282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416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416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813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576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682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504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879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017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06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11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149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4121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363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026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732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764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85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293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46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89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6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98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2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54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5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4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buSzPct val="100000"/>
              <a:defRPr sz="3600"/>
            </a:lvl2pPr>
            <a:lvl3pPr>
              <a:spcBef>
                <a:spcPts val="0"/>
              </a:spcBef>
              <a:buSzPct val="100000"/>
              <a:defRPr sz="3600"/>
            </a:lvl3pPr>
            <a:lvl4pPr>
              <a:spcBef>
                <a:spcPts val="0"/>
              </a:spcBef>
              <a:buSzPct val="100000"/>
              <a:defRPr sz="3600"/>
            </a:lvl4pPr>
            <a:lvl5pPr>
              <a:spcBef>
                <a:spcPts val="0"/>
              </a:spcBef>
              <a:buSzPct val="100000"/>
              <a:defRPr sz="3600"/>
            </a:lvl5pPr>
            <a:lvl6pPr>
              <a:spcBef>
                <a:spcPts val="0"/>
              </a:spcBef>
              <a:buSzPct val="100000"/>
              <a:defRPr sz="3600"/>
            </a:lvl6pPr>
            <a:lvl7pPr>
              <a:spcBef>
                <a:spcPts val="0"/>
              </a:spcBef>
              <a:buSzPct val="100000"/>
              <a:defRPr sz="3600"/>
            </a:lvl7pPr>
            <a:lvl8pPr>
              <a:spcBef>
                <a:spcPts val="0"/>
              </a:spcBef>
              <a:buSzPct val="100000"/>
              <a:defRPr sz="3600"/>
            </a:lvl8pPr>
            <a:lvl9pPr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/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14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@greensharesthought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186048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Going Extreme with Extreme Programming (XP)</a:t>
            </a:r>
            <a:endParaRPr lang="en" dirty="0"/>
          </a:p>
        </p:txBody>
      </p:sp>
      <p:grpSp>
        <p:nvGrpSpPr>
          <p:cNvPr id="58" name="Shape 58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59" name="Shape 5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“Turned </a:t>
            </a:r>
            <a:r>
              <a:rPr lang="en-US" sz="1400" dirty="0">
                <a:solidFill>
                  <a:schemeClr val="dk1"/>
                </a:solidFill>
              </a:rPr>
              <a:t>the knob up to 10” on each practice</a:t>
            </a:r>
            <a:r>
              <a:rPr lang="en" sz="1400" dirty="0" smtClean="0">
                <a:solidFill>
                  <a:schemeClr val="dk1"/>
                </a:solidFill>
              </a:rPr>
              <a:t>:</a:t>
            </a: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Very short cycles (planning game</a:t>
            </a:r>
            <a:r>
              <a:rPr lang="en-US" sz="1400" dirty="0" smtClean="0">
                <a:solidFill>
                  <a:schemeClr val="dk1"/>
                </a:solidFill>
              </a:rPr>
              <a:t>)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dk1"/>
                </a:solidFill>
              </a:rPr>
              <a:t>Continuous code reviews (pair programming</a:t>
            </a:r>
            <a:r>
              <a:rPr lang="en-US" sz="1400" dirty="0" smtClean="0">
                <a:solidFill>
                  <a:schemeClr val="dk1"/>
                </a:solidFill>
              </a:rPr>
              <a:t>)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Extensive testing (unit testing, acceptance testing</a:t>
            </a:r>
            <a:r>
              <a:rPr lang="en-US" sz="1400" dirty="0" smtClean="0"/>
              <a:t>)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Continuous </a:t>
            </a:r>
            <a:r>
              <a:rPr lang="en-US" sz="1400" dirty="0" smtClean="0"/>
              <a:t>integration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Constant design improvement (refactoring</a:t>
            </a:r>
            <a:r>
              <a:rPr lang="en-US" sz="1400" dirty="0" smtClean="0"/>
              <a:t>)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Continuous architecture refinement (metaphor)</a:t>
            </a:r>
            <a:endParaRPr sz="1400" dirty="0"/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Why is it called “Extreme”?</a:t>
            </a:r>
            <a:endParaRPr lang="en" dirty="0"/>
          </a:p>
        </p:txBody>
      </p:sp>
      <p:grpSp>
        <p:nvGrpSpPr>
          <p:cNvPr id="356" name="Shape 35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57" name="Shape 35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9836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Why Extreme Programming (XP)?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Let’s go through some of the values, practices and principles XP has to offer and try to understand why some people choose to adopt this particular flavor of Agile and then re-visit this question.</a:t>
            </a:r>
            <a:endParaRPr lang="en" dirty="0"/>
          </a:p>
        </p:txBody>
      </p:sp>
      <p:sp>
        <p:nvSpPr>
          <p:cNvPr id="96" name="Shape 96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121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3503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XP Values?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Communication</a:t>
            </a:r>
            <a:r>
              <a:rPr lang="en-US" sz="1800" dirty="0" smtClean="0"/>
              <a:t> – What matters most in Software Development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Simplicity</a:t>
            </a:r>
            <a:r>
              <a:rPr lang="en-US" sz="1800" dirty="0" smtClean="0"/>
              <a:t> – Building systems to solve only “today’s” problems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Feedback</a:t>
            </a:r>
            <a:r>
              <a:rPr lang="en-US" sz="1800" dirty="0" smtClean="0"/>
              <a:t> – It’s all about the “feedback” loop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Courage</a:t>
            </a:r>
            <a:r>
              <a:rPr lang="en-US" sz="1800" dirty="0" smtClean="0"/>
              <a:t> – Disregarding failing solutions and seek new ones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Respect</a:t>
            </a:r>
            <a:r>
              <a:rPr lang="en-US" sz="1800" dirty="0" smtClean="0"/>
              <a:t> – Caring about the members of the team and the project</a:t>
            </a:r>
            <a:endParaRPr sz="1800" dirty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4407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381250" y="1469575"/>
            <a:ext cx="2634599" cy="285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50000"/>
              </a:lnSpc>
              <a:buClr>
                <a:srgbClr val="000000"/>
              </a:buClr>
            </a:pPr>
            <a:r>
              <a:rPr lang="en" sz="1100" b="1" dirty="0" smtClean="0"/>
              <a:t>Rapid Feedback</a:t>
            </a:r>
          </a:p>
          <a:p>
            <a:pPr marL="457200" lvl="0" indent="-298450">
              <a:lnSpc>
                <a:spcPct val="150000"/>
              </a:lnSpc>
              <a:buClr>
                <a:srgbClr val="000000"/>
              </a:buClr>
            </a:pPr>
            <a:r>
              <a:rPr lang="en" sz="1100" b="1" dirty="0" smtClean="0"/>
              <a:t>Assume Simplicity</a:t>
            </a:r>
          </a:p>
          <a:p>
            <a:pPr marL="457200" lvl="0" indent="-298450">
              <a:lnSpc>
                <a:spcPct val="150000"/>
              </a:lnSpc>
              <a:buClr>
                <a:srgbClr val="000000"/>
              </a:buClr>
            </a:pPr>
            <a:r>
              <a:rPr lang="en" sz="1100" b="1" dirty="0" smtClean="0"/>
              <a:t>Incremental Change</a:t>
            </a:r>
          </a:p>
          <a:p>
            <a:pPr marL="457200" lvl="0" indent="-298450">
              <a:lnSpc>
                <a:spcPct val="150000"/>
              </a:lnSpc>
              <a:buClr>
                <a:srgbClr val="000000"/>
              </a:buClr>
            </a:pPr>
            <a:r>
              <a:rPr lang="en" sz="1100" b="1" dirty="0" smtClean="0"/>
              <a:t>Embracing Change</a:t>
            </a:r>
          </a:p>
          <a:p>
            <a:pPr marL="457200" lvl="0" indent="-298450">
              <a:lnSpc>
                <a:spcPct val="150000"/>
              </a:lnSpc>
              <a:buClr>
                <a:srgbClr val="000000"/>
              </a:buClr>
            </a:pPr>
            <a:r>
              <a:rPr lang="en" sz="1100" b="1" dirty="0" smtClean="0"/>
              <a:t>Quality Work</a:t>
            </a:r>
          </a:p>
          <a:p>
            <a:pPr marL="457200" lvl="0" indent="-298450">
              <a:lnSpc>
                <a:spcPct val="150000"/>
              </a:lnSpc>
              <a:buClr>
                <a:srgbClr val="000000"/>
              </a:buClr>
            </a:pPr>
            <a:r>
              <a:rPr lang="en" sz="1100" b="1" dirty="0" smtClean="0"/>
              <a:t>Teach Learning</a:t>
            </a:r>
          </a:p>
          <a:p>
            <a:pPr marL="457200" lvl="0" indent="-298450">
              <a:lnSpc>
                <a:spcPct val="150000"/>
              </a:lnSpc>
              <a:buClr>
                <a:srgbClr val="000000"/>
              </a:buClr>
            </a:pPr>
            <a:r>
              <a:rPr lang="en" sz="1100" b="1" dirty="0" smtClean="0"/>
              <a:t>Small Initial Investment</a:t>
            </a:r>
          </a:p>
          <a:p>
            <a:pPr marL="457200" lvl="0" indent="-298450">
              <a:lnSpc>
                <a:spcPct val="150000"/>
              </a:lnSpc>
              <a:buClr>
                <a:srgbClr val="000000"/>
              </a:buClr>
            </a:pPr>
            <a:r>
              <a:rPr lang="en" sz="1100" b="1" dirty="0" smtClean="0"/>
              <a:t>Play to Win</a:t>
            </a:r>
            <a:endParaRPr lang="en" sz="1100" dirty="0"/>
          </a:p>
          <a:p>
            <a:pPr lvl="0" rtl="0">
              <a:spcBef>
                <a:spcPts val="0"/>
              </a:spcBef>
              <a:buNone/>
            </a:pPr>
            <a:endParaRPr sz="1100" dirty="0"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XP Principles?</a:t>
            </a: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15846" y="1469575"/>
            <a:ext cx="4170900" cy="277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100" b="1" dirty="0" smtClean="0"/>
              <a:t>Concrete Experiments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100" b="1" dirty="0" smtClean="0"/>
              <a:t>Open Honest Communication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100" b="1" dirty="0" smtClean="0"/>
              <a:t>Work With Instincts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100" b="1" dirty="0" smtClean="0"/>
              <a:t>Accepted Responsibility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100" b="1" dirty="0" smtClean="0"/>
              <a:t>Local Adaptation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100" b="1" dirty="0" smtClean="0"/>
              <a:t>Travel Light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100" b="1" dirty="0" smtClean="0"/>
              <a:t>Honest Measurement</a:t>
            </a:r>
            <a:endParaRPr lang="en" sz="1100" dirty="0"/>
          </a:p>
        </p:txBody>
      </p:sp>
      <p:grpSp>
        <p:nvGrpSpPr>
          <p:cNvPr id="76" name="Shape 7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7" name="Shape 7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40422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The Original XP 12 Practices</a:t>
            </a:r>
            <a:endParaRPr lang="en" dirty="0"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381250" y="1358267"/>
            <a:ext cx="6809700" cy="33704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dirty="0"/>
              <a:t>On-Site Customer </a:t>
            </a:r>
            <a:endParaRPr lang="en-US" sz="1600" dirty="0" smtClean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dirty="0"/>
              <a:t>Small </a:t>
            </a:r>
            <a:r>
              <a:rPr lang="en-US" sz="1600" dirty="0" smtClean="0"/>
              <a:t>Releases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dirty="0"/>
              <a:t>Testing</a:t>
            </a:r>
            <a:endParaRPr lang="en" sz="16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600" dirty="0" smtClean="0"/>
              <a:t>Simple Design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600" dirty="0" smtClean="0"/>
              <a:t>Pair Programming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600" dirty="0" smtClean="0"/>
              <a:t>Refactoring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600" dirty="0" smtClean="0"/>
              <a:t>Continous Integration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600" dirty="0" smtClean="0"/>
              <a:t>Collective Ownership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600" dirty="0" smtClean="0"/>
              <a:t>Coding Standards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600" dirty="0" smtClean="0"/>
              <a:t>Metaphor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600" dirty="0" smtClean="0"/>
              <a:t>40-Hour Week</a:t>
            </a:r>
            <a:endParaRPr sz="1600" dirty="0"/>
          </a:p>
        </p:txBody>
      </p:sp>
      <p:grpSp>
        <p:nvGrpSpPr>
          <p:cNvPr id="344" name="Shape 3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5" name="Shape 3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3309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</a:rPr>
              <a:t>On-Site Customer</a:t>
            </a:r>
            <a:endParaRPr lang="en" sz="1400"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1400" dirty="0" smtClean="0">
                <a:solidFill>
                  <a:schemeClr val="dk1"/>
                </a:solidFill>
              </a:rPr>
              <a:t>Whole Team</a:t>
            </a:r>
            <a:endParaRPr lang="en" sz="1400" b="1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 smtClean="0">
                <a:solidFill>
                  <a:schemeClr val="dk1"/>
                </a:solidFill>
              </a:rPr>
              <a:t>The Planning Game</a:t>
            </a: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</a:pPr>
            <a:r>
              <a:rPr lang="en" sz="1400" dirty="0" smtClean="0">
                <a:solidFill>
                  <a:schemeClr val="dk1"/>
                </a:solidFill>
              </a:rPr>
              <a:t>Release Planning</a:t>
            </a:r>
            <a:endParaRPr lang="en" sz="1400" b="1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</a:pPr>
            <a:r>
              <a:rPr lang="en" sz="1400" dirty="0" smtClean="0">
                <a:solidFill>
                  <a:schemeClr val="dk1"/>
                </a:solidFill>
              </a:rPr>
              <a:t>Iteration Planning</a:t>
            </a:r>
            <a:endParaRPr lang="en" sz="1400" b="1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 smtClean="0">
                <a:solidFill>
                  <a:schemeClr val="dk1"/>
                </a:solidFill>
              </a:rPr>
              <a:t>Testing</a:t>
            </a: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</a:pPr>
            <a:r>
              <a:rPr lang="en" sz="1400" dirty="0" smtClean="0">
                <a:solidFill>
                  <a:schemeClr val="dk1"/>
                </a:solidFill>
              </a:rPr>
              <a:t>Acceptance Testing</a:t>
            </a:r>
            <a:endParaRPr lang="en" sz="1400" b="1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</a:pPr>
            <a:r>
              <a:rPr lang="en" sz="1400" dirty="0" smtClean="0">
                <a:solidFill>
                  <a:schemeClr val="dk1"/>
                </a:solidFill>
              </a:rPr>
              <a:t>Unit Testing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</a:pPr>
            <a:r>
              <a:rPr lang="en" sz="1400" dirty="0" smtClean="0">
                <a:solidFill>
                  <a:schemeClr val="dk1"/>
                </a:solidFill>
              </a:rPr>
              <a:t>Test-Driving Development</a:t>
            </a:r>
            <a:endParaRPr lang="en" sz="1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 smtClean="0">
                <a:solidFill>
                  <a:schemeClr val="dk1"/>
                </a:solidFill>
              </a:rPr>
              <a:t>Refactoring</a:t>
            </a: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</a:pPr>
            <a:r>
              <a:rPr lang="en" sz="1400" dirty="0" smtClean="0">
                <a:solidFill>
                  <a:schemeClr val="dk1"/>
                </a:solidFill>
              </a:rPr>
              <a:t>Design Improvement</a:t>
            </a:r>
            <a:endParaRPr lang="en" sz="1400" b="1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 smtClean="0">
                <a:solidFill>
                  <a:schemeClr val="dk1"/>
                </a:solidFill>
              </a:rPr>
              <a:t>40-Hour Week</a:t>
            </a: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</a:pPr>
            <a:r>
              <a:rPr lang="en" sz="1400" dirty="0" smtClean="0">
                <a:solidFill>
                  <a:schemeClr val="dk1"/>
                </a:solidFill>
              </a:rPr>
              <a:t>Sustainable Pace</a:t>
            </a:r>
            <a:endParaRPr lang="en" sz="14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Evolving Practices</a:t>
            </a:r>
            <a:endParaRPr lang="en" dirty="0"/>
          </a:p>
        </p:txBody>
      </p:sp>
      <p:grpSp>
        <p:nvGrpSpPr>
          <p:cNvPr id="356" name="Shape 35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57" name="Shape 35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511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3503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Whole Team (On-Site Customer)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Project goals are a shared responsibility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Face-to-face communication is most efficient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Development is an ongoing conversation across the whole team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709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Planning Game (</a:t>
            </a:r>
            <a:r>
              <a:rPr lang="en" i="1" dirty="0" smtClean="0"/>
              <a:t>Release &amp; Iteration Planning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Facilitates incremental project planning as more and better information </a:t>
            </a:r>
            <a:r>
              <a:rPr lang="en-US" sz="1800" dirty="0" smtClean="0"/>
              <a:t>learned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Releases are typically from 1 to 6 </a:t>
            </a:r>
            <a:r>
              <a:rPr lang="en-US" sz="1800" dirty="0" smtClean="0"/>
              <a:t>months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Iteration planning sets short-term </a:t>
            </a:r>
            <a:r>
              <a:rPr lang="en-US" sz="1800" dirty="0" smtClean="0"/>
              <a:t>time-box (typically 1 week to 1 month)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0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Small Releases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Releases small as possible while still delivering enough value to be </a:t>
            </a:r>
            <a:r>
              <a:rPr lang="en-US" sz="1800" dirty="0" smtClean="0"/>
              <a:t>worthwhile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Release early to begin providing business value early (maximize ROI over time</a:t>
            </a:r>
            <a:r>
              <a:rPr lang="en-US" sz="1800" dirty="0" smtClean="0"/>
              <a:t>)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Release early to obtain feedback and facilitate </a:t>
            </a:r>
            <a:r>
              <a:rPr lang="en-US" sz="1800" dirty="0" smtClean="0"/>
              <a:t>steering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Small releases minimize early commitment, leaving open options longer</a:t>
            </a:r>
            <a:endParaRPr lang="en-US" sz="1800" dirty="0" smtClean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581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Acceptance Testing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Acceptance tests prove the system implements the desired features </a:t>
            </a:r>
            <a:r>
              <a:rPr lang="en-US" sz="1800" dirty="0" smtClean="0"/>
              <a:t>correctly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Ideally acceptance tests written along with stories and provided prior to </a:t>
            </a:r>
            <a:r>
              <a:rPr lang="en-US" sz="1800" dirty="0" smtClean="0"/>
              <a:t>implementation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Acceptance tests provide non-ambiguous specifications of functional requirements</a:t>
            </a:r>
            <a:endParaRPr lang="en-US" sz="1800" dirty="0" smtClean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58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Michael Green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</a:rPr>
              <a:t>I am a Senior Developer, Certified SCRUM Master, I have been with AI just one month shy of a year and I have been Agile for about 5 years.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 smtClean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>
                <a:solidFill>
                  <a:schemeClr val="dk1"/>
                </a:solidFill>
              </a:rPr>
              <a:t>You can find me </a:t>
            </a:r>
            <a:r>
              <a:rPr lang="en" sz="1800" smtClean="0">
                <a:solidFill>
                  <a:schemeClr val="dk1"/>
                </a:solidFill>
              </a:rPr>
              <a:t>at </a:t>
            </a:r>
            <a:r>
              <a:rPr lang="en" sz="1800" u="sng" smtClean="0">
                <a:hlinkClick r:id="rId3"/>
              </a:rPr>
              <a:t>michael@greensharesthoughts.com</a:t>
            </a:r>
            <a:endParaRPr b="1" dirty="0"/>
          </a:p>
        </p:txBody>
      </p:sp>
      <p:cxnSp>
        <p:nvCxnSpPr>
          <p:cNvPr id="86" name="Shape 8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0" y="819150"/>
            <a:ext cx="1219200" cy="1219200"/>
          </a:xfrm>
          <a:prstGeom prst="rect">
            <a:avLst/>
          </a:prstGeom>
        </p:spPr>
      </p:pic>
      <p:sp>
        <p:nvSpPr>
          <p:cNvPr id="7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Unit Testing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Developer writes unit tests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Unit Tests must be automated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All unit tests executed very frequently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Code can not be checked-in until all unit tests </a:t>
            </a:r>
            <a:r>
              <a:rPr lang="en-US" sz="1800" dirty="0" smtClean="0"/>
              <a:t>pass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Unit tests provide safety net for refactoring</a:t>
            </a:r>
            <a:endParaRPr lang="en-US" sz="1800" dirty="0" smtClean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702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Test-Driven Development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Likely the most innovative XP </a:t>
            </a:r>
            <a:r>
              <a:rPr lang="en-US" sz="1800" dirty="0" smtClean="0"/>
              <a:t>practice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Developer writes a unit test prior to writing </a:t>
            </a:r>
            <a:r>
              <a:rPr lang="en-US" sz="1800" dirty="0" smtClean="0"/>
              <a:t>code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Developer writes just enough code to make the unit test </a:t>
            </a:r>
            <a:r>
              <a:rPr lang="en-US" sz="1800" dirty="0" smtClean="0"/>
              <a:t>pass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Personal TDD Story: </a:t>
            </a:r>
            <a:r>
              <a:rPr lang="en-US" sz="1800" dirty="0" err="1" smtClean="0"/>
              <a:t>CenseoHealth</a:t>
            </a:r>
            <a:endParaRPr lang="en-US" sz="1800" dirty="0" smtClean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784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Simple Design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Design in XP is not static – is incremental and responds to </a:t>
            </a:r>
            <a:r>
              <a:rPr lang="en-US" sz="1800" dirty="0" smtClean="0"/>
              <a:t>learning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“Do the simplest thing that can possibly work</a:t>
            </a:r>
            <a:r>
              <a:rPr lang="en-US" sz="1800" dirty="0" smtClean="0"/>
              <a:t>”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No speculative development (YAGNI)</a:t>
            </a:r>
            <a:endParaRPr lang="en-US" sz="1800" dirty="0" smtClean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2751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Pair Programming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All production code written in pairs and pairs switch frequently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Programming is collaborative and not one-sided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Allows for continuous code review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smtClean="0"/>
              <a:t>Helps </a:t>
            </a:r>
            <a:r>
              <a:rPr lang="en-US" sz="1800" dirty="0" smtClean="0"/>
              <a:t>limit “Hit by a Bus” Syndrome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8999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Refactoring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Allows design to incrementally evolve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Supports the “Simple Design” Practice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Refactoring drives code towards higher-level quality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1334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Continuous Integration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Avoidance of “big bang” integrations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Occurs </a:t>
            </a:r>
            <a:r>
              <a:rPr lang="en-US" sz="1800" dirty="0" smtClean="0"/>
              <a:t>several times a day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Forces bug fixing to occur immediately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2093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Collective Ownership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Any Developer can make changes to any part of the code as needed for their </a:t>
            </a:r>
            <a:r>
              <a:rPr lang="en-US" sz="1800" dirty="0" smtClean="0"/>
              <a:t>tasks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All Developers responsible for integrity of the code base</a:t>
            </a:r>
            <a:endParaRPr lang="en-US" sz="1800" dirty="0" smtClean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846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Metaphor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Effective communication requires the team to have a common mental model of the system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Effective communication requires the team to have a common language to talk about the system (Domain-Driven Design)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1551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Sustainable Pace (40-Hour Week)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Fatigue and stress reduces </a:t>
            </a:r>
            <a:r>
              <a:rPr lang="en-US" sz="1800" dirty="0" smtClean="0"/>
              <a:t>productivity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Consideration of the human (humane) </a:t>
            </a:r>
            <a:r>
              <a:rPr lang="en-US" sz="1800" dirty="0" smtClean="0"/>
              <a:t>side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Team agrees on expectations and </a:t>
            </a:r>
            <a:r>
              <a:rPr lang="en-US" sz="1800" dirty="0" smtClean="0"/>
              <a:t>enforces them</a:t>
            </a:r>
            <a:endParaRPr lang="en-US" sz="1800" dirty="0" smtClean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7549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XP Roles</a:t>
            </a:r>
            <a:endParaRPr lang="en" dirty="0"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381250" y="1358267"/>
            <a:ext cx="6809700" cy="33704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dirty="0" smtClean="0"/>
              <a:t>Not an exhaustive list but a lot more defined roles as compared to Agile SCRUM:</a:t>
            </a:r>
            <a:endParaRPr lang="en" sz="18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 dirty="0"/>
              <a:t>Testers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/>
              <a:t>Interaction </a:t>
            </a:r>
            <a:r>
              <a:rPr lang="en-US" sz="1400" smtClean="0"/>
              <a:t>Designers (UX)</a:t>
            </a:r>
            <a:endParaRPr lang="en-US" sz="1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 dirty="0"/>
              <a:t>Architects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 dirty="0"/>
              <a:t>Project Managers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 dirty="0"/>
              <a:t>Product Managers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 dirty="0"/>
              <a:t>Executives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 dirty="0"/>
              <a:t>Technical Writers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 dirty="0"/>
              <a:t>Users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 dirty="0"/>
              <a:t>Programmers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400" dirty="0"/>
              <a:t>Human </a:t>
            </a:r>
            <a:r>
              <a:rPr lang="en-US" sz="1400" dirty="0" smtClean="0"/>
              <a:t>Resources*</a:t>
            </a:r>
            <a:endParaRPr lang="en-US" sz="14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44" name="Shape 3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5" name="Shape 3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268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Why this topic?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As a Consultant, often times you will be tasked with being a process improvement and change agent.</a:t>
            </a:r>
            <a:endParaRPr lang="en" dirty="0"/>
          </a:p>
        </p:txBody>
      </p:sp>
      <p:sp>
        <p:nvSpPr>
          <p:cNvPr id="96" name="Shape 96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  <p:sp>
        <p:nvSpPr>
          <p:cNvPr id="5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478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XP Process Cycle</a:t>
            </a: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51" name="Shape 25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5" name="Shape 255"/>
          <p:cNvSpPr/>
          <p:nvPr/>
        </p:nvSpPr>
        <p:spPr>
          <a:xfrm>
            <a:off x="744452" y="1576921"/>
            <a:ext cx="1011059" cy="101105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latin typeface="Lora"/>
                <a:ea typeface="Lora"/>
                <a:cs typeface="Lora"/>
                <a:sym typeface="Lora"/>
              </a:rPr>
              <a:t>Product Life Cylces</a:t>
            </a:r>
            <a:endParaRPr lang="en" sz="9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58" name="Shape 258"/>
          <p:cNvCxnSpPr/>
          <p:nvPr/>
        </p:nvCxnSpPr>
        <p:spPr>
          <a:xfrm>
            <a:off x="1494211" y="2526979"/>
            <a:ext cx="683863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Shape 255"/>
          <p:cNvSpPr/>
          <p:nvPr/>
        </p:nvSpPr>
        <p:spPr>
          <a:xfrm>
            <a:off x="2230093" y="2021449"/>
            <a:ext cx="1011059" cy="101105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latin typeface="Lora"/>
                <a:ea typeface="Lora"/>
                <a:cs typeface="Lora"/>
                <a:sym typeface="Lora"/>
              </a:rPr>
              <a:t>Releases</a:t>
            </a:r>
            <a:endParaRPr lang="en" sz="9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" name="Shape 255"/>
          <p:cNvSpPr/>
          <p:nvPr/>
        </p:nvSpPr>
        <p:spPr>
          <a:xfrm>
            <a:off x="3867389" y="2496255"/>
            <a:ext cx="1011059" cy="101105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latin typeface="Lora"/>
                <a:ea typeface="Lora"/>
                <a:cs typeface="Lora"/>
                <a:sym typeface="Lora"/>
              </a:rPr>
              <a:t>Iterations</a:t>
            </a:r>
            <a:endParaRPr lang="en" sz="9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Shape 255"/>
          <p:cNvSpPr/>
          <p:nvPr/>
        </p:nvSpPr>
        <p:spPr>
          <a:xfrm>
            <a:off x="5433869" y="2942293"/>
            <a:ext cx="1011059" cy="101105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latin typeface="Lora"/>
                <a:ea typeface="Lora"/>
                <a:cs typeface="Lora"/>
                <a:sym typeface="Lora"/>
              </a:rPr>
              <a:t>Tasks</a:t>
            </a:r>
            <a:endParaRPr lang="en" sz="9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" name="Shape 255"/>
          <p:cNvSpPr/>
          <p:nvPr/>
        </p:nvSpPr>
        <p:spPr>
          <a:xfrm>
            <a:off x="7000349" y="3427777"/>
            <a:ext cx="1011059" cy="101105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" b="1" dirty="0" smtClean="0">
                <a:latin typeface="Lora"/>
                <a:ea typeface="Lora"/>
                <a:cs typeface="Lora"/>
                <a:sym typeface="Lora"/>
              </a:rPr>
              <a:t>Episodes</a:t>
            </a:r>
            <a:endParaRPr lang="en" sz="9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9" name="Shape 258"/>
          <p:cNvCxnSpPr/>
          <p:nvPr/>
        </p:nvCxnSpPr>
        <p:spPr>
          <a:xfrm>
            <a:off x="3108943" y="2942293"/>
            <a:ext cx="701057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Shape 258"/>
          <p:cNvCxnSpPr/>
          <p:nvPr/>
        </p:nvCxnSpPr>
        <p:spPr>
          <a:xfrm>
            <a:off x="4675423" y="3461715"/>
            <a:ext cx="683863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Shape 258"/>
          <p:cNvCxnSpPr/>
          <p:nvPr/>
        </p:nvCxnSpPr>
        <p:spPr>
          <a:xfrm>
            <a:off x="6267824" y="3869632"/>
            <a:ext cx="683863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016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4778025" y="938707"/>
            <a:ext cx="3855147" cy="323151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4939350" y="1098088"/>
            <a:ext cx="3532500" cy="244867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public string </a:t>
            </a:r>
            <a:r>
              <a:rPr lang="en-US" sz="900" b="1" dirty="0" err="1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GetMessage</a:t>
            </a:r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(string value) </a:t>
            </a:r>
          </a:p>
          <a:p>
            <a:pPr lvl="0"/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</a:t>
            </a:r>
          </a:p>
          <a:p>
            <a:pPr lvl="8"/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string </a:t>
            </a:r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message = </a:t>
            </a:r>
            <a:r>
              <a:rPr lang="en-US" sz="900" b="1" dirty="0" err="1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string.empty</a:t>
            </a:r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if (message </a:t>
            </a:r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== "Katie")</a:t>
            </a: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{</a:t>
            </a:r>
            <a:endParaRPr lang="en-US" sz="900" b="1" dirty="0">
              <a:solidFill>
                <a:srgbClr val="00B0F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message </a:t>
            </a:r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 "Do your time or I will find you!";</a:t>
            </a: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}</a:t>
            </a:r>
            <a:endParaRPr lang="en-US" sz="900" b="1" dirty="0">
              <a:solidFill>
                <a:srgbClr val="00B0F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else </a:t>
            </a:r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(message == "Sam</a:t>
            </a:r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")</a:t>
            </a: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{</a:t>
            </a:r>
            <a:endParaRPr lang="en-US" sz="900" b="1" dirty="0">
              <a:solidFill>
                <a:srgbClr val="00B0F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message </a:t>
            </a:r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 "Brown bag it!"</a:t>
            </a: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}</a:t>
            </a:r>
            <a:endParaRPr lang="en-US" sz="900" b="1" dirty="0">
              <a:solidFill>
                <a:srgbClr val="00B0F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else</a:t>
            </a:r>
            <a:endParaRPr lang="en-US" sz="900" b="1" dirty="0">
              <a:solidFill>
                <a:srgbClr val="00B0F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{</a:t>
            </a:r>
            <a:endParaRPr lang="en-US" sz="900" b="1" dirty="0">
              <a:solidFill>
                <a:srgbClr val="00B0F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message </a:t>
            </a:r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 value;</a:t>
            </a: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}</a:t>
            </a:r>
            <a:endParaRPr lang="en-US" sz="900" b="1" dirty="0">
              <a:solidFill>
                <a:srgbClr val="00B0F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8"/>
            <a:r>
              <a:rPr lang="en-US" sz="900" b="1" dirty="0" smtClean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return </a:t>
            </a:r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message</a:t>
            </a:r>
          </a:p>
          <a:p>
            <a:pPr lvl="0"/>
            <a:r>
              <a:rPr lang="en-US" sz="900" b="1" dirty="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}</a:t>
            </a:r>
            <a:endParaRPr lang="en" sz="900" b="1" dirty="0">
              <a:solidFill>
                <a:srgbClr val="00B0F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My XP Ephiphany!</a:t>
            </a:r>
            <a:endParaRPr lang="en" dirty="0"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Pair Programming Story and when I finally “got” it.</a:t>
            </a:r>
            <a:endParaRPr lang="en" dirty="0"/>
          </a:p>
        </p:txBody>
      </p:sp>
      <p:grpSp>
        <p:nvGrpSpPr>
          <p:cNvPr id="323" name="Shape 323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24" name="Shape 32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2318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Why this flavor of Agile (Revisited)?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000" dirty="0" smtClean="0"/>
              <a:t>Martin Fowler – “Flaccid” SCRUM: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2000" dirty="0" smtClean="0"/>
              <a:t>Cermonies and “Technical” Practices</a:t>
            </a:r>
            <a:endParaRPr lang="en" sz="2000" u="sng" dirty="0" smtClean="0">
              <a:hlinkClick r:id="rId3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sz="2000" dirty="0" smtClean="0"/>
              <a:t>The “Human” Side:</a:t>
            </a:r>
            <a:endParaRPr lang="en" sz="20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2000" dirty="0" smtClean="0"/>
              <a:t>40-hour work week  (Sustainable Pace)</a:t>
            </a:r>
            <a:endParaRPr lang="en" sz="2000" u="sng" dirty="0">
              <a:hlinkClick r:id="rId3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2000" dirty="0" smtClean="0"/>
              <a:t>Respect and “Constructive” Feedback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2000" dirty="0" smtClean="0"/>
              <a:t>Human Resources defined as a role</a:t>
            </a:r>
            <a:endParaRPr lang="en" sz="2000" u="sng" dirty="0">
              <a:hlinkClick r:id="rId4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44" name="Shape 3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5" name="Shape 3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6795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XP Adoption Challenges?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dirty="0" smtClean="0"/>
              <a:t>Resistance to “change”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dirty="0" smtClean="0"/>
              <a:t>Unwillingness to “share” knowle</a:t>
            </a:r>
            <a:r>
              <a:rPr lang="en-US" dirty="0" smtClean="0"/>
              <a:t>d</a:t>
            </a:r>
            <a:r>
              <a:rPr lang="en" dirty="0" smtClean="0"/>
              <a:t>ge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dirty="0" smtClean="0"/>
              <a:t>Teams within the organization don’t play nice with each other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dirty="0" smtClean="0"/>
              <a:t>Negative view of Pair Programming 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dirty="0" smtClean="0"/>
              <a:t>Resistance to working in open rooms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dirty="0" smtClean="0"/>
              <a:t>Legacy applications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mtClean="0"/>
              <a:t>Organization and XP values are not aligned*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70942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/>
              <a:t>Overcoming Adoption Challenges?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Find some un-used space in the office and encourage people to work together occasionally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Encourage pair programming on certain tasks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Start enforcing coding standards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Choose one area of the code base to start unit testing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Setup automated testing and continuous integration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Introduce planning and iteration cycles</a:t>
            </a:r>
          </a:p>
          <a:p>
            <a:pPr marL="76200" lvl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 smtClean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61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5728541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 smtClean="0"/>
              <a:t>What Companies are “Extreme”?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43949" y="1642974"/>
            <a:ext cx="819646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err="1" smtClean="0"/>
              <a:t>ThoughtWorks</a:t>
            </a:r>
            <a:r>
              <a:rPr lang="en-US" sz="1800" dirty="0" smtClean="0"/>
              <a:t> – Martin Fowler (Chief Scientist)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Menlo Innovations – Rich Sheridan (Joy Inc.)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8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Light – Uncle Bob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Pivotal Labs (Went “extreme” over 2 decades ago)</a:t>
            </a:r>
          </a:p>
          <a:p>
            <a:pPr marL="76200" lvl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 smtClean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735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Resources?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2000" dirty="0" smtClean="0"/>
              <a:t>Thoughtworks.com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2000" dirty="0" smtClean="0"/>
              <a:t>8thlight.com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2000" dirty="0" smtClean="0"/>
              <a:t>Martinfowler.com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2000" dirty="0" smtClean="0"/>
              <a:t>Objectmentor.com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2000" dirty="0" smtClean="0"/>
              <a:t>C2.com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-US" sz="2000" dirty="0" smtClean="0"/>
              <a:t>B</a:t>
            </a:r>
            <a:r>
              <a:rPr lang="en" sz="2000" dirty="0" smtClean="0"/>
              <a:t>log.greensharesthoughts.com (Shameless plug)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2000" dirty="0" smtClean="0"/>
              <a:t>Joy, Inc – Rich Sheridan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2000" dirty="0" smtClean="0"/>
              <a:t>Extreme Programming Explained – Kent Beck</a:t>
            </a:r>
          </a:p>
          <a:p>
            <a:pPr marL="457200" lvl="0" indent="-3810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questions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</a:p>
          <a:p>
            <a:pPr marL="457200" lvl="0" indent="-3429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1800" dirty="0" smtClean="0">
                <a:solidFill>
                  <a:schemeClr val="dk1"/>
                </a:solidFill>
              </a:rPr>
              <a:t>michael.green@architectinginnovation.com</a:t>
            </a:r>
            <a:endParaRPr lang="en"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FFCD00"/>
              </a:buClr>
              <a:buSzPct val="100000"/>
              <a:buFont typeface="Quattrocento Sans"/>
              <a:buChar char="◉"/>
            </a:pPr>
            <a:r>
              <a:rPr lang="en" sz="1800" dirty="0" smtClean="0">
                <a:solidFill>
                  <a:schemeClr val="dk1"/>
                </a:solidFill>
              </a:rPr>
              <a:t>michael@greensharesthoughts.com</a:t>
            </a:r>
            <a:endParaRPr lang="en" sz="1800" dirty="0">
              <a:solidFill>
                <a:schemeClr val="dk1"/>
              </a:solidFill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4" name="Shape 334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5" name="Shape 335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36" name="Shape 3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03143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/>
              <a:t>Special thanks to all the people who made and released these awesome resources for free</a:t>
            </a:r>
            <a:r>
              <a:rPr lang="en" dirty="0" smtClean="0"/>
              <a:t>:</a:t>
            </a:r>
            <a:endParaRPr lang="en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dirty="0" smtClean="0"/>
              <a:t>Presentation template by </a:t>
            </a:r>
            <a:r>
              <a:rPr lang="en" u="sng" dirty="0" smtClean="0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dirty="0" smtClean="0"/>
              <a:t>Photographs </a:t>
            </a:r>
            <a:r>
              <a:rPr lang="en" dirty="0"/>
              <a:t>by </a:t>
            </a:r>
            <a:r>
              <a:rPr lang="en" u="sng" dirty="0" smtClean="0">
                <a:hlinkClick r:id="rId4"/>
              </a:rPr>
              <a:t>Unsplash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 smtClean="0"/>
              <a:t>Agile Logic, Inc</a:t>
            </a:r>
            <a:endParaRPr lang="en" u="sng" dirty="0">
              <a:hlinkClick r:id="rId3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endParaRPr lang="en" u="sng" dirty="0">
              <a:hlinkClick r:id="rId4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44" name="Shape 3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5" name="Shape 3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09206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i="1" dirty="0" smtClean="0">
                <a:latin typeface="Lora"/>
                <a:ea typeface="Lora"/>
                <a:cs typeface="Lora"/>
                <a:sym typeface="Lora"/>
              </a:rPr>
              <a:t>This discussion is not an exhaustive discussion on Extreme Programming.  It serves as a general overview of the concepts, values and principles of Extreme Programming.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i="1" dirty="0" smtClean="0">
                <a:latin typeface="Lora"/>
                <a:ea typeface="Lora"/>
                <a:cs typeface="Lora"/>
                <a:sym typeface="Lora"/>
              </a:rPr>
              <a:t>Also, I assume that the audience is familiar with The Agile Methodology.</a:t>
            </a:r>
            <a:endParaRPr lang="en" sz="18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2" name="Shape 332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Caveats!</a:t>
            </a:r>
            <a:endParaRPr lang="en" sz="6000" dirty="0"/>
          </a:p>
        </p:txBody>
      </p:sp>
      <p:cxnSp>
        <p:nvCxnSpPr>
          <p:cNvPr id="333" name="Shape 333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4" name="Shape 334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5" name="Shape 335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36" name="Shape 3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1595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Agenda</a:t>
            </a:r>
            <a:endParaRPr lang="en" dirty="0"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381250" y="1358267"/>
            <a:ext cx="6809700" cy="33704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What is Extreme Programming (XP)?</a:t>
            </a:r>
            <a:endParaRPr lang="en" sz="1400" u="sng" dirty="0">
              <a:hlinkClick r:id="rId3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Why XP?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XP Values?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XP Principles?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XP Practices?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XP Roles?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My XP Epiphany!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Why this flavor of Agile?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XP Adoption Challenges?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Overcoming Adoption Challenges?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Companies that are Extreme?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Resources?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r>
              <a:rPr lang="en" sz="1400" dirty="0" smtClean="0"/>
              <a:t>Questions?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" u="sng" dirty="0" smtClean="0">
              <a:hlinkClick r:id="rId4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◉"/>
            </a:pPr>
            <a:endParaRPr lang="en" u="sng" dirty="0">
              <a:hlinkClick r:id="rId4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44" name="Shape 3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5" name="Shape 3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284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Extreme Programming (XP)?</a:t>
            </a:r>
            <a:endParaRPr lang="en" dirty="0"/>
          </a:p>
        </p:txBody>
      </p:sp>
      <p:sp>
        <p:nvSpPr>
          <p:cNvPr id="96" name="Shape 96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672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 dirty="0" smtClean="0"/>
              <a:t>“Extreme Programming (XP) is about social change. It is a philosophy of software development based upon the values of communication, feedback, simplicity, courage and respect” – Kent Beck</a:t>
            </a:r>
            <a:endParaRPr lang="en" sz="2200" dirty="0"/>
          </a:p>
        </p:txBody>
      </p:sp>
      <p:sp>
        <p:nvSpPr>
          <p:cNvPr id="3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350315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What is Extreme Progamming (XP) Continued?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XP is a specific instantiation of an agile </a:t>
            </a:r>
            <a:r>
              <a:rPr lang="en-US" sz="2000" dirty="0" smtClean="0"/>
              <a:t>process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XP combines best practices in a different </a:t>
            </a:r>
            <a:r>
              <a:rPr lang="en-US" sz="2000" dirty="0" smtClean="0"/>
              <a:t>way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XP is a different approach to </a:t>
            </a:r>
            <a:r>
              <a:rPr lang="en-US" sz="2000" dirty="0" smtClean="0"/>
              <a:t>development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XP provides a core process </a:t>
            </a:r>
            <a:r>
              <a:rPr lang="en-US" sz="2000" dirty="0" smtClean="0"/>
              <a:t>model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XP is not intended to be a complete framework</a:t>
            </a:r>
            <a:endParaRPr sz="2000" dirty="0"/>
          </a:p>
        </p:txBody>
      </p:sp>
      <p:grpSp>
        <p:nvGrpSpPr>
          <p:cNvPr id="108" name="Shape 1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9" name="Shape 10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7975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History of XP?</a:t>
            </a:r>
            <a:endParaRPr lang="en" dirty="0"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200" b="1" dirty="0"/>
              <a:t>Early </a:t>
            </a:r>
            <a:r>
              <a:rPr lang="en-US" sz="1200" b="1" dirty="0" smtClean="0"/>
              <a:t>Influences</a:t>
            </a:r>
            <a:endParaRPr lang="en" sz="1200" b="1" dirty="0"/>
          </a:p>
          <a:p>
            <a:pPr lvl="0">
              <a:buNone/>
            </a:pPr>
            <a:r>
              <a:rPr lang="en-US" sz="1200" dirty="0"/>
              <a:t>Incremental, stakeholder-driven design process and Programming as learning from </a:t>
            </a:r>
            <a:r>
              <a:rPr lang="en-US" sz="1200" dirty="0" err="1"/>
              <a:t>Papert</a:t>
            </a:r>
            <a:r>
              <a:rPr lang="en-US" sz="1200" dirty="0"/>
              <a:t>, Kay</a:t>
            </a:r>
            <a:endParaRPr lang="en" sz="1200" dirty="0"/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/>
              <a:t>Early 80s</a:t>
            </a:r>
            <a:endParaRPr lang="en" sz="1200" b="1" dirty="0"/>
          </a:p>
          <a:p>
            <a:pPr lvl="0">
              <a:buNone/>
            </a:pPr>
            <a:r>
              <a:rPr lang="en-US" sz="1200" dirty="0"/>
              <a:t>Beck &amp; Cunningham introduce Pair Programming at Tektronix</a:t>
            </a:r>
            <a:endParaRPr lang="en" sz="1200"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/>
              <a:t>Mid-80s</a:t>
            </a:r>
            <a:endParaRPr lang="en" sz="1200" b="1" dirty="0"/>
          </a:p>
          <a:p>
            <a:pPr lvl="0">
              <a:buNone/>
            </a:pPr>
            <a:r>
              <a:rPr lang="en-US" sz="1200" dirty="0"/>
              <a:t>Smalltalk culture produces refactoring, continuous integration, constant testing, close customer involvement</a:t>
            </a:r>
            <a:endParaRPr sz="1200" dirty="0"/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/>
              <a:t>Early 90s</a:t>
            </a:r>
            <a:endParaRPr lang="en" sz="1200" b="1" dirty="0"/>
          </a:p>
          <a:p>
            <a:pPr lvl="0">
              <a:buNone/>
            </a:pPr>
            <a:r>
              <a:rPr lang="en-US" sz="1200" dirty="0"/>
              <a:t>Beck summarizes in Smalltalk Best Practices and adds unit testing, metaphor at Hewitt</a:t>
            </a:r>
            <a:endParaRPr lang="en" sz="1200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4294967295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/>
              <a:t>Mid-90s</a:t>
            </a:r>
            <a:endParaRPr lang="en" sz="1200" b="1" dirty="0"/>
          </a:p>
          <a:p>
            <a:pPr lvl="0">
              <a:buNone/>
            </a:pPr>
            <a:r>
              <a:rPr lang="en-US" sz="1200" dirty="0" smtClean="0"/>
              <a:t>Ron Jeffries hired as first XP Coach at Chrysler, Beck </a:t>
            </a:r>
            <a:r>
              <a:rPr lang="en-US" sz="1200" dirty="0"/>
              <a:t>writes Extreme Programming Explained. Fowler publishes Refactoring.</a:t>
            </a:r>
            <a:endParaRPr lang="en" sz="1200" dirty="0"/>
          </a:p>
        </p:txBody>
      </p:sp>
      <p:sp>
        <p:nvSpPr>
          <p:cNvPr id="270" name="Shape 270"/>
          <p:cNvSpPr txBox="1">
            <a:spLocks noGrp="1"/>
          </p:cNvSpPr>
          <p:nvPr>
            <p:ph type="body" idx="4294967295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 smtClean="0"/>
              <a:t>2000s and Beyond</a:t>
            </a:r>
            <a:endParaRPr lang="en" sz="1200" b="1" dirty="0"/>
          </a:p>
          <a:p>
            <a:pPr lvl="0">
              <a:buNone/>
            </a:pPr>
            <a:r>
              <a:rPr lang="en-US" sz="1200" dirty="0"/>
              <a:t>More books, first conferences and evolution continues through today</a:t>
            </a:r>
            <a:endParaRPr sz="1200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72" name="Shape 27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71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266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1381</Words>
  <Application>Microsoft Office PowerPoint</Application>
  <PresentationFormat>On-screen Show (16:9)</PresentationFormat>
  <Paragraphs>248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Viola template</vt:lpstr>
      <vt:lpstr>Going Extreme with Extreme Programming (XP)</vt:lpstr>
      <vt:lpstr>Hello!</vt:lpstr>
      <vt:lpstr>Why this topic?</vt:lpstr>
      <vt:lpstr>Caveats!</vt:lpstr>
      <vt:lpstr>Agenda</vt:lpstr>
      <vt:lpstr>What is Extreme Programming (XP)?</vt:lpstr>
      <vt:lpstr>PowerPoint Presentation</vt:lpstr>
      <vt:lpstr>What is Extreme Progamming (XP) Continued?</vt:lpstr>
      <vt:lpstr>History of XP?</vt:lpstr>
      <vt:lpstr>Why is it called “Extreme”?</vt:lpstr>
      <vt:lpstr>Why Extreme Programming (XP)?</vt:lpstr>
      <vt:lpstr>XP Values?</vt:lpstr>
      <vt:lpstr>XP Principles?</vt:lpstr>
      <vt:lpstr>The Original XP 12 Practices</vt:lpstr>
      <vt:lpstr>Evolving Practices</vt:lpstr>
      <vt:lpstr>Whole Team (On-Site Customer)</vt:lpstr>
      <vt:lpstr>Planning Game (Release &amp; Iteration Planning)</vt:lpstr>
      <vt:lpstr>Small Releases</vt:lpstr>
      <vt:lpstr>Acceptance Testing</vt:lpstr>
      <vt:lpstr>Unit Testing</vt:lpstr>
      <vt:lpstr>Test-Driven Development</vt:lpstr>
      <vt:lpstr>Simple Design</vt:lpstr>
      <vt:lpstr>Pair Programming</vt:lpstr>
      <vt:lpstr>Refactoring</vt:lpstr>
      <vt:lpstr>Continuous Integration</vt:lpstr>
      <vt:lpstr>Collective Ownership</vt:lpstr>
      <vt:lpstr>Metaphor</vt:lpstr>
      <vt:lpstr>Sustainable Pace (40-Hour Week)</vt:lpstr>
      <vt:lpstr>XP Roles</vt:lpstr>
      <vt:lpstr>XP Process Cycle</vt:lpstr>
      <vt:lpstr>My XP Ephiphany!</vt:lpstr>
      <vt:lpstr>Why this flavor of Agile (Revisited)?</vt:lpstr>
      <vt:lpstr>XP Adoption Challenges?</vt:lpstr>
      <vt:lpstr>Overcoming Adoption Challenges?</vt:lpstr>
      <vt:lpstr>What Companies are “Extreme”?</vt:lpstr>
      <vt:lpstr>Resources?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Michael D Green</cp:lastModifiedBy>
  <cp:revision>93</cp:revision>
  <dcterms:modified xsi:type="dcterms:W3CDTF">2015-07-08T22:13:22Z</dcterms:modified>
</cp:coreProperties>
</file>