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0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Gill Sans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aywukXgmi5TIcc46LZUe68wjI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4F81BD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Planilha1!$I$2</c:f>
              <c:strCache>
                <c:ptCount val="1"/>
                <c:pt idx="0">
                  <c:v>Valoração</c:v>
                </c:pt>
              </c:strCache>
            </c:strRef>
          </c:tx>
          <c:spPr>
            <a:ln w="28575" cap="rnd">
              <a:solidFill>
                <a:srgbClr val="4F81BD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>
                <c:manualLayout>
                  <c:x val="-9.0208442694663271E-2"/>
                  <c:y val="3.47568533100029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07D-482D-A047-163D70AEA4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Planilha1!$J$2:$N$2</c:f>
              <c:numCache>
                <c:formatCode>_("R$"* #,##0.00_);_("R$"* \(#,##0.00\);_("R$"* "-"??_);_(@_)</c:formatCode>
                <c:ptCount val="5"/>
                <c:pt idx="0">
                  <c:v>13420</c:v>
                </c:pt>
                <c:pt idx="1">
                  <c:v>26840</c:v>
                </c:pt>
                <c:pt idx="2">
                  <c:v>48312</c:v>
                </c:pt>
                <c:pt idx="3">
                  <c:v>70052.399999999994</c:v>
                </c:pt>
                <c:pt idx="4">
                  <c:v>80560.25999999998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7D-482D-A047-163D70AEA418}"/>
            </c:ext>
          </c:extLst>
        </c:ser>
        <c:ser>
          <c:idx val="1"/>
          <c:order val="1"/>
          <c:tx>
            <c:strRef>
              <c:f>Planilha1!$I$4</c:f>
              <c:strCache>
                <c:ptCount val="1"/>
                <c:pt idx="0">
                  <c:v>Investimento</c:v>
                </c:pt>
              </c:strCache>
            </c:strRef>
          </c:tx>
          <c:spPr>
            <a:ln w="28575" cap="rnd">
              <a:solidFill>
                <a:srgbClr val="C0504D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>
                <c:manualLayout>
                  <c:x val="-9.2986220472441053E-2"/>
                  <c:y val="-4.629629629629629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07D-482D-A047-163D70AEA4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Planilha1!$J$4:$N$4</c:f>
              <c:numCache>
                <c:formatCode>_("R$"* #,##0.00_);_("R$"* \(#,##0.00\);_("R$"* "-"??_);_(@_)</c:formatCode>
                <c:ptCount val="5"/>
                <c:pt idx="0">
                  <c:v>-37447.5</c:v>
                </c:pt>
                <c:pt idx="1">
                  <c:v>-12342.5</c:v>
                </c:pt>
                <c:pt idx="2">
                  <c:v>32846.5</c:v>
                </c:pt>
                <c:pt idx="3">
                  <c:v>98370.549999999988</c:v>
                </c:pt>
                <c:pt idx="4">
                  <c:v>173723.20749999996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07D-482D-A047-163D70AEA41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33672703"/>
        <c:axId val="133673663"/>
      </c:lineChart>
      <c:catAx>
        <c:axId val="13367270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3673663"/>
        <c:crosses val="autoZero"/>
        <c:auto val="1"/>
        <c:lblAlgn val="ctr"/>
        <c:lblOffset val="100"/>
        <c:noMultiLvlLbl val="0"/>
      </c:catAx>
      <c:valAx>
        <c:axId val="133673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R$&quot;* #,##0.00_);_(&quot;R$&quot;* \(#,##0.00\);_(&quot;R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3672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586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1261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255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2472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is conteúdos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61" name="Google Shape;61;p12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sz="2000" b="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5" name="Google Shape;15;p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cxoHx7kitzk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2" name="Google Shape;102;p1" descr="Conexões Digitais"/>
          <p:cNvPicPr preferRelativeResize="0"/>
          <p:nvPr/>
        </p:nvPicPr>
        <p:blipFill rotWithShape="1">
          <a:blip r:embed="rId3">
            <a:alphaModFix/>
          </a:blip>
          <a:srcRect l="13265" t="9090" r="35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04" name="Google Shape;104;p1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"/>
          <p:cNvSpPr/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686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pt-BR" sz="4400">
                <a:solidFill>
                  <a:schemeClr val="lt1"/>
                </a:solidFill>
              </a:rPr>
              <a:t>ROBÓTICA &amp; IOT</a:t>
            </a:r>
            <a:endParaRPr sz="4400">
              <a:solidFill>
                <a:schemeClr val="lt1"/>
              </a:solidFill>
            </a:endParaRPr>
          </a:p>
        </p:txBody>
      </p:sp>
      <p:sp>
        <p:nvSpPr>
          <p:cNvPr id="109" name="Google Shape;109;p1"/>
          <p:cNvSpPr txBox="1"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809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pt-BR">
                <a:solidFill>
                  <a:srgbClr val="7CEBFF"/>
                </a:solidFill>
              </a:rPr>
              <a:t>ALISON GHEDIN			RM 345377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pt-BR">
                <a:solidFill>
                  <a:srgbClr val="7CEBFF"/>
                </a:solidFill>
              </a:rPr>
              <a:t>LEONARDO SARZEDAS 		RM 345946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pt-BR">
                <a:solidFill>
                  <a:srgbClr val="7CEBFF"/>
                </a:solidFill>
              </a:rPr>
              <a:t>MICHAEL DOUGLAS 		RM 344526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472"/>
              <a:buNone/>
            </a:pPr>
            <a:endParaRPr>
              <a:solidFill>
                <a:srgbClr val="7CEBFF"/>
              </a:solidFill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3224409" y="1982311"/>
            <a:ext cx="5707111" cy="89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lang="pt-BR" sz="6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FIND.MOBILS</a:t>
            </a:r>
            <a:endParaRPr sz="6000" b="1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BR"/>
              <a:t>DADOS A SEREM COLETADOS</a:t>
            </a:r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body" idx="1"/>
          </p:nvPr>
        </p:nvSpPr>
        <p:spPr>
          <a:xfrm>
            <a:off x="581192" y="2271509"/>
            <a:ext cx="5743409" cy="2957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just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pt-BR" dirty="0"/>
              <a:t>Geolocalização: Latitude, Longitude, </a:t>
            </a:r>
            <a:r>
              <a:rPr lang="pt-BR" dirty="0" err="1"/>
              <a:t>RealTime</a:t>
            </a:r>
            <a:endParaRPr dirty="0"/>
          </a:p>
          <a:p>
            <a:pPr marL="306000" lvl="0" indent="-306000" algn="just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pt-BR" dirty="0"/>
              <a:t>Ciclo da Bateria (vida útil) e Eficiência de Motor: Condição Térmica de Carga (Temperatura de Motor e Temperatura de Bateria)</a:t>
            </a:r>
            <a:endParaRPr dirty="0"/>
          </a:p>
          <a:p>
            <a:pPr marL="306000" lvl="0" indent="-306000" algn="just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pt-BR" dirty="0"/>
              <a:t>Manutenção do Motor: Condição Modal (Vibração) do Motor Elétrico</a:t>
            </a:r>
            <a:endParaRPr dirty="0"/>
          </a:p>
          <a:p>
            <a:pPr marL="306000" lvl="0" indent="-306000" algn="just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pt-BR" dirty="0"/>
              <a:t>Resposta de Aceleração em função da geolocalização: Aceleração 6 DOF</a:t>
            </a:r>
            <a:endParaRPr dirty="0"/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44049" y="1943099"/>
            <a:ext cx="2238363" cy="4699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0610" y="1943099"/>
            <a:ext cx="2185822" cy="4699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BR"/>
              <a:t>ARQUITETURA DA SOLUÇÃO COMPLETA</a:t>
            </a:r>
            <a:endParaRPr/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5450" y="1907381"/>
            <a:ext cx="8801100" cy="4950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9393" y="5603477"/>
            <a:ext cx="1748531" cy="790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08679" y="4275023"/>
            <a:ext cx="722943" cy="738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18663" y="5800537"/>
            <a:ext cx="903348" cy="70759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 txBox="1"/>
          <p:nvPr/>
        </p:nvSpPr>
        <p:spPr>
          <a:xfrm>
            <a:off x="253036" y="6431446"/>
            <a:ext cx="236687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Sensor de Vibração SW-420</a:t>
            </a:r>
            <a:endParaRPr dirty="0"/>
          </a:p>
        </p:txBody>
      </p:sp>
      <p:sp>
        <p:nvSpPr>
          <p:cNvPr id="130" name="Google Shape;130;p3"/>
          <p:cNvSpPr txBox="1"/>
          <p:nvPr/>
        </p:nvSpPr>
        <p:spPr>
          <a:xfrm>
            <a:off x="5064717" y="5013986"/>
            <a:ext cx="21964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AcGp</a:t>
            </a:r>
            <a:r>
              <a:rPr lang="pt-BR" sz="14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MPU-9250 (BMP280)</a:t>
            </a:r>
            <a:endParaRPr dirty="0"/>
          </a:p>
        </p:txBody>
      </p:sp>
      <p:sp>
        <p:nvSpPr>
          <p:cNvPr id="131" name="Google Shape;131;p3"/>
          <p:cNvSpPr txBox="1"/>
          <p:nvPr/>
        </p:nvSpPr>
        <p:spPr>
          <a:xfrm>
            <a:off x="3137819" y="6443617"/>
            <a:ext cx="12771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Termopar K</a:t>
            </a:r>
            <a:endParaRPr dirty="0"/>
          </a:p>
        </p:txBody>
      </p:sp>
      <p:cxnSp>
        <p:nvCxnSpPr>
          <p:cNvPr id="132" name="Google Shape;132;p3"/>
          <p:cNvCxnSpPr>
            <a:stCxn id="126" idx="0"/>
          </p:cNvCxnSpPr>
          <p:nvPr/>
        </p:nvCxnSpPr>
        <p:spPr>
          <a:xfrm rot="10800000" flipH="1">
            <a:off x="1353659" y="5321777"/>
            <a:ext cx="1638900" cy="281700"/>
          </a:xfrm>
          <a:prstGeom prst="straightConnector1">
            <a:avLst/>
          </a:prstGeom>
          <a:noFill/>
          <a:ln w="12700" cap="rnd" cmpd="sng">
            <a:solidFill>
              <a:srgbClr val="172C5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3" name="Google Shape;133;p3"/>
          <p:cNvCxnSpPr/>
          <p:nvPr/>
        </p:nvCxnSpPr>
        <p:spPr>
          <a:xfrm rot="10800000">
            <a:off x="3670336" y="5462620"/>
            <a:ext cx="0" cy="337917"/>
          </a:xfrm>
          <a:prstGeom prst="straightConnector1">
            <a:avLst/>
          </a:prstGeom>
          <a:noFill/>
          <a:ln w="12700" cap="rnd" cmpd="sng">
            <a:solidFill>
              <a:srgbClr val="172C5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4" name="Google Shape;134;p3"/>
          <p:cNvCxnSpPr/>
          <p:nvPr/>
        </p:nvCxnSpPr>
        <p:spPr>
          <a:xfrm rot="10800000">
            <a:off x="4414982" y="5321763"/>
            <a:ext cx="1154545" cy="478774"/>
          </a:xfrm>
          <a:prstGeom prst="straightConnector1">
            <a:avLst/>
          </a:prstGeom>
          <a:noFill/>
          <a:ln w="12700" cap="rnd" cmpd="sng">
            <a:solidFill>
              <a:srgbClr val="172C5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5" name="Google Shape;135;p3"/>
          <p:cNvCxnSpPr>
            <a:cxnSpLocks/>
            <a:stCxn id="127" idx="1"/>
          </p:cNvCxnSpPr>
          <p:nvPr/>
        </p:nvCxnSpPr>
        <p:spPr>
          <a:xfrm flipH="1">
            <a:off x="4415079" y="4644505"/>
            <a:ext cx="1293600" cy="369352"/>
          </a:xfrm>
          <a:prstGeom prst="straightConnector1">
            <a:avLst/>
          </a:prstGeom>
          <a:noFill/>
          <a:ln w="12700" cap="rnd" cmpd="sng">
            <a:solidFill>
              <a:srgbClr val="172C5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4F9AD3A1-E14B-3253-5623-C5C9936FABCC}"/>
              </a:ext>
            </a:extLst>
          </p:cNvPr>
          <p:cNvSpPr/>
          <p:nvPr/>
        </p:nvSpPr>
        <p:spPr>
          <a:xfrm>
            <a:off x="1695450" y="2181086"/>
            <a:ext cx="4222465" cy="1902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35A816A-E2C7-93F2-56D7-C6034615DB6F}"/>
              </a:ext>
            </a:extLst>
          </p:cNvPr>
          <p:cNvSpPr txBox="1"/>
          <p:nvPr/>
        </p:nvSpPr>
        <p:spPr>
          <a:xfrm>
            <a:off x="581192" y="2430915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Ponto de</a:t>
            </a:r>
          </a:p>
          <a:p>
            <a:r>
              <a:rPr lang="pt-BR" b="1" dirty="0">
                <a:solidFill>
                  <a:srgbClr val="FF0000"/>
                </a:solidFill>
              </a:rPr>
              <a:t>Recarga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0C89ABB-9E7B-83FE-CCCC-383FCA6150CD}"/>
              </a:ext>
            </a:extLst>
          </p:cNvPr>
          <p:cNvSpPr/>
          <p:nvPr/>
        </p:nvSpPr>
        <p:spPr>
          <a:xfrm>
            <a:off x="253036" y="4202130"/>
            <a:ext cx="7008116" cy="252956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4AD60CA-DBAF-AC37-6633-86FD44294723}"/>
              </a:ext>
            </a:extLst>
          </p:cNvPr>
          <p:cNvSpPr txBox="1"/>
          <p:nvPr/>
        </p:nvSpPr>
        <p:spPr>
          <a:xfrm>
            <a:off x="253036" y="4227209"/>
            <a:ext cx="173637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Moto/Bike Elétrica</a:t>
            </a:r>
          </a:p>
          <a:p>
            <a:r>
              <a:rPr lang="pt-BR" b="1" dirty="0">
                <a:solidFill>
                  <a:srgbClr val="00B0F0"/>
                </a:solidFill>
              </a:rPr>
              <a:t>(device)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76836A0-4611-8F47-1AE1-6C528B6DC285}"/>
              </a:ext>
            </a:extLst>
          </p:cNvPr>
          <p:cNvSpPr/>
          <p:nvPr/>
        </p:nvSpPr>
        <p:spPr>
          <a:xfrm>
            <a:off x="7390179" y="4694993"/>
            <a:ext cx="4222465" cy="190251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9C41641-0FB8-B4CA-0CA8-AB52D0C1B598}"/>
              </a:ext>
            </a:extLst>
          </p:cNvPr>
          <p:cNvSpPr txBox="1"/>
          <p:nvPr/>
        </p:nvSpPr>
        <p:spPr>
          <a:xfrm>
            <a:off x="10335802" y="4675292"/>
            <a:ext cx="127500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Workstation Engenharia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912FAD9-474E-4773-0DBB-8082B90106BF}"/>
              </a:ext>
            </a:extLst>
          </p:cNvPr>
          <p:cNvSpPr/>
          <p:nvPr/>
        </p:nvSpPr>
        <p:spPr>
          <a:xfrm>
            <a:off x="7712824" y="5156407"/>
            <a:ext cx="1275005" cy="809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F08C005-EA16-158D-B59D-413B07989A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5797" y="5415980"/>
            <a:ext cx="722943" cy="53840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CB4B23D-1B5C-1E9A-BF35-C9B4965245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4013" y="5132524"/>
            <a:ext cx="1114425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BR" dirty="0"/>
              <a:t>DADOS E PROTOCOLOS DE SEGURANÇA</a:t>
            </a:r>
            <a:endParaRPr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DBDC6366-B6F0-1FEF-32D7-0EC13F559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980133"/>
              </p:ext>
            </p:extLst>
          </p:nvPr>
        </p:nvGraphicFramePr>
        <p:xfrm>
          <a:off x="288830" y="2270874"/>
          <a:ext cx="5671193" cy="39267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478">
                  <a:extLst>
                    <a:ext uri="{9D8B030D-6E8A-4147-A177-3AD203B41FA5}">
                      <a16:colId xmlns:a16="http://schemas.microsoft.com/office/drawing/2014/main" val="2396696989"/>
                    </a:ext>
                  </a:extLst>
                </a:gridCol>
                <a:gridCol w="886564">
                  <a:extLst>
                    <a:ext uri="{9D8B030D-6E8A-4147-A177-3AD203B41FA5}">
                      <a16:colId xmlns:a16="http://schemas.microsoft.com/office/drawing/2014/main" val="3968866567"/>
                    </a:ext>
                  </a:extLst>
                </a:gridCol>
                <a:gridCol w="675478">
                  <a:extLst>
                    <a:ext uri="{9D8B030D-6E8A-4147-A177-3AD203B41FA5}">
                      <a16:colId xmlns:a16="http://schemas.microsoft.com/office/drawing/2014/main" val="1396429546"/>
                    </a:ext>
                  </a:extLst>
                </a:gridCol>
                <a:gridCol w="1013215">
                  <a:extLst>
                    <a:ext uri="{9D8B030D-6E8A-4147-A177-3AD203B41FA5}">
                      <a16:colId xmlns:a16="http://schemas.microsoft.com/office/drawing/2014/main" val="3938248816"/>
                    </a:ext>
                  </a:extLst>
                </a:gridCol>
                <a:gridCol w="683060">
                  <a:extLst>
                    <a:ext uri="{9D8B030D-6E8A-4147-A177-3AD203B41FA5}">
                      <a16:colId xmlns:a16="http://schemas.microsoft.com/office/drawing/2014/main" val="2357954565"/>
                    </a:ext>
                  </a:extLst>
                </a:gridCol>
                <a:gridCol w="704285">
                  <a:extLst>
                    <a:ext uri="{9D8B030D-6E8A-4147-A177-3AD203B41FA5}">
                      <a16:colId xmlns:a16="http://schemas.microsoft.com/office/drawing/2014/main" val="28404235"/>
                    </a:ext>
                  </a:extLst>
                </a:gridCol>
                <a:gridCol w="1033113">
                  <a:extLst>
                    <a:ext uri="{9D8B030D-6E8A-4147-A177-3AD203B41FA5}">
                      <a16:colId xmlns:a16="http://schemas.microsoft.com/office/drawing/2014/main" val="948706486"/>
                    </a:ext>
                  </a:extLst>
                </a:gridCol>
              </a:tblGrid>
              <a:tr h="35939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</a:rPr>
                        <a:t>Categoria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</a:rPr>
                        <a:t>Dado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</a:rPr>
                        <a:t>Origem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</a:rPr>
                        <a:t>Protocolo de Comunicação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</a:rPr>
                        <a:t>Destino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</a:rPr>
                        <a:t>Risk </a:t>
                      </a:r>
                      <a:r>
                        <a:rPr lang="pt-BR" sz="1000" b="1" u="none" strike="noStrike" dirty="0" err="1">
                          <a:effectLst/>
                        </a:rPr>
                        <a:t>Level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</a:rPr>
                        <a:t>Protocolo de Segurança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3296662"/>
                  </a:ext>
                </a:extLst>
              </a:tr>
              <a:tr h="17665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Usuário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Nome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App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Internet Protocol (IP)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Database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High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Authentication Header (AH)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7573370"/>
                  </a:ext>
                </a:extLst>
              </a:tr>
              <a:tr h="17665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CPF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459732"/>
                  </a:ext>
                </a:extLst>
              </a:tr>
              <a:tr h="17665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Idade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669477"/>
                  </a:ext>
                </a:extLst>
              </a:tr>
              <a:tr h="17665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Residência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410832"/>
                  </a:ext>
                </a:extLst>
              </a:tr>
              <a:tr h="17665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Trabalho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27925"/>
                  </a:ext>
                </a:extLst>
              </a:tr>
              <a:tr h="176652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Device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Latitude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Device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MQTT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Ponto de Recarga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err="1">
                          <a:effectLst/>
                        </a:rPr>
                        <a:t>Medium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Authentication Header (AH)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6283634"/>
                  </a:ext>
                </a:extLst>
              </a:tr>
              <a:tr h="17665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Longitude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err="1">
                          <a:effectLst/>
                        </a:rPr>
                        <a:t>Medium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768520"/>
                  </a:ext>
                </a:extLst>
              </a:tr>
              <a:tr h="17665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err="1">
                          <a:effectLst/>
                        </a:rPr>
                        <a:t>Acc</a:t>
                      </a:r>
                      <a:r>
                        <a:rPr lang="pt-BR" sz="1000" u="none" strike="noStrike" dirty="0">
                          <a:effectLst/>
                        </a:rPr>
                        <a:t> X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err="1">
                          <a:effectLst/>
                        </a:rPr>
                        <a:t>Low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427624"/>
                  </a:ext>
                </a:extLst>
              </a:tr>
              <a:tr h="17665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err="1">
                          <a:effectLst/>
                        </a:rPr>
                        <a:t>Acc</a:t>
                      </a:r>
                      <a:r>
                        <a:rPr lang="pt-BR" sz="1000" u="none" strike="noStrike" dirty="0">
                          <a:effectLst/>
                        </a:rPr>
                        <a:t> Y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err="1">
                          <a:effectLst/>
                        </a:rPr>
                        <a:t>Low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244072"/>
                  </a:ext>
                </a:extLst>
              </a:tr>
              <a:tr h="17665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err="1">
                          <a:effectLst/>
                        </a:rPr>
                        <a:t>Acc</a:t>
                      </a:r>
                      <a:r>
                        <a:rPr lang="pt-BR" sz="1000" u="none" strike="noStrike" dirty="0">
                          <a:effectLst/>
                        </a:rPr>
                        <a:t> Z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err="1">
                          <a:effectLst/>
                        </a:rPr>
                        <a:t>Low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836003"/>
                  </a:ext>
                </a:extLst>
              </a:tr>
              <a:tr h="17665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err="1">
                          <a:effectLst/>
                        </a:rPr>
                        <a:t>Acc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rX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err="1">
                          <a:effectLst/>
                        </a:rPr>
                        <a:t>Low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091083"/>
                  </a:ext>
                </a:extLst>
              </a:tr>
              <a:tr h="17665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err="1">
                          <a:effectLst/>
                        </a:rPr>
                        <a:t>Acc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rY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err="1">
                          <a:effectLst/>
                        </a:rPr>
                        <a:t>Low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955471"/>
                  </a:ext>
                </a:extLst>
              </a:tr>
              <a:tr h="17665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err="1">
                          <a:effectLst/>
                        </a:rPr>
                        <a:t>Acc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rZ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err="1">
                          <a:effectLst/>
                        </a:rPr>
                        <a:t>Low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917100"/>
                  </a:ext>
                </a:extLst>
              </a:tr>
              <a:tr h="18002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Temperatura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err="1">
                          <a:effectLst/>
                        </a:rPr>
                        <a:t>Low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5564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err="1">
                          <a:effectLst/>
                        </a:rPr>
                        <a:t>Low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325559"/>
                  </a:ext>
                </a:extLst>
              </a:tr>
              <a:tr h="17665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err="1">
                          <a:effectLst/>
                        </a:rPr>
                        <a:t>Vib</a:t>
                      </a:r>
                      <a:r>
                        <a:rPr lang="pt-BR" sz="1000" u="none" strike="noStrike" dirty="0">
                          <a:effectLst/>
                        </a:rPr>
                        <a:t> X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err="1">
                          <a:effectLst/>
                        </a:rPr>
                        <a:t>Low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982178"/>
                  </a:ext>
                </a:extLst>
              </a:tr>
              <a:tr h="17665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err="1">
                          <a:effectLst/>
                        </a:rPr>
                        <a:t>Vib</a:t>
                      </a:r>
                      <a:r>
                        <a:rPr lang="pt-BR" sz="1000" u="none" strike="noStrike" dirty="0">
                          <a:effectLst/>
                        </a:rPr>
                        <a:t> Y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err="1">
                          <a:effectLst/>
                        </a:rPr>
                        <a:t>Low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647732"/>
                  </a:ext>
                </a:extLst>
              </a:tr>
              <a:tr h="17665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err="1">
                          <a:effectLst/>
                        </a:rPr>
                        <a:t>Vib</a:t>
                      </a:r>
                      <a:r>
                        <a:rPr lang="pt-BR" sz="1000" u="none" strike="noStrike" dirty="0">
                          <a:effectLst/>
                        </a:rPr>
                        <a:t> Z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err="1">
                          <a:effectLst/>
                        </a:rPr>
                        <a:t>Low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04672"/>
                  </a:ext>
                </a:extLst>
              </a:tr>
              <a:tr h="17665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err="1">
                          <a:effectLst/>
                        </a:rPr>
                        <a:t>Vib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rX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err="1">
                          <a:effectLst/>
                        </a:rPr>
                        <a:t>Low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730746"/>
                  </a:ext>
                </a:extLst>
              </a:tr>
              <a:tr h="17665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err="1">
                          <a:effectLst/>
                        </a:rPr>
                        <a:t>Vib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rY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err="1">
                          <a:effectLst/>
                        </a:rPr>
                        <a:t>Low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023048"/>
                  </a:ext>
                </a:extLst>
              </a:tr>
              <a:tr h="17665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Vib rZ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err="1">
                          <a:effectLst/>
                        </a:rPr>
                        <a:t>Low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5" marR="5515" marT="55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96558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C8BA27DE-7A4F-760F-38E9-F588E2DEF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71610"/>
              </p:ext>
            </p:extLst>
          </p:nvPr>
        </p:nvGraphicFramePr>
        <p:xfrm>
          <a:off x="6231977" y="2849937"/>
          <a:ext cx="5671193" cy="276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477">
                  <a:extLst>
                    <a:ext uri="{9D8B030D-6E8A-4147-A177-3AD203B41FA5}">
                      <a16:colId xmlns:a16="http://schemas.microsoft.com/office/drawing/2014/main" val="2803467904"/>
                    </a:ext>
                  </a:extLst>
                </a:gridCol>
                <a:gridCol w="886564">
                  <a:extLst>
                    <a:ext uri="{9D8B030D-6E8A-4147-A177-3AD203B41FA5}">
                      <a16:colId xmlns:a16="http://schemas.microsoft.com/office/drawing/2014/main" val="4098125489"/>
                    </a:ext>
                  </a:extLst>
                </a:gridCol>
                <a:gridCol w="675477">
                  <a:extLst>
                    <a:ext uri="{9D8B030D-6E8A-4147-A177-3AD203B41FA5}">
                      <a16:colId xmlns:a16="http://schemas.microsoft.com/office/drawing/2014/main" val="1864456443"/>
                    </a:ext>
                  </a:extLst>
                </a:gridCol>
                <a:gridCol w="1013216">
                  <a:extLst>
                    <a:ext uri="{9D8B030D-6E8A-4147-A177-3AD203B41FA5}">
                      <a16:colId xmlns:a16="http://schemas.microsoft.com/office/drawing/2014/main" val="2310056865"/>
                    </a:ext>
                  </a:extLst>
                </a:gridCol>
                <a:gridCol w="675477">
                  <a:extLst>
                    <a:ext uri="{9D8B030D-6E8A-4147-A177-3AD203B41FA5}">
                      <a16:colId xmlns:a16="http://schemas.microsoft.com/office/drawing/2014/main" val="2698350017"/>
                    </a:ext>
                  </a:extLst>
                </a:gridCol>
                <a:gridCol w="675477">
                  <a:extLst>
                    <a:ext uri="{9D8B030D-6E8A-4147-A177-3AD203B41FA5}">
                      <a16:colId xmlns:a16="http://schemas.microsoft.com/office/drawing/2014/main" val="4000131056"/>
                    </a:ext>
                  </a:extLst>
                </a:gridCol>
                <a:gridCol w="1069505">
                  <a:extLst>
                    <a:ext uri="{9D8B030D-6E8A-4147-A177-3AD203B41FA5}">
                      <a16:colId xmlns:a16="http://schemas.microsoft.com/office/drawing/2014/main" val="2417854363"/>
                    </a:ext>
                  </a:extLst>
                </a:gridCol>
              </a:tblGrid>
              <a:tr h="184150"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Coletor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Latitude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Ponto de Recarga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Internet </a:t>
                      </a:r>
                      <a:r>
                        <a:rPr lang="pt-BR" sz="1100" u="none" strike="noStrike" dirty="0" err="1">
                          <a:effectLst/>
                        </a:rPr>
                        <a:t>Protocol</a:t>
                      </a:r>
                      <a:r>
                        <a:rPr lang="pt-BR" sz="1100" u="none" strike="noStrike" dirty="0">
                          <a:effectLst/>
                        </a:rPr>
                        <a:t> (IP)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Database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Medium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Authentication Header (AH)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437352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Longitude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Medium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035630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Acc X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Low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786727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Acc Y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Low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906676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Acc Z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Low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500643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Acc rX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Low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76445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Acc rY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Low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16670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Acc rZ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Low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416926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Temperatura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Low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650075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Vib X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Low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687887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Vib Y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Low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628365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Vib Z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Low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10967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Vib rX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Low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042860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Vib rY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Low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85963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Vib rZ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 err="1">
                          <a:effectLst/>
                        </a:rPr>
                        <a:t>Low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258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29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BR" dirty="0"/>
              <a:t>ANÁLISE DE DADOS E BI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B5FD459-BF25-D5A3-06C5-2574BBD60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83502"/>
            <a:ext cx="5298041" cy="266527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29A33CE-6020-249E-3EEB-B66DD3DAC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997" y="1983502"/>
            <a:ext cx="4052453" cy="3090360"/>
          </a:xfrm>
          <a:prstGeom prst="rect">
            <a:avLst/>
          </a:prstGeom>
        </p:spPr>
      </p:pic>
      <p:sp>
        <p:nvSpPr>
          <p:cNvPr id="6" name="Google Shape;116;p2">
            <a:extLst>
              <a:ext uri="{FF2B5EF4-FFF2-40B4-BE49-F238E27FC236}">
                <a16:creationId xmlns:a16="http://schemas.microsoft.com/office/drawing/2014/main" id="{04635CA3-3100-3EE8-776A-736DF56D20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3659" y="4987935"/>
            <a:ext cx="5422341" cy="1361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just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pt-BR" dirty="0"/>
              <a:t>Digital Twin: Utilizando os dados dos sensores em tempo real para alimentar variáveis no modelo matemático virtual e predizer os modos de falha e o melhor momento para manutenção preventiva.</a:t>
            </a:r>
            <a:endParaRPr dirty="0"/>
          </a:p>
        </p:txBody>
      </p:sp>
      <p:sp>
        <p:nvSpPr>
          <p:cNvPr id="7" name="Google Shape;116;p2">
            <a:extLst>
              <a:ext uri="{FF2B5EF4-FFF2-40B4-BE49-F238E27FC236}">
                <a16:creationId xmlns:a16="http://schemas.microsoft.com/office/drawing/2014/main" id="{BDB93CD3-0150-2702-C48F-55067EF8F525}"/>
              </a:ext>
            </a:extLst>
          </p:cNvPr>
          <p:cNvSpPr txBox="1">
            <a:spLocks/>
          </p:cNvSpPr>
          <p:nvPr/>
        </p:nvSpPr>
        <p:spPr>
          <a:xfrm>
            <a:off x="6482993" y="4987934"/>
            <a:ext cx="5035348" cy="1361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306000" indent="-306000" algn="just">
              <a:spcBef>
                <a:spcPts val="0"/>
              </a:spcBef>
            </a:pPr>
            <a:r>
              <a:rPr lang="pt-BR" dirty="0" err="1"/>
              <a:t>PowerBI</a:t>
            </a:r>
            <a:r>
              <a:rPr lang="pt-BR" dirty="0"/>
              <a:t>: Utilizando os dados coletados para identificar e predizer os padrões de comportamento de condução do usuário, gerando relatórios de alta gestão.</a:t>
            </a:r>
          </a:p>
        </p:txBody>
      </p:sp>
      <p:sp>
        <p:nvSpPr>
          <p:cNvPr id="8" name="Google Shape;116;p2">
            <a:extLst>
              <a:ext uri="{FF2B5EF4-FFF2-40B4-BE49-F238E27FC236}">
                <a16:creationId xmlns:a16="http://schemas.microsoft.com/office/drawing/2014/main" id="{F5CABE6C-E739-D1C2-1382-27D95C10FA7A}"/>
              </a:ext>
            </a:extLst>
          </p:cNvPr>
          <p:cNvSpPr txBox="1">
            <a:spLocks/>
          </p:cNvSpPr>
          <p:nvPr/>
        </p:nvSpPr>
        <p:spPr>
          <a:xfrm>
            <a:off x="7726166" y="6361330"/>
            <a:ext cx="4376793" cy="32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pt-BR" sz="1100" dirty="0"/>
              <a:t>More </a:t>
            </a:r>
            <a:r>
              <a:rPr lang="pt-BR" sz="1100" dirty="0" err="1"/>
              <a:t>info</a:t>
            </a:r>
            <a:r>
              <a:rPr lang="pt-BR" sz="1100" dirty="0"/>
              <a:t>: </a:t>
            </a:r>
            <a:r>
              <a:rPr lang="pt-BR" sz="1100" dirty="0">
                <a:hlinkClick r:id="rId5"/>
              </a:rPr>
              <a:t>Digital Twin for </a:t>
            </a:r>
            <a:r>
              <a:rPr lang="pt-BR" sz="1100" dirty="0" err="1">
                <a:hlinkClick r:id="rId5"/>
              </a:rPr>
              <a:t>Maintenance</a:t>
            </a:r>
            <a:r>
              <a:rPr lang="pt-BR" sz="1100" dirty="0">
                <a:hlinkClick r:id="rId5"/>
              </a:rPr>
              <a:t> </a:t>
            </a:r>
            <a:r>
              <a:rPr lang="pt-BR" sz="1100" dirty="0" err="1">
                <a:hlinkClick r:id="rId5"/>
              </a:rPr>
              <a:t>and</a:t>
            </a:r>
            <a:r>
              <a:rPr lang="pt-BR" sz="1100" dirty="0">
                <a:hlinkClick r:id="rId5"/>
              </a:rPr>
              <a:t> Manufacturing </a:t>
            </a:r>
            <a:r>
              <a:rPr lang="pt-BR" sz="1100" dirty="0" err="1">
                <a:hlinkClick r:id="rId5"/>
              </a:rPr>
              <a:t>Decisions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47045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BR"/>
              <a:t>PROOF OF CONCEPT (POC)</a:t>
            </a:r>
            <a:endParaRPr/>
          </a:p>
        </p:txBody>
      </p:sp>
      <p:pic>
        <p:nvPicPr>
          <p:cNvPr id="142" name="Google Shape;14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3222" y="2259136"/>
            <a:ext cx="9559078" cy="38453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CB015A7-F1DC-9B55-0541-4BD273CC817C}"/>
              </a:ext>
            </a:extLst>
          </p:cNvPr>
          <p:cNvSpPr/>
          <p:nvPr/>
        </p:nvSpPr>
        <p:spPr>
          <a:xfrm>
            <a:off x="694824" y="2164218"/>
            <a:ext cx="10010848" cy="39916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3A1BDE-D399-EB70-5165-2805E68415C1}"/>
              </a:ext>
            </a:extLst>
          </p:cNvPr>
          <p:cNvSpPr txBox="1"/>
          <p:nvPr/>
        </p:nvSpPr>
        <p:spPr>
          <a:xfrm>
            <a:off x="694825" y="2189297"/>
            <a:ext cx="17421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Moto/Bike Elétrica</a:t>
            </a:r>
          </a:p>
          <a:p>
            <a:r>
              <a:rPr lang="pt-BR" b="1" dirty="0">
                <a:solidFill>
                  <a:srgbClr val="00B0F0"/>
                </a:solidFill>
              </a:rPr>
              <a:t>(device)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BR" dirty="0"/>
              <a:t>CUSTOS E PROJEÇÃO DE VENDAS</a:t>
            </a:r>
            <a:endParaRPr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87ECDA6-0C36-5187-D259-361B8DFAD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129678"/>
              </p:ext>
            </p:extLst>
          </p:nvPr>
        </p:nvGraphicFramePr>
        <p:xfrm>
          <a:off x="581192" y="2188395"/>
          <a:ext cx="3795599" cy="2217530"/>
        </p:xfrm>
        <a:graphic>
          <a:graphicData uri="http://schemas.openxmlformats.org/drawingml/2006/table">
            <a:tbl>
              <a:tblPr/>
              <a:tblGrid>
                <a:gridCol w="1946251">
                  <a:extLst>
                    <a:ext uri="{9D8B030D-6E8A-4147-A177-3AD203B41FA5}">
                      <a16:colId xmlns:a16="http://schemas.microsoft.com/office/drawing/2014/main" val="1639125112"/>
                    </a:ext>
                  </a:extLst>
                </a:gridCol>
                <a:gridCol w="852755">
                  <a:extLst>
                    <a:ext uri="{9D8B030D-6E8A-4147-A177-3AD203B41FA5}">
                      <a16:colId xmlns:a16="http://schemas.microsoft.com/office/drawing/2014/main" val="3353172460"/>
                    </a:ext>
                  </a:extLst>
                </a:gridCol>
                <a:gridCol w="996593">
                  <a:extLst>
                    <a:ext uri="{9D8B030D-6E8A-4147-A177-3AD203B41FA5}">
                      <a16:colId xmlns:a16="http://schemas.microsoft.com/office/drawing/2014/main" val="2137455342"/>
                    </a:ext>
                  </a:extLst>
                </a:gridCol>
              </a:tblGrid>
              <a:tr h="221753">
                <a:tc>
                  <a:txBody>
                    <a:bodyPr/>
                    <a:lstStyle/>
                    <a:p>
                      <a:pPr algn="ctr" rtl="0" fontAlgn="b"/>
                      <a:endParaRPr lang="pt-BR" sz="1000" dirty="0">
                        <a:effectLst/>
                      </a:endParaRPr>
                    </a:p>
                  </a:txBody>
                  <a:tcPr marL="16196" marR="1619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BR" sz="1000">
                        <a:effectLst/>
                      </a:endParaRPr>
                    </a:p>
                  </a:txBody>
                  <a:tcPr marL="16196" marR="16196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dirty="0">
                          <a:effectLst/>
                        </a:rPr>
                        <a:t>Valor de Venda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873565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0" dirty="0">
                          <a:effectLst/>
                        </a:rPr>
                        <a:t>Serviço de Aluguel de Moto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dirty="0">
                          <a:solidFill>
                            <a:schemeClr val="bg1"/>
                          </a:solidFill>
                          <a:effectLst/>
                        </a:rPr>
                        <a:t>R$ 500,00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dirty="0">
                          <a:solidFill>
                            <a:schemeClr val="bg1"/>
                          </a:solidFill>
                          <a:effectLst/>
                        </a:rPr>
                        <a:t>R$ 1.500,00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095670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0" dirty="0">
                          <a:effectLst/>
                        </a:rPr>
                        <a:t>Serviço de Venda de Moto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dirty="0">
                          <a:solidFill>
                            <a:schemeClr val="bg1"/>
                          </a:solidFill>
                          <a:effectLst/>
                        </a:rPr>
                        <a:t>R$ 10.000,00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dirty="0">
                          <a:solidFill>
                            <a:schemeClr val="bg1"/>
                          </a:solidFill>
                          <a:effectLst/>
                        </a:rPr>
                        <a:t>R$ 18.000,00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369452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0" dirty="0">
                          <a:effectLst/>
                        </a:rPr>
                        <a:t>Serviço de Aluguel de Bike Mês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dirty="0">
                          <a:solidFill>
                            <a:schemeClr val="bg1"/>
                          </a:solidFill>
                          <a:effectLst/>
                        </a:rPr>
                        <a:t>R$ 200,00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dirty="0">
                          <a:solidFill>
                            <a:schemeClr val="bg1"/>
                          </a:solidFill>
                          <a:effectLst/>
                        </a:rPr>
                        <a:t>R$ 500,00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06333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0" dirty="0">
                          <a:effectLst/>
                        </a:rPr>
                        <a:t>Serviço de Aluguel de Bike Hora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dirty="0">
                          <a:solidFill>
                            <a:schemeClr val="bg1"/>
                          </a:solidFill>
                          <a:effectLst/>
                        </a:rPr>
                        <a:t>R$ 7,00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dirty="0">
                          <a:solidFill>
                            <a:schemeClr val="bg1"/>
                          </a:solidFill>
                          <a:effectLst/>
                        </a:rPr>
                        <a:t>R$ 30,00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780542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0" dirty="0">
                          <a:effectLst/>
                        </a:rPr>
                        <a:t>Serviço de Venda de Bike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dirty="0">
                          <a:solidFill>
                            <a:schemeClr val="bg1"/>
                          </a:solidFill>
                          <a:effectLst/>
                        </a:rPr>
                        <a:t>R$ 3.000,00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dirty="0">
                          <a:solidFill>
                            <a:schemeClr val="bg1"/>
                          </a:solidFill>
                          <a:effectLst/>
                        </a:rPr>
                        <a:t>R$ 6.000,00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506453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0" dirty="0">
                          <a:effectLst/>
                        </a:rPr>
                        <a:t>Serviço de Plano Standard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dirty="0">
                          <a:solidFill>
                            <a:schemeClr val="bg1"/>
                          </a:solidFill>
                          <a:effectLst/>
                        </a:rPr>
                        <a:t>R$ 2,50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dirty="0">
                          <a:solidFill>
                            <a:schemeClr val="bg1"/>
                          </a:solidFill>
                          <a:effectLst/>
                        </a:rPr>
                        <a:t>R$ 0,00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616506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0" dirty="0">
                          <a:effectLst/>
                        </a:rPr>
                        <a:t>Serviço de Plano Silver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dirty="0">
                          <a:solidFill>
                            <a:schemeClr val="bg1"/>
                          </a:solidFill>
                          <a:effectLst/>
                        </a:rPr>
                        <a:t>R$ 7,50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dirty="0">
                          <a:solidFill>
                            <a:schemeClr val="bg1"/>
                          </a:solidFill>
                          <a:effectLst/>
                        </a:rPr>
                        <a:t>R$ 20,00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750951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0" dirty="0">
                          <a:effectLst/>
                        </a:rPr>
                        <a:t>Serviço de Plano Gold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dirty="0">
                          <a:solidFill>
                            <a:schemeClr val="bg1"/>
                          </a:solidFill>
                          <a:effectLst/>
                        </a:rPr>
                        <a:t>R$ 10,00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dirty="0">
                          <a:solidFill>
                            <a:schemeClr val="bg1"/>
                          </a:solidFill>
                          <a:effectLst/>
                        </a:rPr>
                        <a:t>R$ 40,00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15587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0" dirty="0">
                          <a:effectLst/>
                        </a:rPr>
                        <a:t>Serviço de Plano Premier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dirty="0">
                          <a:solidFill>
                            <a:schemeClr val="bg1"/>
                          </a:solidFill>
                          <a:effectLst/>
                        </a:rPr>
                        <a:t>R$ 20,00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dirty="0">
                          <a:solidFill>
                            <a:schemeClr val="bg1"/>
                          </a:solidFill>
                          <a:effectLst/>
                        </a:rPr>
                        <a:t>R$ 60,00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151774"/>
                  </a:ext>
                </a:extLst>
              </a:tr>
            </a:tbl>
          </a:graphicData>
        </a:graphic>
      </p:graphicFrame>
      <p:sp>
        <p:nvSpPr>
          <p:cNvPr id="5" name="Google Shape;116;p2">
            <a:extLst>
              <a:ext uri="{FF2B5EF4-FFF2-40B4-BE49-F238E27FC236}">
                <a16:creationId xmlns:a16="http://schemas.microsoft.com/office/drawing/2014/main" id="{104DAB2A-4541-7FAF-826A-A8D83366731A}"/>
              </a:ext>
            </a:extLst>
          </p:cNvPr>
          <p:cNvSpPr txBox="1">
            <a:spLocks/>
          </p:cNvSpPr>
          <p:nvPr/>
        </p:nvSpPr>
        <p:spPr>
          <a:xfrm>
            <a:off x="7068619" y="6003362"/>
            <a:ext cx="4643919" cy="541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pt-BR" sz="1400" dirty="0"/>
              <a:t>Com base na planilha de projeções financeira e nos resultados da pesquisa de interesse utilizados no Startup </a:t>
            </a:r>
            <a:r>
              <a:rPr lang="pt-BR" sz="1400" dirty="0" err="1"/>
              <a:t>One</a:t>
            </a:r>
            <a:endParaRPr lang="pt-BR" sz="1400" dirty="0"/>
          </a:p>
        </p:txBody>
      </p:sp>
      <p:sp>
        <p:nvSpPr>
          <p:cNvPr id="6" name="Google Shape;116;p2">
            <a:extLst>
              <a:ext uri="{FF2B5EF4-FFF2-40B4-BE49-F238E27FC236}">
                <a16:creationId xmlns:a16="http://schemas.microsoft.com/office/drawing/2014/main" id="{7707A733-B3BF-D3FC-C286-1C808961DEDF}"/>
              </a:ext>
            </a:extLst>
          </p:cNvPr>
          <p:cNvSpPr txBox="1">
            <a:spLocks/>
          </p:cNvSpPr>
          <p:nvPr/>
        </p:nvSpPr>
        <p:spPr>
          <a:xfrm>
            <a:off x="581192" y="4878363"/>
            <a:ext cx="3977899" cy="166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pt-BR" sz="1400" dirty="0"/>
              <a:t>Investimento (POC): 		</a:t>
            </a:r>
            <a:r>
              <a:rPr lang="pt-BR" sz="1400" b="1" dirty="0"/>
              <a:t>R$10.000,00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/>
              <a:t>Investimento Final: 		</a:t>
            </a:r>
            <a:r>
              <a:rPr lang="pt-BR" sz="1400" b="1" dirty="0"/>
              <a:t>R$40.000,00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1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/>
              <a:t>Valoração de Mercado (1° ano):	</a:t>
            </a:r>
            <a:r>
              <a:rPr lang="pt-BR" sz="1400" b="1" dirty="0"/>
              <a:t>R$13.420,00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/>
              <a:t>Custo Solução (1° ano):		</a:t>
            </a:r>
            <a:r>
              <a:rPr lang="pt-BR" sz="1400" b="1" dirty="0"/>
              <a:t>R$    867,50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86653E4-48E5-40DD-0E27-EC4AF43C9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446" y="2048007"/>
            <a:ext cx="6670362" cy="341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10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BR" dirty="0"/>
              <a:t>PAYBACK</a:t>
            </a:r>
            <a:endParaRPr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87ECDA6-0C36-5187-D259-361B8DFAD740}"/>
              </a:ext>
            </a:extLst>
          </p:cNvPr>
          <p:cNvGraphicFramePr>
            <a:graphicFrameLocks noGrp="1"/>
          </p:cNvGraphicFramePr>
          <p:nvPr/>
        </p:nvGraphicFramePr>
        <p:xfrm>
          <a:off x="581192" y="2188395"/>
          <a:ext cx="3795599" cy="2217530"/>
        </p:xfrm>
        <a:graphic>
          <a:graphicData uri="http://schemas.openxmlformats.org/drawingml/2006/table">
            <a:tbl>
              <a:tblPr/>
              <a:tblGrid>
                <a:gridCol w="1946251">
                  <a:extLst>
                    <a:ext uri="{9D8B030D-6E8A-4147-A177-3AD203B41FA5}">
                      <a16:colId xmlns:a16="http://schemas.microsoft.com/office/drawing/2014/main" val="1639125112"/>
                    </a:ext>
                  </a:extLst>
                </a:gridCol>
                <a:gridCol w="852755">
                  <a:extLst>
                    <a:ext uri="{9D8B030D-6E8A-4147-A177-3AD203B41FA5}">
                      <a16:colId xmlns:a16="http://schemas.microsoft.com/office/drawing/2014/main" val="3353172460"/>
                    </a:ext>
                  </a:extLst>
                </a:gridCol>
                <a:gridCol w="996593">
                  <a:extLst>
                    <a:ext uri="{9D8B030D-6E8A-4147-A177-3AD203B41FA5}">
                      <a16:colId xmlns:a16="http://schemas.microsoft.com/office/drawing/2014/main" val="2137455342"/>
                    </a:ext>
                  </a:extLst>
                </a:gridCol>
              </a:tblGrid>
              <a:tr h="221753">
                <a:tc>
                  <a:txBody>
                    <a:bodyPr/>
                    <a:lstStyle/>
                    <a:p>
                      <a:pPr algn="ctr" rtl="0" fontAlgn="b"/>
                      <a:endParaRPr lang="pt-BR" sz="1000" dirty="0">
                        <a:effectLst/>
                      </a:endParaRPr>
                    </a:p>
                  </a:txBody>
                  <a:tcPr marL="16196" marR="1619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BR" sz="1000">
                        <a:effectLst/>
                      </a:endParaRPr>
                    </a:p>
                  </a:txBody>
                  <a:tcPr marL="16196" marR="16196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dirty="0">
                          <a:effectLst/>
                        </a:rPr>
                        <a:t>Valor de Venda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873565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0" dirty="0">
                          <a:effectLst/>
                        </a:rPr>
                        <a:t>Serviço de Aluguel de Moto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dirty="0">
                          <a:solidFill>
                            <a:schemeClr val="bg1"/>
                          </a:solidFill>
                          <a:effectLst/>
                        </a:rPr>
                        <a:t>R$ 500,00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dirty="0">
                          <a:solidFill>
                            <a:schemeClr val="bg1"/>
                          </a:solidFill>
                          <a:effectLst/>
                        </a:rPr>
                        <a:t>R$ 1.500,00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095670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0" dirty="0">
                          <a:effectLst/>
                        </a:rPr>
                        <a:t>Serviço de Venda de Moto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dirty="0">
                          <a:solidFill>
                            <a:schemeClr val="bg1"/>
                          </a:solidFill>
                          <a:effectLst/>
                        </a:rPr>
                        <a:t>R$ 10.000,00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dirty="0">
                          <a:solidFill>
                            <a:schemeClr val="bg1"/>
                          </a:solidFill>
                          <a:effectLst/>
                        </a:rPr>
                        <a:t>R$ 18.000,00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369452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0" dirty="0">
                          <a:effectLst/>
                        </a:rPr>
                        <a:t>Serviço de Aluguel de Bike Mês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dirty="0">
                          <a:solidFill>
                            <a:schemeClr val="bg1"/>
                          </a:solidFill>
                          <a:effectLst/>
                        </a:rPr>
                        <a:t>R$ 200,00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dirty="0">
                          <a:solidFill>
                            <a:schemeClr val="bg1"/>
                          </a:solidFill>
                          <a:effectLst/>
                        </a:rPr>
                        <a:t>R$ 500,00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06333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0" dirty="0">
                          <a:effectLst/>
                        </a:rPr>
                        <a:t>Serviço de Aluguel de Bike Hora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dirty="0">
                          <a:solidFill>
                            <a:schemeClr val="bg1"/>
                          </a:solidFill>
                          <a:effectLst/>
                        </a:rPr>
                        <a:t>R$ 7,00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dirty="0">
                          <a:solidFill>
                            <a:schemeClr val="bg1"/>
                          </a:solidFill>
                          <a:effectLst/>
                        </a:rPr>
                        <a:t>R$ 30,00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780542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0" dirty="0">
                          <a:effectLst/>
                        </a:rPr>
                        <a:t>Serviço de Venda de Bike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dirty="0">
                          <a:solidFill>
                            <a:schemeClr val="bg1"/>
                          </a:solidFill>
                          <a:effectLst/>
                        </a:rPr>
                        <a:t>R$ 3.000,00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dirty="0">
                          <a:solidFill>
                            <a:schemeClr val="bg1"/>
                          </a:solidFill>
                          <a:effectLst/>
                        </a:rPr>
                        <a:t>R$ 6.000,00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506453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0" dirty="0">
                          <a:effectLst/>
                        </a:rPr>
                        <a:t>Serviço de Plano Standard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dirty="0">
                          <a:solidFill>
                            <a:schemeClr val="bg1"/>
                          </a:solidFill>
                          <a:effectLst/>
                        </a:rPr>
                        <a:t>R$ 2,50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dirty="0">
                          <a:solidFill>
                            <a:schemeClr val="bg1"/>
                          </a:solidFill>
                          <a:effectLst/>
                        </a:rPr>
                        <a:t>R$ 0,00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616506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0" dirty="0">
                          <a:effectLst/>
                        </a:rPr>
                        <a:t>Serviço de Plano Silver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dirty="0">
                          <a:solidFill>
                            <a:schemeClr val="bg1"/>
                          </a:solidFill>
                          <a:effectLst/>
                        </a:rPr>
                        <a:t>R$ 7,50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dirty="0">
                          <a:solidFill>
                            <a:schemeClr val="bg1"/>
                          </a:solidFill>
                          <a:effectLst/>
                        </a:rPr>
                        <a:t>R$ 20,00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750951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0" dirty="0">
                          <a:effectLst/>
                        </a:rPr>
                        <a:t>Serviço de Plano Gold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dirty="0">
                          <a:solidFill>
                            <a:schemeClr val="bg1"/>
                          </a:solidFill>
                          <a:effectLst/>
                        </a:rPr>
                        <a:t>R$ 10,00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dirty="0">
                          <a:solidFill>
                            <a:schemeClr val="bg1"/>
                          </a:solidFill>
                          <a:effectLst/>
                        </a:rPr>
                        <a:t>R$ 40,00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15587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0" dirty="0">
                          <a:effectLst/>
                        </a:rPr>
                        <a:t>Serviço de Plano Premier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dirty="0">
                          <a:solidFill>
                            <a:schemeClr val="bg1"/>
                          </a:solidFill>
                          <a:effectLst/>
                        </a:rPr>
                        <a:t>R$ 20,00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1" dirty="0">
                          <a:solidFill>
                            <a:schemeClr val="bg1"/>
                          </a:solidFill>
                          <a:effectLst/>
                        </a:rPr>
                        <a:t>R$ 60,00</a:t>
                      </a:r>
                    </a:p>
                  </a:txBody>
                  <a:tcPr marL="16196" marR="16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151774"/>
                  </a:ext>
                </a:extLst>
              </a:tr>
            </a:tbl>
          </a:graphicData>
        </a:graphic>
      </p:graphicFrame>
      <p:sp>
        <p:nvSpPr>
          <p:cNvPr id="5" name="Google Shape;116;p2">
            <a:extLst>
              <a:ext uri="{FF2B5EF4-FFF2-40B4-BE49-F238E27FC236}">
                <a16:creationId xmlns:a16="http://schemas.microsoft.com/office/drawing/2014/main" id="{104DAB2A-4541-7FAF-826A-A8D83366731A}"/>
              </a:ext>
            </a:extLst>
          </p:cNvPr>
          <p:cNvSpPr txBox="1">
            <a:spLocks/>
          </p:cNvSpPr>
          <p:nvPr/>
        </p:nvSpPr>
        <p:spPr>
          <a:xfrm>
            <a:off x="7068619" y="6003362"/>
            <a:ext cx="4643919" cy="541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pt-BR" sz="1400" dirty="0"/>
              <a:t>Com base na planilha de projeções financeira e nos resultados da pesquisa de interesse utilizados no Startup </a:t>
            </a:r>
            <a:r>
              <a:rPr lang="pt-BR" sz="1400" dirty="0" err="1"/>
              <a:t>One</a:t>
            </a:r>
            <a:endParaRPr lang="pt-BR" sz="1400" dirty="0"/>
          </a:p>
        </p:txBody>
      </p:sp>
      <p:sp>
        <p:nvSpPr>
          <p:cNvPr id="6" name="Google Shape;116;p2">
            <a:extLst>
              <a:ext uri="{FF2B5EF4-FFF2-40B4-BE49-F238E27FC236}">
                <a16:creationId xmlns:a16="http://schemas.microsoft.com/office/drawing/2014/main" id="{7707A733-B3BF-D3FC-C286-1C808961DEDF}"/>
              </a:ext>
            </a:extLst>
          </p:cNvPr>
          <p:cNvSpPr txBox="1">
            <a:spLocks/>
          </p:cNvSpPr>
          <p:nvPr/>
        </p:nvSpPr>
        <p:spPr>
          <a:xfrm>
            <a:off x="581192" y="4878363"/>
            <a:ext cx="3977899" cy="166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pt-BR" sz="1400" dirty="0"/>
              <a:t>Investimento (POC): 		</a:t>
            </a:r>
            <a:r>
              <a:rPr lang="pt-BR" sz="1400" b="1" dirty="0"/>
              <a:t>R$10.000,00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/>
              <a:t>Investimento Final: 		</a:t>
            </a:r>
            <a:r>
              <a:rPr lang="pt-BR" sz="1400" b="1" dirty="0"/>
              <a:t>R$40.000,00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1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/>
              <a:t>Valoração de Mercado (1° ano):	</a:t>
            </a:r>
            <a:r>
              <a:rPr lang="pt-BR" sz="1400" b="1" dirty="0"/>
              <a:t>R$13.420,00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/>
              <a:t>Custo Solução (1° ano):		</a:t>
            </a:r>
            <a:r>
              <a:rPr lang="pt-BR" sz="1400" b="1" dirty="0"/>
              <a:t>R$    867,50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 err="1"/>
              <a:t>Payback</a:t>
            </a:r>
            <a:r>
              <a:rPr lang="pt-BR" sz="1400" dirty="0"/>
              <a:t>:			</a:t>
            </a:r>
            <a:r>
              <a:rPr lang="pt-BR" sz="1400" b="1" dirty="0"/>
              <a:t>3,3 anos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C8BA1F88-66A5-B4FA-F711-D044442CB9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398845"/>
              </p:ext>
            </p:extLst>
          </p:nvPr>
        </p:nvGraphicFramePr>
        <p:xfrm>
          <a:off x="5135366" y="2057399"/>
          <a:ext cx="6475442" cy="3624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F5833F93-47AE-602C-47F3-D24CA1138752}"/>
              </a:ext>
            </a:extLst>
          </p:cNvPr>
          <p:cNvSpPr/>
          <p:nvPr/>
        </p:nvSpPr>
        <p:spPr>
          <a:xfrm rot="3341719">
            <a:off x="8085763" y="3123794"/>
            <a:ext cx="1212350" cy="400693"/>
          </a:xfrm>
          <a:prstGeom prst="rightArrow">
            <a:avLst/>
          </a:prstGeom>
          <a:solidFill>
            <a:srgbClr val="FF5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6DC59CA-354D-B6AB-DB1F-B5EF408618D5}"/>
              </a:ext>
            </a:extLst>
          </p:cNvPr>
          <p:cNvSpPr txBox="1"/>
          <p:nvPr/>
        </p:nvSpPr>
        <p:spPr>
          <a:xfrm>
            <a:off x="7664522" y="2418590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rgbClr val="FF5050"/>
                </a:solidFill>
              </a:rPr>
              <a:t>PAYBACK</a:t>
            </a:r>
          </a:p>
        </p:txBody>
      </p:sp>
    </p:spTree>
    <p:extLst>
      <p:ext uri="{BB962C8B-B14F-4D97-AF65-F5344CB8AC3E}">
        <p14:creationId xmlns:p14="http://schemas.microsoft.com/office/powerpoint/2010/main" val="306745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" name="Google Shape;150;p5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1" name="Google Shape;151;p5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 txBox="1"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rPr lang="pt-BR">
                <a:solidFill>
                  <a:srgbClr val="FFFFFF"/>
                </a:solidFill>
              </a:rPr>
              <a:t>OBRIGADO</a:t>
            </a:r>
            <a:endParaRPr/>
          </a:p>
        </p:txBody>
      </p:sp>
      <p:pic>
        <p:nvPicPr>
          <p:cNvPr id="155" name="Google Shape;155;p5" descr="Números Digitais"/>
          <p:cNvPicPr preferRelativeResize="0"/>
          <p:nvPr/>
        </p:nvPicPr>
        <p:blipFill rotWithShape="1">
          <a:blip r:embed="rId3">
            <a:alphaModFix/>
          </a:blip>
          <a:srcRect l="2189" r="9641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685</Words>
  <Application>Microsoft Office PowerPoint</Application>
  <PresentationFormat>Widescreen</PresentationFormat>
  <Paragraphs>198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Gill Sans</vt:lpstr>
      <vt:lpstr>Arial</vt:lpstr>
      <vt:lpstr>Noto Sans Symbols</vt:lpstr>
      <vt:lpstr>Calibri</vt:lpstr>
      <vt:lpstr>Dividendo</vt:lpstr>
      <vt:lpstr>ROBÓTICA &amp; IOT</vt:lpstr>
      <vt:lpstr>DADOS A SEREM COLETADOS</vt:lpstr>
      <vt:lpstr>ARQUITETURA DA SOLUÇÃO COMPLETA</vt:lpstr>
      <vt:lpstr>DADOS E PROTOCOLOS DE SEGURANÇA</vt:lpstr>
      <vt:lpstr>ANÁLISE DE DADOS E BI</vt:lpstr>
      <vt:lpstr>PROOF OF CONCEPT (POC)</vt:lpstr>
      <vt:lpstr>CUSTOS E PROJEÇÃO DE VENDAS</vt:lpstr>
      <vt:lpstr>PAYBACK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ROBÓTICA &amp; IOT</dc:title>
  <dc:creator>Leonardo Sarzedas</dc:creator>
  <cp:lastModifiedBy>Leonardo Sarzedas do Carmo Vieira</cp:lastModifiedBy>
  <cp:revision>4</cp:revision>
  <dcterms:created xsi:type="dcterms:W3CDTF">2023-04-12T20:39:44Z</dcterms:created>
  <dcterms:modified xsi:type="dcterms:W3CDTF">2023-05-25T17:52:57Z</dcterms:modified>
</cp:coreProperties>
</file>