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Nxw0ZDD+OpudLRQynXLW5ZoX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44A0E9-B7A9-4096-858D-25B57D010DC9}">
  <a:tblStyle styleId="{B844A0E9-B7A9-4096-858D-25B57D010DC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CD1"/>
          </a:solidFill>
        </a:fill>
      </a:tcStyle>
    </a:band1H>
    <a:band2H>
      <a:tcTxStyle/>
    </a:band2H>
    <a:band1V>
      <a:tcTxStyle/>
      <a:tcStyle>
        <a:fill>
          <a:solidFill>
            <a:srgbClr val="CBCCD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D92F332-FD8A-42CC-92C1-13EAAD904DA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1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youtu.be/cxoHx7kitz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exões Digitai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4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pt-BR" sz="4400">
                <a:solidFill>
                  <a:schemeClr val="lt1"/>
                </a:solidFill>
              </a:rPr>
              <a:t>ROBÓTICA &amp; IOT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5"/>
            <a:ext cx="10993546" cy="80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pt-BR">
                <a:solidFill>
                  <a:srgbClr val="7CEBFF"/>
                </a:solidFill>
              </a:rPr>
              <a:t>ALISON GHEDIN			RM 345377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pt-BR">
                <a:solidFill>
                  <a:srgbClr val="7CEBFF"/>
                </a:solidFill>
              </a:rPr>
              <a:t>LEONARDO SARZEDAS 		RM 345946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pt-BR">
                <a:solidFill>
                  <a:srgbClr val="7CEBFF"/>
                </a:solidFill>
              </a:rPr>
              <a:t>MICHAEL DOUGLAS 		RM 344526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rgbClr val="7CEBFF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224409" y="1982311"/>
            <a:ext cx="5707111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1" i="0" lang="pt-BR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FIND.MOBILS</a:t>
            </a:r>
            <a:endParaRPr b="1" i="0" sz="6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DADOS A SEREM COLETADOS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81192" y="2271509"/>
            <a:ext cx="5743409" cy="2957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Geolocalização: Latitude, Longitude, RealTime</a:t>
            </a:r>
            <a:endParaRPr/>
          </a:p>
          <a:p>
            <a:pPr indent="-306000" lvl="0" marL="30600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Ciclo da Bateria (vida útil) e Eficiência de Motor: Condição Térmica de Carga (Temperatura de Motor e Temperatura de Bateria)</a:t>
            </a:r>
            <a:endParaRPr/>
          </a:p>
          <a:p>
            <a:pPr indent="-306000" lvl="0" marL="30600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Manutenção do Motor: Condição Modal (Vibração) do Motor Elétrico</a:t>
            </a:r>
            <a:endParaRPr/>
          </a:p>
          <a:p>
            <a:pPr indent="-306000" lvl="0" marL="306000" rtl="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Resposta de Aceleração em função da geolocalização: Aceleração 6 DOF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4049" y="1943099"/>
            <a:ext cx="2238363" cy="469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610" y="1943099"/>
            <a:ext cx="2185822" cy="469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ARQUITETURA DA SOLUÇÃO COMPLETA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1907381"/>
            <a:ext cx="8801100" cy="495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393" y="5603477"/>
            <a:ext cx="1748531" cy="79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679" y="4275023"/>
            <a:ext cx="722943" cy="73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8663" y="5800537"/>
            <a:ext cx="903348" cy="707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253036" y="6431446"/>
            <a:ext cx="236687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Sensor de Vibração SW-420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5064717" y="5013986"/>
            <a:ext cx="21964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AcGp MPU-9250 (BMP280)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137819" y="6443617"/>
            <a:ext cx="1277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Termopar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3"/>
          <p:cNvCxnSpPr>
            <a:stCxn id="126" idx="0"/>
          </p:cNvCxnSpPr>
          <p:nvPr/>
        </p:nvCxnSpPr>
        <p:spPr>
          <a:xfrm flipH="1" rot="10800000">
            <a:off x="1353659" y="5321777"/>
            <a:ext cx="1638900" cy="281700"/>
          </a:xfrm>
          <a:prstGeom prst="straightConnector1">
            <a:avLst/>
          </a:prstGeom>
          <a:noFill/>
          <a:ln cap="rnd" cmpd="sng" w="12700">
            <a:solidFill>
              <a:srgbClr val="172C5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 rot="10800000">
            <a:off x="3670336" y="5462620"/>
            <a:ext cx="0" cy="337917"/>
          </a:xfrm>
          <a:prstGeom prst="straightConnector1">
            <a:avLst/>
          </a:prstGeom>
          <a:noFill/>
          <a:ln cap="rnd" cmpd="sng" w="12700">
            <a:solidFill>
              <a:srgbClr val="172C5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/>
          <p:nvPr/>
        </p:nvCxnSpPr>
        <p:spPr>
          <a:xfrm rot="10800000">
            <a:off x="4414982" y="5321763"/>
            <a:ext cx="1154545" cy="478774"/>
          </a:xfrm>
          <a:prstGeom prst="straightConnector1">
            <a:avLst/>
          </a:prstGeom>
          <a:noFill/>
          <a:ln cap="rnd" cmpd="sng" w="12700">
            <a:solidFill>
              <a:srgbClr val="172C5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3"/>
          <p:cNvCxnSpPr>
            <a:stCxn id="127" idx="1"/>
          </p:cNvCxnSpPr>
          <p:nvPr/>
        </p:nvCxnSpPr>
        <p:spPr>
          <a:xfrm flipH="1">
            <a:off x="4415079" y="4644505"/>
            <a:ext cx="1293600" cy="369300"/>
          </a:xfrm>
          <a:prstGeom prst="straightConnector1">
            <a:avLst/>
          </a:prstGeom>
          <a:noFill/>
          <a:ln cap="rnd" cmpd="sng" w="12700">
            <a:solidFill>
              <a:srgbClr val="172C5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3"/>
          <p:cNvSpPr/>
          <p:nvPr/>
        </p:nvSpPr>
        <p:spPr>
          <a:xfrm>
            <a:off x="1695450" y="2181086"/>
            <a:ext cx="4222465" cy="190251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581192" y="2430915"/>
            <a:ext cx="9492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Ponto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Recarga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253036" y="4202130"/>
            <a:ext cx="7008116" cy="2529563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253036" y="4227209"/>
            <a:ext cx="17363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Moto/Bike Elétrica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(device)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7390179" y="4694993"/>
            <a:ext cx="4222465" cy="1902512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0335802" y="4675292"/>
            <a:ext cx="12750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Workstation Engenharia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7712824" y="5156407"/>
            <a:ext cx="1275005" cy="8094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5797" y="5415980"/>
            <a:ext cx="722943" cy="53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84013" y="5132524"/>
            <a:ext cx="11144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DADOS E PROTOCOLOS DE SEGURANÇA</a:t>
            </a:r>
            <a:endParaRPr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288830" y="22708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{B844A0E9-B7A9-4096-858D-25B57D010DC9}</a:tableStyleId>
              </a:tblPr>
              <a:tblGrid>
                <a:gridCol w="675475"/>
                <a:gridCol w="886575"/>
                <a:gridCol w="675475"/>
                <a:gridCol w="1013225"/>
                <a:gridCol w="683050"/>
                <a:gridCol w="704275"/>
                <a:gridCol w="1033125"/>
              </a:tblGrid>
              <a:tr h="35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Categoria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Dado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Origem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Protocolo de Comunicação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Destino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Risk Level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Protocolo de Segurança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65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Usuário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Nome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App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Internet Protocol (IP)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Database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High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Authentication Header (AH)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CPF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Idade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Residência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Trabalho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</a:tr>
              <a:tr h="176650">
                <a:tc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Device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Latitude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Device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MQTT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Ponto de Recarga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Medium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Authentication Header (AH)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Longitude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Medium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Acc X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Acc 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Acc Z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Acc rX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Acc 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Acc rZ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002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Temperatura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27000">
                <a:tc vMerge="1"/>
                <a:tc vMerge="1"/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Vib X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Vib 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Vib Z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Vib rX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Vib 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7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Vib rZ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Low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525" marB="0" marR="5525" marL="5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52" name="Google Shape;152;p18"/>
          <p:cNvGraphicFramePr/>
          <p:nvPr/>
        </p:nvGraphicFramePr>
        <p:xfrm>
          <a:off x="6231977" y="2849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{B844A0E9-B7A9-4096-858D-25B57D010DC9}</a:tableStyleId>
              </a:tblPr>
              <a:tblGrid>
                <a:gridCol w="675475"/>
                <a:gridCol w="886575"/>
                <a:gridCol w="675475"/>
                <a:gridCol w="1013225"/>
                <a:gridCol w="675475"/>
                <a:gridCol w="675475"/>
                <a:gridCol w="1069500"/>
              </a:tblGrid>
              <a:tr h="184150">
                <a:tc rowSpan="1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Coletor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Latitude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Ponto de Recarga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Internet Protocol (IP)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Database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Medium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Authentication Header (AH)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Longitude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Medium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Acc X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Acc 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Acc Z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Acc rX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Acc rY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Acc rZ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Temperatura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Vib X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Vib 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Vib Z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Vib rX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84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Vib rY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90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Vib rZ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Low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ANÁLISE DE DADOS E BI</a:t>
            </a:r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83502"/>
            <a:ext cx="5298041" cy="266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997" y="1983502"/>
            <a:ext cx="4052453" cy="30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673659" y="4987935"/>
            <a:ext cx="5422341" cy="1361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/>
              <a:t>Digital Twin: Utilizando os dados dos sensores em tempo real para alimentar variáveis no modelo matemático virtual e predizer os modos de falha e o melhor momento para manutenção preventiva.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6482993" y="4987934"/>
            <a:ext cx="5035348" cy="1361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pt-BR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PowerBI: Utilizando os dados coletados para identificar e predizer os padrões de comportamento de condução do usuário, gerando relatórios de alta gestão.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7726166" y="6361330"/>
            <a:ext cx="4376793" cy="327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More info: </a:t>
            </a:r>
            <a:r>
              <a:rPr b="0" i="0" lang="pt-BR" sz="1100" u="sng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Twin for Maintenance and Manufacturing Decisions</a:t>
            </a:r>
            <a:endParaRPr b="0" i="0" sz="11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PROOF OF CONCEPT (POC)</a:t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222" y="2259136"/>
            <a:ext cx="9559078" cy="3845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694824" y="2164218"/>
            <a:ext cx="10010848" cy="3991626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694825" y="2189297"/>
            <a:ext cx="17421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Moto/Bike Elétrica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(device)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CUSTOS E PROJEÇÃO DE VENDAS</a:t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581192" y="2188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{1D92F332-FD8A-42CC-92C1-13EAAD904DA3}</a:tableStyleId>
              </a:tblPr>
              <a:tblGrid>
                <a:gridCol w="1946250"/>
                <a:gridCol w="852750"/>
                <a:gridCol w="996600"/>
              </a:tblGrid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16200" marL="1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16200" marL="1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Valor de Venda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Aluguel de Moto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R$ 500,00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R$ 1.500,00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Venda de Moto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R$ 10.000,00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R$ 18.000,00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Aluguel de Bike Mês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R$ 500,00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Aluguel de Bike Hora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R$ 7,00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R$ 30,00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Venda de Bike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R$ 3.000,00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R$ 6.000,00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Standard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R$ 2,50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Silver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R$ 7,50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Gold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R$ 40,00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Premier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R$ 60,00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0"/>
          <p:cNvSpPr txBox="1"/>
          <p:nvPr/>
        </p:nvSpPr>
        <p:spPr>
          <a:xfrm>
            <a:off x="7068619" y="6003362"/>
            <a:ext cx="4643919" cy="541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Com base na planilha de projeções financeira e nos resultados da pesquisa de interesse utilizados no Startup One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81192" y="4878363"/>
            <a:ext cx="3977899" cy="166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Investimento (POC): 		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R$10.000,00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Investimento Final: 		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R$40.000,00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Valoração de Mercado (1° ano):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R$13.420,00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Custo Solução (1° ano):		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   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-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867,50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446" y="2048007"/>
            <a:ext cx="6670362" cy="341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799" y="1904261"/>
            <a:ext cx="6357879" cy="39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/>
              <a:t>PAYBACK</a:t>
            </a:r>
            <a:endParaRPr/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581192" y="2188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{1D92F332-FD8A-42CC-92C1-13EAAD904DA3}</a:tableStyleId>
              </a:tblPr>
              <a:tblGrid>
                <a:gridCol w="1946250"/>
                <a:gridCol w="852750"/>
                <a:gridCol w="996600"/>
              </a:tblGrid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16200" marL="1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16200" marL="16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/>
                        <a:t>Valor de Venda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Aluguel de Moto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R$ 500,00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R$ 1.500,00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Venda de Moto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R$ 10.000,00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R$ 18.000,00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Aluguel de Bike Mês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R$ 500,00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Aluguel de Bike Hora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R$ 7,00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R$ 30,00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Venda de Bike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R$ 3.000,00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R$ 6.000,00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Standard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R$ 2,50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Silver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R$ 7,50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Gold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R$ 10,00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R$ 40,00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2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000" u="none" cap="none" strike="noStrike"/>
                        <a:t>Serviço de Plano Premier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R$ 20,00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</a:rPr>
                        <a:t>R$ 60,00</a:t>
                      </a:r>
                      <a:endParaRPr/>
                    </a:p>
                  </a:txBody>
                  <a:tcPr marT="0" marB="0" marR="16200" marL="1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1"/>
          <p:cNvSpPr txBox="1"/>
          <p:nvPr/>
        </p:nvSpPr>
        <p:spPr>
          <a:xfrm>
            <a:off x="7068619" y="6003362"/>
            <a:ext cx="4643919" cy="541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Com base na planilha de projeções financeira e nos resultados da pesquisa de interesse utilizados no Startup One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81192" y="4878363"/>
            <a:ext cx="3977899" cy="166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Investimento (POC): 		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R$10.000,00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Investimento Final: 		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R$40.000,00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Valoração de Mercado (1° ano):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R$13.420,00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Custo Solução (1° ano):			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R$    -867,50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Payback:					</a:t>
            </a:r>
            <a:r>
              <a:rPr b="1" lang="pt-BR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1" i="0" lang="pt-BR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,3 anos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 rot="5400851">
            <a:off x="7387775" y="3228610"/>
            <a:ext cx="12123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05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7396622" y="2410140"/>
            <a:ext cx="119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PAYBACK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5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03" name="Google Shape;203;p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5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pt-BR">
                <a:solidFill>
                  <a:srgbClr val="FFFFFF"/>
                </a:solidFill>
              </a:rPr>
              <a:t>OBRIGADO</a:t>
            </a:r>
            <a:endParaRPr/>
          </a:p>
        </p:txBody>
      </p:sp>
      <p:pic>
        <p:nvPicPr>
          <p:cNvPr descr="Números Digitais" id="207" name="Google Shape;207;p5"/>
          <p:cNvPicPr preferRelativeResize="0"/>
          <p:nvPr/>
        </p:nvPicPr>
        <p:blipFill rotWithShape="1">
          <a:blip r:embed="rId3">
            <a:alphaModFix/>
          </a:blip>
          <a:srcRect b="1" l="2189" r="9640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2023-04-12T20:39:44Z</dcterms:created>
  <dc:creator>Leonardo Sarzedas</dc:creator>
</cp:coreProperties>
</file>