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e62ba7c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62ba7c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a:p>
            <a:pPr indent="-317500" lvl="0" marL="457200" rtl="0" algn="l">
              <a:spcBef>
                <a:spcPts val="0"/>
              </a:spcBef>
              <a:spcAft>
                <a:spcPts val="0"/>
              </a:spcAft>
              <a:buSzPts val="1400"/>
              <a:buChar char="-"/>
            </a:pPr>
            <a:r>
              <a:rPr lang="en"/>
              <a:t>Do your best to fill in the front of the class first to leave space in the back for staff - I know it’s a big class</a:t>
            </a:r>
            <a:endParaRPr/>
          </a:p>
          <a:p>
            <a:pPr indent="-317500" lvl="0" marL="457200" rtl="0" algn="l">
              <a:spcBef>
                <a:spcPts val="0"/>
              </a:spcBef>
              <a:spcAft>
                <a:spcPts val="0"/>
              </a:spcAft>
              <a:buSzPts val="1400"/>
              <a:buChar char="-"/>
            </a:pPr>
            <a:r>
              <a:rPr lang="en"/>
              <a:t>Paired programming - there’s a talk on paired programming later this week</a:t>
            </a:r>
            <a:endParaRPr/>
          </a:p>
          <a:p>
            <a:pPr indent="-317500" lvl="0" marL="457200" rtl="0" algn="l">
              <a:spcBef>
                <a:spcPts val="0"/>
              </a:spcBef>
              <a:spcAft>
                <a:spcPts val="0"/>
              </a:spcAft>
              <a:buSzPts val="1400"/>
              <a:buChar char="-"/>
            </a:pPr>
            <a:r>
              <a:rPr lang="en"/>
              <a:t>Phone booths</a:t>
            </a:r>
            <a:endParaRPr/>
          </a:p>
          <a:p>
            <a:pPr indent="-317500" lvl="0" marL="457200" rtl="0" algn="l">
              <a:spcBef>
                <a:spcPts val="0"/>
              </a:spcBef>
              <a:spcAft>
                <a:spcPts val="0"/>
              </a:spcAft>
              <a:buSzPts val="1400"/>
              <a:buChar char="-"/>
            </a:pPr>
            <a:r>
              <a:rPr lang="en"/>
              <a:t>The amount of labs - you won’t finish all of them, nobody does. But the more you get done the better your understanding will be</a:t>
            </a:r>
            <a:endParaRPr/>
          </a:p>
          <a:p>
            <a:pPr indent="-317500" lvl="1" marL="914400" rtl="0" algn="l">
              <a:spcBef>
                <a:spcPts val="0"/>
              </a:spcBef>
              <a:spcAft>
                <a:spcPts val="0"/>
              </a:spcAft>
              <a:buSzPts val="1400"/>
              <a:buChar char="-"/>
            </a:pPr>
            <a:r>
              <a:rPr lang="en"/>
              <a:t>That said, the best way to learn is by doing, so don’t let labs hinder your ability to work on projects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2d66afe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2d66afe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integrals will help you immensely in this module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2d66afe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2d66afe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82d66afe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82d66afe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82d66afe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82d66afe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3a42a9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3a42a9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93a42a9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93a42a9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82d66afe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82d66afe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82d66afe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82d66afe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2f5bfdcb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2f5bfdcb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93a42a90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93a42a90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2e5d871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2e5d871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lang="en" sz="1200">
                <a:solidFill>
                  <a:srgbClr val="24292E"/>
                </a:solidFill>
              </a:rPr>
              <a:t>Describe the data science process</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Explain the classes of problems that data science can be used to solve</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Define what makes a good data science question</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List questions you can ask at the start of the process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2d66af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2d66af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82d66afe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82d66afe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82d66af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82d66af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Forming the question is a big part of it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Scientific process motivated by empiricism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82d66afe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82d66afe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82d66afe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82d66afe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82d66afe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82d66afe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2d66af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2d66af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Skills from different fields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2f5bfdcb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f5bfdcb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Skills from different fields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2d66af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2d66af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2d66af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2d66af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2d66afe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2d66afe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course outline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f5bfdc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f5bfdc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course outline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2f5bfdc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2f5bfdc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integrals will help you immensely in this module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6" name="Google Shape;56;p14"/>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57" name="Google Shape;57;p1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 name="Google Shape;60;p1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1" name="Google Shape;61;p1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2" name="Shape 62"/>
        <p:cNvGrpSpPr/>
        <p:nvPr/>
      </p:nvGrpSpPr>
      <p:grpSpPr>
        <a:xfrm>
          <a:off x="0" y="0"/>
          <a:ext cx="0" cy="0"/>
          <a:chOff x="0" y="0"/>
          <a:chExt cx="0" cy="0"/>
        </a:xfrm>
      </p:grpSpPr>
      <p:sp>
        <p:nvSpPr>
          <p:cNvPr id="63" name="Google Shape;63;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6"/>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16"/>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1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9" name="Google Shape;69;p1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8"/>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72" name="Google Shape;72;p1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3" name="Shape 73"/>
        <p:cNvGrpSpPr/>
        <p:nvPr/>
      </p:nvGrpSpPr>
      <p:grpSpPr>
        <a:xfrm>
          <a:off x="0" y="0"/>
          <a:ext cx="0" cy="0"/>
          <a:chOff x="0" y="0"/>
          <a:chExt cx="0" cy="0"/>
        </a:xfrm>
      </p:grpSpPr>
      <p:sp>
        <p:nvSpPr>
          <p:cNvPr id="74" name="Google Shape;74;p1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5" name="Shape 75"/>
        <p:cNvGrpSpPr/>
        <p:nvPr/>
      </p:nvGrpSpPr>
      <p:grpSpPr>
        <a:xfrm>
          <a:off x="0" y="0"/>
          <a:ext cx="0" cy="0"/>
          <a:chOff x="0" y="0"/>
          <a:chExt cx="0" cy="0"/>
        </a:xfrm>
      </p:grpSpPr>
      <p:sp>
        <p:nvSpPr>
          <p:cNvPr id="76" name="Google Shape;76;p20"/>
          <p:cNvSpPr txBox="1"/>
          <p:nvPr>
            <p:ph idx="1" type="body"/>
          </p:nvPr>
        </p:nvSpPr>
        <p:spPr>
          <a:xfrm>
            <a:off x="380999" y="1289303"/>
            <a:ext cx="8407800" cy="3305700"/>
          </a:xfrm>
          <a:prstGeom prst="rect">
            <a:avLst/>
          </a:prstGeom>
          <a:noFill/>
          <a:ln>
            <a:noFill/>
          </a:ln>
        </p:spPr>
        <p:txBody>
          <a:bodyPr anchorCtr="0" anchor="t" bIns="91425" lIns="91425" spcFirstLastPara="1" rIns="91425" wrap="square" tIns="91425">
            <a:noAutofit/>
          </a:bodyPr>
          <a:lstStyle>
            <a:lvl1pPr indent="-419100" lvl="0" marL="457200" rtl="0" algn="l">
              <a:spcBef>
                <a:spcPts val="400"/>
              </a:spcBef>
              <a:spcAft>
                <a:spcPts val="0"/>
              </a:spcAft>
              <a:buClr>
                <a:schemeClr val="accent1"/>
              </a:buClr>
              <a:buSzPts val="3000"/>
              <a:buFont typeface="Souce Sans Pro"/>
              <a:buChar char="◼"/>
              <a:defRPr sz="2000">
                <a:solidFill>
                  <a:schemeClr val="dk2"/>
                </a:solidFill>
                <a:latin typeface="Souce Sans Pro"/>
                <a:ea typeface="Souce Sans Pro"/>
                <a:cs typeface="Souce Sans Pro"/>
                <a:sym typeface="Souce Sans Pro"/>
              </a:defRPr>
            </a:lvl1pPr>
            <a:lvl2pPr indent="-381000" lvl="1" marL="914400" rtl="0" algn="l">
              <a:spcBef>
                <a:spcPts val="360"/>
              </a:spcBef>
              <a:spcAft>
                <a:spcPts val="0"/>
              </a:spcAft>
              <a:buClr>
                <a:schemeClr val="accent2"/>
              </a:buClr>
              <a:buSzPts val="2400"/>
              <a:buFont typeface="Souce Sans Pro"/>
              <a:buChar char="▪"/>
              <a:defRPr sz="1800">
                <a:solidFill>
                  <a:schemeClr val="dk2"/>
                </a:solidFill>
                <a:latin typeface="Souce Sans Pro"/>
                <a:ea typeface="Souce Sans Pro"/>
                <a:cs typeface="Souce Sans Pro"/>
                <a:sym typeface="Souce Sans Pro"/>
              </a:defRPr>
            </a:lvl2pPr>
            <a:lvl3pPr indent="-381000" lvl="2" marL="1371600" rtl="0" algn="l">
              <a:spcBef>
                <a:spcPts val="320"/>
              </a:spcBef>
              <a:spcAft>
                <a:spcPts val="0"/>
              </a:spcAft>
              <a:buClr>
                <a:schemeClr val="accent3"/>
              </a:buClr>
              <a:buSzPts val="2400"/>
              <a:buFont typeface="Souce Sans Pro"/>
              <a:buChar char="▪"/>
              <a:defRPr sz="1600">
                <a:solidFill>
                  <a:schemeClr val="dk2"/>
                </a:solidFill>
                <a:latin typeface="Souce Sans Pro"/>
                <a:ea typeface="Souce Sans Pro"/>
                <a:cs typeface="Souce Sans Pro"/>
                <a:sym typeface="Souce Sans Pro"/>
              </a:defRPr>
            </a:lvl3pPr>
            <a:lvl4pPr indent="-342900" lvl="3" marL="1828800" rtl="0" algn="l">
              <a:spcBef>
                <a:spcPts val="280"/>
              </a:spcBef>
              <a:spcAft>
                <a:spcPts val="0"/>
              </a:spcAft>
              <a:buClr>
                <a:schemeClr val="accent4"/>
              </a:buClr>
              <a:buSzPts val="1800"/>
              <a:buFont typeface="Souce Sans Pro"/>
              <a:buChar char="▪"/>
              <a:defRPr sz="1400">
                <a:solidFill>
                  <a:schemeClr val="dk2"/>
                </a:solidFill>
                <a:latin typeface="Souce Sans Pro"/>
                <a:ea typeface="Souce Sans Pro"/>
                <a:cs typeface="Souce Sans Pro"/>
                <a:sym typeface="Souce Sans Pro"/>
              </a:defRPr>
            </a:lvl4pPr>
            <a:lvl5pPr indent="-342900" lvl="4" marL="2286000" rtl="0" algn="l">
              <a:spcBef>
                <a:spcPts val="260"/>
              </a:spcBef>
              <a:spcAft>
                <a:spcPts val="0"/>
              </a:spcAft>
              <a:buClr>
                <a:schemeClr val="accent6"/>
              </a:buClr>
              <a:buSzPts val="1800"/>
              <a:buFont typeface="Souce Sans Pro"/>
              <a:buChar char="▪"/>
              <a:defRPr sz="1300">
                <a:solidFill>
                  <a:schemeClr val="dk2"/>
                </a:solidFill>
                <a:latin typeface="Souce Sans Pro"/>
                <a:ea typeface="Souce Sans Pro"/>
                <a:cs typeface="Souce Sans Pro"/>
                <a:sym typeface="Souce Sans Pro"/>
              </a:defRPr>
            </a:lvl5pPr>
            <a:lvl6pPr indent="-342900" lvl="5" marL="2743200" rtl="0" algn="l">
              <a:spcBef>
                <a:spcPts val="240"/>
              </a:spcBef>
              <a:spcAft>
                <a:spcPts val="0"/>
              </a:spcAft>
              <a:buClr>
                <a:schemeClr val="accent1"/>
              </a:buClr>
              <a:buSzPts val="1800"/>
              <a:buFont typeface="Souce Sans Pro"/>
              <a:buChar char="▪"/>
              <a:defRPr sz="1200">
                <a:solidFill>
                  <a:schemeClr val="dk2"/>
                </a:solidFill>
                <a:latin typeface="Souce Sans Pro"/>
                <a:ea typeface="Souce Sans Pro"/>
                <a:cs typeface="Souce Sans Pro"/>
                <a:sym typeface="Souce Sans Pro"/>
              </a:defRPr>
            </a:lvl6pPr>
            <a:lvl7pPr indent="-342900" lvl="6" marL="3200400" rtl="0" algn="l">
              <a:spcBef>
                <a:spcPts val="240"/>
              </a:spcBef>
              <a:spcAft>
                <a:spcPts val="0"/>
              </a:spcAft>
              <a:buClr>
                <a:schemeClr val="accent2"/>
              </a:buClr>
              <a:buSzPts val="1800"/>
              <a:buFont typeface="Souce Sans Pro"/>
              <a:buChar char="▪"/>
              <a:defRPr sz="1200">
                <a:solidFill>
                  <a:schemeClr val="dk2"/>
                </a:solidFill>
                <a:latin typeface="Souce Sans Pro"/>
                <a:ea typeface="Souce Sans Pro"/>
                <a:cs typeface="Souce Sans Pro"/>
                <a:sym typeface="Souce Sans Pro"/>
              </a:defRPr>
            </a:lvl7pPr>
            <a:lvl8pPr indent="-342900" lvl="7" marL="3657600" rtl="0" algn="l">
              <a:spcBef>
                <a:spcPts val="240"/>
              </a:spcBef>
              <a:spcAft>
                <a:spcPts val="0"/>
              </a:spcAft>
              <a:buClr>
                <a:schemeClr val="accent3"/>
              </a:buClr>
              <a:buSzPts val="1800"/>
              <a:buFont typeface="Souce Sans Pro"/>
              <a:buChar char="▪"/>
              <a:defRPr sz="1200">
                <a:solidFill>
                  <a:schemeClr val="dk2"/>
                </a:solidFill>
                <a:latin typeface="Souce Sans Pro"/>
                <a:ea typeface="Souce Sans Pro"/>
                <a:cs typeface="Souce Sans Pro"/>
                <a:sym typeface="Souce Sans Pro"/>
              </a:defRPr>
            </a:lvl8pPr>
            <a:lvl9pPr indent="-342900" lvl="8" marL="4114800" rtl="0" algn="l">
              <a:spcBef>
                <a:spcPts val="240"/>
              </a:spcBef>
              <a:spcAft>
                <a:spcPts val="0"/>
              </a:spcAft>
              <a:buClr>
                <a:schemeClr val="accent5"/>
              </a:buClr>
              <a:buSzPts val="1800"/>
              <a:buFont typeface="Souce Sans Pro"/>
              <a:buChar char="▪"/>
              <a:defRPr sz="1200">
                <a:solidFill>
                  <a:schemeClr val="dk2"/>
                </a:solidFill>
                <a:latin typeface="Souce Sans Pro"/>
                <a:ea typeface="Souce Sans Pro"/>
                <a:cs typeface="Souce Sans Pro"/>
                <a:sym typeface="Souce Sans Pro"/>
              </a:defRPr>
            </a:lvl9pPr>
          </a:lstStyle>
          <a:p/>
        </p:txBody>
      </p:sp>
      <p:sp>
        <p:nvSpPr>
          <p:cNvPr id="77" name="Google Shape;77;p20"/>
          <p:cNvSpPr txBox="1"/>
          <p:nvPr>
            <p:ph idx="10" type="dt"/>
          </p:nvPr>
        </p:nvSpPr>
        <p:spPr>
          <a:xfrm>
            <a:off x="370888" y="4767263"/>
            <a:ext cx="2133600" cy="2058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100" u="none" cap="none" strike="noStrike">
                <a:solidFill>
                  <a:schemeClr val="dk2"/>
                </a:solidFill>
                <a:latin typeface="Souce Sans Pro"/>
                <a:ea typeface="Souce Sans Pro"/>
                <a:cs typeface="Souce Sans Pro"/>
                <a:sym typeface="Souce Sans Pro"/>
              </a:defRPr>
            </a:lvl1pPr>
            <a:lvl2pPr indent="-88900" lvl="1" marL="4572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2pPr>
            <a:lvl3pPr indent="-88900" lvl="2" marL="9144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3pPr>
            <a:lvl4pPr indent="-88900" lvl="3" marL="13716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4pPr>
            <a:lvl5pPr indent="-88900" lvl="4" marL="18288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5pPr>
            <a:lvl6pPr indent="-88900" lvl="5" marL="22860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6pPr>
            <a:lvl7pPr indent="-88900" lvl="6" marL="27432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7pPr>
            <a:lvl8pPr indent="-88900" lvl="7" marL="32004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8pPr>
            <a:lvl9pPr indent="-88900" lvl="8" marL="36576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9pPr>
          </a:lstStyle>
          <a:p/>
        </p:txBody>
      </p:sp>
      <p:sp>
        <p:nvSpPr>
          <p:cNvPr id="78" name="Google Shape;78;p20"/>
          <p:cNvSpPr txBox="1"/>
          <p:nvPr>
            <p:ph idx="11" type="ftr"/>
          </p:nvPr>
        </p:nvSpPr>
        <p:spPr>
          <a:xfrm>
            <a:off x="3048000" y="4767263"/>
            <a:ext cx="3352800" cy="2058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100" u="none" cap="none" strike="noStrike">
                <a:solidFill>
                  <a:schemeClr val="dk2"/>
                </a:solidFill>
                <a:latin typeface="Souce Sans Pro"/>
                <a:ea typeface="Souce Sans Pro"/>
                <a:cs typeface="Souce Sans Pro"/>
                <a:sym typeface="Souce Sans Pro"/>
              </a:defRPr>
            </a:lvl1pPr>
            <a:lvl2pPr indent="-88900" lvl="1" marL="4572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2pPr>
            <a:lvl3pPr indent="-88900" lvl="2" marL="9144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3pPr>
            <a:lvl4pPr indent="-88900" lvl="3" marL="13716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4pPr>
            <a:lvl5pPr indent="-88900" lvl="4" marL="18288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5pPr>
            <a:lvl6pPr indent="-88900" lvl="5" marL="22860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6pPr>
            <a:lvl7pPr indent="-88900" lvl="6" marL="27432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7pPr>
            <a:lvl8pPr indent="-88900" lvl="7" marL="32004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8pPr>
            <a:lvl9pPr indent="-88900" lvl="8" marL="3657600" marR="0" rtl="0" algn="l">
              <a:spcBef>
                <a:spcPts val="0"/>
              </a:spcBef>
              <a:spcAft>
                <a:spcPts val="0"/>
              </a:spcAft>
              <a:buSzPts val="1400"/>
              <a:buChar char="■"/>
              <a:defRPr b="0" i="0" sz="1800" u="none" cap="none" strike="noStrike">
                <a:solidFill>
                  <a:schemeClr val="dk1"/>
                </a:solidFill>
                <a:latin typeface="Souce Sans Pro"/>
                <a:ea typeface="Souce Sans Pro"/>
                <a:cs typeface="Souce Sans Pro"/>
                <a:sym typeface="Souce Sans Pro"/>
              </a:defRPr>
            </a:lvl9pPr>
          </a:lstStyle>
          <a:p/>
        </p:txBody>
      </p:sp>
      <p:sp>
        <p:nvSpPr>
          <p:cNvPr id="79" name="Google Shape;79;p20"/>
          <p:cNvSpPr txBox="1"/>
          <p:nvPr>
            <p:ph idx="12" type="sldNum"/>
          </p:nvPr>
        </p:nvSpPr>
        <p:spPr>
          <a:xfrm>
            <a:off x="8234680" y="4766310"/>
            <a:ext cx="582900" cy="205800"/>
          </a:xfrm>
          <a:prstGeom prst="rect">
            <a:avLst/>
          </a:prstGeom>
          <a:noFill/>
          <a:ln>
            <a:noFill/>
          </a:ln>
        </p:spPr>
        <p:txBody>
          <a:bodyPr anchorCtr="0" anchor="ctr" bIns="91425" lIns="91425" spcFirstLastPara="1" rIns="91425" wrap="square" tIns="91425">
            <a:noAutofit/>
          </a:bodyPr>
          <a:lstStyle>
            <a:lvl1pPr indent="0" lvl="0" marL="0" marR="0" rtl="0" algn="ctr">
              <a:buNone/>
              <a:defRPr b="0" i="0" sz="1100" u="none" cap="none" strike="noStrike">
                <a:solidFill>
                  <a:schemeClr val="dk2"/>
                </a:solidFill>
                <a:latin typeface="Souce Sans Pro"/>
                <a:ea typeface="Souce Sans Pro"/>
                <a:cs typeface="Souce Sans Pro"/>
                <a:sym typeface="Souce Sans Pro"/>
              </a:defRPr>
            </a:lvl1pPr>
            <a:lvl2pPr indent="0" lvl="1" marL="0" marR="0" rtl="0" algn="ctr">
              <a:buNone/>
              <a:defRPr b="0" i="0" sz="1100" u="none" cap="none" strike="noStrike">
                <a:solidFill>
                  <a:schemeClr val="dk2"/>
                </a:solidFill>
                <a:latin typeface="Souce Sans Pro"/>
                <a:ea typeface="Souce Sans Pro"/>
                <a:cs typeface="Souce Sans Pro"/>
                <a:sym typeface="Souce Sans Pro"/>
              </a:defRPr>
            </a:lvl2pPr>
            <a:lvl3pPr indent="0" lvl="2" marL="0" marR="0" rtl="0" algn="ctr">
              <a:buNone/>
              <a:defRPr b="0" i="0" sz="1100" u="none" cap="none" strike="noStrike">
                <a:solidFill>
                  <a:schemeClr val="dk2"/>
                </a:solidFill>
                <a:latin typeface="Souce Sans Pro"/>
                <a:ea typeface="Souce Sans Pro"/>
                <a:cs typeface="Souce Sans Pro"/>
                <a:sym typeface="Souce Sans Pro"/>
              </a:defRPr>
            </a:lvl3pPr>
            <a:lvl4pPr indent="0" lvl="3" marL="0" marR="0" rtl="0" algn="ctr">
              <a:buNone/>
              <a:defRPr b="0" i="0" sz="1100" u="none" cap="none" strike="noStrike">
                <a:solidFill>
                  <a:schemeClr val="dk2"/>
                </a:solidFill>
                <a:latin typeface="Souce Sans Pro"/>
                <a:ea typeface="Souce Sans Pro"/>
                <a:cs typeface="Souce Sans Pro"/>
                <a:sym typeface="Souce Sans Pro"/>
              </a:defRPr>
            </a:lvl4pPr>
            <a:lvl5pPr indent="0" lvl="4" marL="0" marR="0" rtl="0" algn="ctr">
              <a:buNone/>
              <a:defRPr b="0" i="0" sz="1100" u="none" cap="none" strike="noStrike">
                <a:solidFill>
                  <a:schemeClr val="dk2"/>
                </a:solidFill>
                <a:latin typeface="Souce Sans Pro"/>
                <a:ea typeface="Souce Sans Pro"/>
                <a:cs typeface="Souce Sans Pro"/>
                <a:sym typeface="Souce Sans Pro"/>
              </a:defRPr>
            </a:lvl5pPr>
            <a:lvl6pPr indent="0" lvl="5" marL="0" marR="0" rtl="0" algn="ctr">
              <a:buNone/>
              <a:defRPr b="0" i="0" sz="1100" u="none" cap="none" strike="noStrike">
                <a:solidFill>
                  <a:schemeClr val="dk2"/>
                </a:solidFill>
                <a:latin typeface="Souce Sans Pro"/>
                <a:ea typeface="Souce Sans Pro"/>
                <a:cs typeface="Souce Sans Pro"/>
                <a:sym typeface="Souce Sans Pro"/>
              </a:defRPr>
            </a:lvl6pPr>
            <a:lvl7pPr indent="0" lvl="6" marL="0" marR="0" rtl="0" algn="ctr">
              <a:buNone/>
              <a:defRPr b="0" i="0" sz="1100" u="none" cap="none" strike="noStrike">
                <a:solidFill>
                  <a:schemeClr val="dk2"/>
                </a:solidFill>
                <a:latin typeface="Souce Sans Pro"/>
                <a:ea typeface="Souce Sans Pro"/>
                <a:cs typeface="Souce Sans Pro"/>
                <a:sym typeface="Souce Sans Pro"/>
              </a:defRPr>
            </a:lvl7pPr>
            <a:lvl8pPr indent="0" lvl="7" marL="0" marR="0" rtl="0" algn="ctr">
              <a:buNone/>
              <a:defRPr b="0" i="0" sz="1100" u="none" cap="none" strike="noStrike">
                <a:solidFill>
                  <a:schemeClr val="dk2"/>
                </a:solidFill>
                <a:latin typeface="Souce Sans Pro"/>
                <a:ea typeface="Souce Sans Pro"/>
                <a:cs typeface="Souce Sans Pro"/>
                <a:sym typeface="Souce Sans Pro"/>
              </a:defRPr>
            </a:lvl8pPr>
            <a:lvl9pPr indent="0" lvl="8" marL="0" marR="0" rtl="0" algn="ctr">
              <a:buNone/>
              <a:defRPr b="0" i="0" sz="1100" u="none" cap="none" strike="noStrike">
                <a:solidFill>
                  <a:schemeClr val="dk2"/>
                </a:solidFill>
                <a:latin typeface="Souce Sans Pro"/>
                <a:ea typeface="Souce Sans Pro"/>
                <a:cs typeface="Souce Sans Pro"/>
                <a:sym typeface="Souce Sans Pro"/>
              </a:defRPr>
            </a:lvl9pPr>
          </a:lstStyle>
          <a:p>
            <a:pPr indent="-88900" lvl="0" marL="0" rtl="0" algn="ct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
        <p:nvSpPr>
          <p:cNvPr id="80" name="Google Shape;80;p20"/>
          <p:cNvSpPr txBox="1"/>
          <p:nvPr>
            <p:ph type="title"/>
          </p:nvPr>
        </p:nvSpPr>
        <p:spPr>
          <a:xfrm>
            <a:off x="381000" y="266885"/>
            <a:ext cx="8381400" cy="7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Souce Sans Pro"/>
              <a:buNone/>
              <a:defRPr sz="3200" cap="small">
                <a:solidFill>
                  <a:schemeClr val="lt1"/>
                </a:solidFill>
                <a:latin typeface="Souce Sans Pro"/>
                <a:ea typeface="Souce Sans Pro"/>
                <a:cs typeface="Souce Sans Pro"/>
                <a:sym typeface="Souce Sans Pr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53" name="Google Shape;53;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www.kdnuggets.com/2016/10/battle-data-science-venn-diagrams.html" TargetMode="External"/><Relationship Id="rId4" Type="http://schemas.openxmlformats.org/officeDocument/2006/relationships/hyperlink" Target="https://www.kdnuggets.com/2016/10/battle-data-science-venn-diagrams.html" TargetMode="External"/><Relationship Id="rId11" Type="http://schemas.openxmlformats.org/officeDocument/2006/relationships/hyperlink" Target="https://visme.co/blog/best-data-visualizations/" TargetMode="External"/><Relationship Id="rId10" Type="http://schemas.openxmlformats.org/officeDocument/2006/relationships/hyperlink" Target="https://medium.com/netflix-techblog/notebook-innovation-591ee3221233" TargetMode="External"/><Relationship Id="rId9" Type="http://schemas.openxmlformats.org/officeDocument/2006/relationships/hyperlink" Target="https://medium.com/netflix-techblog/notebook-innovation-591ee3221233" TargetMode="External"/><Relationship Id="rId5" Type="http://schemas.openxmlformats.org/officeDocument/2006/relationships/hyperlink" Target="https://www.cio.com/article/3221621/analytics/6-data-analytics-success-stories-an-inside-look.html" TargetMode="External"/><Relationship Id="rId6" Type="http://schemas.openxmlformats.org/officeDocument/2006/relationships/hyperlink" Target="https://www.cio.com/article/3221621/analytics/6-data-analytics-success-stories-an-inside-look.html" TargetMode="External"/><Relationship Id="rId7" Type="http://schemas.openxmlformats.org/officeDocument/2006/relationships/hyperlink" Target="https://towardsdatascience.com/supervised-vs-unsupervised-learning-14f68e32ea8d" TargetMode="External"/><Relationship Id="rId8" Type="http://schemas.openxmlformats.org/officeDocument/2006/relationships/hyperlink" Target="https://towardsdatascience.com/supervised-vs-unsupervised-learning-14f68e32ea8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628"/>
        </a:solidFill>
      </p:bgPr>
    </p:bg>
    <p:spTree>
      <p:nvGrpSpPr>
        <p:cNvPr id="84" name="Shape 84"/>
        <p:cNvGrpSpPr/>
        <p:nvPr/>
      </p:nvGrpSpPr>
      <p:grpSpPr>
        <a:xfrm>
          <a:off x="0" y="0"/>
          <a:ext cx="0" cy="0"/>
          <a:chOff x="0" y="0"/>
          <a:chExt cx="0" cy="0"/>
        </a:xfrm>
      </p:grpSpPr>
      <p:pic>
        <p:nvPicPr>
          <p:cNvPr descr="FlatironSchool_logo_2014_white.png" id="85" name="Google Shape;85;p21"/>
          <p:cNvPicPr preferRelativeResize="0"/>
          <p:nvPr/>
        </p:nvPicPr>
        <p:blipFill>
          <a:blip r:embed="rId3">
            <a:alphaModFix/>
          </a:blip>
          <a:stretch>
            <a:fillRect/>
          </a:stretch>
        </p:blipFill>
        <p:spPr>
          <a:xfrm>
            <a:off x="528075" y="4217247"/>
            <a:ext cx="1125499" cy="545400"/>
          </a:xfrm>
          <a:prstGeom prst="rect">
            <a:avLst/>
          </a:prstGeom>
          <a:noFill/>
          <a:ln>
            <a:noFill/>
          </a:ln>
        </p:spPr>
      </p:pic>
      <p:sp>
        <p:nvSpPr>
          <p:cNvPr id="86" name="Google Shape;86;p21"/>
          <p:cNvSpPr txBox="1"/>
          <p:nvPr/>
        </p:nvSpPr>
        <p:spPr>
          <a:xfrm>
            <a:off x="528075" y="869425"/>
            <a:ext cx="7978800" cy="22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FFFFFF"/>
              </a:solidFill>
            </a:endParaRPr>
          </a:p>
          <a:p>
            <a:pPr indent="0" lvl="0" marL="0" rtl="0" algn="l">
              <a:spcBef>
                <a:spcPts val="0"/>
              </a:spcBef>
              <a:spcAft>
                <a:spcPts val="0"/>
              </a:spcAft>
              <a:buNone/>
            </a:pPr>
            <a:r>
              <a:t/>
            </a:r>
            <a:endParaRPr sz="3600">
              <a:solidFill>
                <a:srgbClr val="14B3D9"/>
              </a:solidFill>
            </a:endParaRPr>
          </a:p>
          <a:p>
            <a:pPr indent="0" lvl="0" marL="0" rtl="0" algn="l">
              <a:spcBef>
                <a:spcPts val="0"/>
              </a:spcBef>
              <a:spcAft>
                <a:spcPts val="0"/>
              </a:spcAft>
              <a:buNone/>
            </a:pPr>
            <a:r>
              <a:rPr b="1" lang="en" sz="3200">
                <a:solidFill>
                  <a:srgbClr val="FFFFFF"/>
                </a:solidFill>
              </a:rPr>
              <a:t>Day One: What is Data Science?</a:t>
            </a:r>
            <a:endParaRPr b="1" sz="32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Data Science Immersive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0"/>
          <p:cNvSpPr txBox="1"/>
          <p:nvPr/>
        </p:nvSpPr>
        <p:spPr>
          <a:xfrm>
            <a:off x="90450" y="150300"/>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rgbClr val="FFFFFF"/>
                </a:solidFill>
              </a:rPr>
              <a:t>Mod 3: Statistical Inference</a:t>
            </a:r>
            <a:endParaRPr b="1" sz="2900">
              <a:solidFill>
                <a:srgbClr val="FFFFFF"/>
              </a:solidFill>
            </a:endParaRPr>
          </a:p>
          <a:p>
            <a:pPr indent="0" lvl="0" marL="0" rtl="0" algn="l">
              <a:spcBef>
                <a:spcPts val="0"/>
              </a:spcBef>
              <a:spcAft>
                <a:spcPts val="0"/>
              </a:spcAft>
              <a:buNone/>
            </a:pPr>
            <a:r>
              <a:t/>
            </a:r>
            <a:endParaRPr b="1" sz="2900">
              <a:solidFill>
                <a:srgbClr val="FFFFFF"/>
              </a:solidFill>
            </a:endParaRPr>
          </a:p>
        </p:txBody>
      </p:sp>
      <p:sp>
        <p:nvSpPr>
          <p:cNvPr id="149" name="Google Shape;149;p3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Linear Regression</a:t>
            </a:r>
            <a:endParaRPr sz="2400"/>
          </a:p>
          <a:p>
            <a:pPr indent="-381000" lvl="0" marL="457200" rtl="0" algn="l">
              <a:spcBef>
                <a:spcPts val="0"/>
              </a:spcBef>
              <a:spcAft>
                <a:spcPts val="0"/>
              </a:spcAft>
              <a:buSzPts val="2400"/>
              <a:buChar char="●"/>
            </a:pPr>
            <a:r>
              <a:rPr lang="en" sz="2400"/>
              <a:t>Logistic Regression</a:t>
            </a:r>
            <a:endParaRPr sz="2400"/>
          </a:p>
          <a:p>
            <a:pPr indent="-381000" lvl="0" marL="457200" rtl="0" algn="l">
              <a:spcBef>
                <a:spcPts val="0"/>
              </a:spcBef>
              <a:spcAft>
                <a:spcPts val="0"/>
              </a:spcAft>
              <a:buSzPts val="2400"/>
              <a:buChar char="●"/>
            </a:pPr>
            <a:r>
              <a:rPr lang="en" sz="2400"/>
              <a:t>Linear Algebra</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1"/>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1"/>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Mod 5: More Machine Learning</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156" name="Google Shape;156;p3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SKlearn</a:t>
            </a:r>
            <a:endParaRPr sz="2400"/>
          </a:p>
          <a:p>
            <a:pPr indent="-381000" lvl="0" marL="457200" rtl="0" algn="l">
              <a:spcBef>
                <a:spcPts val="0"/>
              </a:spcBef>
              <a:spcAft>
                <a:spcPts val="0"/>
              </a:spcAft>
              <a:buSzPts val="2400"/>
              <a:buChar char="●"/>
            </a:pPr>
            <a:r>
              <a:rPr lang="en" sz="2400"/>
              <a:t>Supervised Learning Models</a:t>
            </a:r>
            <a:endParaRPr sz="2400"/>
          </a:p>
          <a:p>
            <a:pPr indent="-381000" lvl="1" marL="914400" rtl="0" algn="l">
              <a:spcBef>
                <a:spcPts val="0"/>
              </a:spcBef>
              <a:spcAft>
                <a:spcPts val="0"/>
              </a:spcAft>
              <a:buSzPts val="2400"/>
              <a:buChar char="○"/>
            </a:pPr>
            <a:r>
              <a:rPr lang="en" sz="2400"/>
              <a:t>Decision Trees</a:t>
            </a:r>
            <a:endParaRPr sz="2400"/>
          </a:p>
          <a:p>
            <a:pPr indent="-381000" lvl="1" marL="914400" rtl="0" algn="l">
              <a:spcBef>
                <a:spcPts val="0"/>
              </a:spcBef>
              <a:spcAft>
                <a:spcPts val="0"/>
              </a:spcAft>
              <a:buSzPts val="2400"/>
              <a:buChar char="○"/>
            </a:pPr>
            <a:r>
              <a:rPr lang="en" sz="2400"/>
              <a:t>Ensemble Methods</a:t>
            </a:r>
            <a:endParaRPr sz="2400"/>
          </a:p>
          <a:p>
            <a:pPr indent="-381000" lvl="1" marL="914400" rtl="0" algn="l">
              <a:spcBef>
                <a:spcPts val="0"/>
              </a:spcBef>
              <a:spcAft>
                <a:spcPts val="0"/>
              </a:spcAft>
              <a:buSzPts val="2400"/>
              <a:buChar char="○"/>
            </a:pPr>
            <a:r>
              <a:rPr lang="en" sz="2400"/>
              <a:t>KNN</a:t>
            </a:r>
            <a:endParaRPr sz="2400"/>
          </a:p>
          <a:p>
            <a:pPr indent="-381000" lvl="1" marL="914400" rtl="0" algn="l">
              <a:spcBef>
                <a:spcPts val="0"/>
              </a:spcBef>
              <a:spcAft>
                <a:spcPts val="0"/>
              </a:spcAft>
              <a:buSzPts val="2400"/>
              <a:buChar char="○"/>
            </a:pPr>
            <a:r>
              <a:rPr lang="en"/>
              <a:t>SVM</a:t>
            </a:r>
            <a:endParaRPr/>
          </a:p>
          <a:p>
            <a:pPr indent="0" lvl="0" marL="0" marR="0" rtl="0" algn="l">
              <a:lnSpc>
                <a:spcPct val="100000"/>
              </a:lnSpc>
              <a:spcBef>
                <a:spcPts val="48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2"/>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2"/>
          <p:cNvSpPr txBox="1"/>
          <p:nvPr/>
        </p:nvSpPr>
        <p:spPr>
          <a:xfrm>
            <a:off x="180900" y="75150"/>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Mod 6: Advanced Applications</a:t>
            </a:r>
            <a:endParaRPr b="1" sz="3000">
              <a:solidFill>
                <a:srgbClr val="FFFFFF"/>
              </a:solidFill>
            </a:endParaRPr>
          </a:p>
        </p:txBody>
      </p:sp>
      <p:sp>
        <p:nvSpPr>
          <p:cNvPr id="163" name="Google Shape;163;p3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NLP -</a:t>
            </a:r>
            <a:r>
              <a:rPr lang="en" sz="2400"/>
              <a:t>Treating words as numbers </a:t>
            </a:r>
            <a:endParaRPr sz="2400"/>
          </a:p>
          <a:p>
            <a:pPr indent="-381000" lvl="0" marL="457200" rtl="0" algn="l">
              <a:spcBef>
                <a:spcPts val="0"/>
              </a:spcBef>
              <a:spcAft>
                <a:spcPts val="0"/>
              </a:spcAft>
              <a:buSzPts val="2400"/>
              <a:buChar char="●"/>
            </a:pPr>
            <a:r>
              <a:rPr lang="en" sz="2400"/>
              <a:t>Recommendation Engines</a:t>
            </a:r>
            <a:endParaRPr sz="2400"/>
          </a:p>
          <a:p>
            <a:pPr indent="-381000" lvl="0" marL="457200" rtl="0" algn="l">
              <a:spcBef>
                <a:spcPts val="0"/>
              </a:spcBef>
              <a:spcAft>
                <a:spcPts val="0"/>
              </a:spcAft>
              <a:buSzPts val="2400"/>
              <a:buChar char="●"/>
            </a:pPr>
            <a:r>
              <a:rPr lang="en" sz="2400"/>
              <a:t>Time Series</a:t>
            </a:r>
            <a:endParaRPr sz="2400"/>
          </a:p>
          <a:p>
            <a:pPr indent="-381000" lvl="0" marL="457200" rtl="0" algn="l">
              <a:spcBef>
                <a:spcPts val="0"/>
              </a:spcBef>
              <a:spcAft>
                <a:spcPts val="0"/>
              </a:spcAft>
              <a:buSzPts val="2400"/>
              <a:buChar char="●"/>
            </a:pPr>
            <a:r>
              <a:rPr lang="en" sz="2400"/>
              <a:t>Clustering</a:t>
            </a:r>
            <a:endParaRPr sz="2400"/>
          </a:p>
          <a:p>
            <a:pPr indent="-381000" lvl="0" marL="457200" rtl="0" algn="l">
              <a:spcBef>
                <a:spcPts val="0"/>
              </a:spcBef>
              <a:spcAft>
                <a:spcPts val="0"/>
              </a:spcAft>
              <a:buSzPts val="2400"/>
              <a:buChar char="●"/>
            </a:pPr>
            <a:r>
              <a:rPr lang="en" sz="2400"/>
              <a:t>Deep learning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3"/>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3"/>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Weeks 13-15:Final Project</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170" name="Google Shape;170;p3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One big long project - start to finish process</a:t>
            </a:r>
            <a:endParaRPr sz="2400"/>
          </a:p>
          <a:p>
            <a:pPr indent="-381000" lvl="1" marL="914400" rtl="0" algn="l">
              <a:spcBef>
                <a:spcPts val="0"/>
              </a:spcBef>
              <a:spcAft>
                <a:spcPts val="0"/>
              </a:spcAft>
              <a:buSzPts val="2400"/>
              <a:buChar char="○"/>
            </a:pPr>
            <a:r>
              <a:rPr lang="en"/>
              <a:t>Data gathering</a:t>
            </a:r>
            <a:endParaRPr/>
          </a:p>
          <a:p>
            <a:pPr indent="-381000" lvl="1" marL="914400" rtl="0" algn="l">
              <a:spcBef>
                <a:spcPts val="0"/>
              </a:spcBef>
              <a:spcAft>
                <a:spcPts val="0"/>
              </a:spcAft>
              <a:buSzPts val="2400"/>
              <a:buChar char="○"/>
            </a:pPr>
            <a:r>
              <a:rPr lang="en"/>
              <a:t>Research-motivated data processing and modeling</a:t>
            </a:r>
            <a:endParaRPr/>
          </a:p>
          <a:p>
            <a:pPr indent="-381000" lvl="1" marL="914400" rtl="0" algn="l">
              <a:spcBef>
                <a:spcPts val="0"/>
              </a:spcBef>
              <a:spcAft>
                <a:spcPts val="0"/>
              </a:spcAft>
              <a:buSzPts val="2400"/>
              <a:buChar char="○"/>
            </a:pPr>
            <a:r>
              <a:rPr lang="en"/>
              <a:t>Presentable conclusions and/or model implementation</a:t>
            </a:r>
            <a:endParaRPr/>
          </a:p>
          <a:p>
            <a:pPr indent="-381000" lvl="0" marL="457200" rtl="0" algn="l">
              <a:spcBef>
                <a:spcPts val="0"/>
              </a:spcBef>
              <a:spcAft>
                <a:spcPts val="0"/>
              </a:spcAft>
              <a:buSzPts val="2400"/>
              <a:buChar char="●"/>
            </a:pPr>
            <a:r>
              <a:rPr lang="en" sz="2400"/>
              <a:t>Work independently</a:t>
            </a:r>
            <a:endParaRPr sz="2400"/>
          </a:p>
          <a:p>
            <a:pPr indent="-381000" lvl="0" marL="457200" rtl="0" algn="l">
              <a:spcBef>
                <a:spcPts val="0"/>
              </a:spcBef>
              <a:spcAft>
                <a:spcPts val="0"/>
              </a:spcAft>
              <a:buSzPts val="2400"/>
              <a:buChar char="●"/>
            </a:pPr>
            <a:r>
              <a:rPr lang="en" sz="2400"/>
              <a:t>A few optional advanced lectures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Weekly Schedule</a:t>
            </a:r>
            <a:endParaRPr/>
          </a:p>
        </p:txBody>
      </p:sp>
      <p:sp>
        <p:nvSpPr>
          <p:cNvPr id="176" name="Google Shape;176;p3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77" name="Google Shape;177;p34"/>
          <p:cNvPicPr preferRelativeResize="0"/>
          <p:nvPr/>
        </p:nvPicPr>
        <p:blipFill>
          <a:blip r:embed="rId3">
            <a:alphaModFix/>
          </a:blip>
          <a:stretch>
            <a:fillRect/>
          </a:stretch>
        </p:blipFill>
        <p:spPr>
          <a:xfrm>
            <a:off x="0" y="1146455"/>
            <a:ext cx="9144000" cy="38330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Week</a:t>
            </a:r>
            <a:endParaRPr/>
          </a:p>
        </p:txBody>
      </p:sp>
      <p:sp>
        <p:nvSpPr>
          <p:cNvPr id="183" name="Google Shape;183;p3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84" name="Google Shape;184;p35"/>
          <p:cNvPicPr preferRelativeResize="0"/>
          <p:nvPr/>
        </p:nvPicPr>
        <p:blipFill>
          <a:blip r:embed="rId3">
            <a:alphaModFix/>
          </a:blip>
          <a:stretch>
            <a:fillRect/>
          </a:stretch>
        </p:blipFill>
        <p:spPr>
          <a:xfrm>
            <a:off x="0" y="1143269"/>
            <a:ext cx="9144002" cy="36684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6"/>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6"/>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Elements of the Course</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191" name="Google Shape;191;p3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Learn.co as textbook</a:t>
            </a:r>
            <a:endParaRPr sz="2400"/>
          </a:p>
          <a:p>
            <a:pPr indent="-342900" lvl="1" marL="914400" rtl="0" algn="l">
              <a:spcBef>
                <a:spcPts val="0"/>
              </a:spcBef>
              <a:spcAft>
                <a:spcPts val="0"/>
              </a:spcAft>
              <a:buSzPts val="1800"/>
              <a:buChar char="○"/>
            </a:pPr>
            <a:r>
              <a:rPr lang="en" sz="1800"/>
              <a:t>Readme’s</a:t>
            </a:r>
            <a:endParaRPr sz="1800"/>
          </a:p>
          <a:p>
            <a:pPr indent="-342900" lvl="1" marL="914400" rtl="0" algn="l">
              <a:spcBef>
                <a:spcPts val="0"/>
              </a:spcBef>
              <a:spcAft>
                <a:spcPts val="0"/>
              </a:spcAft>
              <a:buSzPts val="1800"/>
              <a:buChar char="○"/>
            </a:pPr>
            <a:r>
              <a:rPr lang="en" sz="1800"/>
              <a:t>Labs</a:t>
            </a:r>
            <a:endParaRPr sz="1800"/>
          </a:p>
          <a:p>
            <a:pPr indent="-381000" lvl="0" marL="457200" rtl="0" algn="l">
              <a:spcBef>
                <a:spcPts val="0"/>
              </a:spcBef>
              <a:spcAft>
                <a:spcPts val="0"/>
              </a:spcAft>
              <a:buSzPts val="2400"/>
              <a:buChar char="●"/>
            </a:pPr>
            <a:r>
              <a:rPr lang="en" sz="2400"/>
              <a:t>Lectures &amp; presentations from Instructor and Coaches</a:t>
            </a:r>
            <a:endParaRPr sz="2400"/>
          </a:p>
          <a:p>
            <a:pPr indent="-381000" lvl="0" marL="457200" rtl="0" algn="l">
              <a:spcBef>
                <a:spcPts val="0"/>
              </a:spcBef>
              <a:spcAft>
                <a:spcPts val="0"/>
              </a:spcAft>
              <a:buSzPts val="2400"/>
              <a:buChar char="●"/>
            </a:pPr>
            <a:r>
              <a:rPr lang="en" sz="2400"/>
              <a:t>Pair Programming</a:t>
            </a:r>
            <a:endParaRPr sz="2400"/>
          </a:p>
          <a:p>
            <a:pPr indent="-381000" lvl="0" marL="457200" rtl="0" algn="l">
              <a:spcBef>
                <a:spcPts val="0"/>
              </a:spcBef>
              <a:spcAft>
                <a:spcPts val="0"/>
              </a:spcAft>
              <a:buSzPts val="2400"/>
              <a:buChar char="●"/>
            </a:pPr>
            <a:r>
              <a:rPr lang="en" sz="2400"/>
              <a:t>Blogging</a:t>
            </a:r>
            <a:endParaRPr sz="2400"/>
          </a:p>
          <a:p>
            <a:pPr indent="-381000" lvl="0" marL="457200" rtl="0" algn="l">
              <a:spcBef>
                <a:spcPts val="0"/>
              </a:spcBef>
              <a:spcAft>
                <a:spcPts val="0"/>
              </a:spcAft>
              <a:buSzPts val="2400"/>
              <a:buChar char="●"/>
            </a:pPr>
            <a:r>
              <a:rPr lang="en" sz="2400"/>
              <a:t>Projects &amp; Science Fair</a:t>
            </a:r>
            <a:endParaRPr sz="2400"/>
          </a:p>
          <a:p>
            <a:pPr indent="-381000" lvl="0" marL="457200" rtl="0" algn="l">
              <a:spcBef>
                <a:spcPts val="0"/>
              </a:spcBef>
              <a:spcAft>
                <a:spcPts val="0"/>
              </a:spcAft>
              <a:buSzPts val="2400"/>
              <a:buChar char="●"/>
            </a:pPr>
            <a:r>
              <a:rPr lang="en" sz="2400"/>
              <a:t>Feelings Fridays </a:t>
            </a:r>
            <a:endParaRPr sz="2400"/>
          </a:p>
          <a:p>
            <a:pPr indent="-381000" lvl="0" marL="457200" rtl="0" algn="l">
              <a:spcBef>
                <a:spcPts val="0"/>
              </a:spcBef>
              <a:spcAft>
                <a:spcPts val="0"/>
              </a:spcAft>
              <a:buSzPts val="2400"/>
              <a:buChar char="●"/>
            </a:pPr>
            <a:r>
              <a:rPr lang="en" sz="2400"/>
              <a:t>Other community events </a:t>
            </a:r>
            <a:r>
              <a:rPr lang="en" sz="2400">
                <a:solidFill>
                  <a:srgbClr val="000000"/>
                </a:solidFill>
              </a:rPr>
              <a:t>🍻</a:t>
            </a:r>
            <a:endParaRPr sz="2400">
              <a:solidFill>
                <a:srgbClr val="000000"/>
              </a:solidFill>
            </a:endParaRPr>
          </a:p>
          <a:p>
            <a:pPr indent="0" lvl="0" marL="0" rtl="0" algn="l">
              <a:spcBef>
                <a:spcPts val="600"/>
              </a:spcBef>
              <a:spcAft>
                <a:spcPts val="0"/>
              </a:spcAft>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7"/>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Tools We Use</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198" name="Google Shape;198;p3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Python 3.7 and Anaconda</a:t>
            </a:r>
            <a:endParaRPr sz="2200"/>
          </a:p>
          <a:p>
            <a:pPr indent="-368300" lvl="1" marL="914400" rtl="0" algn="l">
              <a:spcBef>
                <a:spcPts val="0"/>
              </a:spcBef>
              <a:spcAft>
                <a:spcPts val="0"/>
              </a:spcAft>
              <a:buSzPts val="2200"/>
              <a:buChar char="○"/>
            </a:pPr>
            <a:r>
              <a:rPr lang="en" sz="2200"/>
              <a:t>Make sure you can run Jupyter Notebook</a:t>
            </a:r>
            <a:endParaRPr sz="2200"/>
          </a:p>
          <a:p>
            <a:pPr indent="-368300" lvl="1" marL="914400" rtl="0" algn="l">
              <a:spcBef>
                <a:spcPts val="0"/>
              </a:spcBef>
              <a:spcAft>
                <a:spcPts val="0"/>
              </a:spcAft>
              <a:buSzPts val="2200"/>
              <a:buChar char="○"/>
            </a:pPr>
            <a:r>
              <a:rPr lang="en" sz="2200"/>
              <a:t>Pip and Homebrew</a:t>
            </a:r>
            <a:endParaRPr sz="2200"/>
          </a:p>
          <a:p>
            <a:pPr indent="-368300" lvl="0" marL="457200" rtl="0" algn="l">
              <a:spcBef>
                <a:spcPts val="0"/>
              </a:spcBef>
              <a:spcAft>
                <a:spcPts val="0"/>
              </a:spcAft>
              <a:buSzPts val="2200"/>
              <a:buChar char="●"/>
            </a:pPr>
            <a:r>
              <a:rPr lang="en" sz="2200" strike="sngStrike"/>
              <a:t>Excel </a:t>
            </a:r>
            <a:r>
              <a:rPr lang="en" sz="2200"/>
              <a:t> - you’ll never want to use it for data analysis again</a:t>
            </a:r>
            <a:endParaRPr sz="2200"/>
          </a:p>
          <a:p>
            <a:pPr indent="-368300" lvl="0" marL="457200" rtl="0" algn="l">
              <a:spcBef>
                <a:spcPts val="0"/>
              </a:spcBef>
              <a:spcAft>
                <a:spcPts val="0"/>
              </a:spcAft>
              <a:buSzPts val="2200"/>
              <a:buChar char="●"/>
            </a:pPr>
            <a:r>
              <a:rPr lang="en" sz="2200"/>
              <a:t>Slack - desktop app</a:t>
            </a:r>
            <a:endParaRPr sz="2200"/>
          </a:p>
          <a:p>
            <a:pPr indent="-368300" lvl="1" marL="914400" rtl="0" algn="l">
              <a:spcBef>
                <a:spcPts val="0"/>
              </a:spcBef>
              <a:spcAft>
                <a:spcPts val="0"/>
              </a:spcAft>
              <a:buSzPts val="2200"/>
              <a:buChar char="○"/>
            </a:pPr>
            <a:r>
              <a:rPr lang="en" sz="2200"/>
              <a:t>Mobile app highly recommended (iOS &amp; Android)</a:t>
            </a:r>
            <a:endParaRPr sz="2200"/>
          </a:p>
          <a:p>
            <a:pPr indent="-368300" lvl="0" marL="457200" rtl="0" algn="l">
              <a:spcBef>
                <a:spcPts val="0"/>
              </a:spcBef>
              <a:spcAft>
                <a:spcPts val="0"/>
              </a:spcAft>
              <a:buSzPts val="2200"/>
              <a:buChar char="●"/>
            </a:pPr>
            <a:r>
              <a:rPr lang="en" sz="2200"/>
              <a:t>Class calendar</a:t>
            </a:r>
            <a:endParaRPr sz="2200"/>
          </a:p>
          <a:p>
            <a:pPr indent="-368300" lvl="0" marL="457200" rtl="0" algn="l">
              <a:spcBef>
                <a:spcPts val="0"/>
              </a:spcBef>
              <a:spcAft>
                <a:spcPts val="0"/>
              </a:spcAft>
              <a:buSzPts val="2200"/>
              <a:buChar char="●"/>
            </a:pPr>
            <a:r>
              <a:rPr lang="en" sz="2200"/>
              <a:t>Github Account</a:t>
            </a:r>
            <a:endParaRPr sz="2200"/>
          </a:p>
          <a:p>
            <a:pPr indent="-368300" lvl="0" marL="457200" rtl="0" algn="l">
              <a:spcBef>
                <a:spcPts val="0"/>
              </a:spcBef>
              <a:spcAft>
                <a:spcPts val="0"/>
              </a:spcAft>
              <a:buSzPts val="2200"/>
              <a:buChar char="●"/>
            </a:pPr>
            <a:r>
              <a:rPr lang="en" sz="2200"/>
              <a:t>Learn Environment (learn-env)</a:t>
            </a:r>
            <a:endParaRPr sz="2200"/>
          </a:p>
          <a:p>
            <a:pPr indent="-368300" lvl="0" marL="457200" rtl="0" algn="l">
              <a:spcBef>
                <a:spcPts val="0"/>
              </a:spcBef>
              <a:spcAft>
                <a:spcPts val="0"/>
              </a:spcAft>
              <a:buSzPts val="2200"/>
              <a:buChar char="●"/>
            </a:pPr>
            <a:r>
              <a:rPr lang="en" sz="2200"/>
              <a:t>Make sure you’re in the class batch</a:t>
            </a:r>
            <a:endParaRPr sz="2200"/>
          </a:p>
          <a:p>
            <a:pPr indent="-368300" lvl="1" marL="914400" rtl="0" algn="l">
              <a:spcBef>
                <a:spcPts val="0"/>
              </a:spcBef>
              <a:spcAft>
                <a:spcPts val="0"/>
              </a:spcAft>
              <a:buSzPts val="2200"/>
              <a:buChar char="○"/>
            </a:pPr>
            <a:r>
              <a:rPr lang="en" sz="2200"/>
              <a:t>Talk to Henry and Andrew</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Non-Technical Challenges</a:t>
            </a:r>
            <a:endParaRPr/>
          </a:p>
        </p:txBody>
      </p:sp>
      <p:sp>
        <p:nvSpPr>
          <p:cNvPr id="204" name="Google Shape;204;p3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Imposter Syndrome</a:t>
            </a:r>
            <a:endParaRPr sz="2400"/>
          </a:p>
          <a:p>
            <a:pPr indent="-381000" lvl="0" marL="457200" rtl="0" algn="l">
              <a:spcBef>
                <a:spcPts val="0"/>
              </a:spcBef>
              <a:spcAft>
                <a:spcPts val="0"/>
              </a:spcAft>
              <a:buSzPts val="2400"/>
              <a:buChar char="●"/>
            </a:pPr>
            <a:r>
              <a:rPr lang="en" sz="2400"/>
              <a:t>Too Much Material</a:t>
            </a:r>
            <a:endParaRPr sz="2400"/>
          </a:p>
          <a:p>
            <a:pPr indent="-381000" lvl="0" marL="457200" rtl="0" algn="l">
              <a:spcBef>
                <a:spcPts val="0"/>
              </a:spcBef>
              <a:spcAft>
                <a:spcPts val="0"/>
              </a:spcAft>
              <a:buSzPts val="2400"/>
              <a:buChar char="●"/>
            </a:pPr>
            <a:r>
              <a:rPr lang="en" sz="2400"/>
              <a:t>Jack of all trades, master of none</a:t>
            </a:r>
            <a:endParaRPr sz="2400"/>
          </a:p>
          <a:p>
            <a:pPr indent="-381000" lvl="0" marL="457200" rtl="0" algn="l">
              <a:spcBef>
                <a:spcPts val="0"/>
              </a:spcBef>
              <a:spcAft>
                <a:spcPts val="0"/>
              </a:spcAft>
              <a:buSzPts val="2400"/>
              <a:buChar char="●"/>
            </a:pPr>
            <a:r>
              <a:rPr lang="en" sz="2400"/>
              <a:t>Burnout</a:t>
            </a:r>
            <a:endParaRPr sz="24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Working through problems</a:t>
            </a:r>
            <a:endParaRPr/>
          </a:p>
        </p:txBody>
      </p:sp>
      <p:sp>
        <p:nvSpPr>
          <p:cNvPr id="210" name="Google Shape;210;p3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Google/Stackoverflow</a:t>
            </a:r>
            <a:endParaRPr/>
          </a:p>
          <a:p>
            <a:pPr indent="-419100" lvl="0" marL="457200" rtl="0" algn="l">
              <a:spcBef>
                <a:spcPts val="0"/>
              </a:spcBef>
              <a:spcAft>
                <a:spcPts val="0"/>
              </a:spcAft>
              <a:buSzPts val="3000"/>
              <a:buChar char="●"/>
            </a:pPr>
            <a:r>
              <a:rPr lang="en"/>
              <a:t>Phone a friend</a:t>
            </a:r>
            <a:endParaRPr/>
          </a:p>
          <a:p>
            <a:pPr indent="-419100" lvl="0" marL="457200" rtl="0" algn="l">
              <a:spcBef>
                <a:spcPts val="0"/>
              </a:spcBef>
              <a:spcAft>
                <a:spcPts val="0"/>
              </a:spcAft>
              <a:buSzPts val="3000"/>
              <a:buChar char="●"/>
            </a:pPr>
            <a:r>
              <a:rPr lang="en"/>
              <a:t>Rubber Ducking</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211" name="Google Shape;211;p39"/>
          <p:cNvPicPr preferRelativeResize="0"/>
          <p:nvPr/>
        </p:nvPicPr>
        <p:blipFill>
          <a:blip r:embed="rId3">
            <a:alphaModFix/>
          </a:blip>
          <a:stretch>
            <a:fillRect/>
          </a:stretch>
        </p:blipFill>
        <p:spPr>
          <a:xfrm>
            <a:off x="5716424" y="1402475"/>
            <a:ext cx="2815126" cy="2981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2"/>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Outline</a:t>
            </a:r>
            <a:endParaRPr sz="3000"/>
          </a:p>
        </p:txBody>
      </p:sp>
      <p:sp>
        <p:nvSpPr>
          <p:cNvPr id="93" name="Google Shape;93;p2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4292E"/>
              </a:buClr>
              <a:buSzPts val="1800"/>
              <a:buChar char="●"/>
            </a:pPr>
            <a:r>
              <a:rPr lang="en" sz="1800">
                <a:solidFill>
                  <a:srgbClr val="24292E"/>
                </a:solidFill>
              </a:rPr>
              <a:t>Introductions</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What is Data Science?</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What will we learn during the next 15 weeks?</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Explore the data science process.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0"/>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What kinds of questions can DS answer?</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218" name="Google Shape;218;p4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How many minutes, on average, is an American person exposed to advertisement?</a:t>
            </a:r>
            <a:endParaRPr sz="2400"/>
          </a:p>
          <a:p>
            <a:pPr indent="-381000" lvl="0" marL="457200" rtl="0" algn="l">
              <a:spcBef>
                <a:spcPts val="0"/>
              </a:spcBef>
              <a:spcAft>
                <a:spcPts val="0"/>
              </a:spcAft>
              <a:buSzPts val="2400"/>
              <a:buChar char="●"/>
            </a:pPr>
            <a:r>
              <a:rPr lang="en" sz="2400"/>
              <a:t>Given the items you have purchased in the past, what items are you more likely to purchase in the future?</a:t>
            </a:r>
            <a:endParaRPr sz="2400"/>
          </a:p>
          <a:p>
            <a:pPr indent="-381000" lvl="0" marL="457200" rtl="0" algn="l">
              <a:spcBef>
                <a:spcPts val="0"/>
              </a:spcBef>
              <a:spcAft>
                <a:spcPts val="0"/>
              </a:spcAft>
              <a:buSzPts val="2400"/>
              <a:buChar char="●"/>
            </a:pPr>
            <a:r>
              <a:rPr lang="en" sz="2400"/>
              <a:t>Does the $5 coupon or 25% off result in more returning customers for your favorite store?</a:t>
            </a:r>
            <a:endParaRPr sz="2400"/>
          </a:p>
          <a:p>
            <a:pPr indent="-381000" lvl="0" marL="457200" rtl="0" algn="l">
              <a:spcBef>
                <a:spcPts val="0"/>
              </a:spcBef>
              <a:spcAft>
                <a:spcPts val="0"/>
              </a:spcAft>
              <a:buSzPts val="2400"/>
              <a:buChar char="●"/>
            </a:pPr>
            <a:r>
              <a:rPr lang="en" sz="2400"/>
              <a:t>Is a given image a llama or duck?</a:t>
            </a:r>
            <a:endParaRPr sz="2400"/>
          </a:p>
          <a:p>
            <a:pPr indent="-381000" lvl="0" marL="457200" rtl="0" algn="l">
              <a:spcBef>
                <a:spcPts val="0"/>
              </a:spcBef>
              <a:spcAft>
                <a:spcPts val="0"/>
              </a:spcAft>
              <a:buSzPts val="2400"/>
              <a:buChar char="●"/>
            </a:pPr>
            <a:r>
              <a:rPr lang="en" sz="2400"/>
              <a:t>How should the government allocate educational resources?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1"/>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1"/>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Activity</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225" name="Google Shape;225;p4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Talk to your neighbor and identify a topic that you would like to investigate for one of your projects during this bootcamp. </a:t>
            </a:r>
            <a:endParaRPr sz="2000"/>
          </a:p>
          <a:p>
            <a:pPr indent="-355600" lvl="0" marL="457200" rtl="0" algn="l">
              <a:spcBef>
                <a:spcPts val="0"/>
              </a:spcBef>
              <a:spcAft>
                <a:spcPts val="0"/>
              </a:spcAft>
              <a:buSzPts val="2000"/>
              <a:buChar char="●"/>
            </a:pPr>
            <a:r>
              <a:rPr lang="en" sz="2000"/>
              <a:t>Then brainstorm a question you would like to answer about that topic and lay out your plans or thought process to solve that problem.</a:t>
            </a:r>
            <a:endParaRPr sz="2000"/>
          </a:p>
          <a:p>
            <a:pPr indent="-355600" lvl="0" marL="457200" rtl="0" algn="l">
              <a:spcBef>
                <a:spcPts val="0"/>
              </a:spcBef>
              <a:spcAft>
                <a:spcPts val="0"/>
              </a:spcAft>
              <a:buSzPts val="2000"/>
              <a:buChar char="●"/>
            </a:pPr>
            <a:r>
              <a:rPr lang="en" sz="2000"/>
              <a:t>Use a whiteboard to draw a picture represents that process.  Think about the following in your graphic. </a:t>
            </a:r>
            <a:endParaRPr sz="2000"/>
          </a:p>
          <a:p>
            <a:pPr indent="-342900" lvl="1" marL="914400" rtl="0" algn="l">
              <a:spcBef>
                <a:spcPts val="0"/>
              </a:spcBef>
              <a:spcAft>
                <a:spcPts val="0"/>
              </a:spcAft>
              <a:buSzPts val="1800"/>
              <a:buChar char="○"/>
            </a:pPr>
            <a:r>
              <a:rPr lang="en" sz="1800"/>
              <a:t>  what goes in</a:t>
            </a:r>
            <a:endParaRPr sz="1800"/>
          </a:p>
          <a:p>
            <a:pPr indent="-342900" lvl="1" marL="914400" rtl="0" algn="l">
              <a:spcBef>
                <a:spcPts val="0"/>
              </a:spcBef>
              <a:spcAft>
                <a:spcPts val="0"/>
              </a:spcAft>
              <a:buSzPts val="1800"/>
              <a:buChar char="○"/>
            </a:pPr>
            <a:r>
              <a:rPr lang="en" sz="1800"/>
              <a:t>  what comes out</a:t>
            </a:r>
            <a:endParaRPr sz="1800"/>
          </a:p>
          <a:p>
            <a:pPr indent="-342900" lvl="1" marL="914400" rtl="0" algn="l">
              <a:spcBef>
                <a:spcPts val="0"/>
              </a:spcBef>
              <a:spcAft>
                <a:spcPts val="0"/>
              </a:spcAft>
              <a:buSzPts val="1800"/>
              <a:buChar char="○"/>
            </a:pPr>
            <a:r>
              <a:rPr lang="en" sz="1800"/>
              <a:t>  what happens in the middle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2"/>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2"/>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Data Science Process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232" name="Google Shape;232;p4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i="1" lang="en" sz="2400"/>
              <a:t>Depends on what question you’re trying to answer</a:t>
            </a:r>
            <a:endParaRPr i="1" sz="2400"/>
          </a:p>
        </p:txBody>
      </p:sp>
      <p:pic>
        <p:nvPicPr>
          <p:cNvPr id="233" name="Google Shape;233;p42"/>
          <p:cNvPicPr preferRelativeResize="0"/>
          <p:nvPr/>
        </p:nvPicPr>
        <p:blipFill>
          <a:blip r:embed="rId3">
            <a:alphaModFix/>
          </a:blip>
          <a:stretch>
            <a:fillRect/>
          </a:stretch>
        </p:blipFill>
        <p:spPr>
          <a:xfrm>
            <a:off x="2892200" y="1828800"/>
            <a:ext cx="3359604" cy="3097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3"/>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3"/>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Next Steps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240" name="Google Shape;240;p4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Make sure you have all the stuff from the previous slide running OK</a:t>
            </a:r>
            <a:endParaRPr sz="2400"/>
          </a:p>
          <a:p>
            <a:pPr indent="-381000" lvl="0" marL="457200" marR="0" rtl="0" algn="l">
              <a:lnSpc>
                <a:spcPct val="100000"/>
              </a:lnSpc>
              <a:spcBef>
                <a:spcPts val="0"/>
              </a:spcBef>
              <a:spcAft>
                <a:spcPts val="0"/>
              </a:spcAft>
              <a:buSzPts val="2400"/>
              <a:buChar char="●"/>
            </a:pPr>
            <a:r>
              <a:rPr lang="en" sz="2400"/>
              <a:t>Labs and readings through Learn.co</a:t>
            </a:r>
            <a:endParaRPr sz="2400"/>
          </a:p>
          <a:p>
            <a:pPr indent="-381000" lvl="0" marL="457200" marR="0" rtl="0" algn="l">
              <a:lnSpc>
                <a:spcPct val="100000"/>
              </a:lnSpc>
              <a:spcBef>
                <a:spcPts val="0"/>
              </a:spcBef>
              <a:spcAft>
                <a:spcPts val="0"/>
              </a:spcAft>
              <a:buSzPts val="2400"/>
              <a:buChar char="●"/>
            </a:pPr>
            <a:r>
              <a:rPr lang="en" sz="2400"/>
              <a:t>Pair Programming at 2</a:t>
            </a:r>
            <a:endParaRPr sz="2400"/>
          </a:p>
          <a:p>
            <a:pPr indent="-381000" lvl="0" marL="457200" marR="0" rtl="0" algn="l">
              <a:lnSpc>
                <a:spcPct val="100000"/>
              </a:lnSpc>
              <a:spcBef>
                <a:spcPts val="0"/>
              </a:spcBef>
              <a:spcAft>
                <a:spcPts val="0"/>
              </a:spcAft>
              <a:buSzPts val="2400"/>
              <a:buChar char="●"/>
            </a:pPr>
            <a:r>
              <a:rPr lang="en" sz="2400"/>
              <a:t>Github Lecture at 4</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4"/>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4"/>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Next Steps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247" name="Google Shape;247;p4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solidFill>
                  <a:srgbClr val="24292E"/>
                </a:solidFill>
              </a:rPr>
              <a:t>Interesting Data Science links:</a:t>
            </a:r>
            <a:endParaRPr i="1" sz="1200">
              <a:solidFill>
                <a:srgbClr val="24292E"/>
              </a:solidFill>
            </a:endParaRPr>
          </a:p>
          <a:p>
            <a:pPr indent="-304800" lvl="0" marL="457200" rtl="0" algn="l">
              <a:lnSpc>
                <a:spcPct val="115000"/>
              </a:lnSpc>
              <a:spcBef>
                <a:spcPts val="1200"/>
              </a:spcBef>
              <a:spcAft>
                <a:spcPts val="0"/>
              </a:spcAft>
              <a:buClr>
                <a:srgbClr val="24292E"/>
              </a:buClr>
              <a:buSzPts val="1200"/>
              <a:buChar char="●"/>
            </a:pPr>
            <a:r>
              <a:rPr lang="en" sz="1200" u="sng">
                <a:solidFill>
                  <a:srgbClr val="0366D6"/>
                </a:solidFill>
                <a:hlinkClick r:id="rId3"/>
              </a:rPr>
              <a:t>Battle of the Data Science Venn Diagrams</a:t>
            </a:r>
            <a:endParaRPr sz="1200" u="sng">
              <a:solidFill>
                <a:srgbClr val="0366D6"/>
              </a:solidFill>
              <a:hlinkClick r:id="rId4"/>
            </a:endParaRPr>
          </a:p>
          <a:p>
            <a:pPr indent="-304800" lvl="0" marL="457200" rtl="0" algn="l">
              <a:lnSpc>
                <a:spcPct val="115000"/>
              </a:lnSpc>
              <a:spcBef>
                <a:spcPts val="0"/>
              </a:spcBef>
              <a:spcAft>
                <a:spcPts val="0"/>
              </a:spcAft>
              <a:buClr>
                <a:srgbClr val="24292E"/>
              </a:buClr>
              <a:buSzPts val="1200"/>
              <a:buChar char="●"/>
            </a:pPr>
            <a:r>
              <a:rPr lang="en" sz="1200" u="sng">
                <a:solidFill>
                  <a:srgbClr val="0366D6"/>
                </a:solidFill>
                <a:hlinkClick r:id="rId5"/>
              </a:rPr>
              <a:t>10 Data Analytics Success Stories: A Closer Look</a:t>
            </a:r>
            <a:endParaRPr sz="1200" u="sng">
              <a:solidFill>
                <a:srgbClr val="0366D6"/>
              </a:solidFill>
              <a:hlinkClick r:id="rId6"/>
            </a:endParaRPr>
          </a:p>
          <a:p>
            <a:pPr indent="-304800" lvl="0" marL="457200" rtl="0" algn="l">
              <a:lnSpc>
                <a:spcPct val="115000"/>
              </a:lnSpc>
              <a:spcBef>
                <a:spcPts val="0"/>
              </a:spcBef>
              <a:spcAft>
                <a:spcPts val="0"/>
              </a:spcAft>
              <a:buClr>
                <a:srgbClr val="24292E"/>
              </a:buClr>
              <a:buSzPts val="1200"/>
              <a:buChar char="●"/>
            </a:pPr>
            <a:r>
              <a:rPr lang="en" sz="1200" u="sng">
                <a:solidFill>
                  <a:srgbClr val="0366D6"/>
                </a:solidFill>
                <a:hlinkClick r:id="rId7"/>
              </a:rPr>
              <a:t>Supervised vs. Unsupervised Learning</a:t>
            </a:r>
            <a:endParaRPr sz="1200" u="sng">
              <a:solidFill>
                <a:srgbClr val="0366D6"/>
              </a:solidFill>
              <a:hlinkClick r:id="rId8"/>
            </a:endParaRPr>
          </a:p>
          <a:p>
            <a:pPr indent="-304800" lvl="0" marL="457200" rtl="0" algn="l">
              <a:lnSpc>
                <a:spcPct val="115000"/>
              </a:lnSpc>
              <a:spcBef>
                <a:spcPts val="0"/>
              </a:spcBef>
              <a:spcAft>
                <a:spcPts val="0"/>
              </a:spcAft>
              <a:buClr>
                <a:srgbClr val="24292E"/>
              </a:buClr>
              <a:buSzPts val="1200"/>
              <a:buChar char="●"/>
            </a:pPr>
            <a:r>
              <a:rPr lang="en" sz="1200" u="sng">
                <a:solidFill>
                  <a:srgbClr val="0366D6"/>
                </a:solidFill>
                <a:hlinkClick r:id="rId9"/>
              </a:rPr>
              <a:t>Beyond Interactive: Notebook Innovation at Netflix</a:t>
            </a:r>
            <a:endParaRPr sz="1200" u="sng">
              <a:solidFill>
                <a:srgbClr val="0366D6"/>
              </a:solidFill>
              <a:hlinkClick r:id="rId10"/>
            </a:endParaRPr>
          </a:p>
          <a:p>
            <a:pPr indent="-304800" lvl="0" marL="457200" rtl="0" algn="l">
              <a:lnSpc>
                <a:spcPct val="115000"/>
              </a:lnSpc>
              <a:spcBef>
                <a:spcPts val="0"/>
              </a:spcBef>
              <a:spcAft>
                <a:spcPts val="0"/>
              </a:spcAft>
              <a:buClr>
                <a:srgbClr val="24292E"/>
              </a:buClr>
              <a:buSzPts val="1200"/>
              <a:buChar char="●"/>
            </a:pPr>
            <a:r>
              <a:rPr lang="en" sz="1200" u="sng">
                <a:solidFill>
                  <a:srgbClr val="0366D6"/>
                </a:solidFill>
                <a:hlinkClick r:id="rId11"/>
              </a:rPr>
              <a:t>The 25 Best Data Visualizations of 2018</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5"/>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The End</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pic>
        <p:nvPicPr>
          <p:cNvPr id="254" name="Google Shape;254;p45"/>
          <p:cNvPicPr preferRelativeResize="0"/>
          <p:nvPr/>
        </p:nvPicPr>
        <p:blipFill>
          <a:blip r:embed="rId3">
            <a:alphaModFix/>
          </a:blip>
          <a:stretch>
            <a:fillRect/>
          </a:stretch>
        </p:blipFill>
        <p:spPr>
          <a:xfrm>
            <a:off x="1858450" y="1009650"/>
            <a:ext cx="5715000" cy="35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3"/>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Introductions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100" name="Google Shape;100;p2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sz="2400"/>
              <a:t>Name</a:t>
            </a:r>
            <a:endParaRPr sz="2400"/>
          </a:p>
          <a:p>
            <a:pPr indent="-381000" lvl="0" marL="457200" rtl="0" algn="l">
              <a:spcBef>
                <a:spcPts val="0"/>
              </a:spcBef>
              <a:spcAft>
                <a:spcPts val="0"/>
              </a:spcAft>
              <a:buSzPts val="2400"/>
              <a:buAutoNum type="arabicPeriod"/>
            </a:pPr>
            <a:r>
              <a:rPr lang="en" sz="2400"/>
              <a:t>What were you doing right </a:t>
            </a:r>
            <a:r>
              <a:rPr lang="en" sz="2400"/>
              <a:t>before</a:t>
            </a:r>
            <a:r>
              <a:rPr lang="en" sz="2400"/>
              <a:t> </a:t>
            </a:r>
            <a:r>
              <a:rPr lang="en" sz="2400"/>
              <a:t>coming</a:t>
            </a:r>
            <a:r>
              <a:rPr lang="en" sz="2400"/>
              <a:t> to Flatiron?</a:t>
            </a:r>
            <a:endParaRPr sz="2400"/>
          </a:p>
          <a:p>
            <a:pPr indent="-381000" lvl="0" marL="457200" rtl="0" algn="l">
              <a:spcBef>
                <a:spcPts val="0"/>
              </a:spcBef>
              <a:spcAft>
                <a:spcPts val="0"/>
              </a:spcAft>
              <a:buSzPts val="2400"/>
              <a:buAutoNum type="arabicPeriod"/>
            </a:pPr>
            <a:r>
              <a:rPr lang="en" sz="2400"/>
              <a:t>Guilty pleasure app on your phone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4"/>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4"/>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What is Data Science?</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107" name="Google Shape;107;p2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According to wikipedia, the definition of data science is “an </a:t>
            </a:r>
            <a:r>
              <a:rPr b="1" lang="en" sz="2400"/>
              <a:t>interdisciplinary</a:t>
            </a:r>
            <a:r>
              <a:rPr lang="en" sz="2400"/>
              <a:t> field that uses scientific methods, processes, algorithms and systems to extract </a:t>
            </a:r>
            <a:r>
              <a:rPr b="1" lang="en" sz="2400"/>
              <a:t>knowledge and insights from various forms</a:t>
            </a:r>
            <a:r>
              <a:rPr lang="en" sz="2400"/>
              <a:t>, both structured and unstructured”</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5"/>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5"/>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The Classic Data Science Venn Diagram</a:t>
            </a:r>
            <a:endParaRPr b="1" sz="3000">
              <a:solidFill>
                <a:srgbClr val="FFFFFF"/>
              </a:solidFill>
            </a:endParaRPr>
          </a:p>
        </p:txBody>
      </p:sp>
      <p:pic>
        <p:nvPicPr>
          <p:cNvPr id="114" name="Google Shape;114;p25"/>
          <p:cNvPicPr preferRelativeResize="0"/>
          <p:nvPr/>
        </p:nvPicPr>
        <p:blipFill>
          <a:blip r:embed="rId3">
            <a:alphaModFix/>
          </a:blip>
          <a:stretch>
            <a:fillRect/>
          </a:stretch>
        </p:blipFill>
        <p:spPr>
          <a:xfrm>
            <a:off x="2330575" y="971125"/>
            <a:ext cx="4482857" cy="4006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6"/>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6"/>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Defining Data Science</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p:txBody>
      </p:sp>
      <p:sp>
        <p:nvSpPr>
          <p:cNvPr id="121" name="Google Shape;121;p2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“Data science is a "concept to unify statistics, data analysis, machine learning and their related methods" in order to "understand and analyze actual phenomena" with data. It employs techniques and theories drawn from many fields within the context of mathematics, statistics, information science, and computer science.”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7"/>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Mods 1: Python and Descriptive Statistics</a:t>
            </a:r>
            <a:endParaRPr b="1" sz="3000">
              <a:solidFill>
                <a:srgbClr val="FFFFFF"/>
              </a:solidFill>
            </a:endParaRPr>
          </a:p>
        </p:txBody>
      </p:sp>
      <p:sp>
        <p:nvSpPr>
          <p:cNvPr id="128" name="Google Shape;128;p2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Introductory Python</a:t>
            </a:r>
            <a:endParaRPr sz="2400"/>
          </a:p>
          <a:p>
            <a:pPr indent="-381000" lvl="0" marL="457200" rtl="0" algn="l">
              <a:spcBef>
                <a:spcPts val="0"/>
              </a:spcBef>
              <a:spcAft>
                <a:spcPts val="0"/>
              </a:spcAft>
              <a:buSzPts val="2400"/>
              <a:buChar char="●"/>
            </a:pPr>
            <a:r>
              <a:rPr lang="en" sz="2400"/>
              <a:t>Object Oriented Programming</a:t>
            </a:r>
            <a:endParaRPr sz="2400"/>
          </a:p>
          <a:p>
            <a:pPr indent="-381000" lvl="0" marL="457200" rtl="0" algn="l">
              <a:spcBef>
                <a:spcPts val="0"/>
              </a:spcBef>
              <a:spcAft>
                <a:spcPts val="0"/>
              </a:spcAft>
              <a:buSzPts val="2400"/>
              <a:buChar char="●"/>
            </a:pPr>
            <a:r>
              <a:rPr lang="en" sz="2400"/>
              <a:t>Descriptive Statistics</a:t>
            </a:r>
            <a:endParaRPr sz="2400"/>
          </a:p>
          <a:p>
            <a:pPr indent="-381000" lvl="0" marL="457200" rtl="0" algn="l">
              <a:spcBef>
                <a:spcPts val="0"/>
              </a:spcBef>
              <a:spcAft>
                <a:spcPts val="0"/>
              </a:spcAft>
              <a:buSzPts val="2400"/>
              <a:buChar char="●"/>
            </a:pPr>
            <a:r>
              <a:rPr lang="en" sz="2400"/>
              <a:t>Data Cleaning/Visualization</a:t>
            </a:r>
            <a:endParaRPr sz="2400"/>
          </a:p>
          <a:p>
            <a:pPr indent="0" lvl="0" marL="457200" rtl="0" algn="l">
              <a:spcBef>
                <a:spcPts val="60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8"/>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8"/>
          <p:cNvSpPr txBox="1"/>
          <p:nvPr/>
        </p:nvSpPr>
        <p:spPr>
          <a:xfrm>
            <a:off x="67300" y="80825"/>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Mod 2: Data Engineering</a:t>
            </a:r>
            <a:endParaRPr b="1" sz="3000">
              <a:solidFill>
                <a:srgbClr val="FFFFFF"/>
              </a:solidFill>
            </a:endParaRPr>
          </a:p>
        </p:txBody>
      </p:sp>
      <p:sp>
        <p:nvSpPr>
          <p:cNvPr id="135" name="Google Shape;135;p2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Web scraping, APIs, and JSON</a:t>
            </a:r>
            <a:endParaRPr sz="2400"/>
          </a:p>
          <a:p>
            <a:pPr indent="-381000" lvl="0" marL="457200" rtl="0" algn="l">
              <a:spcBef>
                <a:spcPts val="0"/>
              </a:spcBef>
              <a:spcAft>
                <a:spcPts val="0"/>
              </a:spcAft>
              <a:buSzPts val="2400"/>
              <a:buChar char="●"/>
            </a:pPr>
            <a:r>
              <a:rPr lang="en" sz="2400"/>
              <a:t>SQL (and using SQL with Python) </a:t>
            </a:r>
            <a:endParaRPr sz="2400"/>
          </a:p>
          <a:p>
            <a:pPr indent="-381000" lvl="0" marL="457200" rtl="0" algn="l">
              <a:spcBef>
                <a:spcPts val="0"/>
              </a:spcBef>
              <a:spcAft>
                <a:spcPts val="0"/>
              </a:spcAft>
              <a:buSzPts val="2400"/>
              <a:buChar char="●"/>
            </a:pPr>
            <a:r>
              <a:rPr lang="en" sz="2400"/>
              <a:t>Cloud Computing (AWS)</a:t>
            </a:r>
            <a:endParaRPr sz="2400"/>
          </a:p>
          <a:p>
            <a:pPr indent="0" lvl="0" marL="457200" rtl="0" algn="l">
              <a:spcBef>
                <a:spcPts val="60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9"/>
          <p:cNvSpPr/>
          <p:nvPr/>
        </p:nvSpPr>
        <p:spPr>
          <a:xfrm>
            <a:off x="0" y="0"/>
            <a:ext cx="9144000" cy="831900"/>
          </a:xfrm>
          <a:prstGeom prst="rect">
            <a:avLst/>
          </a:prstGeom>
          <a:solidFill>
            <a:srgbClr val="14B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txBox="1"/>
          <p:nvPr/>
        </p:nvSpPr>
        <p:spPr>
          <a:xfrm>
            <a:off x="90450" y="150300"/>
            <a:ext cx="8963100" cy="6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rgbClr val="FFFFFF"/>
                </a:solidFill>
              </a:rPr>
              <a:t>Mod 3: Inferential Statistics</a:t>
            </a:r>
            <a:endParaRPr b="1" sz="2900">
              <a:solidFill>
                <a:srgbClr val="FFFFFF"/>
              </a:solidFill>
            </a:endParaRPr>
          </a:p>
          <a:p>
            <a:pPr indent="0" lvl="0" marL="0" rtl="0" algn="l">
              <a:spcBef>
                <a:spcPts val="0"/>
              </a:spcBef>
              <a:spcAft>
                <a:spcPts val="0"/>
              </a:spcAft>
              <a:buNone/>
            </a:pPr>
            <a:r>
              <a:t/>
            </a:r>
            <a:endParaRPr b="1" sz="2900">
              <a:solidFill>
                <a:srgbClr val="FFFFFF"/>
              </a:solidFill>
            </a:endParaRPr>
          </a:p>
        </p:txBody>
      </p:sp>
      <p:sp>
        <p:nvSpPr>
          <p:cNvPr id="142" name="Google Shape;142;p2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Statistics</a:t>
            </a:r>
            <a:endParaRPr sz="2400"/>
          </a:p>
          <a:p>
            <a:pPr indent="-381000" lvl="0" marL="457200" rtl="0" algn="l">
              <a:spcBef>
                <a:spcPts val="0"/>
              </a:spcBef>
              <a:spcAft>
                <a:spcPts val="0"/>
              </a:spcAft>
              <a:buSzPts val="2400"/>
              <a:buChar char="●"/>
            </a:pPr>
            <a:r>
              <a:rPr lang="en" sz="2400"/>
              <a:t>Probability</a:t>
            </a:r>
            <a:endParaRPr sz="2400"/>
          </a:p>
          <a:p>
            <a:pPr indent="-381000" lvl="0" marL="457200" rtl="0" algn="l">
              <a:spcBef>
                <a:spcPts val="0"/>
              </a:spcBef>
              <a:spcAft>
                <a:spcPts val="0"/>
              </a:spcAft>
              <a:buSzPts val="2400"/>
              <a:buChar char="●"/>
            </a:pPr>
            <a:r>
              <a:rPr lang="en" sz="2400"/>
              <a:t>Hypothesis testing</a:t>
            </a:r>
            <a:endParaRPr sz="2400"/>
          </a:p>
          <a:p>
            <a:pPr indent="-381000" lvl="0" marL="457200" rtl="0" algn="l">
              <a:spcBef>
                <a:spcPts val="0"/>
              </a:spcBef>
              <a:spcAft>
                <a:spcPts val="0"/>
              </a:spcAft>
              <a:buSzPts val="2400"/>
              <a:buChar char="●"/>
            </a:pPr>
            <a:r>
              <a:rPr lang="en" sz="2400"/>
              <a:t>Distributions</a:t>
            </a:r>
            <a:endParaRPr sz="2400"/>
          </a:p>
          <a:p>
            <a:pPr indent="-381000" lvl="0" marL="457200" rtl="0" algn="l">
              <a:spcBef>
                <a:spcPts val="0"/>
              </a:spcBef>
              <a:spcAft>
                <a:spcPts val="0"/>
              </a:spcAft>
              <a:buSzPts val="2400"/>
              <a:buChar char="●"/>
            </a:pPr>
            <a:r>
              <a:rPr lang="en" sz="2400"/>
              <a:t>Statistical power</a:t>
            </a:r>
            <a:endParaRPr sz="2400"/>
          </a:p>
          <a:p>
            <a:pPr indent="0" lvl="0" marL="0" rtl="0" algn="l">
              <a:spcBef>
                <a:spcPts val="60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