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3" r:id="rId11"/>
    <p:sldId id="266" r:id="rId12"/>
    <p:sldId id="270" r:id="rId13"/>
    <p:sldId id="271" r:id="rId14"/>
    <p:sldId id="268" r:id="rId15"/>
    <p:sldId id="269" r:id="rId16"/>
    <p:sldId id="267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1"/>
    <p:restoredTop sz="67938"/>
  </p:normalViewPr>
  <p:slideViewPr>
    <p:cSldViewPr snapToGrid="0">
      <p:cViewPr>
        <p:scale>
          <a:sx n="108" d="100"/>
          <a:sy n="108" d="100"/>
        </p:scale>
        <p:origin x="1976" y="144"/>
      </p:cViewPr>
      <p:guideLst/>
    </p:cSldViewPr>
  </p:slideViewPr>
  <p:outlineViewPr>
    <p:cViewPr>
      <p:scale>
        <a:sx n="33" d="100"/>
        <a:sy n="33" d="100"/>
      </p:scale>
      <p:origin x="0" y="-4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65F17-727A-2849-89AC-775EBCC8F4BA}" type="datetimeFigureOut">
              <a:rPr lang="nb-NO" smtClean="0"/>
              <a:t>03.09.2025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4300D-05DE-4244-838D-C61290BD108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02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4300D-05DE-4244-838D-C61290BD108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844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oppfordrer til kode som er lett å lese og forstå, selv for de som ikke har skrevet den. Det er bedre å skrive tydelig og enkel kode enn å være "smart" med kompliserte løsninger.</a:t>
            </a:r>
          </a:p>
          <a:p>
            <a:endParaRPr lang="nb-NO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Pythonic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kode er minimalistisk – den gjør akkurat det den skal, uten overflødige konstruksjoner. Hvis noe kan uttrykkes med én linje i stedet for fem, og fortsatt være lesbart, bør det være målet.</a:t>
            </a:r>
          </a:p>
          <a:p>
            <a:endParaRPr lang="nb-NO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har et rikt standardbibliotek og mange innebygde funksjoner som løser vanlige oppgaver effektivt. Å bruke disse fremfor å lage egne løsninger gir mer robust og gjenkjennelig kode.</a:t>
            </a:r>
          </a:p>
          <a:p>
            <a:endParaRPr lang="nb-NO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Pythonic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thinking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handler også om å følge etablerte konvensjoner og stil. Kode bør være så intuitiv at en annen Python-utvikler kan lese den og umiddelbart forstå hensikten – uten å måtte tolke eller gjette.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4300D-05DE-4244-838D-C61290BD108E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9425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4300D-05DE-4244-838D-C61290BD108E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9123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4300D-05DE-4244-838D-C61290BD108E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1377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List </a:t>
            </a:r>
            <a:r>
              <a:rPr lang="nb-NO" dirty="0" err="1"/>
              <a:t>comprehensions</a:t>
            </a:r>
            <a:r>
              <a:rPr lang="nb-NO" dirty="0"/>
              <a:t> er en av </a:t>
            </a:r>
            <a:r>
              <a:rPr lang="nb-NO" dirty="0" err="1"/>
              <a:t>pythons</a:t>
            </a:r>
            <a:r>
              <a:rPr lang="nb-NO" dirty="0"/>
              <a:t> mest likte og brukte innebygde funksjonaliteter. Det lar deg opprette en liste med en lettleselig linje, i stedet for flere linjer med en for-løkke. </a:t>
            </a:r>
          </a:p>
          <a:p>
            <a:endParaRPr lang="nb-NO" dirty="0"/>
          </a:p>
          <a:p>
            <a:r>
              <a:rPr lang="nb-NO" dirty="0"/>
              <a:t>Når du trenger både «</a:t>
            </a:r>
            <a:r>
              <a:rPr lang="nb-NO" dirty="0" err="1"/>
              <a:t>key</a:t>
            </a:r>
            <a:r>
              <a:rPr lang="nb-NO" dirty="0"/>
              <a:t>» og «</a:t>
            </a:r>
            <a:r>
              <a:rPr lang="nb-NO" dirty="0" err="1"/>
              <a:t>value</a:t>
            </a:r>
            <a:r>
              <a:rPr lang="nb-NO" dirty="0"/>
              <a:t>» fra en </a:t>
            </a:r>
            <a:r>
              <a:rPr lang="nb-NO" dirty="0" err="1"/>
              <a:t>dictionary</a:t>
            </a:r>
            <a:r>
              <a:rPr lang="nb-NO" dirty="0"/>
              <a:t>, unngå å bruke den ineffektive måten hvor du henter ut verdi basert på nøkkel. Bruk heller «</a:t>
            </a:r>
            <a:r>
              <a:rPr lang="nb-NO" dirty="0" err="1"/>
              <a:t>items</a:t>
            </a:r>
            <a:r>
              <a:rPr lang="nb-NO" dirty="0"/>
              <a:t>()» som gir deg begge verdiene med en gang.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4300D-05DE-4244-838D-C61290BD108E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981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Når du trenger indeks og verdi fra en liste mens du itererer, så er «</a:t>
            </a:r>
            <a:r>
              <a:rPr lang="nb-NO" dirty="0" err="1"/>
              <a:t>enumerate</a:t>
            </a:r>
            <a:r>
              <a:rPr lang="nb-NO" dirty="0"/>
              <a:t>()» helt </a:t>
            </a:r>
            <a:r>
              <a:rPr lang="nb-NO" dirty="0" err="1"/>
              <a:t>fantastislk</a:t>
            </a:r>
            <a:r>
              <a:rPr lang="nb-NO" dirty="0"/>
              <a:t>. Den putter indeksen inn i variabelen «i» basert på listen du skal bruke.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4300D-05DE-4244-838D-C61290BD108E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8759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PEP står for </a:t>
            </a:r>
            <a:r>
              <a:rPr lang="nb-NO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Enhancement </a:t>
            </a:r>
            <a:r>
              <a:rPr lang="nb-NO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og er dokumenter som beskriver nye funksjoner, retningslinjer og standarder for språket. Den mest kjente er </a:t>
            </a:r>
            <a:r>
              <a:rPr lang="nb-NO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PEP 8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som definerer stilguide for Python-kode.</a:t>
            </a:r>
          </a:p>
          <a:p>
            <a:endParaRPr lang="nb-NO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PEP 8 fremmer </a:t>
            </a:r>
            <a:r>
              <a:rPr lang="nb-NO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lesbar og konsistent kode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ved å anbefale regler for innrykk, linjelengde, navngivning og mellomrom. </a:t>
            </a:r>
          </a:p>
          <a:p>
            <a:endParaRPr lang="nb-NO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PEP-er utvikles og diskuteres av Python-fellesskapet, og fungerer som en formell måte å foreslå og dokumentere endringer i språket.</a:t>
            </a:r>
          </a:p>
          <a:p>
            <a:endParaRPr lang="nb-NO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4300D-05DE-4244-838D-C61290BD108E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506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Pip er standardverktøyet i Python for å installere </a:t>
            </a:r>
            <a:r>
              <a:rPr lang="nb-NO" dirty="0" err="1"/>
              <a:t>tredjepardsbiblioteker</a:t>
            </a:r>
            <a:r>
              <a:rPr lang="nb-NO" dirty="0"/>
              <a:t>. Det fungerer på samme måte som ‘</a:t>
            </a:r>
            <a:r>
              <a:rPr lang="nb-NO" dirty="0" err="1"/>
              <a:t>nuget</a:t>
            </a:r>
            <a:r>
              <a:rPr lang="nb-NO" dirty="0"/>
              <a:t>’ i .NET eller ‘maven’ i Java. </a:t>
            </a:r>
          </a:p>
          <a:p>
            <a:endParaRPr lang="nb-NO" dirty="0"/>
          </a:p>
          <a:p>
            <a:r>
              <a:rPr lang="nb-NO" dirty="0"/>
              <a:t>Python </a:t>
            </a:r>
            <a:r>
              <a:rPr lang="nb-NO" dirty="0" err="1"/>
              <a:t>Package</a:t>
            </a:r>
            <a:r>
              <a:rPr lang="nb-NO" dirty="0"/>
              <a:t> Index er det sentrale pakkeregisteret for Python: </a:t>
            </a:r>
            <a:r>
              <a:rPr lang="nb-NO" dirty="0" err="1"/>
              <a:t>https</a:t>
            </a:r>
            <a:r>
              <a:rPr lang="nb-NO" dirty="0"/>
              <a:t>://</a:t>
            </a:r>
            <a:r>
              <a:rPr lang="nb-NO" dirty="0" err="1"/>
              <a:t>pypi.org</a:t>
            </a:r>
            <a:r>
              <a:rPr lang="nb-NO" dirty="0"/>
              <a:t>/ -- Vis pandas og klikk videre inn til </a:t>
            </a:r>
            <a:r>
              <a:rPr lang="nb-NO" dirty="0" err="1"/>
              <a:t>Anaconda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I </a:t>
            </a:r>
            <a:r>
              <a:rPr lang="nb-NO" dirty="0" err="1"/>
              <a:t>python</a:t>
            </a:r>
            <a:r>
              <a:rPr lang="nb-NO" dirty="0"/>
              <a:t> så er det vanlig å opprette et virtuelt miljø ofte kalt ‘</a:t>
            </a:r>
            <a:r>
              <a:rPr lang="nb-NO" dirty="0" err="1"/>
              <a:t>venv</a:t>
            </a:r>
            <a:r>
              <a:rPr lang="nb-NO" dirty="0"/>
              <a:t>’. Fordelen med dette er at du kan installere pakker kun til det prosjektet du holder på med.</a:t>
            </a:r>
          </a:p>
          <a:p>
            <a:endParaRPr lang="nb-NO" dirty="0"/>
          </a:p>
          <a:p>
            <a:r>
              <a:rPr lang="nb-NO" dirty="0"/>
              <a:t>UV er et veldig raskt alternativ til pakkehåndtering, laget i Rust. Det er kompatibelt med PIP, men brukes oftest som en erstatning til PIP og </a:t>
            </a:r>
            <a:r>
              <a:rPr lang="nb-NO" dirty="0" err="1"/>
              <a:t>Venv</a:t>
            </a:r>
            <a:r>
              <a:rPr lang="nb-NO" dirty="0"/>
              <a:t>. </a:t>
            </a:r>
          </a:p>
          <a:p>
            <a:endParaRPr lang="nb-NO" dirty="0"/>
          </a:p>
          <a:p>
            <a:r>
              <a:rPr lang="nb-NO" dirty="0" err="1"/>
              <a:t>Poetry</a:t>
            </a:r>
            <a:r>
              <a:rPr lang="nb-NO" dirty="0"/>
              <a:t> fungerer i all hovedsak likt som UV, men har bedre støtte når det kommet </a:t>
            </a:r>
            <a:r>
              <a:rPr lang="nb-NO" dirty="0" err="1"/>
              <a:t>tli</a:t>
            </a:r>
            <a:r>
              <a:rPr lang="nb-NO" dirty="0"/>
              <a:t> større prosjekter, bygg og publisering av pakker til </a:t>
            </a:r>
            <a:r>
              <a:rPr lang="nb-NO" dirty="0" err="1"/>
              <a:t>PyPI</a:t>
            </a:r>
            <a:r>
              <a:rPr lang="nb-NO" dirty="0"/>
              <a:t>. </a:t>
            </a:r>
            <a:r>
              <a:rPr lang="nb-NO" dirty="0" err="1"/>
              <a:t>Poetry</a:t>
            </a:r>
            <a:r>
              <a:rPr lang="nb-NO" dirty="0"/>
              <a:t> er ikke opp til de siste PEP standardene (kommer tilbake til dette senere), som gjør at det i enkelte tilfeller kan være problematisk å velge </a:t>
            </a:r>
            <a:r>
              <a:rPr lang="nb-NO" dirty="0" err="1"/>
              <a:t>Poetry</a:t>
            </a:r>
            <a:r>
              <a:rPr lang="nb-NO" dirty="0"/>
              <a:t> for nye prosjekter i dag.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4300D-05DE-4244-838D-C61290BD108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580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Python er et dynamisk typet språk, som vil si at du bare kan definere en variabel uten å eksplisitt fortelle systemet om det er </a:t>
            </a:r>
            <a:r>
              <a:rPr lang="nb-NO" dirty="0" err="1"/>
              <a:t>int</a:t>
            </a:r>
            <a:r>
              <a:rPr lang="nb-NO" dirty="0"/>
              <a:t>, </a:t>
            </a:r>
            <a:r>
              <a:rPr lang="nb-NO" dirty="0" err="1"/>
              <a:t>str</a:t>
            </a:r>
            <a:r>
              <a:rPr lang="nb-NO" dirty="0"/>
              <a:t> osv. </a:t>
            </a:r>
          </a:p>
          <a:p>
            <a:endParaRPr lang="nb-NO" dirty="0"/>
          </a:p>
          <a:p>
            <a:r>
              <a:rPr lang="nb-NO" dirty="0"/>
              <a:t>Videre er </a:t>
            </a:r>
            <a:r>
              <a:rPr lang="nb-NO" dirty="0" err="1"/>
              <a:t>python</a:t>
            </a:r>
            <a:r>
              <a:rPr lang="nb-NO" dirty="0"/>
              <a:t> et tolket språk, ikke kompilert. Koden kjøres linje for linje av en </a:t>
            </a:r>
            <a:r>
              <a:rPr lang="nb-NO" dirty="0" err="1"/>
              <a:t>interpeter</a:t>
            </a:r>
            <a:r>
              <a:rPr lang="nb-NO" dirty="0"/>
              <a:t>. Fordel: Rask utvikling og enkel </a:t>
            </a:r>
            <a:r>
              <a:rPr lang="nb-NO" dirty="0" err="1"/>
              <a:t>debugging</a:t>
            </a:r>
            <a:r>
              <a:rPr lang="nb-NO" dirty="0"/>
              <a:t>. Ulempe: redusert ytelse i forhold til kompilert kode. </a:t>
            </a:r>
          </a:p>
          <a:p>
            <a:endParaRPr lang="nb-NO" dirty="0"/>
          </a:p>
          <a:p>
            <a:r>
              <a:rPr lang="nb-NO" dirty="0"/>
              <a:t>Python støtter objektorientert programmering fult ut, men er ikke begrenset til det. Du kan skrive hele  programmer uten å bruke klasser, og det er ofte vanlig i små skript og databehandling. </a:t>
            </a:r>
          </a:p>
          <a:p>
            <a:endParaRPr lang="nb-NO" dirty="0"/>
          </a:p>
          <a:p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Når det gjelder </a:t>
            </a:r>
            <a:r>
              <a:rPr lang="nb-NO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rå ytelse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ligger Python bak språk som C++, Java og C#. Dette skyldes blant annet tolkning, dynamisk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typing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garbage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Python er ofte "godt nok", men for ytelseskritiske applikasjoner brukes ofte C/C++-bindings eller komplementære løsninger.</a:t>
            </a:r>
          </a:p>
          <a:p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Eksempel: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bruker C under panseret for å gi Python høy ytelse i numeriske beregninger.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4300D-05DE-4244-838D-C61290BD108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480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Python – C# - Java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4300D-05DE-4244-838D-C61290BD108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0994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4300D-05DE-4244-838D-C61290BD108E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2880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Python finnes det ikke eksplisitte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tilgangsmodifikatorer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 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private eller 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slik man finner i språk som Java eller C#. Tilgang styres i stedet gjennom konvensjoner, som å bruke én eller to understreker foran navnet på attributter eller metoder. </a:t>
            </a:r>
          </a:p>
          <a:p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_test ; beskyttet -  __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; privat. </a:t>
            </a:r>
          </a:p>
          <a:p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Consentual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adults prinsippet. </a:t>
            </a:r>
          </a:p>
          <a:p>
            <a:endParaRPr lang="nb-NO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b-NO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instansmetoder må 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alltid være første parameter. Dette refererer til objektet metoden blir kalt på, og gir tilgang til objektets egenskaper og andre metoder.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tilsvarer «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i Java, men er ikke et nøkkelord, men en sterk konvensjon. </a:t>
            </a:r>
          </a:p>
          <a:p>
            <a:endParaRPr lang="nb-NO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er et dynamisk typet språk, så det er ikke nødvendig å angi datatyper for variabler, parametere eller returverdier. Man kan likevel bruke typehinting for bedre lesbarhet og verktøystøtte, men det er helt valgfritt.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4300D-05DE-4244-838D-C61290BD108E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1298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4300D-05DE-4244-838D-C61290BD108E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041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Det heter </a:t>
            </a:r>
            <a:r>
              <a:rPr lang="nb-NO" dirty="0" err="1"/>
              <a:t>try</a:t>
            </a:r>
            <a:r>
              <a:rPr lang="nb-NO" dirty="0"/>
              <a:t> – </a:t>
            </a:r>
            <a:r>
              <a:rPr lang="nb-NO" dirty="0" err="1"/>
              <a:t>except</a:t>
            </a:r>
            <a:r>
              <a:rPr lang="nb-NO" dirty="0"/>
              <a:t> i Python i stedet for </a:t>
            </a:r>
            <a:r>
              <a:rPr lang="nb-NO" dirty="0" err="1"/>
              <a:t>try</a:t>
            </a:r>
            <a:r>
              <a:rPr lang="nb-NO" dirty="0"/>
              <a:t> – </a:t>
            </a:r>
            <a:r>
              <a:rPr lang="nb-NO" dirty="0" err="1"/>
              <a:t>catch</a:t>
            </a:r>
            <a:r>
              <a:rPr lang="nb-NO" dirty="0"/>
              <a:t> </a:t>
            </a:r>
          </a:p>
          <a:p>
            <a:endParaRPr lang="nb-NO" dirty="0"/>
          </a:p>
          <a:p>
            <a:r>
              <a:rPr lang="nb-NO" dirty="0"/>
              <a:t>Feilhåndteringen i Python er dynamisk, slik at du ikke trenger å deklarere hvilke unntak som kan oppstå på forhånd. </a:t>
            </a:r>
          </a:p>
          <a:p>
            <a:endParaRPr lang="nb-NO" dirty="0"/>
          </a:p>
          <a:p>
            <a:r>
              <a:rPr lang="nb-NO" dirty="0"/>
              <a:t>Alle </a:t>
            </a:r>
            <a:r>
              <a:rPr lang="nb-NO" dirty="0" err="1"/>
              <a:t>exceptions</a:t>
            </a:r>
            <a:r>
              <a:rPr lang="nb-NO" dirty="0"/>
              <a:t> i Python er objekter som arver fra den innebygde klassen «</a:t>
            </a:r>
            <a:r>
              <a:rPr lang="nb-NO" dirty="0" err="1"/>
              <a:t>BaseException</a:t>
            </a:r>
            <a:r>
              <a:rPr lang="nb-NO" dirty="0"/>
              <a:t>».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4300D-05DE-4244-838D-C61290BD108E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2548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forsøker å utføre koden som kan feile.</a:t>
            </a:r>
          </a:p>
          <a:p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fanger opp spesifikke feil (her: 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ZeroDivisionError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 vi muligheten til å ha en «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blokk. Dett er eget for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 trigges dersom </a:t>
            </a:r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-blokken ikke trigges. </a:t>
            </a:r>
          </a:p>
          <a:p>
            <a:r>
              <a:rPr lang="nb-NO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kjøres </a:t>
            </a:r>
            <a:r>
              <a:rPr lang="nb-NO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uansett</a:t>
            </a:r>
            <a:r>
              <a:rPr lang="nb-N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enten det oppstår feil eller ikke. Brukes ofte til opprydding (f.eks. lukke filer, frigi ressurser).</a:t>
            </a:r>
          </a:p>
          <a:p>
            <a:endParaRPr lang="nb-NO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b-NO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4300D-05DE-4244-838D-C61290BD108E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562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9BBC98-8127-ABD9-0BB3-2D6818408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C7A224A-7BD7-6147-6C8B-4BEC982DC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1185A95-2C73-3D01-3868-377489DB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61A-D2FF-4848-AD99-05FECEFF0ADA}" type="datetimeFigureOut">
              <a:rPr lang="nb-NO" smtClean="0"/>
              <a:t>01.09.2025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4C0A5F1-E990-40E0-0845-A45D9019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C26A2F5-22B2-8976-6E6D-C003DF2C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BCD-02E1-2E40-BC83-2DBBD6C268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289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0C83A4-92C3-622F-0022-715B2374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21526A4-DBCF-062C-9797-FCF894E2D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21B76E5-45CC-6697-16B2-DF1E4A80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61A-D2FF-4848-AD99-05FECEFF0ADA}" type="datetimeFigureOut">
              <a:rPr lang="nb-NO" smtClean="0"/>
              <a:t>01.09.2025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7214FD8-B108-9B16-3AC5-855F36D0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CD29EB-FFBB-BC0E-BBB9-7D390FC4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BCD-02E1-2E40-BC83-2DBBD6C268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2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044A1385-DC8B-0D41-43F4-6F567DABB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C207233-5D79-CA19-CE63-03FD85566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6705D60-8AEC-D575-F303-1EB3C753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61A-D2FF-4848-AD99-05FECEFF0ADA}" type="datetimeFigureOut">
              <a:rPr lang="nb-NO" smtClean="0"/>
              <a:t>01.09.2025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2123ECB-4D91-C70E-4D7D-B5B1D43B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E4F6CFE-7EBB-5637-5C55-10F2535F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BCD-02E1-2E40-BC83-2DBBD6C268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259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03A87A-199B-45F0-DE1A-73752068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0F6C3DC-918B-085A-2A1C-6CA2FCBB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E1147CE-AA95-3204-1211-62A2A0A2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61A-D2FF-4848-AD99-05FECEFF0ADA}" type="datetimeFigureOut">
              <a:rPr lang="nb-NO" smtClean="0"/>
              <a:t>01.09.2025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3BFC281-52BF-2B4C-FB34-BFE4979D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61C95F4-D358-A7A5-428F-7D24DF4F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BCD-02E1-2E40-BC83-2DBBD6C268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61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B8F4CD-62AB-1D73-7CFF-3FB876E8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B11F23C-F9CD-03BB-E72A-5D95A7C7B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D98052C-C5E6-6FC7-A1A5-6234B660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61A-D2FF-4848-AD99-05FECEFF0ADA}" type="datetimeFigureOut">
              <a:rPr lang="nb-NO" smtClean="0"/>
              <a:t>01.09.2025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7BEBD8F-B5A7-AEB4-1E86-836C511F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219188D-6F13-9D3E-3781-E3EC50FD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BCD-02E1-2E40-BC83-2DBBD6C268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234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5C519F-B307-D57F-35CD-84691918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1B7ABD0-6548-5E80-F3E3-7DA375E28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9CA7D0C-F33D-8A3E-BD51-9D4B4FDAE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870608D-9A59-48A1-A125-56E65BFE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61A-D2FF-4848-AD99-05FECEFF0ADA}" type="datetimeFigureOut">
              <a:rPr lang="nb-NO" smtClean="0"/>
              <a:t>01.09.2025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C3F1DDE-6EAC-9872-B6B3-91949AA4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4D3608A-517F-DE99-C2DB-FE1A737C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BCD-02E1-2E40-BC83-2DBBD6C268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569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5AE6B8-B630-6E54-6322-9623B7FF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3037CD2-FB12-0A37-1131-DBA32831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A165D3A-5D98-0FF0-B20C-2816E30F8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75D2786-993C-881E-4BE0-9201E30AF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B2B51733-797D-7B89-2E26-3DB46B68C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851E4ABF-6D07-B9F5-C0F4-3787383E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61A-D2FF-4848-AD99-05FECEFF0ADA}" type="datetimeFigureOut">
              <a:rPr lang="nb-NO" smtClean="0"/>
              <a:t>01.09.2025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1408587-CD67-DECC-1480-7C98EA84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FAC440C-E06D-3871-AF5B-D7D2C6DD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BCD-02E1-2E40-BC83-2DBBD6C268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204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5BE311-E192-7DA5-F9B1-EECA86E8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FDAC6253-826A-FA32-796F-0C9D898A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61A-D2FF-4848-AD99-05FECEFF0ADA}" type="datetimeFigureOut">
              <a:rPr lang="nb-NO" smtClean="0"/>
              <a:t>01.09.2025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9F3F9EB-7C1D-4440-9CCF-7AD9F0C7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5E4469F-3F6F-C76E-F981-992E8AF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BCD-02E1-2E40-BC83-2DBBD6C268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346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8D5790B-A70A-4D05-BB6F-8F448ABD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61A-D2FF-4848-AD99-05FECEFF0ADA}" type="datetimeFigureOut">
              <a:rPr lang="nb-NO" smtClean="0"/>
              <a:t>01.09.2025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F7A2A772-1CF2-3140-4689-A34E9893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EE5A1AA-FB58-DB04-5940-B5656823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BCD-02E1-2E40-BC83-2DBBD6C268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108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FDF76E-7B7E-B7F5-F7FD-7F899A78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4F59218-A7AF-BF26-4772-F7022E761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7D6769E-2468-A3B6-C7B5-C351D9E7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DF7A858-EBE9-F627-3E7D-64216600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61A-D2FF-4848-AD99-05FECEFF0ADA}" type="datetimeFigureOut">
              <a:rPr lang="nb-NO" smtClean="0"/>
              <a:t>01.09.2025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611CC0D-841D-7C8A-BC34-6EB413EA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9C641F3-5D71-EFB3-93D6-44DAC56F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BCD-02E1-2E40-BC83-2DBBD6C268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346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974103-2874-EC78-1BA3-C2141481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A8459051-6AB0-BE0A-B72C-69E570D2F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D575D75-7B83-5CC5-DC50-4616867A1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88A1421-BB10-7689-2AB5-DEFE3CBE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D61A-D2FF-4848-AD99-05FECEFF0ADA}" type="datetimeFigureOut">
              <a:rPr lang="nb-NO" smtClean="0"/>
              <a:t>01.09.2025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9E034C2-C851-C604-4B40-8800791E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5E71BA2-4926-F9A3-9899-3DEF395F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BCD-02E1-2E40-BC83-2DBBD6C268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95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62C193C-F041-BF80-1312-E34FE5E4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D2ED38C-448C-FDD4-C142-FFECC455A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D71A005-B05D-A4B5-7322-F8E6C22C6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12D61A-D2FF-4848-AD99-05FECEFF0ADA}" type="datetimeFigureOut">
              <a:rPr lang="nb-NO" smtClean="0"/>
              <a:t>01.09.2025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5A65E75-A670-2130-BE4B-489A7A5F7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175ED82-D202-BF42-C579-DEA3CB2A6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674BCD-02E1-2E40-BC83-2DBBD6C2685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315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96F8B9-EACC-9EDD-DAC3-72E5D542C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Python Workshop	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640BA47-E785-A52C-D3DA-AE2CE33C8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11. September 2025 </a:t>
            </a:r>
          </a:p>
          <a:p>
            <a:r>
              <a:rPr lang="nb-NO" dirty="0"/>
              <a:t>Michael Ekornrud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0998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689865-0659-E9FF-FA0F-377D2A7B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Plassholder for innhold 4" descr="Et bilde som inneholder tekst, skjermbilde, Font&#10;&#10;KI-generert innhold kan være feil.">
            <a:extLst>
              <a:ext uri="{FF2B5EF4-FFF2-40B4-BE49-F238E27FC236}">
                <a16:creationId xmlns:a16="http://schemas.microsoft.com/office/drawing/2014/main" id="{8CEF10AE-AC53-F0DA-F4BD-6F4A639A2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363538"/>
            <a:ext cx="7247021" cy="2975692"/>
          </a:xfrm>
        </p:spPr>
      </p:pic>
      <p:pic>
        <p:nvPicPr>
          <p:cNvPr id="7" name="Bilde 6" descr="Et bilde som inneholder tekst, skjermbilde, Font&#10;&#10;KI-generert innhold kan være feil.">
            <a:extLst>
              <a:ext uri="{FF2B5EF4-FFF2-40B4-BE49-F238E27FC236}">
                <a16:creationId xmlns:a16="http://schemas.microsoft.com/office/drawing/2014/main" id="{D2F7B548-B983-50A0-B1E3-C4DDF2DFE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779" y="3518771"/>
            <a:ext cx="7247021" cy="29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5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9907AE2-A366-3741-448A-4E86A4C7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Pythonic</a:t>
            </a:r>
            <a:r>
              <a:rPr lang="nb-NO" dirty="0"/>
              <a:t> </a:t>
            </a:r>
            <a:r>
              <a:rPr lang="nb-NO" dirty="0" err="1"/>
              <a:t>thinking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B67DBE4-ACB6-1B4D-08C5-4C25F667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r>
              <a:rPr lang="nb-NO" dirty="0"/>
              <a:t>Lesbarhet trumfer kompleksitet</a:t>
            </a:r>
          </a:p>
          <a:p>
            <a:endParaRPr lang="nb-NO" dirty="0"/>
          </a:p>
          <a:p>
            <a:r>
              <a:rPr lang="nb-NO" dirty="0"/>
              <a:t>Unngå unødvendig kode</a:t>
            </a:r>
          </a:p>
          <a:p>
            <a:r>
              <a:rPr lang="nb-NO" dirty="0"/>
              <a:t>Bruk standardbiblioteker og idiomatiske løsninger</a:t>
            </a:r>
          </a:p>
          <a:p>
            <a:r>
              <a:rPr lang="nb-NO" dirty="0"/>
              <a:t>Skriv kode som andre Python-utviklere intuitivt forstår</a:t>
            </a:r>
          </a:p>
          <a:p>
            <a:endParaRPr lang="nb-NO" dirty="0"/>
          </a:p>
          <a:p>
            <a:r>
              <a:rPr lang="nb-NO" dirty="0"/>
              <a:t>LBYL og EAFP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87094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F9E9928-CF26-931C-0FE8-435083D9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Look</a:t>
            </a:r>
            <a:r>
              <a:rPr lang="nb-NO" dirty="0"/>
              <a:t> </a:t>
            </a:r>
            <a:r>
              <a:rPr lang="nb-NO" dirty="0" err="1"/>
              <a:t>Before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Leap</a:t>
            </a:r>
            <a:r>
              <a:rPr lang="nb-NO" dirty="0"/>
              <a:t> 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F48F903E-BE41-881B-4C55-BF0822585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7"/>
            <a:ext cx="10520858" cy="3926341"/>
          </a:xfrm>
        </p:spPr>
      </p:pic>
    </p:spTree>
    <p:extLst>
      <p:ext uri="{BB962C8B-B14F-4D97-AF65-F5344CB8AC3E}">
        <p14:creationId xmlns:p14="http://schemas.microsoft.com/office/powerpoint/2010/main" val="127413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BAEB77-8941-6268-146F-C24B4C82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Easier</a:t>
            </a:r>
            <a:r>
              <a:rPr lang="nb-NO" dirty="0"/>
              <a:t> to Ask for </a:t>
            </a:r>
            <a:r>
              <a:rPr lang="nb-NO" dirty="0" err="1"/>
              <a:t>Forgiveness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Permission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8D4D03E9-5576-7FF7-7E98-EEC8009D2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690688"/>
            <a:ext cx="10515599" cy="3768466"/>
          </a:xfrm>
        </p:spPr>
      </p:pic>
    </p:spTree>
    <p:extLst>
      <p:ext uri="{BB962C8B-B14F-4D97-AF65-F5344CB8AC3E}">
        <p14:creationId xmlns:p14="http://schemas.microsoft.com/office/powerpoint/2010/main" val="379391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61E9E3-45FD-FCD7-9F08-8BD07684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185"/>
            <a:ext cx="4956958" cy="1325563"/>
          </a:xfrm>
        </p:spPr>
        <p:txBody>
          <a:bodyPr/>
          <a:lstStyle/>
          <a:p>
            <a:r>
              <a:rPr lang="nb-NO" dirty="0"/>
              <a:t>List </a:t>
            </a:r>
            <a:r>
              <a:rPr lang="nb-NO" dirty="0" err="1"/>
              <a:t>comprehension</a:t>
            </a:r>
            <a:r>
              <a:rPr lang="nb-NO" dirty="0"/>
              <a:t> </a:t>
            </a:r>
            <a:r>
              <a:rPr lang="nb-NO" dirty="0" err="1"/>
              <a:t>vs</a:t>
            </a:r>
            <a:r>
              <a:rPr lang="nb-NO" dirty="0"/>
              <a:t> loops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7260031C-0CC0-98B4-4C00-D1FE60758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5241" y="2538269"/>
            <a:ext cx="4962876" cy="3150012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E0D8A6D2-0029-F26F-6269-B581873DC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887" y="1730747"/>
            <a:ext cx="5563913" cy="3957534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59F602F0-5AFB-F3C9-ADEE-19BA28252612}"/>
              </a:ext>
            </a:extLst>
          </p:cNvPr>
          <p:cNvSpPr txBox="1"/>
          <p:nvPr/>
        </p:nvSpPr>
        <p:spPr>
          <a:xfrm>
            <a:off x="5947558" y="643185"/>
            <a:ext cx="49569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400" dirty="0">
                <a:latin typeface="+mj-lt"/>
              </a:rPr>
              <a:t>Dictionary </a:t>
            </a:r>
            <a:r>
              <a:rPr lang="nb-NO" sz="4400" dirty="0" err="1">
                <a:latin typeface="+mj-lt"/>
              </a:rPr>
              <a:t>iteration</a:t>
            </a:r>
            <a:endParaRPr lang="nb-NO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4922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339E6C-B0B4-11A2-CC7A-6770E2EA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Enumerate</a:t>
            </a:r>
            <a:r>
              <a:rPr lang="nb-NO" dirty="0"/>
              <a:t>() i stedet for manuell indeksering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E4CE3812-B8F6-7403-1843-7C37704C3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0571" y="1690688"/>
            <a:ext cx="7010858" cy="4802187"/>
          </a:xfrm>
        </p:spPr>
      </p:pic>
    </p:spTree>
    <p:extLst>
      <p:ext uri="{BB962C8B-B14F-4D97-AF65-F5344CB8AC3E}">
        <p14:creationId xmlns:p14="http://schemas.microsoft.com/office/powerpoint/2010/main" val="410544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791EA-D231-B495-8B18-66E70E2D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PEP – Python Enhancement </a:t>
            </a:r>
            <a:r>
              <a:rPr lang="nb-NO" dirty="0" err="1"/>
              <a:t>Proposal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996B728-4764-95D9-4939-E2C80FC86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Dokumenter</a:t>
            </a:r>
          </a:p>
          <a:p>
            <a:r>
              <a:rPr lang="nb-NO" dirty="0"/>
              <a:t>PEP 8</a:t>
            </a:r>
          </a:p>
          <a:p>
            <a:r>
              <a:rPr lang="nb-NO" dirty="0"/>
              <a:t>Fellesskap-drevet</a:t>
            </a:r>
          </a:p>
          <a:p>
            <a:endParaRPr lang="nb-NO" dirty="0"/>
          </a:p>
          <a:p>
            <a:r>
              <a:rPr lang="nb-NO" dirty="0"/>
              <a:t>PEP 20 – The Zen </a:t>
            </a:r>
            <a:r>
              <a:rPr lang="nb-NO" dirty="0" err="1"/>
              <a:t>of</a:t>
            </a:r>
            <a:r>
              <a:rPr lang="nb-NO" dirty="0"/>
              <a:t> Python</a:t>
            </a:r>
          </a:p>
          <a:p>
            <a:r>
              <a:rPr lang="nb-NO" dirty="0"/>
              <a:t>PEP 257 – Retningslinjer for </a:t>
            </a:r>
            <a:r>
              <a:rPr lang="nb-NO" dirty="0" err="1"/>
              <a:t>docstrings</a:t>
            </a:r>
            <a:endParaRPr lang="nb-NO" dirty="0"/>
          </a:p>
          <a:p>
            <a:r>
              <a:rPr lang="nb-NO" dirty="0"/>
              <a:t>PEP 484 – Typehinting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996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663386-FDCC-5C14-4146-BB2D4137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88E4BDC-2ECB-4A98-B6F4-FA72D9AC8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Oppsett</a:t>
            </a:r>
          </a:p>
          <a:p>
            <a:r>
              <a:rPr lang="nb-NO" dirty="0"/>
              <a:t>PIP – VENV - </a:t>
            </a:r>
            <a:r>
              <a:rPr lang="nb-NO" dirty="0" err="1"/>
              <a:t>Poetry</a:t>
            </a:r>
            <a:r>
              <a:rPr lang="nb-NO" dirty="0"/>
              <a:t> - UV</a:t>
            </a:r>
          </a:p>
          <a:p>
            <a:r>
              <a:rPr lang="nb-NO" dirty="0"/>
              <a:t>Raske </a:t>
            </a:r>
            <a:r>
              <a:rPr lang="nb-NO" dirty="0" err="1"/>
              <a:t>basics</a:t>
            </a:r>
            <a:r>
              <a:rPr lang="nb-NO" dirty="0"/>
              <a:t> </a:t>
            </a:r>
          </a:p>
          <a:p>
            <a:r>
              <a:rPr lang="nb-NO" dirty="0"/>
              <a:t>Funksjoner og </a:t>
            </a:r>
            <a:r>
              <a:rPr lang="nb-NO" dirty="0" err="1"/>
              <a:t>exceptions</a:t>
            </a:r>
            <a:endParaRPr lang="nb-NO" dirty="0"/>
          </a:p>
          <a:p>
            <a:r>
              <a:rPr lang="nb-NO" dirty="0" err="1"/>
              <a:t>Pythonic</a:t>
            </a:r>
            <a:r>
              <a:rPr lang="nb-NO" dirty="0"/>
              <a:t> </a:t>
            </a:r>
            <a:r>
              <a:rPr lang="nb-NO" dirty="0" err="1"/>
              <a:t>thinking</a:t>
            </a:r>
            <a:r>
              <a:rPr lang="nb-NO" dirty="0"/>
              <a:t> og PEP</a:t>
            </a:r>
          </a:p>
          <a:p>
            <a:r>
              <a:rPr lang="nb-NO" dirty="0"/>
              <a:t>Moduler</a:t>
            </a:r>
          </a:p>
          <a:p>
            <a:endParaRPr lang="nb-NO" dirty="0"/>
          </a:p>
          <a:p>
            <a:r>
              <a:rPr lang="nb-NO" dirty="0"/>
              <a:t>Prøv selv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2185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824153-C7FA-4800-18EF-FD76249F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Oppsett av Python miljøet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624C023-F511-E5D5-B328-74EEF638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Python &gt;= 3.11</a:t>
            </a:r>
          </a:p>
          <a:p>
            <a:r>
              <a:rPr lang="nb-NO" dirty="0"/>
              <a:t>UV </a:t>
            </a:r>
          </a:p>
          <a:p>
            <a:endParaRPr lang="nb-NO" dirty="0"/>
          </a:p>
          <a:p>
            <a:r>
              <a:rPr lang="nb-NO" dirty="0"/>
              <a:t>PIP – Pip </a:t>
            </a:r>
            <a:r>
              <a:rPr lang="nb-NO" dirty="0" err="1"/>
              <a:t>install</a:t>
            </a:r>
            <a:r>
              <a:rPr lang="nb-NO" dirty="0"/>
              <a:t> </a:t>
            </a:r>
            <a:r>
              <a:rPr lang="nb-NO" dirty="0" err="1"/>
              <a:t>packages</a:t>
            </a:r>
            <a:endParaRPr lang="nb-NO" dirty="0"/>
          </a:p>
          <a:p>
            <a:r>
              <a:rPr lang="nb-NO" dirty="0" err="1"/>
              <a:t>PyPI</a:t>
            </a:r>
            <a:r>
              <a:rPr lang="nb-NO" dirty="0"/>
              <a:t> – Python </a:t>
            </a:r>
            <a:r>
              <a:rPr lang="nb-NO" dirty="0" err="1"/>
              <a:t>Package</a:t>
            </a:r>
            <a:r>
              <a:rPr lang="nb-NO" dirty="0"/>
              <a:t> Index </a:t>
            </a:r>
          </a:p>
          <a:p>
            <a:r>
              <a:rPr lang="nb-NO" dirty="0"/>
              <a:t>Virtual </a:t>
            </a:r>
            <a:r>
              <a:rPr lang="nb-NO" dirty="0" err="1"/>
              <a:t>environment</a:t>
            </a:r>
            <a:r>
              <a:rPr lang="nb-NO" dirty="0"/>
              <a:t> - </a:t>
            </a:r>
            <a:r>
              <a:rPr lang="nb-NO" dirty="0" err="1"/>
              <a:t>venv</a:t>
            </a:r>
            <a:endParaRPr lang="nb-NO" dirty="0"/>
          </a:p>
          <a:p>
            <a:r>
              <a:rPr lang="nb-NO" dirty="0"/>
              <a:t>UV og </a:t>
            </a:r>
            <a:r>
              <a:rPr lang="nb-NO" dirty="0" err="1"/>
              <a:t>Poetry</a:t>
            </a:r>
            <a:r>
              <a:rPr lang="nb-NO" dirty="0"/>
              <a:t> </a:t>
            </a:r>
          </a:p>
        </p:txBody>
      </p:sp>
      <p:pic>
        <p:nvPicPr>
          <p:cNvPr id="1028" name="Picture 4" descr="Pythonのpipコマンドの一覧と使い方 | せなブログ">
            <a:extLst>
              <a:ext uri="{FF2B5EF4-FFF2-40B4-BE49-F238E27FC236}">
                <a16:creationId xmlns:a16="http://schemas.microsoft.com/office/drawing/2014/main" id="{23B1E14E-2E96-435D-881F-6056D64A4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2197768" cy="136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pi - DEV Community">
            <a:extLst>
              <a:ext uri="{FF2B5EF4-FFF2-40B4-BE49-F238E27FC236}">
                <a16:creationId xmlns:a16="http://schemas.microsoft.com/office/drawing/2014/main" id="{D18315D5-D94A-7A89-0671-42E3AB5CB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013" y="1980723"/>
            <a:ext cx="3157371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使用 Python Poetry 进行依赖项管理（翻译） - 知乎">
            <a:extLst>
              <a:ext uri="{FF2B5EF4-FFF2-40B4-BE49-F238E27FC236}">
                <a16:creationId xmlns:a16="http://schemas.microsoft.com/office/drawing/2014/main" id="{AEB0D349-7DD9-3A26-8BF5-B1EF0350D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768" y="3669369"/>
            <a:ext cx="3277568" cy="171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ython uv : 패키지 관리 도구">
            <a:extLst>
              <a:ext uri="{FF2B5EF4-FFF2-40B4-BE49-F238E27FC236}">
                <a16:creationId xmlns:a16="http://schemas.microsoft.com/office/drawing/2014/main" id="{6179DD89-7664-DEEE-0010-6A8D36BB1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234" y="4022532"/>
            <a:ext cx="1726998" cy="172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60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11D6AE-35F1-A67D-E38E-5BE7E2A7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Abstraksjon og </a:t>
            </a:r>
            <a:r>
              <a:rPr lang="nb-NO" dirty="0" err="1"/>
              <a:t>syntax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60589C7-A95C-49C5-D58F-9E2A5AE74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Dynamisk typet </a:t>
            </a:r>
          </a:p>
          <a:p>
            <a:r>
              <a:rPr lang="nb-NO" dirty="0"/>
              <a:t>Tolket </a:t>
            </a:r>
          </a:p>
          <a:p>
            <a:r>
              <a:rPr lang="nb-NO" dirty="0"/>
              <a:t>Støtter OOP – </a:t>
            </a:r>
            <a:r>
              <a:rPr lang="nb-NO" dirty="0" err="1"/>
              <a:t>multi</a:t>
            </a:r>
            <a:r>
              <a:rPr lang="nb-NO" dirty="0"/>
              <a:t>-pragmatisk</a:t>
            </a:r>
          </a:p>
          <a:p>
            <a:endParaRPr lang="nb-NO" dirty="0"/>
          </a:p>
          <a:p>
            <a:r>
              <a:rPr lang="nb-NO" dirty="0"/>
              <a:t>C++ &gt; Java / C# &gt; Python - Ytelse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9CFE9413-03E1-EFAC-3F84-C66AB579B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0" y="1690688"/>
            <a:ext cx="4368800" cy="165100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5BF04718-6682-913F-9B56-60F2DFA04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00" y="3571249"/>
            <a:ext cx="43688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6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134F7B-A238-C922-1543-5FD56D78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Listefiltrering</a:t>
            </a:r>
          </a:p>
        </p:txBody>
      </p:sp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B99DC63A-0D50-A9B5-5035-399E1F0D0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690688"/>
            <a:ext cx="7304827" cy="1420812"/>
          </a:xfrm>
        </p:spPr>
      </p:pic>
      <p:pic>
        <p:nvPicPr>
          <p:cNvPr id="11" name="Bilde 10" descr="Et bilde som inneholder tekst, Font, skjermbilde&#10;&#10;KI-generert innhold kan være feil.">
            <a:extLst>
              <a:ext uri="{FF2B5EF4-FFF2-40B4-BE49-F238E27FC236}">
                <a16:creationId xmlns:a16="http://schemas.microsoft.com/office/drawing/2014/main" id="{08FA7963-8E06-029F-1F9A-A3361C209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237706"/>
            <a:ext cx="9080842" cy="1420812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69287F19-CB40-06D8-4C32-2914639CC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784724"/>
            <a:ext cx="9767214" cy="19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8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E929D9-9169-7070-CBAE-49D9A0C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Lambda </a:t>
            </a:r>
          </a:p>
        </p:txBody>
      </p:sp>
      <p:pic>
        <p:nvPicPr>
          <p:cNvPr id="5" name="Plassholder for innhold 4" descr="Et bilde som inneholder tekst, Font, skjermbilde, klokke&#10;&#10;KI-generert innhold kan være feil.">
            <a:extLst>
              <a:ext uri="{FF2B5EF4-FFF2-40B4-BE49-F238E27FC236}">
                <a16:creationId xmlns:a16="http://schemas.microsoft.com/office/drawing/2014/main" id="{7E00109A-4C97-B395-DD4F-DD60F0C40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720557"/>
            <a:ext cx="5447741" cy="1325563"/>
          </a:xfrm>
        </p:spPr>
      </p:pic>
      <p:pic>
        <p:nvPicPr>
          <p:cNvPr id="10" name="Bilde 9" descr="Et bilde som inneholder tekst, Font, skjermbilde&#10;&#10;KI-generert innhold kan være feil.">
            <a:extLst>
              <a:ext uri="{FF2B5EF4-FFF2-40B4-BE49-F238E27FC236}">
                <a16:creationId xmlns:a16="http://schemas.microsoft.com/office/drawing/2014/main" id="{78EC2482-DBF8-7DD7-0105-22CA1FFFB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221037"/>
            <a:ext cx="6951123" cy="1325563"/>
          </a:xfrm>
          <a:prstGeom prst="rect">
            <a:avLst/>
          </a:prstGeom>
        </p:spPr>
      </p:pic>
      <p:pic>
        <p:nvPicPr>
          <p:cNvPr id="12" name="Bilde 11" descr="Et bilde som inneholder tekst, Font, skjermbilde&#10;&#10;KI-generert innhold kan være feil.">
            <a:extLst>
              <a:ext uri="{FF2B5EF4-FFF2-40B4-BE49-F238E27FC236}">
                <a16:creationId xmlns:a16="http://schemas.microsoft.com/office/drawing/2014/main" id="{7448A684-4E66-8D4F-389F-A4F70D89A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721517"/>
            <a:ext cx="792104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1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878ED6A-948E-9FF6-9C23-B5736D01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Klasser og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09AA4AF-488B-0CEC-723B-BC5DB10D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6537" cy="4351338"/>
          </a:xfrm>
        </p:spPr>
        <p:txBody>
          <a:bodyPr/>
          <a:lstStyle/>
          <a:p>
            <a:r>
              <a:rPr lang="nb-NO" dirty="0"/>
              <a:t>Ingen eksplisitte </a:t>
            </a:r>
            <a:r>
              <a:rPr lang="nb-NO" dirty="0" err="1"/>
              <a:t>tilgangsmodifikatorer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Self</a:t>
            </a:r>
            <a:r>
              <a:rPr lang="nb-NO" dirty="0"/>
              <a:t> må alltid være første parameter</a:t>
            </a:r>
          </a:p>
          <a:p>
            <a:endParaRPr lang="nb-NO" dirty="0"/>
          </a:p>
          <a:p>
            <a:r>
              <a:rPr lang="nb-NO" dirty="0"/>
              <a:t>Ingen typeangivelse nødvendig</a:t>
            </a:r>
          </a:p>
        </p:txBody>
      </p:sp>
      <p:pic>
        <p:nvPicPr>
          <p:cNvPr id="6" name="Plassholder for innhold 4">
            <a:extLst>
              <a:ext uri="{FF2B5EF4-FFF2-40B4-BE49-F238E27FC236}">
                <a16:creationId xmlns:a16="http://schemas.microsoft.com/office/drawing/2014/main" id="{51B16454-873B-52F2-A345-7B2BAF58F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1690688"/>
            <a:ext cx="5905500" cy="20574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016AAC61-AAE9-0434-CA47-AD780B3BB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299" y="4189412"/>
            <a:ext cx="3982935" cy="134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8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EE981C-9765-7C33-F1F0-88CA3927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Plassholder for innhold 4" descr="Et bilde som inneholder tekst, skjermbilde, Font&#10;&#10;KI-generert innhold kan være feil.">
            <a:extLst>
              <a:ext uri="{FF2B5EF4-FFF2-40B4-BE49-F238E27FC236}">
                <a16:creationId xmlns:a16="http://schemas.microsoft.com/office/drawing/2014/main" id="{08278F2D-C5FE-467A-CA30-4B6058260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365124"/>
            <a:ext cx="7058527" cy="2084797"/>
          </a:xfrm>
        </p:spPr>
      </p:pic>
      <p:pic>
        <p:nvPicPr>
          <p:cNvPr id="9" name="Bilde 8" descr="Et bilde som inneholder tekst, skjermbilde, Font&#10;&#10;KI-generert innhold kan være feil.">
            <a:extLst>
              <a:ext uri="{FF2B5EF4-FFF2-40B4-BE49-F238E27FC236}">
                <a16:creationId xmlns:a16="http://schemas.microsoft.com/office/drawing/2014/main" id="{B59C65FF-0546-2B4C-BDBB-C8BFBFB47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813896"/>
            <a:ext cx="8118308" cy="37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3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96F303-8AB3-4EB5-7A6E-20FA2843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Feilhåndtering</a:t>
            </a:r>
          </a:p>
        </p:txBody>
      </p: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F83050C7-7316-0252-0E21-F66A06D6E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1300" cy="4351338"/>
          </a:xfrm>
        </p:spPr>
        <p:txBody>
          <a:bodyPr>
            <a:normAutofit/>
          </a:bodyPr>
          <a:lstStyle/>
          <a:p>
            <a:r>
              <a:rPr lang="nb-NO" dirty="0" err="1"/>
              <a:t>Try</a:t>
            </a:r>
            <a:r>
              <a:rPr lang="nb-NO" dirty="0"/>
              <a:t> – </a:t>
            </a:r>
            <a:r>
              <a:rPr lang="nb-NO" dirty="0" err="1"/>
              <a:t>Except</a:t>
            </a:r>
            <a:r>
              <a:rPr lang="nb-NO" dirty="0"/>
              <a:t> </a:t>
            </a:r>
          </a:p>
          <a:p>
            <a:endParaRPr lang="nb-NO" dirty="0"/>
          </a:p>
          <a:p>
            <a:r>
              <a:rPr lang="nb-NO" dirty="0"/>
              <a:t>Håndteres dynamisk</a:t>
            </a:r>
          </a:p>
          <a:p>
            <a:endParaRPr lang="nb-NO" dirty="0"/>
          </a:p>
          <a:p>
            <a:r>
              <a:rPr lang="nb-NO" dirty="0" err="1"/>
              <a:t>Ecxeption</a:t>
            </a:r>
            <a:r>
              <a:rPr lang="nb-NO" dirty="0"/>
              <a:t> typer er objekter</a:t>
            </a:r>
          </a:p>
          <a:p>
            <a:endParaRPr lang="nb-NO" dirty="0"/>
          </a:p>
          <a:p>
            <a:r>
              <a:rPr lang="nb-NO" dirty="0" err="1"/>
              <a:t>Finally</a:t>
            </a:r>
            <a:r>
              <a:rPr lang="nb-NO" dirty="0"/>
              <a:t> og </a:t>
            </a:r>
            <a:r>
              <a:rPr lang="nb-NO" dirty="0" err="1"/>
              <a:t>else</a:t>
            </a:r>
            <a:endParaRPr lang="nb-NO" dirty="0"/>
          </a:p>
          <a:p>
            <a:endParaRPr lang="nb-NO" dirty="0"/>
          </a:p>
        </p:txBody>
      </p:sp>
      <p:pic>
        <p:nvPicPr>
          <p:cNvPr id="9" name="Plassholder for innhold 5">
            <a:extLst>
              <a:ext uri="{FF2B5EF4-FFF2-40B4-BE49-F238E27FC236}">
                <a16:creationId xmlns:a16="http://schemas.microsoft.com/office/drawing/2014/main" id="{28FDDB6A-C5B5-C0F3-E0A4-FDC2DAFA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319" y="1825624"/>
            <a:ext cx="5415481" cy="1603375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9F95B3F8-3E1A-387D-2195-7D7652F19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00" y="4060031"/>
            <a:ext cx="64643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4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21ebe56-2643-4654-8529-14ee930a2237}" enabled="1" method="Privileged" siteId="{c317fa72-b393-44ea-a87c-ea272e8d963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12786</TotalTime>
  <Words>1155</Words>
  <Application>Microsoft Macintosh PowerPoint</Application>
  <PresentationFormat>Widescreen</PresentationFormat>
  <Paragraphs>135</Paragraphs>
  <Slides>16</Slides>
  <Notes>15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Office-tema</vt:lpstr>
      <vt:lpstr>Python Workshop </vt:lpstr>
      <vt:lpstr>Agenda</vt:lpstr>
      <vt:lpstr>Oppsett av Python miljøet</vt:lpstr>
      <vt:lpstr>Abstraksjon og syntax</vt:lpstr>
      <vt:lpstr>Listefiltrering</vt:lpstr>
      <vt:lpstr>Lambda </vt:lpstr>
      <vt:lpstr>Klasser og funksjoner</vt:lpstr>
      <vt:lpstr>PowerPoint-presentasjon</vt:lpstr>
      <vt:lpstr>Feilhåndtering</vt:lpstr>
      <vt:lpstr>PowerPoint-presentasjon</vt:lpstr>
      <vt:lpstr>Pythonic thinking</vt:lpstr>
      <vt:lpstr>Look Before You Leap </vt:lpstr>
      <vt:lpstr>Easier to Ask for Forgiveness than Permission</vt:lpstr>
      <vt:lpstr>List comprehension vs loops</vt:lpstr>
      <vt:lpstr>Enumerate() i stedet for manuell indeksering</vt:lpstr>
      <vt:lpstr>PEP – Python Enhancement Proposal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Ole-Michael Ekornrud</dc:creator>
  <cp:lastModifiedBy>Ole-Michael Ekornrud</cp:lastModifiedBy>
  <cp:revision>2</cp:revision>
  <dcterms:created xsi:type="dcterms:W3CDTF">2025-09-01T09:46:10Z</dcterms:created>
  <dcterms:modified xsi:type="dcterms:W3CDTF">2025-09-10T06:53:02Z</dcterms:modified>
</cp:coreProperties>
</file>