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71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AF041FB-3562-4063-862F-840619D66474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00DFAB-6F0B-4851-9970-63AB670FFB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320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uiler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0DFAB-6F0B-4851-9970-63AB670FFB0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08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9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478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30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3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35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976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728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846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10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792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698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60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6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707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823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755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21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F468-7885-4D72-8FF2-E3573147C2B5}" type="datetimeFigureOut">
              <a:rPr lang="he-IL" smtClean="0"/>
              <a:t>ב'/אב/תשפ"א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5E43-49A2-45E6-9837-0C61C51F2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78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drewmvd/heart-failure-clinical-dat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5300230" cy="2387600"/>
          </a:xfrm>
        </p:spPr>
        <p:txBody>
          <a:bodyPr/>
          <a:lstStyle/>
          <a:p>
            <a:r>
              <a:rPr lang="en-US" dirty="0" smtClean="0"/>
              <a:t>How to predict a Heart failure?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Michael </a:t>
            </a:r>
            <a:r>
              <a:rPr lang="en-US" sz="2800" dirty="0" err="1" smtClean="0"/>
              <a:t>eliyahu</a:t>
            </a:r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73" y="2942283"/>
            <a:ext cx="3445163" cy="33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3275" y="517525"/>
            <a:ext cx="10244138" cy="52736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700" dirty="0"/>
              <a:t>T</a:t>
            </a:r>
            <a:r>
              <a:rPr lang="en-US" sz="3700" dirty="0" smtClean="0"/>
              <a:t>he five </a:t>
            </a:r>
            <a:r>
              <a:rPr lang="en-US" sz="3700" dirty="0"/>
              <a:t>algorithm we choose in dataset </a:t>
            </a:r>
            <a:r>
              <a:rPr lang="en-US" sz="3700" dirty="0" smtClean="0"/>
              <a:t>analysis are:</a:t>
            </a:r>
          </a:p>
          <a:p>
            <a:pPr algn="just" rtl="0"/>
            <a:r>
              <a:rPr lang="en-US" sz="3600" dirty="0" smtClean="0"/>
              <a:t> Logistic Regression</a:t>
            </a:r>
            <a:endParaRPr lang="he-IL" sz="3600" dirty="0" smtClean="0"/>
          </a:p>
          <a:p>
            <a:pPr algn="just" rtl="0"/>
            <a:r>
              <a:rPr lang="en-US" sz="3600" dirty="0" smtClean="0"/>
              <a:t> </a:t>
            </a:r>
            <a:r>
              <a:rPr lang="en-US" sz="3600" dirty="0" err="1" smtClean="0"/>
              <a:t>KNNeighbors</a:t>
            </a:r>
            <a:endParaRPr lang="en-US" sz="3600" dirty="0"/>
          </a:p>
          <a:p>
            <a:pPr algn="just" rtl="0"/>
            <a:r>
              <a:rPr lang="en-US" sz="3600" dirty="0" smtClean="0"/>
              <a:t> Naive </a:t>
            </a:r>
            <a:r>
              <a:rPr lang="en-US" sz="3600" dirty="0"/>
              <a:t>Bayes</a:t>
            </a:r>
          </a:p>
          <a:p>
            <a:pPr algn="just" rtl="0"/>
            <a:r>
              <a:rPr lang="en-US" sz="3600" dirty="0" smtClean="0"/>
              <a:t> Decision </a:t>
            </a:r>
            <a:r>
              <a:rPr lang="en-US" sz="3600" dirty="0"/>
              <a:t>Tree</a:t>
            </a:r>
          </a:p>
          <a:p>
            <a:pPr algn="just" rtl="0"/>
            <a:r>
              <a:rPr lang="en-US" sz="3600" dirty="0" smtClean="0"/>
              <a:t> </a:t>
            </a:r>
            <a:r>
              <a:rPr lang="en-US" sz="3600" dirty="0" err="1" smtClean="0"/>
              <a:t>AdaBoost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630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sz="2800" dirty="0" smtClean="0"/>
              <a:t>Logistic Regression: 76.67</a:t>
            </a:r>
          </a:p>
          <a:p>
            <a:pPr algn="just" rtl="0"/>
            <a:r>
              <a:rPr lang="en-US" sz="2800" dirty="0" err="1" smtClean="0"/>
              <a:t>KNneighbors</a:t>
            </a:r>
            <a:r>
              <a:rPr lang="en-US" sz="2800" dirty="0" smtClean="0"/>
              <a:t> : 73.33</a:t>
            </a:r>
          </a:p>
          <a:p>
            <a:pPr algn="just" rtl="0"/>
            <a:r>
              <a:rPr lang="en-US" sz="2800" dirty="0" err="1" smtClean="0"/>
              <a:t>DecisionTree</a:t>
            </a:r>
            <a:r>
              <a:rPr lang="en-US" sz="2800" dirty="0" smtClean="0"/>
              <a:t>: 56.67</a:t>
            </a:r>
          </a:p>
          <a:p>
            <a:pPr algn="just" rtl="0"/>
            <a:r>
              <a:rPr lang="en-US" sz="2800" dirty="0" err="1" smtClean="0"/>
              <a:t>AdaBoost</a:t>
            </a:r>
            <a:r>
              <a:rPr lang="en-US" sz="2800" dirty="0" smtClean="0"/>
              <a:t>: 75</a:t>
            </a:r>
          </a:p>
          <a:p>
            <a:pPr algn="just" rtl="0"/>
            <a:r>
              <a:rPr lang="en-US" sz="2800" dirty="0"/>
              <a:t>Naive </a:t>
            </a:r>
            <a:r>
              <a:rPr lang="en-US" sz="2800" dirty="0" smtClean="0"/>
              <a:t>Bayes: 66.67 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6842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he-IL" dirty="0"/>
          </a:p>
        </p:txBody>
      </p:sp>
      <p:sp>
        <p:nvSpPr>
          <p:cNvPr id="4" name="תיבת טקסט 8">
            <a:extLst>
              <a:ext uri="{FF2B5EF4-FFF2-40B4-BE49-F238E27FC236}">
                <a16:creationId xmlns:a16="http://schemas.microsoft.com/office/drawing/2014/main" id="{20530C0A-5217-4C30-998A-24AA65191D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9905999" cy="125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dirty="0"/>
              <a:t>The algorithms with the best result: Logistic Regression -   </a:t>
            </a:r>
            <a:r>
              <a:rPr lang="en-US" sz="2800" dirty="0" smtClean="0"/>
              <a:t>76.67</a:t>
            </a:r>
          </a:p>
          <a:p>
            <a:pPr algn="l" rtl="0"/>
            <a:r>
              <a:rPr lang="en-US" sz="2800" dirty="0"/>
              <a:t>The algorithms with the worst result: </a:t>
            </a:r>
            <a:r>
              <a:rPr lang="en-US" sz="2800" dirty="0" err="1"/>
              <a:t>DecisionTree</a:t>
            </a:r>
            <a:r>
              <a:rPr lang="en-US" sz="2800" dirty="0"/>
              <a:t> - 56.67 % </a:t>
            </a:r>
          </a:p>
        </p:txBody>
      </p:sp>
    </p:spTree>
    <p:extLst>
      <p:ext uri="{BB962C8B-B14F-4D97-AF65-F5344CB8AC3E}">
        <p14:creationId xmlns:p14="http://schemas.microsoft.com/office/powerpoint/2010/main" val="4719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smtClean="0"/>
              <a:t>explanation: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Before I started this </a:t>
            </a:r>
            <a:r>
              <a:rPr lang="en-US" dirty="0" smtClean="0"/>
              <a:t>project, my </a:t>
            </a:r>
            <a:r>
              <a:rPr lang="en-US" dirty="0"/>
              <a:t>big question was about which algorithm to choose.</a:t>
            </a:r>
          </a:p>
          <a:p>
            <a:pPr marL="0" indent="0" algn="l" rtl="0">
              <a:buNone/>
            </a:pPr>
            <a:r>
              <a:rPr lang="en-US" dirty="0"/>
              <a:t>In my research I came to the conclusion that Decision Tree is the best option.</a:t>
            </a:r>
          </a:p>
          <a:p>
            <a:pPr marL="0" indent="0" algn="l" rtl="0">
              <a:buNone/>
            </a:pPr>
            <a:r>
              <a:rPr lang="en-US" dirty="0"/>
              <a:t>But from what we just saw, the worst result was Decision Tree and the best is logistic regression</a:t>
            </a:r>
          </a:p>
          <a:p>
            <a:pPr marL="0" indent="0" algn="l" rtl="0">
              <a:buNone/>
            </a:pPr>
            <a:r>
              <a:rPr lang="en-US" dirty="0"/>
              <a:t>I will try to explain these results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994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74" y="306291"/>
            <a:ext cx="4837356" cy="990474"/>
          </a:xfrm>
        </p:spPr>
        <p:txBody>
          <a:bodyPr>
            <a:normAutofit/>
          </a:bodyPr>
          <a:lstStyle/>
          <a:p>
            <a:r>
              <a:rPr lang="en-US" sz="2800" dirty="0"/>
              <a:t>results </a:t>
            </a:r>
            <a:r>
              <a:rPr lang="en-US" sz="2800" dirty="0" smtClean="0"/>
              <a:t>explanation(2)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93" y="2096865"/>
            <a:ext cx="6112240" cy="3134558"/>
          </a:xfrm>
        </p:spPr>
        <p:txBody>
          <a:bodyPr/>
          <a:lstStyle/>
          <a:p>
            <a:pPr algn="l" rtl="0"/>
            <a:r>
              <a:rPr lang="en-US" dirty="0"/>
              <a:t>Decision Trees bisect the space into smaller and smaller regions, whereas Logistic Regression fits a single line to divide the space exactly into </a:t>
            </a:r>
            <a:r>
              <a:rPr lang="en-US" dirty="0" smtClean="0"/>
              <a:t>two. when </a:t>
            </a:r>
            <a:r>
              <a:rPr lang="en-US" dirty="0"/>
              <a:t>classes are not well-separated</a:t>
            </a:r>
            <a:r>
              <a:rPr lang="en-US" dirty="0" smtClean="0"/>
              <a:t>, the logistic regression get better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10" y="2281504"/>
            <a:ext cx="4375888" cy="19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6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smtClean="0"/>
              <a:t>explanation(3)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9382980" cy="3342421"/>
          </a:xfrm>
        </p:spPr>
        <p:txBody>
          <a:bodyPr/>
          <a:lstStyle/>
          <a:p>
            <a:pPr algn="l" rtl="0"/>
            <a:r>
              <a:rPr lang="en-US" dirty="0"/>
              <a:t>Logistic Regression </a:t>
            </a:r>
            <a:r>
              <a:rPr lang="en-US" dirty="0" smtClean="0"/>
              <a:t>can give </a:t>
            </a:r>
            <a:r>
              <a:rPr lang="en-US" dirty="0"/>
              <a:t>highest importance </a:t>
            </a:r>
            <a:r>
              <a:rPr lang="en-US" dirty="0" smtClean="0"/>
              <a:t>for </a:t>
            </a:r>
            <a:r>
              <a:rPr lang="en-US" dirty="0"/>
              <a:t>determining its </a:t>
            </a:r>
            <a:r>
              <a:rPr lang="en-US" dirty="0" smtClean="0"/>
              <a:t>class.</a:t>
            </a:r>
          </a:p>
          <a:p>
            <a:pPr marL="0" indent="0" algn="l" rtl="0">
              <a:buNone/>
            </a:pPr>
            <a:r>
              <a:rPr lang="en-US" dirty="0"/>
              <a:t>We have seen before that the time category gets the most highest importance </a:t>
            </a:r>
            <a:r>
              <a:rPr lang="en-US" dirty="0" smtClean="0"/>
              <a:t>, </a:t>
            </a:r>
            <a:r>
              <a:rPr lang="en-US" dirty="0"/>
              <a:t>so I checked the results of the algorithms </a:t>
            </a:r>
            <a:r>
              <a:rPr lang="en-US" dirty="0" smtClean="0"/>
              <a:t>without this category.</a:t>
            </a:r>
          </a:p>
          <a:p>
            <a:pPr marL="0" indent="0" algn="l" rtl="0">
              <a:buNone/>
            </a:pPr>
            <a:r>
              <a:rPr lang="en-US" dirty="0"/>
              <a:t>The gaps between the results of the two algorithms were only two percent, whereas before, the difference was 20 percent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63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685" y="734723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sz="4200" dirty="0" smtClean="0"/>
              <a:t>notes:</a:t>
            </a:r>
          </a:p>
          <a:p>
            <a:pPr marL="0" indent="0" algn="l" rtl="0">
              <a:buNone/>
            </a:pPr>
            <a:r>
              <a:rPr lang="en-US" sz="3200" dirty="0" smtClean="0"/>
              <a:t>Data processing was performed on a dataset before use:</a:t>
            </a:r>
          </a:p>
          <a:p>
            <a:pPr marL="742950" lvl="1" indent="-285750" algn="l" rtl="0"/>
            <a:r>
              <a:rPr lang="en-US" sz="2800" dirty="0" smtClean="0"/>
              <a:t>The ejection fraction have been replaced by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.</a:t>
            </a:r>
          </a:p>
          <a:p>
            <a:pPr algn="l" rtl="0"/>
            <a:endParaRPr lang="en-US" sz="3200" dirty="0" smtClean="0"/>
          </a:p>
          <a:p>
            <a:pPr marL="0" indent="0" algn="l" rtl="0">
              <a:buNone/>
            </a:pPr>
            <a:r>
              <a:rPr lang="en-US" sz="4200" dirty="0" smtClean="0"/>
              <a:t>Sources:</a:t>
            </a:r>
          </a:p>
          <a:p>
            <a:pPr marL="285750" indent="-285750" algn="l" rtl="0"/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www.kaggle.com/andrewmvd/heart-failure-clinical-data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34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From the </a:t>
            </a:r>
            <a:r>
              <a:rPr lang="en-US" dirty="0" smtClean="0"/>
              <a:t>graph, </a:t>
            </a:r>
            <a:r>
              <a:rPr lang="en-US" dirty="0"/>
              <a:t>we can see that </a:t>
            </a:r>
            <a:r>
              <a:rPr lang="en-US" dirty="0" smtClean="0"/>
              <a:t>time has </a:t>
            </a:r>
            <a:r>
              <a:rPr lang="en-US" dirty="0"/>
              <a:t>the most feature importance</a:t>
            </a:r>
            <a:r>
              <a:rPr lang="en-US" dirty="0" smtClean="0"/>
              <a:t>.</a:t>
            </a:r>
          </a:p>
          <a:p>
            <a:pPr marL="0" indent="0" algn="l">
              <a:buNone/>
            </a:pPr>
            <a:r>
              <a:rPr lang="en-US" dirty="0"/>
              <a:t>what can </a:t>
            </a:r>
            <a:r>
              <a:rPr lang="en-US" dirty="0" err="1"/>
              <a:t>i</a:t>
            </a:r>
            <a:r>
              <a:rPr lang="en-US" dirty="0"/>
              <a:t> do with this </a:t>
            </a:r>
            <a:r>
              <a:rPr lang="en-US" dirty="0" err="1"/>
              <a:t>categorie</a:t>
            </a:r>
            <a:r>
              <a:rPr lang="en-US" dirty="0"/>
              <a:t> for better </a:t>
            </a:r>
            <a:r>
              <a:rPr lang="en-US" dirty="0" smtClean="0"/>
              <a:t>results?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24540" y="1196540"/>
            <a:ext cx="4465061" cy="3587895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800" dirty="0" smtClean="0"/>
              <a:t>In </a:t>
            </a:r>
            <a:r>
              <a:rPr lang="en-US" sz="2800" dirty="0"/>
              <a:t>this </a:t>
            </a:r>
            <a:r>
              <a:rPr lang="en-US" sz="2800" dirty="0" smtClean="0"/>
              <a:t>project, I </a:t>
            </a:r>
            <a:r>
              <a:rPr lang="en-US" sz="2800" dirty="0"/>
              <a:t>will present my conclusions about how to predict a heart </a:t>
            </a:r>
            <a:r>
              <a:rPr lang="en-US" sz="2800" dirty="0" smtClean="0"/>
              <a:t>failure, </a:t>
            </a:r>
            <a:r>
              <a:rPr lang="en-US" sz="2800" dirty="0"/>
              <a:t>by using Tools we purchased </a:t>
            </a:r>
            <a:r>
              <a:rPr lang="en-US" sz="2800" dirty="0" smtClean="0"/>
              <a:t>in the course.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25743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3338223" cy="4193627"/>
          </a:xfrm>
        </p:spPr>
        <p:txBody>
          <a:bodyPr>
            <a:normAutofit/>
          </a:bodyPr>
          <a:lstStyle/>
          <a:p>
            <a:r>
              <a:rPr lang="en-US" sz="2800" dirty="0"/>
              <a:t>explanation about data that </a:t>
            </a:r>
            <a:r>
              <a:rPr lang="en-US" sz="2800" dirty="0" err="1"/>
              <a:t>i</a:t>
            </a:r>
            <a:r>
              <a:rPr lang="en-US" sz="2800" dirty="0"/>
              <a:t> used in my project</a:t>
            </a:r>
            <a:endParaRPr lang="he-IL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64" y="1385455"/>
            <a:ext cx="6362944" cy="44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22036"/>
            <a:ext cx="9905999" cy="4969165"/>
          </a:xfrm>
        </p:spPr>
        <p:txBody>
          <a:bodyPr>
            <a:normAutofit/>
          </a:bodyPr>
          <a:lstStyle/>
          <a:p>
            <a:pPr marL="0" indent="0" algn="just" rtl="0">
              <a:buNone/>
            </a:pPr>
            <a:r>
              <a:rPr lang="en-US" sz="2800" dirty="0"/>
              <a:t>My project is divided into two </a:t>
            </a:r>
            <a:r>
              <a:rPr lang="en-US" sz="2800" dirty="0" smtClean="0"/>
              <a:t>parts</a:t>
            </a:r>
            <a:r>
              <a:rPr lang="en-US" sz="2800" dirty="0"/>
              <a:t>:</a:t>
            </a:r>
          </a:p>
          <a:p>
            <a:pPr algn="just" rtl="0"/>
            <a:r>
              <a:rPr lang="en-US" sz="2800" dirty="0" smtClean="0"/>
              <a:t> Predicting </a:t>
            </a:r>
            <a:r>
              <a:rPr lang="en-US" sz="2800" dirty="0"/>
              <a:t>heart failure </a:t>
            </a:r>
            <a:endParaRPr lang="en-US" sz="2800" dirty="0" smtClean="0"/>
          </a:p>
          <a:p>
            <a:pPr algn="just" rtl="0"/>
            <a:r>
              <a:rPr lang="en-US" sz="2800" dirty="0" smtClean="0"/>
              <a:t>Prediction of the most influential factor in </a:t>
            </a:r>
            <a:r>
              <a:rPr lang="en-US" sz="2800" dirty="0"/>
              <a:t>heart failure 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9706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Predicting </a:t>
            </a:r>
            <a:r>
              <a:rPr lang="en-US" sz="4000" dirty="0"/>
              <a:t>heart failure</a:t>
            </a:r>
            <a:endParaRPr lang="he-IL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745673"/>
            <a:ext cx="7989454" cy="50793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defTabSz="914400" rtl="1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3600" dirty="0">
                <a:solidFill>
                  <a:prstClr val="white"/>
                </a:solidFill>
              </a:rPr>
              <a:t>The five algorithm </a:t>
            </a:r>
            <a:r>
              <a:rPr lang="en-US" sz="3600" dirty="0" smtClean="0">
                <a:solidFill>
                  <a:prstClr val="white"/>
                </a:solidFill>
              </a:rPr>
              <a:t>I </a:t>
            </a:r>
            <a:r>
              <a:rPr lang="en-US" sz="3600" dirty="0">
                <a:solidFill>
                  <a:prstClr val="white"/>
                </a:solidFill>
              </a:rPr>
              <a:t>choose in dataset analysis are:</a:t>
            </a:r>
          </a:p>
          <a:p>
            <a:pPr marL="228600" lvl="0" indent="-228600" algn="just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 Logistic Regression</a:t>
            </a:r>
            <a:endParaRPr lang="he-IL" sz="2800" dirty="0">
              <a:solidFill>
                <a:prstClr val="white"/>
              </a:solidFill>
            </a:endParaRPr>
          </a:p>
          <a:p>
            <a:pPr marL="228600" lvl="0" indent="-228600" algn="just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 err="1">
                <a:solidFill>
                  <a:prstClr val="white"/>
                </a:solidFill>
              </a:rPr>
              <a:t>KNNeighbors</a:t>
            </a:r>
            <a:endParaRPr lang="en-US" sz="2800" dirty="0">
              <a:solidFill>
                <a:prstClr val="white"/>
              </a:solidFill>
            </a:endParaRPr>
          </a:p>
          <a:p>
            <a:pPr marL="228600" lvl="0" indent="-228600" algn="just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 Naive Bayes</a:t>
            </a:r>
          </a:p>
          <a:p>
            <a:pPr marL="228600" lvl="0" indent="-228600" algn="just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 Decision Tree</a:t>
            </a:r>
          </a:p>
          <a:p>
            <a:pPr marL="228600" lvl="0" indent="-228600" algn="just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 </a:t>
            </a:r>
            <a:r>
              <a:rPr lang="en-US" sz="2800" dirty="0" err="1">
                <a:solidFill>
                  <a:prstClr val="white"/>
                </a:solidFill>
              </a:rPr>
              <a:t>AdaBoost</a:t>
            </a:r>
            <a:endParaRPr lang="he-IL" sz="2800" dirty="0">
              <a:solidFill>
                <a:prstClr val="white"/>
              </a:solidFill>
            </a:endParaRP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0804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dirty="0"/>
              <a:t>: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60" y="1907931"/>
            <a:ext cx="8380885" cy="418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50" y="258618"/>
            <a:ext cx="6931169" cy="354171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 smtClean="0"/>
              <a:t>I </a:t>
            </a:r>
            <a:r>
              <a:rPr lang="en-US" dirty="0"/>
              <a:t>checked what </a:t>
            </a:r>
            <a:r>
              <a:rPr lang="en-US" dirty="0" smtClean="0"/>
              <a:t>is the </a:t>
            </a:r>
            <a:r>
              <a:rPr lang="en-US" dirty="0"/>
              <a:t>feature importance of predicting the DEATH </a:t>
            </a:r>
            <a:r>
              <a:rPr lang="en-US" dirty="0" smtClean="0"/>
              <a:t>EVENT,</a:t>
            </a:r>
          </a:p>
          <a:p>
            <a:pPr marL="0" indent="0" algn="l">
              <a:buNone/>
            </a:pPr>
            <a:r>
              <a:rPr lang="en-US" dirty="0" smtClean="0"/>
              <a:t>By using Trees Classifier.</a:t>
            </a:r>
            <a:endParaRPr lang="he-IL" dirty="0" smtClean="0"/>
          </a:p>
          <a:p>
            <a:pPr marL="0" indent="0" algn="l">
              <a:buNone/>
            </a:pPr>
            <a:r>
              <a:rPr lang="en-US" dirty="0" smtClean="0"/>
              <a:t>From the </a:t>
            </a:r>
            <a:r>
              <a:rPr lang="en-US" dirty="0"/>
              <a:t>graph </a:t>
            </a:r>
            <a:r>
              <a:rPr lang="en-US" dirty="0" smtClean="0"/>
              <a:t>below, we </a:t>
            </a:r>
            <a:r>
              <a:rPr lang="en-US" dirty="0"/>
              <a:t>can see </a:t>
            </a:r>
            <a:r>
              <a:rPr lang="en-US" dirty="0" smtClean="0"/>
              <a:t>that time, age, serum sodium serum, creatinine and ejection fraction has </a:t>
            </a:r>
            <a:r>
              <a:rPr lang="en-US" dirty="0"/>
              <a:t>the most feature </a:t>
            </a:r>
            <a:r>
              <a:rPr lang="en-US" dirty="0" smtClean="0"/>
              <a:t>importance. </a:t>
            </a:r>
            <a:endParaRPr lang="he-IL" dirty="0" smtClean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he-IL" dirty="0" smtClean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96" y="3340520"/>
            <a:ext cx="8524386" cy="30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36" y="729672"/>
            <a:ext cx="7952509" cy="32604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dirty="0" smtClean="0"/>
              <a:t>As </a:t>
            </a:r>
            <a:r>
              <a:rPr lang="en-US" sz="3600" dirty="0"/>
              <a:t>we can see ejection fraction is one of highest </a:t>
            </a:r>
            <a:r>
              <a:rPr lang="en-US" sz="3600" dirty="0" smtClean="0"/>
              <a:t>importance </a:t>
            </a:r>
            <a:r>
              <a:rPr lang="en-US" sz="3600" dirty="0"/>
              <a:t>of DEATH </a:t>
            </a:r>
            <a:r>
              <a:rPr lang="en-US" sz="3600" dirty="0" smtClean="0"/>
              <a:t>EVENT.</a:t>
            </a:r>
          </a:p>
          <a:p>
            <a:pPr marL="0" indent="0" algn="l">
              <a:buNone/>
            </a:pPr>
            <a:r>
              <a:rPr lang="en-US" sz="3600" dirty="0" smtClean="0"/>
              <a:t>So, I </a:t>
            </a:r>
            <a:r>
              <a:rPr lang="en-US" sz="3600" dirty="0"/>
              <a:t>decided to try predict a high ejection </a:t>
            </a:r>
            <a:r>
              <a:rPr lang="en-US" sz="3600" dirty="0" smtClean="0"/>
              <a:t>fraction</a:t>
            </a:r>
            <a:r>
              <a:rPr lang="en-US" sz="3600" dirty="0"/>
              <a:t>.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25960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345" y="5647718"/>
            <a:ext cx="1986538" cy="1210282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739" y="448396"/>
            <a:ext cx="5878225" cy="354171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800" dirty="0" smtClean="0"/>
              <a:t>In order to do this, I need to do data processing </a:t>
            </a:r>
            <a:r>
              <a:rPr lang="en-US" sz="2800" dirty="0"/>
              <a:t>for ejection fraction</a:t>
            </a:r>
            <a:r>
              <a:rPr lang="en-US" sz="2800" dirty="0" smtClean="0"/>
              <a:t>. </a:t>
            </a:r>
          </a:p>
          <a:p>
            <a:pPr marL="0" indent="0" algn="l">
              <a:buNone/>
            </a:pPr>
            <a:r>
              <a:rPr lang="en-US" sz="2800" dirty="0" smtClean="0"/>
              <a:t>We can see that in the </a:t>
            </a:r>
            <a:r>
              <a:rPr lang="en-US" sz="2800" dirty="0"/>
              <a:t>picture below, less than 40 ejection fraction </a:t>
            </a:r>
            <a:r>
              <a:rPr lang="en-US" sz="2800" dirty="0" smtClean="0"/>
              <a:t>percent </a:t>
            </a:r>
            <a:r>
              <a:rPr lang="en-US" sz="2800" dirty="0"/>
              <a:t>can lead to heart failure.</a:t>
            </a:r>
          </a:p>
          <a:p>
            <a:pPr marL="0" indent="0" algn="l">
              <a:buNone/>
            </a:pPr>
            <a:r>
              <a:rPr lang="en-US" sz="2800" dirty="0"/>
              <a:t>S</a:t>
            </a:r>
            <a:r>
              <a:rPr lang="en-US" sz="2800" dirty="0" smtClean="0"/>
              <a:t>o I </a:t>
            </a:r>
            <a:r>
              <a:rPr lang="en-US" sz="2800" dirty="0"/>
              <a:t>decided </a:t>
            </a:r>
            <a:r>
              <a:rPr lang="en-US" sz="2800" dirty="0" smtClean="0"/>
              <a:t>that, </a:t>
            </a:r>
            <a:r>
              <a:rPr lang="en-US" sz="2800" dirty="0"/>
              <a:t>when is less then 40% is </a:t>
            </a:r>
            <a:r>
              <a:rPr lang="en-US" sz="2800" dirty="0" smtClean="0"/>
              <a:t>false </a:t>
            </a:r>
            <a:r>
              <a:rPr lang="en-US" sz="2800" dirty="0"/>
              <a:t>and </a:t>
            </a:r>
            <a:r>
              <a:rPr lang="en-US" sz="2800" dirty="0" smtClean="0"/>
              <a:t>above 40% </a:t>
            </a:r>
            <a:r>
              <a:rPr lang="en-US" sz="2800" dirty="0"/>
              <a:t>is </a:t>
            </a:r>
            <a:r>
              <a:rPr lang="en-US" sz="2800" dirty="0" smtClean="0"/>
              <a:t>true.</a:t>
            </a:r>
          </a:p>
          <a:p>
            <a:pPr marL="0" indent="0" algn="l">
              <a:buNone/>
            </a:pPr>
            <a:endParaRPr lang="he-IL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937" y="3133223"/>
            <a:ext cx="315321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1737</TotalTime>
  <Words>484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Tw Cen MT</vt:lpstr>
      <vt:lpstr>Circuit</vt:lpstr>
      <vt:lpstr>How to predict a Heart failure?</vt:lpstr>
      <vt:lpstr>PowerPoint Presentation</vt:lpstr>
      <vt:lpstr>explanation about data that i used in my project</vt:lpstr>
      <vt:lpstr>PowerPoint Presentation</vt:lpstr>
      <vt:lpstr>Predicting heart failure</vt:lpstr>
      <vt:lpstr>Results:</vt:lpstr>
      <vt:lpstr>PowerPoint Presentation</vt:lpstr>
      <vt:lpstr>PowerPoint Presentation</vt:lpstr>
      <vt:lpstr>PowerPoint Presentation</vt:lpstr>
      <vt:lpstr>PowerPoint Presentation</vt:lpstr>
      <vt:lpstr>Results:</vt:lpstr>
      <vt:lpstr>Results:</vt:lpstr>
      <vt:lpstr>results explanation:</vt:lpstr>
      <vt:lpstr>results explanation(2)</vt:lpstr>
      <vt:lpstr>results explanation(3)</vt:lpstr>
      <vt:lpstr>PowerPoint Presentation</vt:lpstr>
      <vt:lpstr>Question: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‏‏משתמש Windows</dc:creator>
  <cp:lastModifiedBy>‏‏משתמש Windows</cp:lastModifiedBy>
  <cp:revision>32</cp:revision>
  <dcterms:created xsi:type="dcterms:W3CDTF">2021-07-08T09:41:02Z</dcterms:created>
  <dcterms:modified xsi:type="dcterms:W3CDTF">2021-07-11T10:31:18Z</dcterms:modified>
</cp:coreProperties>
</file>