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42"/>
  </p:notesMasterIdLst>
  <p:handoutMasterIdLst>
    <p:handoutMasterId r:id="rId43"/>
  </p:handoutMasterIdLst>
  <p:sldIdLst>
    <p:sldId id="1719" r:id="rId3"/>
    <p:sldId id="1892" r:id="rId4"/>
    <p:sldId id="1888" r:id="rId5"/>
    <p:sldId id="1720" r:id="rId6"/>
    <p:sldId id="1721" r:id="rId7"/>
    <p:sldId id="1895" r:id="rId8"/>
    <p:sldId id="1911" r:id="rId9"/>
    <p:sldId id="1724" r:id="rId10"/>
    <p:sldId id="1897" r:id="rId11"/>
    <p:sldId id="1912" r:id="rId12"/>
    <p:sldId id="1898" r:id="rId13"/>
    <p:sldId id="1913" r:id="rId14"/>
    <p:sldId id="1899" r:id="rId15"/>
    <p:sldId id="1914" r:id="rId16"/>
    <p:sldId id="1900" r:id="rId17"/>
    <p:sldId id="1915" r:id="rId18"/>
    <p:sldId id="1903" r:id="rId19"/>
    <p:sldId id="1916" r:id="rId20"/>
    <p:sldId id="1901" r:id="rId21"/>
    <p:sldId id="1733" r:id="rId22"/>
    <p:sldId id="1890" r:id="rId23"/>
    <p:sldId id="1905" r:id="rId24"/>
    <p:sldId id="1917" r:id="rId25"/>
    <p:sldId id="1919" r:id="rId26"/>
    <p:sldId id="1906" r:id="rId27"/>
    <p:sldId id="1918" r:id="rId28"/>
    <p:sldId id="1920" r:id="rId29"/>
    <p:sldId id="1924" r:id="rId30"/>
    <p:sldId id="1727" r:id="rId31"/>
    <p:sldId id="1728" r:id="rId32"/>
    <p:sldId id="1729" r:id="rId33"/>
    <p:sldId id="1891" r:id="rId34"/>
    <p:sldId id="1908" r:id="rId35"/>
    <p:sldId id="1921" r:id="rId36"/>
    <p:sldId id="1909" r:id="rId37"/>
    <p:sldId id="1910" r:id="rId38"/>
    <p:sldId id="1925" r:id="rId39"/>
    <p:sldId id="1893" r:id="rId40"/>
    <p:sldId id="1886" r:id="rId4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App Service Core Concepts" id="{2E675DD4-771C-422F-8A39-69BEC512AEEE}">
          <p14:sldIdLst>
            <p14:sldId id="1888"/>
            <p14:sldId id="1720"/>
            <p14:sldId id="1721"/>
            <p14:sldId id="1895"/>
            <p14:sldId id="1911"/>
            <p14:sldId id="1724"/>
            <p14:sldId id="1897"/>
            <p14:sldId id="1912"/>
            <p14:sldId id="1898"/>
            <p14:sldId id="1913"/>
            <p14:sldId id="1899"/>
            <p14:sldId id="1914"/>
            <p14:sldId id="1900"/>
            <p14:sldId id="1915"/>
            <p14:sldId id="1903"/>
            <p14:sldId id="1916"/>
            <p14:sldId id="1901"/>
            <p14:sldId id="1733"/>
          </p14:sldIdLst>
        </p14:section>
        <p14:section name="Lesson 02: Creating an Azure App Service Web App" id="{232A6C67-0603-4144-901A-DDF31D00D39F}">
          <p14:sldIdLst>
            <p14:sldId id="1890"/>
            <p14:sldId id="1905"/>
            <p14:sldId id="1917"/>
            <p14:sldId id="1919"/>
            <p14:sldId id="1906"/>
            <p14:sldId id="1918"/>
            <p14:sldId id="1920"/>
            <p14:sldId id="1924"/>
            <p14:sldId id="1727"/>
            <p14:sldId id="1728"/>
            <p14:sldId id="1729"/>
          </p14:sldIdLst>
        </p14:section>
        <p14:section name="Lesson 03: Creating Background Tasks by using WebJobs" id="{A8EE0CEB-6F4C-4802-9D0F-BC077C4116C9}">
          <p14:sldIdLst>
            <p14:sldId id="1891"/>
            <p14:sldId id="1908"/>
            <p14:sldId id="1921"/>
            <p14:sldId id="1909"/>
            <p14:sldId id="1910"/>
            <p14:sldId id="1925"/>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ABDC"/>
    <a:srgbClr val="FFFFCC"/>
    <a:srgbClr val="00BCF2"/>
    <a:srgbClr val="008272"/>
    <a:srgbClr val="0078D4"/>
    <a:srgbClr val="5C2D91"/>
    <a:srgbClr val="00188F"/>
    <a:srgbClr val="1A1A1A"/>
    <a:srgbClr val="FFFFFF"/>
    <a:srgbClr val="40C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0223" autoAdjust="0"/>
  </p:normalViewPr>
  <p:slideViewPr>
    <p:cSldViewPr snapToGrid="0">
      <p:cViewPr>
        <p:scale>
          <a:sx n="100" d="100"/>
          <a:sy n="100" d="100"/>
        </p:scale>
        <p:origin x="930" y="306"/>
      </p:cViewPr>
      <p:guideLst>
        <p:guide orient="horz" pos="2160"/>
        <p:guide pos="3840"/>
      </p:guideLst>
    </p:cSldViewPr>
  </p:slideViewPr>
  <p:notesTextViewPr>
    <p:cViewPr>
      <p:scale>
        <a:sx n="1" d="1"/>
        <a:sy n="1" d="1"/>
      </p:scale>
      <p:origin x="0" y="0"/>
    </p:cViewPr>
  </p:notesTextViewPr>
  <p:sorterViewPr>
    <p:cViewPr>
      <p:scale>
        <a:sx n="100" d="100"/>
        <a:sy n="100" d="100"/>
      </p:scale>
      <p:origin x="0" y="-9187"/>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11:17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11:15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Azure App Service core concepts.</a:t>
            </a:r>
          </a:p>
          <a:p>
            <a:pPr marL="171450" indent="-171450">
              <a:buFontTx/>
              <a:buChar char="-"/>
            </a:pPr>
            <a:r>
              <a:rPr lang="en-US" dirty="0"/>
              <a:t>Creating an Azure App Service web app.</a:t>
            </a:r>
          </a:p>
          <a:p>
            <a:pPr marL="171450" indent="-171450">
              <a:buFontTx/>
              <a:buChar char="-"/>
            </a:pPr>
            <a:r>
              <a:rPr lang="en-US" dirty="0"/>
              <a:t>Creating background tasks by using </a:t>
            </a:r>
            <a:r>
              <a:rPr lang="en-US" dirty="0" err="1"/>
              <a:t>WebJobs</a:t>
            </a:r>
            <a:r>
              <a:rPr lang="en-US" dirty="0"/>
              <a:t>.</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authentication and authorization module runs in the same sandbox as your application code. When it's enabled, every incoming HTTP request passes through it before being handled by your application code.</a:t>
            </a:r>
          </a:p>
          <a:p>
            <a:endParaRPr lang="en-US" dirty="0"/>
          </a:p>
          <a:p>
            <a:r>
              <a:rPr lang="en-US" dirty="0"/>
              <a:t>This module handles several things for your app:</a:t>
            </a:r>
          </a:p>
          <a:p>
            <a:endParaRPr lang="en-US" dirty="0"/>
          </a:p>
          <a:p>
            <a:pPr marL="171450" indent="-171450">
              <a:buFont typeface="Arial" panose="020B0604020202020204" pitchFamily="34" charset="0"/>
              <a:buChar char="•"/>
            </a:pPr>
            <a:r>
              <a:rPr lang="en-US" dirty="0"/>
              <a:t>Authenticates users with the specified provider</a:t>
            </a:r>
          </a:p>
          <a:p>
            <a:pPr marL="171450" indent="-171450">
              <a:buFont typeface="Arial" panose="020B0604020202020204" pitchFamily="34" charset="0"/>
              <a:buChar char="•"/>
            </a:pPr>
            <a:r>
              <a:rPr lang="en-US" dirty="0"/>
              <a:t>Validates, stores, and refreshes tokens</a:t>
            </a:r>
          </a:p>
          <a:p>
            <a:pPr marL="171450" indent="-171450">
              <a:buFont typeface="Arial" panose="020B0604020202020204" pitchFamily="34" charset="0"/>
              <a:buChar char="•"/>
            </a:pPr>
            <a:r>
              <a:rPr lang="en-US" dirty="0"/>
              <a:t>Manages the authenticated session</a:t>
            </a:r>
          </a:p>
          <a:p>
            <a:pPr marL="171450" indent="-171450">
              <a:buFont typeface="Arial" panose="020B0604020202020204" pitchFamily="34" charset="0"/>
              <a:buChar char="•"/>
            </a:pPr>
            <a:r>
              <a:rPr lang="en-US" dirty="0"/>
              <a:t>Injects identity information into request headers</a:t>
            </a:r>
          </a:p>
          <a:p>
            <a:endParaRPr lang="en-US" dirty="0"/>
          </a:p>
          <a:p>
            <a:r>
              <a:rPr lang="en-US" dirty="0"/>
              <a:t>The module runs separately from your application code and is configured by using app settings. No SDKs, specific languages, or changes to your application code are required.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501849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is a platform as a service (PaaS), which means that the OS and application stack are managed for you by Azure; you only manage your application and its data. </a:t>
            </a:r>
          </a:p>
          <a:p>
            <a:endParaRPr lang="en-US" dirty="0"/>
          </a:p>
          <a:p>
            <a:r>
              <a:rPr lang="en-US" dirty="0"/>
              <a:t>Azure manages OS patching on two levels, the physical servers and the guest virtual machines (VMs) that run the App Service resources. Both are updated monthly. These updates are applied automatically, in a way that guarantees the high availability SLA of Azure services.</a:t>
            </a:r>
          </a:p>
          <a:p>
            <a:endParaRPr lang="en-US" dirty="0"/>
          </a:p>
          <a:p>
            <a:r>
              <a:rPr lang="en-US" dirty="0"/>
              <a:t>New stable versions of supported language runtimes (major, minor, or patch) are periodically added to App Service instances. Some updates overwrite the existing installation, while others are installed side by side with existing versions. An overwrite installation means that your app automatically runs on the updated runtime. A side-by-side installation means you must manually migrate your app to take advantage of a new runtime version.</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243382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a new major or minor version is added, it is installed side-by-side with the existing versions. You can manually upgrade your app to the new version. If you configured the runtime version in a configuration file (such as </a:t>
            </a:r>
            <a:r>
              <a:rPr lang="en-US" dirty="0" err="1"/>
              <a:t>web.config</a:t>
            </a:r>
            <a:r>
              <a:rPr lang="en-US" sz="882" b="0" i="0" kern="1200" dirty="0">
                <a:solidFill>
                  <a:schemeClr val="tx1"/>
                </a:solidFill>
                <a:effectLst/>
                <a:latin typeface="Segoe UI Light" pitchFamily="34" charset="0"/>
                <a:ea typeface="+mn-ea"/>
                <a:cs typeface="+mn-cs"/>
              </a:rPr>
              <a:t> and </a:t>
            </a:r>
            <a:r>
              <a:rPr lang="en-US" dirty="0" err="1"/>
              <a:t>package.json</a:t>
            </a:r>
            <a:r>
              <a:rPr lang="en-US" sz="882" b="0" i="0" kern="1200" dirty="0">
                <a:solidFill>
                  <a:schemeClr val="tx1"/>
                </a:solidFill>
                <a:effectLst/>
                <a:latin typeface="Segoe UI Light" pitchFamily="34" charset="0"/>
                <a:ea typeface="+mn-ea"/>
                <a:cs typeface="+mn-cs"/>
              </a:rPr>
              <a:t>), you need to upgrade with the same method. If you used an App Service setting to configure your runtime version, you can change it in the Azure portal or by running an Azure CLI command in the Cloud Shell.</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379090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is a multi-tenant service. Apps share network infrastructure with other apps. As a result, the inbound and outbound IP addresses of an app can be different, and can even change in certain situations.</a:t>
            </a:r>
          </a:p>
          <a:p>
            <a:endParaRPr lang="en-US" dirty="0"/>
          </a:p>
          <a:p>
            <a:r>
              <a:rPr lang="en-US" dirty="0"/>
              <a:t>Regardless of the number of scaled-out instances, each app has a single inbound IP address. The inbound IP address might change when you perform one of the following actions:</a:t>
            </a:r>
          </a:p>
          <a:p>
            <a:endParaRPr lang="en-US" dirty="0"/>
          </a:p>
          <a:p>
            <a:pPr marL="171450" indent="-171450">
              <a:buFont typeface="Arial" panose="020B0604020202020204" pitchFamily="34" charset="0"/>
              <a:buChar char="•"/>
            </a:pPr>
            <a:r>
              <a:rPr lang="en-US" dirty="0"/>
              <a:t>Delete an app and recreate it in a different resource group.</a:t>
            </a:r>
          </a:p>
          <a:p>
            <a:pPr marL="171450" indent="-171450">
              <a:buFont typeface="Arial" panose="020B0604020202020204" pitchFamily="34" charset="0"/>
              <a:buChar char="•"/>
            </a:pPr>
            <a:r>
              <a:rPr lang="en-US" dirty="0"/>
              <a:t>Delete the last app in a resource group and region combination and recreate it.</a:t>
            </a:r>
          </a:p>
          <a:p>
            <a:pPr marL="171450" indent="-171450">
              <a:buFont typeface="Arial" panose="020B0604020202020204" pitchFamily="34" charset="0"/>
              <a:buChar char="•"/>
            </a:pPr>
            <a:r>
              <a:rPr lang="en-US" dirty="0"/>
              <a:t>Delete an existing SSL binding, such as during certificate renewal.</a:t>
            </a:r>
          </a:p>
          <a:p>
            <a:endParaRPr lang="en-US" dirty="0"/>
          </a:p>
          <a:p>
            <a:r>
              <a:rPr lang="en-US" sz="882" b="0" i="0" kern="1200" dirty="0">
                <a:solidFill>
                  <a:schemeClr val="tx1"/>
                </a:solidFill>
                <a:effectLst/>
                <a:latin typeface="Segoe UI Light" pitchFamily="34" charset="0"/>
                <a:ea typeface="+mn-ea"/>
                <a:cs typeface="+mn-cs"/>
              </a:rPr>
              <a:t>Sometimes you might want a dedicated, static IP address for your app. To get a static inbound IP address, you need to configure an IP-based SSL binding. If you don't actually need SSL functionality to secure your app, you can even upload a self-signed certificate for this binding. In an IP-based SSL binding, the certificate is bound to the IP address itself, so App Service provisions a static IP address to make it happen.</a:t>
            </a:r>
          </a:p>
          <a:p>
            <a:endParaRPr lang="en-US" dirty="0"/>
          </a:p>
          <a:p>
            <a:r>
              <a:rPr lang="en-US" sz="882" b="0" i="0" kern="1200" dirty="0">
                <a:solidFill>
                  <a:schemeClr val="tx1"/>
                </a:solidFill>
                <a:effectLst/>
                <a:latin typeface="Segoe UI Light" pitchFamily="34" charset="0"/>
                <a:ea typeface="+mn-ea"/>
                <a:cs typeface="+mn-cs"/>
              </a:rPr>
              <a:t>Regardless of the number of scaled-out instances, each app has a set number of outbound IP addresses at any given time. Any outbound connection from the App Service app, such as to a back-end database, uses one of the outbound IP addresses as the origin IP address. You can't know beforehand which IP address a given app instance will use to make the outbound connection, so your back-end service must open its firewall to all the outbound IP addresses of your app.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set of outbound IP addresses for your app changes when you scale your app between the lower tiers (</a:t>
            </a: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and the </a:t>
            </a:r>
            <a:r>
              <a:rPr lang="en-US" sz="882" b="1" i="0" kern="1200" dirty="0">
                <a:solidFill>
                  <a:schemeClr val="tx1"/>
                </a:solidFill>
                <a:effectLst/>
                <a:latin typeface="Segoe UI Light" pitchFamily="34" charset="0"/>
                <a:ea typeface="+mn-ea"/>
                <a:cs typeface="+mn-cs"/>
              </a:rPr>
              <a:t>Premium V2</a:t>
            </a:r>
            <a:r>
              <a:rPr lang="en-US" sz="882" b="0" i="0" kern="1200" dirty="0">
                <a:solidFill>
                  <a:schemeClr val="tx1"/>
                </a:solidFill>
                <a:effectLst/>
                <a:latin typeface="Segoe UI Light" pitchFamily="34" charset="0"/>
                <a:ea typeface="+mn-ea"/>
                <a:cs typeface="+mn-cs"/>
              </a:rPr>
              <a:t> tier.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37695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find the set of all possible outbound IP addresses your app can use, regardless of pricing tiers, by examining the </a:t>
            </a:r>
            <a:r>
              <a:rPr lang="en-US" sz="882" b="0" i="0" kern="1200" dirty="0" err="1">
                <a:solidFill>
                  <a:schemeClr val="tx1"/>
                </a:solidFill>
                <a:effectLst/>
                <a:latin typeface="Segoe UI Light" pitchFamily="34" charset="0"/>
                <a:ea typeface="+mn-ea"/>
                <a:cs typeface="+mn-cs"/>
              </a:rPr>
              <a:t>possibleOutboundIPAddresses</a:t>
            </a:r>
            <a:r>
              <a:rPr lang="en-US" sz="882" b="0" i="0" kern="1200" dirty="0">
                <a:solidFill>
                  <a:schemeClr val="tx1"/>
                </a:solidFill>
                <a:effectLst/>
                <a:latin typeface="Segoe UI Light" pitchFamily="34" charset="0"/>
                <a:ea typeface="+mn-ea"/>
                <a:cs typeface="+mn-cs"/>
              </a:rPr>
              <a:t> property.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find the same information by observing your app in the Azure portal. Select </a:t>
            </a:r>
            <a:r>
              <a:rPr lang="en-US" sz="882" b="1" i="0" kern="1200" dirty="0">
                <a:solidFill>
                  <a:schemeClr val="tx1"/>
                </a:solidFill>
                <a:effectLst/>
                <a:latin typeface="Segoe UI Light" pitchFamily="34" charset="0"/>
                <a:ea typeface="+mn-ea"/>
                <a:cs typeface="+mn-cs"/>
              </a:rPr>
              <a:t>Properties</a:t>
            </a:r>
            <a:r>
              <a:rPr lang="en-US" sz="882" b="0" i="0" kern="1200" dirty="0">
                <a:solidFill>
                  <a:schemeClr val="tx1"/>
                </a:solidFill>
                <a:effectLst/>
                <a:latin typeface="Segoe UI Light" pitchFamily="34" charset="0"/>
                <a:ea typeface="+mn-ea"/>
                <a:cs typeface="+mn-cs"/>
              </a:rPr>
              <a:t> in your app's left-hand navigation.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123100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Within App Service, Hybrid Connections can be used to access application resources in other networks. It provides access from your app to an application endpoint. It does not enable an alternate capability to access your application. As used in App Service, each Hybrid Connection correlates to a single TCP host and port combination. This means that the Hybrid Connection endpoint can be on any operating system and any application, provided you are accessing a TCP listening port. The Hybrid Connections feature does not know or care what the application protocol is, or what you are accessing. It is simply providing network access.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Hybrid Connections is both a service in Azure and a feature in Azure App Service. As a service, it has uses and capabilities beyond those that are used in App Service. </a:t>
            </a:r>
          </a:p>
          <a:p>
            <a:endParaRPr lang="en-US" sz="882" b="0" i="0" kern="1200" dirty="0">
              <a:solidFill>
                <a:schemeClr val="tx1"/>
              </a:solidFill>
              <a:effectLst/>
              <a:latin typeface="Segoe UI Light" pitchFamily="34" charset="0"/>
              <a:ea typeface="+mn-ea"/>
              <a:cs typeface="+mn-cs"/>
            </a:endParaRPr>
          </a:p>
          <a:p>
            <a:r>
              <a:rPr lang="en-US" dirty="0"/>
              <a:t>There are a number of benefits to the Hybrid Connections capability, including:</a:t>
            </a:r>
          </a:p>
          <a:p>
            <a:endParaRPr lang="en-US" dirty="0"/>
          </a:p>
          <a:p>
            <a:pPr marL="171450" indent="-171450">
              <a:buFont typeface="Arial" panose="020B0604020202020204" pitchFamily="34" charset="0"/>
              <a:buChar char="•"/>
            </a:pPr>
            <a:r>
              <a:rPr lang="en-US" dirty="0"/>
              <a:t>Apps can access on-premises systems and services securely.</a:t>
            </a:r>
          </a:p>
          <a:p>
            <a:pPr marL="171450" indent="-171450">
              <a:buFont typeface="Arial" panose="020B0604020202020204" pitchFamily="34" charset="0"/>
              <a:buChar char="•"/>
            </a:pPr>
            <a:r>
              <a:rPr lang="en-US" dirty="0"/>
              <a:t>The feature does not require an internet-accessible endpoint.</a:t>
            </a:r>
          </a:p>
          <a:p>
            <a:pPr marL="171450" indent="-171450">
              <a:buFont typeface="Arial" panose="020B0604020202020204" pitchFamily="34" charset="0"/>
              <a:buChar char="•"/>
            </a:pPr>
            <a:r>
              <a:rPr lang="en-US" dirty="0"/>
              <a:t>It is quick and easy to set up.</a:t>
            </a:r>
          </a:p>
          <a:p>
            <a:pPr marL="171450" indent="-171450">
              <a:buFont typeface="Arial" panose="020B0604020202020204" pitchFamily="34" charset="0"/>
              <a:buChar char="•"/>
            </a:pPr>
            <a:r>
              <a:rPr lang="en-US" dirty="0"/>
              <a:t>Each Hybrid Connection matches to a single </a:t>
            </a:r>
            <a:r>
              <a:rPr lang="en-US" dirty="0" err="1"/>
              <a:t>host:port</a:t>
            </a:r>
            <a:r>
              <a:rPr lang="en-US" dirty="0"/>
              <a:t> combination, which is helpful for security.</a:t>
            </a:r>
          </a:p>
          <a:p>
            <a:pPr marL="171450" indent="-171450">
              <a:buFont typeface="Arial" panose="020B0604020202020204" pitchFamily="34" charset="0"/>
              <a:buChar char="•"/>
            </a:pPr>
            <a:r>
              <a:rPr lang="en-US" dirty="0"/>
              <a:t>It normally does not require firewall holes. The connections are all outbound over standard web ports.</a:t>
            </a:r>
          </a:p>
          <a:p>
            <a:pPr marL="171450" indent="-171450">
              <a:buFont typeface="Arial" panose="020B0604020202020204" pitchFamily="34" charset="0"/>
              <a:buChar char="•"/>
            </a:pPr>
            <a:r>
              <a:rPr lang="en-US" dirty="0"/>
              <a:t>Because the feature is network level, it is agnostic to the language used by your app and the technology used by the endpoint.</a:t>
            </a:r>
          </a:p>
          <a:p>
            <a:pPr marL="171450" indent="-171450">
              <a:buFont typeface="Arial" panose="020B0604020202020204" pitchFamily="34" charset="0"/>
              <a:buChar char="•"/>
            </a:pPr>
            <a:r>
              <a:rPr lang="en-US" dirty="0"/>
              <a:t>It can be used to provide access in multiple networks from a single app.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694200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Hybrid Connections feature consists of two outbound calls to Azure Service Bus Relay. There is a connection from a library on the host where your app is running in App Service. There is also a connection from the Hybrid Connection Manager (HCM) to Service Bus Relay. The HCM is a relay service that you deploy within the network hosting the resource that you are trying to access.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Through the two joined connections, your app has a TCP tunnel to a fixed </a:t>
            </a:r>
            <a:r>
              <a:rPr lang="en-US" sz="882" b="0" i="0" kern="1200" dirty="0" err="1">
                <a:solidFill>
                  <a:schemeClr val="tx1"/>
                </a:solidFill>
                <a:effectLst/>
                <a:latin typeface="Segoe UI Light" pitchFamily="34" charset="0"/>
                <a:ea typeface="+mn-ea"/>
                <a:cs typeface="+mn-cs"/>
              </a:rPr>
              <a:t>host:port</a:t>
            </a:r>
            <a:r>
              <a:rPr lang="en-US" sz="882" b="0" i="0" kern="1200" dirty="0">
                <a:solidFill>
                  <a:schemeClr val="tx1"/>
                </a:solidFill>
                <a:effectLst/>
                <a:latin typeface="Segoe UI Light" pitchFamily="34" charset="0"/>
                <a:ea typeface="+mn-ea"/>
                <a:cs typeface="+mn-cs"/>
              </a:rPr>
              <a:t> combination on the other side of the HCM. The connection uses TLS 1.2 for security and shared access signature (SAS) keys for authentication and authorization.</a:t>
            </a:r>
          </a:p>
          <a:p>
            <a:endParaRPr lang="en-US" dirty="0"/>
          </a:p>
          <a:p>
            <a:r>
              <a:rPr lang="en-US" sz="882" b="0" i="0" kern="1200" dirty="0">
                <a:solidFill>
                  <a:schemeClr val="tx1"/>
                </a:solidFill>
                <a:effectLst/>
                <a:latin typeface="Segoe UI Light" pitchFamily="34" charset="0"/>
                <a:ea typeface="+mn-ea"/>
                <a:cs typeface="+mn-cs"/>
              </a:rPr>
              <a:t>When your app makes a DNS request that matches a configured Hybrid Connection endpoint, the outbound TCP traffic will be redirected through the Hybrid Connection.</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46663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Azure Traffic Manager to control how requests from web clients are distributed to apps in Azure App Service. When App Service endpoints are added to an Azure Traffic Manager profile, Azure Traffic Manager keeps track of the status of your App Service apps (running, stopped, or deleted) so that it can decide which of those endpoints should receive traffic.</a:t>
            </a:r>
          </a:p>
          <a:p>
            <a:endParaRPr lang="en-US" dirty="0"/>
          </a:p>
          <a:p>
            <a:r>
              <a:rPr lang="en-US" sz="882" b="0" i="0" kern="1200" dirty="0">
                <a:solidFill>
                  <a:schemeClr val="tx1"/>
                </a:solidFill>
                <a:effectLst/>
                <a:latin typeface="Segoe UI Light" pitchFamily="34" charset="0"/>
                <a:ea typeface="+mn-ea"/>
                <a:cs typeface="+mn-cs"/>
              </a:rPr>
              <a:t>To configure the control of App Service app traffic, you create a profile in Azure Traffic Manager that uses one of the three load balancing methods described previously, and then add the endpoints (in this case, App Service) for which you want to control traffic to the profile. Your app status (running, stopped, or deleted) is regularly communicated to the profile so that Azure Traffic Manager can direct traffic accordingly.</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960343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Priority</a:t>
            </a:r>
          </a:p>
          <a:p>
            <a:r>
              <a:rPr lang="en-US" sz="882" b="0" i="0" kern="1200" dirty="0">
                <a:solidFill>
                  <a:schemeClr val="tx1"/>
                </a:solidFill>
                <a:effectLst/>
                <a:latin typeface="Segoe UI Light" pitchFamily="34" charset="0"/>
                <a:ea typeface="+mn-ea"/>
                <a:cs typeface="+mn-cs"/>
              </a:rPr>
              <a:t>Use a primary app for all traffic, and provide backups in case the primary or the backup apps are unavailable.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Weighted</a:t>
            </a:r>
          </a:p>
          <a:p>
            <a:r>
              <a:rPr lang="en-US" sz="882" b="0" i="0" kern="1200" dirty="0">
                <a:solidFill>
                  <a:schemeClr val="tx1"/>
                </a:solidFill>
                <a:effectLst/>
                <a:latin typeface="Segoe UI Light" pitchFamily="34" charset="0"/>
                <a:ea typeface="+mn-ea"/>
                <a:cs typeface="+mn-cs"/>
              </a:rPr>
              <a:t>Distribute traffic across a set of apps, either evenly or according to weights, which you define.</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Performance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have apps in different geographic locations, use the "closest" app in terms of the lowest network latency.</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Geographic</a:t>
            </a:r>
            <a:r>
              <a:rPr lang="en-US" sz="882" b="0" i="0" kern="1200" dirty="0">
                <a:solidFill>
                  <a:schemeClr val="tx1"/>
                </a:solidFill>
                <a:effectLst/>
                <a:latin typeface="Segoe UI Light" pitchFamily="34" charset="0"/>
                <a:ea typeface="+mn-ea"/>
                <a:cs typeface="+mn-cs"/>
              </a:rPr>
              <a:t> </a:t>
            </a:r>
          </a:p>
          <a:p>
            <a:r>
              <a:rPr lang="en-US" sz="882" b="0" i="0" kern="1200" dirty="0">
                <a:solidFill>
                  <a:schemeClr val="tx1"/>
                </a:solidFill>
                <a:effectLst/>
                <a:latin typeface="Segoe UI Light" pitchFamily="34" charset="0"/>
                <a:ea typeface="+mn-ea"/>
                <a:cs typeface="+mn-cs"/>
              </a:rPr>
              <a:t>Direct users to specific apps based on which geographic location their DNS query originates from.</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642823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web app content is stored on Azure Storage and is surfaced up in a durable manner as a content share. This design is intended to work with a variety of apps and has the following attributes: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content is shared across multiple virtual machine (VM) instances of the web app.</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content is durable and can be modified by running web apps.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Log files and diagnostic data files are available under the same shared content folder.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Publishing new content directly updates the content folder. You can immediately view the same content through the SCM website and the running web app (typically, some technologies such as </a:t>
            </a:r>
            <a:r>
              <a:rPr lang="en-US" sz="882" b="0" i="0" u="none" strike="noStrike" kern="1200" dirty="0">
                <a:solidFill>
                  <a:schemeClr val="tx1"/>
                </a:solidFill>
                <a:effectLst/>
                <a:latin typeface="Segoe UI Light" pitchFamily="34" charset="0"/>
                <a:ea typeface="+mn-ea"/>
                <a:cs typeface="+mn-cs"/>
              </a:rPr>
              <a:t>ASP.NET </a:t>
            </a:r>
            <a:r>
              <a:rPr lang="en-US" sz="882" b="0" i="0" kern="1200" dirty="0">
                <a:solidFill>
                  <a:schemeClr val="tx1"/>
                </a:solidFill>
                <a:effectLst/>
                <a:latin typeface="Segoe UI Light" pitchFamily="34" charset="0"/>
                <a:ea typeface="+mn-ea"/>
                <a:cs typeface="+mn-cs"/>
              </a:rPr>
              <a:t>do initiate a web app restart on some file changes to get the latest content).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many web apps use one or all of these features, some web apps just need a high-performance, read-only content store that they can run from with high availability. These apps can benefit from a VM instance of a specific local cache.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Azure App Service Local Cache feature provides a web role view of your content. This content is a write-but-discard cache of your storage content that is created asynchronously on-site startup. When the cache is ready, the site is switched to run against the cached content. Web Apps that run on Local Cache have the following benefits: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are immune to latencies that occur when they access content on Azure Storage.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are immune to the planned upgrades or unplanned downtimes and any other disruptions with Azure Storage that occur on servers that serve the content share.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have fewer app restarts due to storage share changes.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526528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App Service Environment is an Azure App Service feature that provides a fully isolated and dedicated environment for securely running App Service apps at high scale. App Service environments (ASEs) are appropriate for application workloads that require: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Very high scale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Isolation and secure network access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High memory utilization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Customers can create multiple ASEs within a single Azure region or across multiple Azure regions. This flexibility makes ASEs ideal for horizontally scaling stateless application tiers in support of high Remote </a:t>
            </a:r>
            <a:r>
              <a:rPr lang="en-US" sz="882" b="0" i="0" kern="1200" dirty="0" err="1">
                <a:solidFill>
                  <a:schemeClr val="tx1"/>
                </a:solidFill>
                <a:effectLst/>
                <a:latin typeface="Segoe UI Light" pitchFamily="34" charset="0"/>
                <a:ea typeface="+mn-ea"/>
                <a:cs typeface="+mn-cs"/>
              </a:rPr>
              <a:t>Powershell</a:t>
            </a:r>
            <a:r>
              <a:rPr lang="en-US" sz="882" b="0" i="0" kern="1200" dirty="0">
                <a:solidFill>
                  <a:schemeClr val="tx1"/>
                </a:solidFill>
                <a:effectLst/>
                <a:latin typeface="Segoe UI Light" pitchFamily="34" charset="0"/>
                <a:ea typeface="+mn-ea"/>
                <a:cs typeface="+mn-cs"/>
              </a:rPr>
              <a:t> workloads.</a:t>
            </a:r>
          </a:p>
          <a:p>
            <a:endParaRPr lang="en-US" dirty="0"/>
          </a:p>
          <a:p>
            <a:r>
              <a:rPr lang="en-US" sz="882" b="0" i="0" kern="1200" dirty="0">
                <a:solidFill>
                  <a:schemeClr val="tx1"/>
                </a:solidFill>
                <a:effectLst/>
                <a:latin typeface="Segoe UI Light" pitchFamily="34" charset="0"/>
                <a:ea typeface="+mn-ea"/>
                <a:cs typeface="+mn-cs"/>
              </a:rPr>
              <a:t>ASEs are isolated to running only a single customer's applications and are always deployed into a virtual network. Customers have fine-grained control over inbound and outbound application network traffic. Applications can establish high-speed secure connections over virtual private networks (VPNs) to on-premises corporate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ASE is dedicated exclusively to a single subscription and can host 100 App Service plan instances. The range can span 100 instances in a single App Service plan to 100 single-instance App Service plans, and everything in between.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ASE is composed of front ends and workers. Front ends are responsible for HTTP/HTTPS termination and automatic load balancing of app requests within an ASE. Front ends are automatically added as the App Service plans in the ASE are scaled out.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926482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dirty="0"/>
              <a:t>Creating a web app with Azure CLI.</a:t>
            </a:r>
          </a:p>
          <a:p>
            <a:pPr marL="171450" indent="-171450">
              <a:buFontTx/>
              <a:buChar char="-"/>
            </a:pPr>
            <a:r>
              <a:rPr lang="en-US" dirty="0"/>
              <a:t>Creating a web app with Azure PowerShell.</a:t>
            </a:r>
          </a:p>
          <a:p>
            <a:pPr marL="171450" indent="-171450">
              <a:buFontTx/>
              <a:buChar char="-"/>
            </a:pPr>
            <a:r>
              <a:rPr lang="en-US" baseline="0" dirty="0"/>
              <a:t>App Service on Linux.</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Generate a random web app name.</a:t>
            </a:r>
          </a:p>
          <a:p>
            <a:pPr marL="171450" indent="-171450">
              <a:buFont typeface="Arial" panose="020B0604020202020204" pitchFamily="34" charset="0"/>
              <a:buChar char="•"/>
            </a:pPr>
            <a:r>
              <a:rPr lang="en-US" dirty="0"/>
              <a:t>Create a resource group.</a:t>
            </a:r>
          </a:p>
          <a:p>
            <a:pPr marL="171450" indent="-171450">
              <a:buFont typeface="Arial" panose="020B0604020202020204" pitchFamily="34" charset="0"/>
              <a:buChar char="•"/>
            </a:pPr>
            <a:r>
              <a:rPr lang="en-US" dirty="0"/>
              <a:t>Create a new App Service plan using the randomly generated web app name as the name of the plan and the FREE tier.</a:t>
            </a:r>
          </a:p>
          <a:p>
            <a:pPr marL="171450" indent="-171450">
              <a:buFont typeface="Arial" panose="020B0604020202020204" pitchFamily="34" charset="0"/>
              <a:buChar char="•"/>
            </a:pPr>
            <a:r>
              <a:rPr lang="en-US" dirty="0"/>
              <a:t>Create a new web app using the App Service plan created earlier and the randomly generated name.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101788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Store a GitHub URL (URL for a publicly available Git repo).</a:t>
            </a:r>
          </a:p>
          <a:p>
            <a:pPr marL="171450" indent="-171450">
              <a:buFont typeface="Arial" panose="020B0604020202020204" pitchFamily="34" charset="0"/>
              <a:buChar char="•"/>
            </a:pPr>
            <a:r>
              <a:rPr lang="en-US" dirty="0"/>
              <a:t>Deploy code from the public URL by using the master branch to the web app created earlier.</a:t>
            </a:r>
          </a:p>
          <a:p>
            <a:pPr marL="171450" indent="-171450">
              <a:buFont typeface="Arial" panose="020B0604020202020204" pitchFamily="34" charset="0"/>
              <a:buChar char="•"/>
            </a:pPr>
            <a:r>
              <a:rPr lang="en-US" dirty="0"/>
              <a:t>Print out the fully qualified domain name (FQDN) by using string concatenation and the web app name variable.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48298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Generate a random web app name and variables for the location and repository URL.</a:t>
            </a:r>
          </a:p>
          <a:p>
            <a:pPr marL="171450" indent="-171450">
              <a:buFont typeface="Arial" panose="020B0604020202020204" pitchFamily="34" charset="0"/>
              <a:buChar char="•"/>
            </a:pPr>
            <a:r>
              <a:rPr lang="en-US" dirty="0"/>
              <a:t>Create a resource group.</a:t>
            </a:r>
          </a:p>
          <a:p>
            <a:pPr marL="171450" indent="-171450">
              <a:buFont typeface="Arial" panose="020B0604020202020204" pitchFamily="34" charset="0"/>
              <a:buChar char="•"/>
            </a:pPr>
            <a:r>
              <a:rPr lang="en-US" dirty="0"/>
              <a:t>Create a new App Service plan by using the randomly generated web app name as the name of the plan and the FREE tier.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128698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Create a new Web App by using the App Service plan created earlier and the randomly generated name.</a:t>
            </a:r>
          </a:p>
          <a:p>
            <a:pPr marL="171450" indent="-171450">
              <a:buFont typeface="Arial" panose="020B0604020202020204" pitchFamily="34" charset="0"/>
              <a:buChar char="•"/>
            </a:pPr>
            <a:r>
              <a:rPr lang="en-US" dirty="0"/>
              <a:t>Deploy code from the public URL using the master branch to the Web App created earlier.</a:t>
            </a:r>
          </a:p>
          <a:p>
            <a:pPr marL="171450" indent="-171450">
              <a:buFont typeface="Arial" panose="020B0604020202020204" pitchFamily="34" charset="0"/>
              <a:buChar cha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300090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 Service is a fully managed compute platform that is optimized for hosting websites and web applications.</a:t>
            </a:r>
            <a:endParaRPr lang="en-US" dirty="0"/>
          </a:p>
          <a:p>
            <a:endParaRPr lang="en-US" dirty="0"/>
          </a:p>
          <a:p>
            <a:r>
              <a:rPr lang="en-US" dirty="0"/>
              <a:t>App Service on Linux provides a highly scalable, self-patching web hosting service by using the Linux operating system.</a:t>
            </a:r>
          </a:p>
          <a:p>
            <a:endParaRPr lang="en-US" dirty="0"/>
          </a:p>
          <a:p>
            <a:r>
              <a:rPr lang="en-US" dirty="0"/>
              <a:t>Customers can use App Service on Linux to host web apps natively on Linux for supported application stacks.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51751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Linux provides predefined application stacks on Linux with support for languages such as .NET, PHP, Node.js, and others. These application stacks are defined by using Docker containers. You can also use a custom Docker image to run your web app on an application stack that is not already defined in Azure.</a:t>
            </a:r>
          </a:p>
          <a:p>
            <a:endParaRPr lang="en-US" dirty="0"/>
          </a:p>
          <a:p>
            <a:r>
              <a:rPr lang="en-US" dirty="0"/>
              <a:t>Using a Docker container for App Service can ensure that your applications remain portable and work in all your environments.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398043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App for Containers provides built-in Docker images on Linux with support for specific versions, such as PHP 7.0 and Node.js 4.5. </a:t>
            </a:r>
          </a:p>
          <a:p>
            <a:endParaRPr lang="en-US" dirty="0"/>
          </a:p>
          <a:p>
            <a:r>
              <a:rPr lang="en-US" dirty="0"/>
              <a:t>Web App for Containers uses the Docker container technology to host both built-in images and custom images as a Platform as a Service (PaaS).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705714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image development requires basic knowledge of the Docker development workflow. </a:t>
            </a:r>
          </a:p>
          <a:p>
            <a:endParaRPr lang="en-US" dirty="0"/>
          </a:p>
          <a:p>
            <a:r>
              <a:rPr lang="en-US" dirty="0"/>
              <a:t>Deployment of a custom image to a web app requires publication of your custom image to a repository host like Docker Hub. </a:t>
            </a:r>
          </a:p>
          <a:p>
            <a:endParaRPr lang="en-US" dirty="0"/>
          </a:p>
          <a:p>
            <a:r>
              <a:rPr lang="en-US" dirty="0"/>
              <a:t>If you are familiar with Docker and can add Docker tasks to your build workflow, or if you are already publishing your app as a Docker image, a custom image is almost certainly the best choice.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79493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Web apps</a:t>
            </a:r>
          </a:p>
          <a:p>
            <a:pPr marL="171450" indent="-171450">
              <a:buFontTx/>
              <a:buChar char="-"/>
            </a:pPr>
            <a:r>
              <a:rPr lang="en-US" baseline="0" dirty="0"/>
              <a:t>Key features of App Service web apps</a:t>
            </a:r>
          </a:p>
          <a:p>
            <a:pPr marL="171450" indent="-171450">
              <a:buFontTx/>
              <a:buChar char="-"/>
            </a:pPr>
            <a:r>
              <a:rPr lang="en-US" baseline="0" dirty="0"/>
              <a:t>App Service plans</a:t>
            </a:r>
          </a:p>
          <a:p>
            <a:pPr marL="171450" indent="-171450">
              <a:buFontTx/>
              <a:buChar char="-"/>
            </a:pPr>
            <a:r>
              <a:rPr lang="en-US" baseline="0" dirty="0"/>
              <a:t>Authentication and authorization</a:t>
            </a:r>
          </a:p>
          <a:p>
            <a:pPr marL="171450" indent="-171450">
              <a:buFontTx/>
              <a:buChar char="-"/>
            </a:pPr>
            <a:r>
              <a:rPr lang="en-US" baseline="0" dirty="0"/>
              <a:t>OS and runtime patching</a:t>
            </a:r>
          </a:p>
          <a:p>
            <a:pPr marL="171450" indent="-171450">
              <a:buFontTx/>
              <a:buChar char="-"/>
            </a:pPr>
            <a:r>
              <a:rPr lang="en-US" baseline="0" dirty="0"/>
              <a:t>Inbound and outbound IP addresses</a:t>
            </a:r>
          </a:p>
          <a:p>
            <a:pPr marL="171450" indent="-171450">
              <a:buFontTx/>
              <a:buChar char="-"/>
            </a:pPr>
            <a:r>
              <a:rPr lang="en-US" baseline="0" dirty="0"/>
              <a:t>Azure App Service Hybrid Connections</a:t>
            </a:r>
          </a:p>
          <a:p>
            <a:pPr marL="171450" indent="-171450">
              <a:buFontTx/>
              <a:buChar char="-"/>
            </a:pPr>
            <a:r>
              <a:rPr lang="en-US" baseline="0" dirty="0"/>
              <a:t>Controlling traffic by using Azure Traffic Manager</a:t>
            </a:r>
          </a:p>
          <a:p>
            <a:pPr marL="171450" indent="-171450">
              <a:buFontTx/>
              <a:buChar char="-"/>
            </a:pPr>
            <a:r>
              <a:rPr lang="en-US" baseline="0" dirty="0"/>
              <a:t>Azure App Service Local Cache</a:t>
            </a:r>
          </a:p>
          <a:p>
            <a:pPr marL="171450" indent="-171450">
              <a:buFontTx/>
              <a:buChar char="-"/>
            </a:pPr>
            <a:r>
              <a:rPr lang="en-US" baseline="0" dirty="0"/>
              <a:t>App Service environments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err="1"/>
              <a:t>WebJobs</a:t>
            </a:r>
            <a:r>
              <a:rPr lang="en-US" baseline="0" dirty="0"/>
              <a:t>.</a:t>
            </a:r>
          </a:p>
          <a:p>
            <a:pPr marL="171450" indent="-171450">
              <a:buFontTx/>
              <a:buChar char="-"/>
            </a:pPr>
            <a:r>
              <a:rPr lang="en-US" dirty="0"/>
              <a:t>Creating a continuous </a:t>
            </a:r>
            <a:r>
              <a:rPr lang="en-US" dirty="0" err="1"/>
              <a:t>WebJob</a:t>
            </a:r>
            <a:r>
              <a:rPr lang="en-US" dirty="0"/>
              <a:t>.</a:t>
            </a:r>
          </a:p>
          <a:p>
            <a:pPr marL="171450" indent="-171450">
              <a:buFontTx/>
              <a:buChar char="-"/>
            </a:pPr>
            <a:r>
              <a:rPr lang="en-US" dirty="0"/>
              <a:t>Creating a triggered </a:t>
            </a:r>
            <a:r>
              <a:rPr lang="en-US" dirty="0" err="1"/>
              <a:t>WebJob</a:t>
            </a:r>
            <a:r>
              <a:rPr lang="en-US" dirty="0"/>
              <a:t>.</a:t>
            </a: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WebJobs</a:t>
            </a:r>
            <a:r>
              <a:rPr lang="en-US" dirty="0"/>
              <a:t> is a feature of Azure App Service that enables you to run a program or script in the same context as a web app, API app, or mobile app. There is no additional cost to use </a:t>
            </a:r>
            <a:r>
              <a:rPr lang="en-US" dirty="0" err="1"/>
              <a:t>WebJobs</a:t>
            </a:r>
            <a:r>
              <a:rPr lang="en-US" dirty="0"/>
              <a:t>.</a:t>
            </a:r>
          </a:p>
          <a:p>
            <a:endParaRPr lang="en-US" dirty="0"/>
          </a:p>
          <a:p>
            <a:r>
              <a:rPr lang="en-US" dirty="0"/>
              <a:t>The Azure </a:t>
            </a:r>
            <a:r>
              <a:rPr lang="en-US" dirty="0" err="1"/>
              <a:t>WebJobs</a:t>
            </a:r>
            <a:r>
              <a:rPr lang="en-US" dirty="0"/>
              <a:t> SDK can be used with </a:t>
            </a:r>
            <a:r>
              <a:rPr lang="en-US" dirty="0" err="1"/>
              <a:t>WebJobs</a:t>
            </a:r>
            <a:r>
              <a:rPr lang="en-US" dirty="0"/>
              <a:t> to simplify many programming tasks.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837460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two types of </a:t>
            </a:r>
            <a:r>
              <a:rPr lang="en-US" sz="882" b="0" i="0" kern="1200" dirty="0" err="1">
                <a:solidFill>
                  <a:schemeClr val="tx1"/>
                </a:solidFill>
                <a:effectLst/>
                <a:latin typeface="Segoe UI Light" pitchFamily="34" charset="0"/>
                <a:ea typeface="+mn-ea"/>
                <a:cs typeface="+mn-cs"/>
              </a:rPr>
              <a:t>WebJobs</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continuous</a:t>
            </a:r>
            <a:r>
              <a:rPr lang="en-US" sz="882" b="0" i="0" kern="1200" dirty="0">
                <a:solidFill>
                  <a:schemeClr val="tx1"/>
                </a:solidFill>
                <a:effectLst/>
                <a:latin typeface="Segoe UI Light" pitchFamily="34" charset="0"/>
                <a:ea typeface="+mn-ea"/>
                <a:cs typeface="+mn-cs"/>
              </a:rPr>
              <a:t> and </a:t>
            </a:r>
            <a:r>
              <a:rPr lang="en-US" sz="882" b="0" i="1" kern="1200" dirty="0">
                <a:solidFill>
                  <a:schemeClr val="tx1"/>
                </a:solidFill>
                <a:effectLst/>
                <a:latin typeface="Segoe UI Light" pitchFamily="34" charset="0"/>
                <a:ea typeface="+mn-ea"/>
                <a:cs typeface="+mn-cs"/>
              </a:rPr>
              <a:t>triggered</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b="1" dirty="0"/>
              <a:t>Continuous</a:t>
            </a:r>
            <a:r>
              <a:rPr lang="en-US" dirty="0"/>
              <a:t>	</a:t>
            </a:r>
          </a:p>
          <a:p>
            <a:pPr lvl="1"/>
            <a:r>
              <a:rPr lang="en-US" dirty="0"/>
              <a:t>Starts immediately when the </a:t>
            </a:r>
            <a:r>
              <a:rPr lang="en-US" dirty="0" err="1"/>
              <a:t>WebJob</a:t>
            </a:r>
            <a:r>
              <a:rPr lang="en-US" dirty="0"/>
              <a:t> is created. To keep the job from ending, the program or script typically does its work inside an endless loop. If the job does end, you can restart it.	</a:t>
            </a:r>
          </a:p>
          <a:p>
            <a:pPr lvl="1"/>
            <a:r>
              <a:rPr lang="en-US" dirty="0"/>
              <a:t>Runs on all instances that the web app runs on. You can optionally restrict the </a:t>
            </a:r>
            <a:r>
              <a:rPr lang="en-US" dirty="0" err="1"/>
              <a:t>WebJob</a:t>
            </a:r>
            <a:r>
              <a:rPr lang="en-US" dirty="0"/>
              <a:t> to a single instance.	</a:t>
            </a:r>
          </a:p>
          <a:p>
            <a:pPr lvl="1"/>
            <a:r>
              <a:rPr lang="en-US" dirty="0"/>
              <a:t>Supports remote debugging.	</a:t>
            </a:r>
          </a:p>
          <a:p>
            <a:endParaRPr lang="en-US" sz="882" b="0" i="0" kern="1200" dirty="0">
              <a:solidFill>
                <a:schemeClr val="tx1"/>
              </a:solidFill>
              <a:effectLst/>
              <a:latin typeface="Segoe UI Light" pitchFamily="34" charset="0"/>
              <a:ea typeface="+mn-ea"/>
              <a:cs typeface="+mn-cs"/>
            </a:endParaRPr>
          </a:p>
          <a:p>
            <a:r>
              <a:rPr lang="en-US" b="1" dirty="0"/>
              <a:t>Triggered</a:t>
            </a:r>
          </a:p>
          <a:p>
            <a:pPr lvl="1"/>
            <a:r>
              <a:rPr lang="en-US" dirty="0"/>
              <a:t>Starts only when triggered manually or on a schedule.</a:t>
            </a:r>
          </a:p>
          <a:p>
            <a:pPr lvl="1"/>
            <a:r>
              <a:rPr lang="en-US" dirty="0"/>
              <a:t>Runs on a single instance that Azure selects for load balancing.</a:t>
            </a:r>
          </a:p>
          <a:p>
            <a:pPr lvl="1"/>
            <a:r>
              <a:rPr lang="en-US" dirty="0"/>
              <a:t>Doesn't support remote debugging.</a:t>
            </a:r>
          </a:p>
          <a:p>
            <a:endParaRPr lang="en-US" sz="882" b="0" i="0" kern="1200" dirty="0">
              <a:solidFill>
                <a:schemeClr val="tx1"/>
              </a:solidFill>
              <a:effectLst/>
              <a:latin typeface="Segoe UI Light" pitchFamily="34" charset="0"/>
              <a:ea typeface="+mn-ea"/>
              <a:cs typeface="+mn-cs"/>
            </a:endParaRPr>
          </a:p>
          <a:p>
            <a:r>
              <a:rPr lang="en-US" dirty="0"/>
              <a:t>Note: A web app can time out after 20 minutes of inactivity. Only requests to the </a:t>
            </a:r>
            <a:r>
              <a:rPr lang="en-US" dirty="0" err="1"/>
              <a:t>scm</a:t>
            </a:r>
            <a:r>
              <a:rPr lang="en-US" dirty="0"/>
              <a:t> (deployment) site or to the web app's pages in the portal reset the timer. Requests to the actual site don't reset the timer. If your app runs continuous or scheduled </a:t>
            </a:r>
            <a:r>
              <a:rPr lang="en-US" dirty="0" err="1"/>
              <a:t>WebJobs</a:t>
            </a:r>
            <a:r>
              <a:rPr lang="en-US" dirty="0"/>
              <a:t>, enable Always On to ensure that the </a:t>
            </a:r>
            <a:r>
              <a:rPr lang="en-US" dirty="0" err="1"/>
              <a:t>WebJobs</a:t>
            </a:r>
            <a:r>
              <a:rPr lang="en-US" dirty="0"/>
              <a:t> run reliably. This feature is available only in the Basic, Standard, and Premium pricing tiers.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4284002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File Upload </a:t>
            </a:r>
            <a:r>
              <a:rPr lang="en-US" b="0" dirty="0"/>
              <a:t>field requires a </a:t>
            </a:r>
            <a:r>
              <a:rPr lang="en-US" sz="882" b="0" i="1" kern="1200" dirty="0">
                <a:solidFill>
                  <a:schemeClr val="tx1"/>
                </a:solidFill>
                <a:effectLst/>
                <a:latin typeface="Segoe UI Light" pitchFamily="34" charset="0"/>
                <a:ea typeface="+mn-ea"/>
                <a:cs typeface="+mn-cs"/>
              </a:rPr>
              <a:t>.zip</a:t>
            </a:r>
            <a:r>
              <a:rPr lang="en-US" sz="882" b="0" i="0" kern="1200" dirty="0">
                <a:solidFill>
                  <a:schemeClr val="tx1"/>
                </a:solidFill>
                <a:effectLst/>
                <a:latin typeface="Segoe UI Light" pitchFamily="34" charset="0"/>
                <a:ea typeface="+mn-ea"/>
                <a:cs typeface="+mn-cs"/>
              </a:rPr>
              <a:t> file that contains your executable or script file and any supporting files needed to run the program or script.</a:t>
            </a:r>
            <a:endParaRPr lang="en-US" dirty="0"/>
          </a:p>
          <a:p>
            <a:endParaRPr lang="en-US" dirty="0"/>
          </a:p>
          <a:p>
            <a:r>
              <a:rPr lang="en-US" dirty="0"/>
              <a:t>You must select the </a:t>
            </a:r>
            <a:r>
              <a:rPr lang="en-US" b="1" dirty="0"/>
              <a:t>Continuous</a:t>
            </a:r>
            <a:r>
              <a:rPr lang="en-US" b="0" dirty="0"/>
              <a:t> type. </a:t>
            </a:r>
          </a:p>
          <a:p>
            <a:endParaRPr lang="en-US" b="0" dirty="0"/>
          </a:p>
          <a:p>
            <a:r>
              <a:rPr lang="en-US" b="0" dirty="0"/>
              <a:t>The </a:t>
            </a:r>
            <a:r>
              <a:rPr lang="en-US" b="1" dirty="0"/>
              <a:t>Multi instance </a:t>
            </a:r>
            <a:r>
              <a:rPr lang="en-US" b="0" dirty="0"/>
              <a:t>scale option is available </a:t>
            </a:r>
            <a:r>
              <a:rPr lang="en-US" sz="882" b="0" i="0" kern="1200" dirty="0">
                <a:solidFill>
                  <a:schemeClr val="tx1"/>
                </a:solidFill>
                <a:effectLst/>
                <a:latin typeface="Segoe UI Light" pitchFamily="34" charset="0"/>
                <a:ea typeface="+mn-ea"/>
                <a:cs typeface="+mn-cs"/>
              </a:rPr>
              <a:t>only for continuous </a:t>
            </a:r>
            <a:r>
              <a:rPr lang="en-US" sz="882" b="0" i="0" kern="1200" dirty="0" err="1">
                <a:solidFill>
                  <a:schemeClr val="tx1"/>
                </a:solidFill>
                <a:effectLst/>
                <a:latin typeface="Segoe UI Light" pitchFamily="34" charset="0"/>
                <a:ea typeface="+mn-ea"/>
                <a:cs typeface="+mn-cs"/>
              </a:rPr>
              <a:t>WebJobs</a:t>
            </a:r>
            <a:r>
              <a:rPr lang="en-US" sz="882" b="0" i="0" kern="1200" dirty="0">
                <a:solidFill>
                  <a:schemeClr val="tx1"/>
                </a:solidFill>
                <a:effectLst/>
                <a:latin typeface="Segoe UI Light" pitchFamily="34" charset="0"/>
                <a:ea typeface="+mn-ea"/>
                <a:cs typeface="+mn-cs"/>
              </a:rPr>
              <a:t>. This option determines whether the program or script runs on all instances or just one instance. The option to run on multiple instances doesn't apply to the Free or Shared pricing tiers.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8358120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a:t>
            </a:r>
            <a:r>
              <a:rPr lang="en-US" b="1" dirty="0"/>
              <a:t>File Upload </a:t>
            </a:r>
            <a:r>
              <a:rPr lang="en-US" b="0" dirty="0"/>
              <a:t>field requires a </a:t>
            </a:r>
            <a:r>
              <a:rPr lang="en-US" sz="882" b="0" i="1" kern="1200" dirty="0">
                <a:solidFill>
                  <a:schemeClr val="tx1"/>
                </a:solidFill>
                <a:effectLst/>
                <a:latin typeface="Segoe UI Light" pitchFamily="34" charset="0"/>
                <a:ea typeface="+mn-ea"/>
                <a:cs typeface="+mn-cs"/>
              </a:rPr>
              <a:t>.zip</a:t>
            </a:r>
            <a:r>
              <a:rPr lang="en-US" sz="882" b="0" i="0" kern="1200" dirty="0">
                <a:solidFill>
                  <a:schemeClr val="tx1"/>
                </a:solidFill>
                <a:effectLst/>
                <a:latin typeface="Segoe UI Light" pitchFamily="34" charset="0"/>
                <a:ea typeface="+mn-ea"/>
                <a:cs typeface="+mn-cs"/>
              </a:rPr>
              <a:t> file that contains your executable or script file as well as any supporting files needed to run the program or script.</a:t>
            </a:r>
            <a:endParaRPr lang="en-US" dirty="0"/>
          </a:p>
          <a:p>
            <a:endParaRPr lang="en-US" dirty="0"/>
          </a:p>
          <a:p>
            <a:r>
              <a:rPr lang="en-US" dirty="0"/>
              <a:t>After you select the </a:t>
            </a:r>
            <a:r>
              <a:rPr lang="en-US" b="1" dirty="0"/>
              <a:t>Triggered </a:t>
            </a:r>
            <a:r>
              <a:rPr lang="en-US" b="0" dirty="0"/>
              <a:t>type option, the </a:t>
            </a:r>
            <a:r>
              <a:rPr lang="en-US" b="1" dirty="0"/>
              <a:t>Scale </a:t>
            </a:r>
            <a:r>
              <a:rPr lang="en-US" b="0" dirty="0"/>
              <a:t>option is disabled.</a:t>
            </a:r>
          </a:p>
          <a:p>
            <a:endParaRPr lang="en-US" b="0" dirty="0"/>
          </a:p>
          <a:p>
            <a:r>
              <a:rPr lang="en-US" b="0" dirty="0"/>
              <a:t>In the </a:t>
            </a:r>
            <a:r>
              <a:rPr lang="en-US" b="1" dirty="0"/>
              <a:t>Triggers </a:t>
            </a:r>
            <a:r>
              <a:rPr lang="en-US" b="0" dirty="0"/>
              <a:t>field, you can select a manual trigger or a scheduled trigger.</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936917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In this demo, you will create a continuous </a:t>
            </a:r>
            <a:r>
              <a:rPr lang="en-US" i="1" dirty="0" err="1"/>
              <a:t>WebJob</a:t>
            </a:r>
            <a:r>
              <a:rPr lang="en-US" i="1" dirty="0"/>
              <a:t> that is scaled to multiple instances of your web app and you will also create a manually-triggered </a:t>
            </a:r>
            <a:r>
              <a:rPr lang="en-US" i="1" dirty="0" err="1"/>
              <a:t>WebJob</a:t>
            </a:r>
            <a:r>
              <a:rPr lang="en-US" i="1" dirty="0"/>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manually-triggered </a:t>
            </a:r>
            <a:r>
              <a:rPr lang="en-US" dirty="0" err="1"/>
              <a:t>WebJob</a:t>
            </a:r>
            <a:endParaRPr lang="en-US" dirty="0"/>
          </a:p>
          <a:p>
            <a:pPr marL="171450" indent="-171450">
              <a:buFont typeface="Arial" panose="020B0604020202020204" pitchFamily="34" charset="0"/>
              <a:buChar char="•"/>
            </a:pPr>
            <a:r>
              <a:rPr lang="en-US" dirty="0"/>
              <a:t>Deploy the </a:t>
            </a:r>
            <a:r>
              <a:rPr lang="en-US" dirty="0" err="1"/>
              <a:t>WebJob</a:t>
            </a:r>
            <a:r>
              <a:rPr lang="en-US" dirty="0"/>
              <a:t> to an existing Azure Web App instance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441529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a:t>
            </a:r>
            <a:r>
              <a:rPr lang="en-US" sz="882" b="0" i="0" kern="1200" dirty="0">
                <a:solidFill>
                  <a:schemeClr val="tx1"/>
                </a:solidFill>
                <a:effectLst/>
                <a:latin typeface="Segoe UI Light" pitchFamily="34" charset="0"/>
                <a:ea typeface="+mn-ea"/>
                <a:cs typeface="+mn-cs"/>
              </a:rPr>
              <a:t>not only adds the power of Microsoft Azure to your application, such as security, load balancing, autoscaling, and automated management. You can also take advantage of its DevOps capabilities, such as continuous deployment from VSTS, GitHub, Docker Hub, and other sources; and package management, staging environments, custom domain, and SSL certificates.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App Service, you pay for the Azure compute resources that you use. The compute resources you use is determined by the </a:t>
            </a:r>
            <a:r>
              <a:rPr lang="en-US" sz="882" b="0" i="1" kern="1200" dirty="0">
                <a:solidFill>
                  <a:schemeClr val="tx1"/>
                </a:solidFill>
                <a:effectLst/>
                <a:latin typeface="Segoe UI Light" pitchFamily="34" charset="0"/>
                <a:ea typeface="+mn-ea"/>
                <a:cs typeface="+mn-cs"/>
              </a:rPr>
              <a:t>App Service plan</a:t>
            </a:r>
            <a:r>
              <a:rPr lang="en-US" sz="882" b="0" i="0" kern="1200" dirty="0">
                <a:solidFill>
                  <a:schemeClr val="tx1"/>
                </a:solidFill>
                <a:effectLst/>
                <a:latin typeface="Segoe UI Light" pitchFamily="34" charset="0"/>
                <a:ea typeface="+mn-ea"/>
                <a:cs typeface="+mn-cs"/>
              </a:rPr>
              <a:t> that you run your apps 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593229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Azure App Service Web Apps</a:t>
            </a:r>
            <a:r>
              <a:rPr lang="en-US" sz="882" b="0" i="0" kern="1200" dirty="0">
                <a:solidFill>
                  <a:schemeClr val="tx1"/>
                </a:solidFill>
                <a:effectLst/>
                <a:latin typeface="Segoe UI Light" pitchFamily="34" charset="0"/>
                <a:ea typeface="+mn-ea"/>
                <a:cs typeface="+mn-cs"/>
              </a:rPr>
              <a:t> (or just Web Apps) is a service for hosting web applications, REST APIs, and mobile backends. You can develop in your favorite language, be it .NET, .NET Core, Java, Ruby, Node.js, PHP, or Python. Applications run and scale with ease on Windows-based environments.</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689611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Multiple languages and frameworks</a:t>
            </a:r>
          </a:p>
          <a:p>
            <a:r>
              <a:rPr lang="en-US" dirty="0"/>
              <a:t>Web Apps has first-class support for ASP.NET , ASP.NET  Core, Java, Ruby, Node.js, PHP, or Python. You can also run PowerShell and other scripts or executables as background services.</a:t>
            </a:r>
          </a:p>
          <a:p>
            <a:endParaRPr lang="en-US" b="1" dirty="0"/>
          </a:p>
          <a:p>
            <a:r>
              <a:rPr lang="en-US" b="1" dirty="0"/>
              <a:t>DevOps optimization</a:t>
            </a:r>
          </a:p>
          <a:p>
            <a:r>
              <a:rPr lang="en-US" dirty="0"/>
              <a:t>Set up continuous integration and deployment with Visual Studio Team Services, GitHub, </a:t>
            </a:r>
            <a:r>
              <a:rPr lang="en-US" dirty="0" err="1"/>
              <a:t>BitBucket</a:t>
            </a:r>
            <a:r>
              <a:rPr lang="en-US" dirty="0"/>
              <a:t>, Docker Hub, or Azure Container Registry. Promote updates through test and staging environments. Manage your apps in Web Apps by using Azure PowerShell or the cross-platform command-line interface (CLI).</a:t>
            </a:r>
          </a:p>
          <a:p>
            <a:endParaRPr lang="en-US" b="1" dirty="0"/>
          </a:p>
          <a:p>
            <a:r>
              <a:rPr lang="en-US" b="1" dirty="0"/>
              <a:t>Global scale with high availability</a:t>
            </a:r>
          </a:p>
          <a:p>
            <a:r>
              <a:rPr lang="en-US" dirty="0"/>
              <a:t>Scale up or out manually or automatically. Host your apps anywhere in Microsoft's global datacenter infrastructure, and the App Service SLA promises high availability.</a:t>
            </a:r>
          </a:p>
          <a:p>
            <a:endParaRPr lang="en-US" b="1" dirty="0"/>
          </a:p>
          <a:p>
            <a:r>
              <a:rPr lang="en-US" b="1" dirty="0"/>
              <a:t>Connections to SaaS platforms and on-premises data</a:t>
            </a:r>
          </a:p>
          <a:p>
            <a:r>
              <a:rPr lang="en-US" dirty="0"/>
              <a:t>Choose from more than 50 connectors for enterprise systems (such as SAP), SaaS services (such as Salesforce), and internet services (such as Facebook). Access on-premises data using Hybrid Connections and Azure Virtual Networks.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535509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Security and compliance</a:t>
            </a:r>
          </a:p>
          <a:p>
            <a:r>
              <a:rPr lang="en-US" dirty="0"/>
              <a:t>App Service is ISO, SOC, and PCI compliant. Authenticate users with Azure Active Directory or with social login (Google, Facebook, Twitter, and Microsoft). Create IP address restrictions and manage service identities.</a:t>
            </a:r>
          </a:p>
          <a:p>
            <a:endParaRPr lang="en-US" dirty="0"/>
          </a:p>
          <a:p>
            <a:r>
              <a:rPr lang="en-US" b="1" dirty="0"/>
              <a:t>Application templates</a:t>
            </a:r>
          </a:p>
          <a:p>
            <a:r>
              <a:rPr lang="en-US" dirty="0"/>
              <a:t>Choose from an extensive list of application templates in the Azure Marketplace, such as WordPress, Joomla, and Drupal.</a:t>
            </a:r>
          </a:p>
          <a:p>
            <a:endParaRPr lang="en-US" dirty="0"/>
          </a:p>
          <a:p>
            <a:r>
              <a:rPr lang="en-US" b="1" dirty="0"/>
              <a:t>Visual Studio integration</a:t>
            </a:r>
          </a:p>
          <a:p>
            <a:r>
              <a:rPr lang="en-US" dirty="0"/>
              <a:t>Dedicated tools in Visual Studio streamline the work of creating, deploying, and debugging.</a:t>
            </a:r>
          </a:p>
          <a:p>
            <a:endParaRPr lang="en-US" dirty="0"/>
          </a:p>
          <a:p>
            <a:r>
              <a:rPr lang="en-US" b="1" dirty="0"/>
              <a:t>API and mobile features</a:t>
            </a:r>
          </a:p>
          <a:p>
            <a:r>
              <a:rPr lang="en-US" dirty="0"/>
              <a:t>Web Apps provides turnkey CORS support for RESTful API scenarios, and simplifies mobile app scenarios by enabling authentication, offline data sync, push notifications, and more.</a:t>
            </a:r>
          </a:p>
          <a:p>
            <a:endParaRPr lang="en-US" dirty="0"/>
          </a:p>
          <a:p>
            <a:r>
              <a:rPr lang="en-US" b="1" dirty="0"/>
              <a:t>Serverless code</a:t>
            </a:r>
          </a:p>
          <a:p>
            <a:r>
              <a:rPr lang="en-US" dirty="0"/>
              <a:t>Run a code snippet or script on-demand without having to explicitly provision or manage infrastructure, and pay only for the compute time your code actually uses.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125802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App Service, an app runs in an App Service plan. An App Service plan defines a set of compute resources for a web app to run. These compute resources are analogous to the server farm in conventional web hosting. One or more apps can be configured to run on the same computing resources (or in the same App Service plan).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When you create an App Service plan in a certain region (for example, West Europe), a set of compute resources is created for that plan in that region. Whatever apps you put into this App Service plan run on these compute resources as defined by your App Service plan.</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14320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provides built-in authentication and authorization support, so you can sign in users and access data by writing minimal or no code in your web app, API, and mobile backend, and also Azure Functions.</a:t>
            </a:r>
          </a:p>
          <a:p>
            <a:endParaRPr lang="en-US" dirty="0"/>
          </a:p>
          <a:p>
            <a:r>
              <a:rPr lang="en-US" dirty="0"/>
              <a:t>For all language frameworks, App Service makes the user's claims available to your code by injecting them into the request headers. For ASP.NET  4.6 apps, App Service populates </a:t>
            </a:r>
            <a:r>
              <a:rPr lang="en-US" dirty="0" err="1"/>
              <a:t>ClaimsPrincipal.Current</a:t>
            </a:r>
            <a:r>
              <a:rPr lang="en-US" dirty="0"/>
              <a:t> with the authenticated user's claims, so you can follow the standard .NET code pattern, including the [Authorize] attribute. Similarly, for PHP apps, App Service populates the _SERVER['REMOTE_USER'] variable.</a:t>
            </a:r>
          </a:p>
          <a:p>
            <a:endParaRPr lang="en-US" dirty="0"/>
          </a:p>
          <a:p>
            <a:r>
              <a:rPr lang="en-US" dirty="0"/>
              <a:t>App Service provides a built-in token store, which is a repository of tokens that are associated with the users of your web apps, APIs, or native mobile apps. When you enable authentication with any provider, this token store is immediately available to your app.</a:t>
            </a:r>
          </a:p>
          <a:p>
            <a:endParaRPr lang="en-US" dirty="0"/>
          </a:p>
          <a:p>
            <a:r>
              <a:rPr lang="en-US" dirty="0"/>
              <a:t>If you enable application logging, you will observe authentication and authorization traces directly in your log files. If you observe an authentication error that you didn’t expect, you can conveniently find all the details by examining your existing application logs. If you enable failed request tracing, you can review exactly what role the authentication and authorization module may have played in a failed request.</a:t>
            </a:r>
          </a:p>
          <a:p>
            <a:endParaRPr lang="en-US" dirty="0"/>
          </a:p>
          <a:p>
            <a:r>
              <a:rPr lang="en-US" sz="882" b="0" i="0" kern="1200" dirty="0">
                <a:solidFill>
                  <a:schemeClr val="tx1"/>
                </a:solidFill>
                <a:effectLst/>
                <a:latin typeface="Segoe UI Light" pitchFamily="34" charset="0"/>
                <a:ea typeface="+mn-ea"/>
                <a:cs typeface="+mn-cs"/>
              </a:rPr>
              <a:t>App Service uses federated identity, in which a third-party identity provider manages the user identities and authentication flow for you. Five identity providers are available by default:</a:t>
            </a:r>
          </a:p>
          <a:p>
            <a:endParaRPr lang="en-US" sz="882" b="0" i="0" kern="1200" dirty="0">
              <a:solidFill>
                <a:schemeClr val="tx1"/>
              </a:solidFill>
              <a:effectLst/>
              <a:latin typeface="Segoe UI Light" pitchFamily="34" charset="0"/>
              <a:ea typeface="+mn-ea"/>
              <a:cs typeface="+mn-cs"/>
            </a:endParaRPr>
          </a:p>
          <a:p>
            <a:r>
              <a:rPr lang="en-US" dirty="0">
                <a:effectLst/>
              </a:rPr>
              <a:t>Azure Active Directory	/.auth/login/</a:t>
            </a:r>
            <a:r>
              <a:rPr lang="en-US" dirty="0" err="1">
                <a:effectLst/>
              </a:rPr>
              <a:t>aad</a:t>
            </a:r>
            <a:endParaRPr lang="en-US" dirty="0">
              <a:effectLst/>
            </a:endParaRPr>
          </a:p>
          <a:p>
            <a:r>
              <a:rPr lang="en-US" dirty="0">
                <a:effectLst/>
              </a:rPr>
              <a:t>Microsoft account	/.auth/login/</a:t>
            </a:r>
            <a:r>
              <a:rPr lang="en-US" dirty="0" err="1">
                <a:effectLst/>
              </a:rPr>
              <a:t>microsoftaccount</a:t>
            </a:r>
            <a:endParaRPr lang="en-US" dirty="0">
              <a:effectLst/>
            </a:endParaRPr>
          </a:p>
          <a:p>
            <a:r>
              <a:rPr lang="en-US" dirty="0">
                <a:effectLst/>
              </a:rPr>
              <a:t>Facebook		/.auth/login/</a:t>
            </a:r>
            <a:r>
              <a:rPr lang="en-US" dirty="0" err="1">
                <a:effectLst/>
              </a:rPr>
              <a:t>facebook</a:t>
            </a:r>
            <a:endParaRPr lang="en-US" dirty="0">
              <a:effectLst/>
            </a:endParaRPr>
          </a:p>
          <a:p>
            <a:r>
              <a:rPr lang="en-US" dirty="0">
                <a:effectLst/>
              </a:rPr>
              <a:t>Google		/.auth/login/google</a:t>
            </a:r>
          </a:p>
          <a:p>
            <a:r>
              <a:rPr lang="en-US" dirty="0">
                <a:effectLst/>
              </a:rPr>
              <a:t>Twitter		/.auth/login/twitter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enable authentication and authorization with one of these providers, its sign-in endpoint is available for user authentication and for validation of authentication tokens from the provider. You can provide your users with any number of these sign-in options with ease. You can also integrate another identity provider or your own custom identity solution.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792110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a:t>
            </a:r>
            <a:r>
              <a:rPr lang="en-US" dirty="0" err="1"/>
              <a:t>slect</a:t>
            </a:r>
            <a:r>
              <a:rPr lang="en-US" dirty="0"/>
              <a: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1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AZ-203.2</a:t>
            </a:r>
            <a:br>
              <a:rPr lang="en-US" dirty="0"/>
            </a:br>
            <a:r>
              <a:rPr lang="en-US" dirty="0"/>
              <a:t>Module 01: Create Azure App Service web apps</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7DE5-11C5-4A3B-8347-D65685A76515}"/>
              </a:ext>
            </a:extLst>
          </p:cNvPr>
          <p:cNvSpPr>
            <a:spLocks noGrp="1"/>
          </p:cNvSpPr>
          <p:nvPr>
            <p:ph type="title"/>
          </p:nvPr>
        </p:nvSpPr>
        <p:spPr/>
        <p:txBody>
          <a:bodyPr/>
          <a:lstStyle/>
          <a:p>
            <a:r>
              <a:rPr lang="en-US" dirty="0"/>
              <a:t>Authentication and authorization</a:t>
            </a:r>
          </a:p>
        </p:txBody>
      </p:sp>
      <p:pic>
        <p:nvPicPr>
          <p:cNvPr id="5" name="Picture 4" descr="This image depicts the configuration workflow and how authentication and authorization is handled as an extra module running within the App Service sandbox. This module: authenticates users with the specified provider, validates, stores, and refreshes tokens, manages the authenticated session, and injects identity information into request headers.">
            <a:extLst>
              <a:ext uri="{FF2B5EF4-FFF2-40B4-BE49-F238E27FC236}">
                <a16:creationId xmlns:a16="http://schemas.microsoft.com/office/drawing/2014/main" id="{5953C28E-3F25-4289-A9E9-1AD584EEE7F5}"/>
              </a:ext>
            </a:extLst>
          </p:cNvPr>
          <p:cNvPicPr>
            <a:picLocks noChangeAspect="1"/>
          </p:cNvPicPr>
          <p:nvPr/>
        </p:nvPicPr>
        <p:blipFill rotWithShape="1">
          <a:blip r:embed="rId3"/>
          <a:srcRect l="437" t="1348" r="813" b="2172"/>
          <a:stretch/>
        </p:blipFill>
        <p:spPr>
          <a:xfrm>
            <a:off x="838200" y="1112521"/>
            <a:ext cx="10515600" cy="5450808"/>
          </a:xfrm>
          <a:prstGeom prst="rect">
            <a:avLst/>
          </a:prstGeom>
        </p:spPr>
      </p:pic>
    </p:spTree>
    <p:extLst>
      <p:ext uri="{BB962C8B-B14F-4D97-AF65-F5344CB8AC3E}">
        <p14:creationId xmlns:p14="http://schemas.microsoft.com/office/powerpoint/2010/main" val="17134011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D0DB-B4E4-414F-8AE5-635E844CD1E3}"/>
              </a:ext>
            </a:extLst>
          </p:cNvPr>
          <p:cNvSpPr>
            <a:spLocks noGrp="1"/>
          </p:cNvSpPr>
          <p:nvPr>
            <p:ph type="title"/>
          </p:nvPr>
        </p:nvSpPr>
        <p:spPr/>
        <p:txBody>
          <a:bodyPr/>
          <a:lstStyle/>
          <a:p>
            <a:r>
              <a:rPr lang="en-US" dirty="0"/>
              <a:t>OS and runtime patching</a:t>
            </a:r>
          </a:p>
        </p:txBody>
      </p:sp>
      <p:sp>
        <p:nvSpPr>
          <p:cNvPr id="3" name="Text Placeholder 2">
            <a:extLst>
              <a:ext uri="{FF2B5EF4-FFF2-40B4-BE49-F238E27FC236}">
                <a16:creationId xmlns:a16="http://schemas.microsoft.com/office/drawing/2014/main" id="{2B0679F5-0864-40A2-9EF1-90D5486E8C56}"/>
              </a:ext>
            </a:extLst>
          </p:cNvPr>
          <p:cNvSpPr>
            <a:spLocks noGrp="1"/>
          </p:cNvSpPr>
          <p:nvPr>
            <p:ph type="body" sz="quarter" idx="10"/>
          </p:nvPr>
        </p:nvSpPr>
        <p:spPr>
          <a:xfrm>
            <a:off x="584200" y="1435497"/>
            <a:ext cx="11018520" cy="3373231"/>
          </a:xfrm>
        </p:spPr>
        <p:txBody>
          <a:bodyPr/>
          <a:lstStyle/>
          <a:p>
            <a:r>
              <a:rPr lang="en-US" dirty="0">
                <a:latin typeface="+mn-lt"/>
              </a:rPr>
              <a:t>OS and application stack are managed by Azure on your behalf</a:t>
            </a:r>
          </a:p>
          <a:p>
            <a:r>
              <a:rPr lang="en-US" dirty="0">
                <a:latin typeface="+mn-lt"/>
              </a:rPr>
              <a:t>Monthly OS patching</a:t>
            </a:r>
          </a:p>
          <a:p>
            <a:pPr lvl="1"/>
            <a:r>
              <a:rPr lang="en-US" dirty="0"/>
              <a:t>Physical servers</a:t>
            </a:r>
          </a:p>
          <a:p>
            <a:pPr lvl="1"/>
            <a:r>
              <a:rPr lang="en-US" dirty="0"/>
              <a:t>Guest virtual machines</a:t>
            </a:r>
          </a:p>
          <a:p>
            <a:r>
              <a:rPr lang="en-US" dirty="0">
                <a:latin typeface="+mn-lt"/>
              </a:rPr>
              <a:t>Stable versions of application runtimes are periodically added to App Services</a:t>
            </a:r>
          </a:p>
          <a:p>
            <a:pPr lvl="1"/>
            <a:r>
              <a:rPr lang="en-US" dirty="0"/>
              <a:t>Some are installed side by side, while others replace existing versions</a:t>
            </a:r>
          </a:p>
          <a:p>
            <a:pPr lvl="1"/>
            <a:r>
              <a:rPr lang="en-US" dirty="0"/>
              <a:t>You can manually migrate from one application runtime to another</a:t>
            </a:r>
          </a:p>
        </p:txBody>
      </p:sp>
    </p:spTree>
    <p:extLst>
      <p:ext uri="{BB962C8B-B14F-4D97-AF65-F5344CB8AC3E}">
        <p14:creationId xmlns:p14="http://schemas.microsoft.com/office/powerpoint/2010/main" val="4913424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E654-685F-4E03-84AD-30E956BDC239}"/>
              </a:ext>
            </a:extLst>
          </p:cNvPr>
          <p:cNvSpPr>
            <a:spLocks noGrp="1"/>
          </p:cNvSpPr>
          <p:nvPr>
            <p:ph type="title"/>
          </p:nvPr>
        </p:nvSpPr>
        <p:spPr/>
        <p:txBody>
          <a:bodyPr/>
          <a:lstStyle/>
          <a:p>
            <a:r>
              <a:rPr lang="en-US" dirty="0"/>
              <a:t>Updating app runtimes</a:t>
            </a:r>
          </a:p>
        </p:txBody>
      </p:sp>
      <p:sp>
        <p:nvSpPr>
          <p:cNvPr id="3" name="Text Placeholder 2">
            <a:extLst>
              <a:ext uri="{FF2B5EF4-FFF2-40B4-BE49-F238E27FC236}">
                <a16:creationId xmlns:a16="http://schemas.microsoft.com/office/drawing/2014/main" id="{9FBCF875-ECCF-423C-91F9-3DAE2CEDF94F}"/>
              </a:ext>
            </a:extLst>
          </p:cNvPr>
          <p:cNvSpPr>
            <a:spLocks noGrp="1"/>
          </p:cNvSpPr>
          <p:nvPr>
            <p:ph type="body" sz="quarter" idx="10"/>
          </p:nvPr>
        </p:nvSpPr>
        <p:spPr>
          <a:xfrm>
            <a:off x="588263" y="1436688"/>
            <a:ext cx="11018520" cy="4801314"/>
          </a:xfrm>
        </p:spPr>
        <p:txBody>
          <a:bodyPr/>
          <a:lstStyle/>
          <a:p>
            <a:r>
              <a:rPr lang="en-US" sz="2000" dirty="0" err="1"/>
              <a:t>az</a:t>
            </a:r>
            <a:r>
              <a:rPr lang="en-US" sz="2000" dirty="0"/>
              <a:t> </a:t>
            </a:r>
            <a:r>
              <a:rPr lang="en-US" sz="2000" dirty="0" err="1"/>
              <a:t>webapp</a:t>
            </a:r>
            <a:r>
              <a:rPr lang="en-US" sz="2000" dirty="0"/>
              <a:t> config set --net-framework-version v4.7 --resource-group &lt;</a:t>
            </a:r>
            <a:r>
              <a:rPr lang="en-US" sz="2000" dirty="0" err="1"/>
              <a:t>groupname</a:t>
            </a:r>
            <a:r>
              <a:rPr lang="en-US" sz="2000" dirty="0"/>
              <a:t>&gt; --name &lt;</a:t>
            </a:r>
            <a:r>
              <a:rPr lang="en-US" sz="2000" dirty="0" err="1"/>
              <a:t>appname</a:t>
            </a:r>
            <a:r>
              <a:rPr lang="en-US" sz="2000" dirty="0"/>
              <a:t>&gt;</a:t>
            </a:r>
          </a:p>
          <a:p>
            <a:endParaRPr lang="en-US" sz="2000" dirty="0"/>
          </a:p>
          <a:p>
            <a:r>
              <a:rPr lang="en-US" sz="2000" dirty="0" err="1"/>
              <a:t>az</a:t>
            </a:r>
            <a:r>
              <a:rPr lang="en-US" sz="2000" dirty="0"/>
              <a:t> </a:t>
            </a:r>
            <a:r>
              <a:rPr lang="en-US" sz="2000" dirty="0" err="1"/>
              <a:t>webapp</a:t>
            </a:r>
            <a:r>
              <a:rPr lang="en-US" sz="2000" dirty="0"/>
              <a:t> config set --php-version 7.0 --resource-group &lt;</a:t>
            </a:r>
            <a:r>
              <a:rPr lang="en-US" sz="2000" dirty="0" err="1"/>
              <a:t>groupname</a:t>
            </a:r>
            <a:r>
              <a:rPr lang="en-US" sz="2000" dirty="0"/>
              <a:t>&gt; --name &lt;</a:t>
            </a:r>
            <a:r>
              <a:rPr lang="en-US" sz="2000" dirty="0" err="1"/>
              <a:t>appname</a:t>
            </a:r>
            <a:r>
              <a:rPr lang="en-US" sz="2000" dirty="0"/>
              <a:t>&gt;</a:t>
            </a:r>
          </a:p>
          <a:p>
            <a:endParaRPr lang="en-US" sz="2000" dirty="0"/>
          </a:p>
          <a:p>
            <a:r>
              <a:rPr lang="en-US" sz="2000" dirty="0" err="1"/>
              <a:t>az</a:t>
            </a:r>
            <a:r>
              <a:rPr lang="en-US" sz="2000" dirty="0"/>
              <a:t> </a:t>
            </a:r>
            <a:r>
              <a:rPr lang="en-US" sz="2000" dirty="0" err="1"/>
              <a:t>webapp</a:t>
            </a:r>
            <a:r>
              <a:rPr lang="en-US" sz="2000" dirty="0"/>
              <a:t> config </a:t>
            </a:r>
            <a:r>
              <a:rPr lang="en-US" sz="2000" dirty="0" err="1"/>
              <a:t>appsettings</a:t>
            </a:r>
            <a:r>
              <a:rPr lang="en-US" sz="2000" dirty="0"/>
              <a:t> set --settings WEBSITE_NODE_DEFAULT_VERSION=8.9.3 --resource-group &lt;</a:t>
            </a:r>
            <a:r>
              <a:rPr lang="en-US" sz="2000" dirty="0" err="1"/>
              <a:t>groupname</a:t>
            </a:r>
            <a:r>
              <a:rPr lang="en-US" sz="2000" dirty="0"/>
              <a:t>&gt; --name &lt;</a:t>
            </a:r>
            <a:r>
              <a:rPr lang="en-US" sz="2000" dirty="0" err="1"/>
              <a:t>appname</a:t>
            </a:r>
            <a:r>
              <a:rPr lang="en-US" sz="2000" dirty="0"/>
              <a:t>&gt;</a:t>
            </a:r>
          </a:p>
          <a:p>
            <a:endParaRPr lang="en-US" sz="2000" dirty="0"/>
          </a:p>
          <a:p>
            <a:r>
              <a:rPr lang="en-US" sz="2000" dirty="0" err="1"/>
              <a:t>az</a:t>
            </a:r>
            <a:r>
              <a:rPr lang="en-US" sz="2000" dirty="0"/>
              <a:t> </a:t>
            </a:r>
            <a:r>
              <a:rPr lang="en-US" sz="2000" dirty="0" err="1"/>
              <a:t>webapp</a:t>
            </a:r>
            <a:r>
              <a:rPr lang="en-US" sz="2000" dirty="0"/>
              <a:t> config set --python-version 3.4 --resource-group &lt;</a:t>
            </a:r>
            <a:r>
              <a:rPr lang="en-US" sz="2000" dirty="0" err="1"/>
              <a:t>groupname</a:t>
            </a:r>
            <a:r>
              <a:rPr lang="en-US" sz="2000" dirty="0"/>
              <a:t>&gt; --name &lt;</a:t>
            </a:r>
            <a:r>
              <a:rPr lang="en-US" sz="2000" dirty="0" err="1"/>
              <a:t>appname</a:t>
            </a:r>
            <a:r>
              <a:rPr lang="en-US" sz="2000" dirty="0"/>
              <a:t>&gt;</a:t>
            </a:r>
          </a:p>
          <a:p>
            <a:endParaRPr lang="en-US" sz="2000" dirty="0"/>
          </a:p>
          <a:p>
            <a:r>
              <a:rPr lang="en-US" sz="2000" dirty="0" err="1"/>
              <a:t>az</a:t>
            </a:r>
            <a:r>
              <a:rPr lang="en-US" sz="2000" dirty="0"/>
              <a:t> </a:t>
            </a:r>
            <a:r>
              <a:rPr lang="en-US" sz="2000" dirty="0" err="1"/>
              <a:t>webapp</a:t>
            </a:r>
            <a:r>
              <a:rPr lang="en-US" sz="2000" dirty="0"/>
              <a:t> config set --java-version 1.8 --java-container Tomcat --java-container-version 9.0 --resource-group &lt;</a:t>
            </a:r>
            <a:r>
              <a:rPr lang="en-US" sz="2000" dirty="0" err="1"/>
              <a:t>groupname</a:t>
            </a:r>
            <a:r>
              <a:rPr lang="en-US" sz="2000" dirty="0"/>
              <a:t>&gt; --name &lt;</a:t>
            </a:r>
            <a:r>
              <a:rPr lang="en-US" sz="2000" dirty="0" err="1"/>
              <a:t>appname</a:t>
            </a:r>
            <a:r>
              <a:rPr lang="en-US" sz="2000" dirty="0"/>
              <a:t>&gt;</a:t>
            </a:r>
          </a:p>
        </p:txBody>
      </p:sp>
    </p:spTree>
    <p:extLst>
      <p:ext uri="{BB962C8B-B14F-4D97-AF65-F5344CB8AC3E}">
        <p14:creationId xmlns:p14="http://schemas.microsoft.com/office/powerpoint/2010/main" val="8828389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CFB2-9DE1-4C3F-A0F4-006691FC033A}"/>
              </a:ext>
            </a:extLst>
          </p:cNvPr>
          <p:cNvSpPr>
            <a:spLocks noGrp="1"/>
          </p:cNvSpPr>
          <p:nvPr>
            <p:ph type="title"/>
          </p:nvPr>
        </p:nvSpPr>
        <p:spPr>
          <a:xfrm>
            <a:off x="588263" y="457200"/>
            <a:ext cx="11018520" cy="553998"/>
          </a:xfrm>
        </p:spPr>
        <p:txBody>
          <a:bodyPr/>
          <a:lstStyle/>
          <a:p>
            <a:r>
              <a:rPr lang="en-US" dirty="0"/>
              <a:t>Inbound and outbound IP addresses</a:t>
            </a:r>
          </a:p>
        </p:txBody>
      </p:sp>
      <p:sp>
        <p:nvSpPr>
          <p:cNvPr id="3" name="Text Placeholder 2">
            <a:extLst>
              <a:ext uri="{FF2B5EF4-FFF2-40B4-BE49-F238E27FC236}">
                <a16:creationId xmlns:a16="http://schemas.microsoft.com/office/drawing/2014/main" id="{BCB407A0-6BB3-4766-93FF-1B3D5E0E18D6}"/>
              </a:ext>
            </a:extLst>
          </p:cNvPr>
          <p:cNvSpPr>
            <a:spLocks noGrp="1"/>
          </p:cNvSpPr>
          <p:nvPr>
            <p:ph type="body" sz="quarter" idx="10"/>
          </p:nvPr>
        </p:nvSpPr>
        <p:spPr>
          <a:xfrm>
            <a:off x="584200" y="1435497"/>
            <a:ext cx="11018520" cy="3976473"/>
          </a:xfrm>
        </p:spPr>
        <p:txBody>
          <a:bodyPr/>
          <a:lstStyle/>
          <a:p>
            <a:r>
              <a:rPr lang="en-US" dirty="0">
                <a:latin typeface="+mn-lt"/>
              </a:rPr>
              <a:t>Each app has a single inbound IP address</a:t>
            </a:r>
          </a:p>
          <a:p>
            <a:pPr lvl="1"/>
            <a:r>
              <a:rPr lang="en-US" dirty="0"/>
              <a:t>Regardless of scale-out quantity</a:t>
            </a:r>
          </a:p>
          <a:p>
            <a:r>
              <a:rPr lang="en-US" dirty="0">
                <a:latin typeface="+mn-lt"/>
              </a:rPr>
              <a:t>Inbound IP address can change</a:t>
            </a:r>
          </a:p>
          <a:p>
            <a:pPr lvl="1"/>
            <a:r>
              <a:rPr lang="en-US" dirty="0"/>
              <a:t>Delete an app and re-create it in a new resource group</a:t>
            </a:r>
          </a:p>
          <a:p>
            <a:pPr lvl="1"/>
            <a:r>
              <a:rPr lang="en-US" dirty="0"/>
              <a:t>Delete the last app in a resource group + region combination and re-create it</a:t>
            </a:r>
          </a:p>
          <a:p>
            <a:pPr lvl="1"/>
            <a:r>
              <a:rPr lang="en-US" dirty="0"/>
              <a:t>Delete an existing SSL binding</a:t>
            </a:r>
          </a:p>
          <a:p>
            <a:r>
              <a:rPr lang="en-US" dirty="0">
                <a:latin typeface="+mn-lt"/>
              </a:rPr>
              <a:t>You can opt to use a state inbound IP</a:t>
            </a:r>
          </a:p>
          <a:p>
            <a:r>
              <a:rPr lang="en-US" dirty="0">
                <a:latin typeface="+mn-lt"/>
              </a:rPr>
              <a:t>Each app has a set number of outbound IP addresses</a:t>
            </a:r>
          </a:p>
          <a:p>
            <a:pPr lvl="1"/>
            <a:r>
              <a:rPr lang="en-US" dirty="0"/>
              <a:t>The set and quantity changes as you scale your app between tiers</a:t>
            </a:r>
          </a:p>
        </p:txBody>
      </p:sp>
    </p:spTree>
    <p:extLst>
      <p:ext uri="{BB962C8B-B14F-4D97-AF65-F5344CB8AC3E}">
        <p14:creationId xmlns:p14="http://schemas.microsoft.com/office/powerpoint/2010/main" val="13167409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CFB2-9DE1-4C3F-A0F4-006691FC033A}"/>
              </a:ext>
            </a:extLst>
          </p:cNvPr>
          <p:cNvSpPr>
            <a:spLocks noGrp="1"/>
          </p:cNvSpPr>
          <p:nvPr>
            <p:ph type="title"/>
          </p:nvPr>
        </p:nvSpPr>
        <p:spPr/>
        <p:txBody>
          <a:bodyPr/>
          <a:lstStyle/>
          <a:p>
            <a:r>
              <a:rPr lang="en-US" dirty="0"/>
              <a:t>Find outbound IP addresses</a:t>
            </a:r>
          </a:p>
        </p:txBody>
      </p:sp>
      <p:sp>
        <p:nvSpPr>
          <p:cNvPr id="4" name="Text Placeholder 3">
            <a:extLst>
              <a:ext uri="{FF2B5EF4-FFF2-40B4-BE49-F238E27FC236}">
                <a16:creationId xmlns:a16="http://schemas.microsoft.com/office/drawing/2014/main" id="{CBFEC91F-B79D-42DF-B70B-22BEFACAF8A0}"/>
              </a:ext>
            </a:extLst>
          </p:cNvPr>
          <p:cNvSpPr>
            <a:spLocks noGrp="1"/>
          </p:cNvSpPr>
          <p:nvPr>
            <p:ph type="body" sz="quarter" idx="10"/>
          </p:nvPr>
        </p:nvSpPr>
        <p:spPr>
          <a:xfrm>
            <a:off x="588263" y="1436688"/>
            <a:ext cx="11018520" cy="2769989"/>
          </a:xfrm>
        </p:spPr>
        <p:txBody>
          <a:bodyPr/>
          <a:lstStyle/>
          <a:p>
            <a:r>
              <a:rPr lang="en-US" sz="2000" dirty="0"/>
              <a:t>// find Outbound IP address</a:t>
            </a:r>
          </a:p>
          <a:p>
            <a:r>
              <a:rPr lang="en-US" sz="2000" dirty="0" err="1"/>
              <a:t>az</a:t>
            </a:r>
            <a:r>
              <a:rPr lang="en-US" sz="2000" dirty="0"/>
              <a:t> </a:t>
            </a:r>
            <a:r>
              <a:rPr lang="en-US" sz="2000" dirty="0" err="1"/>
              <a:t>webapp</a:t>
            </a:r>
            <a:r>
              <a:rPr lang="en-US" sz="2000" dirty="0"/>
              <a:t> show --resource-group &lt;</a:t>
            </a:r>
            <a:r>
              <a:rPr lang="en-US" sz="2000" dirty="0" err="1"/>
              <a:t>group_name</a:t>
            </a:r>
            <a:r>
              <a:rPr lang="en-US" sz="2000" dirty="0"/>
              <a:t>&gt; --name &lt;</a:t>
            </a:r>
            <a:r>
              <a:rPr lang="en-US" sz="2000" dirty="0" err="1"/>
              <a:t>app_name</a:t>
            </a:r>
            <a:r>
              <a:rPr lang="en-US" sz="2000" dirty="0"/>
              <a:t>&gt; --query </a:t>
            </a:r>
            <a:r>
              <a:rPr lang="en-US" sz="2000" dirty="0" err="1"/>
              <a:t>outboundIpAddresses</a:t>
            </a:r>
            <a:r>
              <a:rPr lang="en-US" sz="2000" dirty="0"/>
              <a:t> --output </a:t>
            </a:r>
            <a:r>
              <a:rPr lang="en-US" sz="2000" dirty="0" err="1"/>
              <a:t>tsv</a:t>
            </a:r>
            <a:endParaRPr lang="en-US" sz="2000" dirty="0"/>
          </a:p>
          <a:p>
            <a:endParaRPr lang="en-US" sz="2000" dirty="0"/>
          </a:p>
          <a:p>
            <a:r>
              <a:rPr lang="en-US" sz="2000" dirty="0"/>
              <a:t>// find all possible IP addresses (regardless of tier)</a:t>
            </a:r>
          </a:p>
          <a:p>
            <a:r>
              <a:rPr lang="en-US" sz="2000" dirty="0" err="1"/>
              <a:t>az</a:t>
            </a:r>
            <a:r>
              <a:rPr lang="en-US" sz="2000" dirty="0"/>
              <a:t> </a:t>
            </a:r>
            <a:r>
              <a:rPr lang="en-US" sz="2000" dirty="0" err="1"/>
              <a:t>webapp</a:t>
            </a:r>
            <a:r>
              <a:rPr lang="en-US" sz="2000" dirty="0"/>
              <a:t> show --resource-group &lt;</a:t>
            </a:r>
            <a:r>
              <a:rPr lang="en-US" sz="2000" dirty="0" err="1"/>
              <a:t>group_name</a:t>
            </a:r>
            <a:r>
              <a:rPr lang="en-US" sz="2000" dirty="0"/>
              <a:t>&gt; --name &lt;</a:t>
            </a:r>
            <a:r>
              <a:rPr lang="en-US" sz="2000" dirty="0" err="1"/>
              <a:t>app_name</a:t>
            </a:r>
            <a:r>
              <a:rPr lang="en-US" sz="2000" dirty="0"/>
              <a:t>&gt; --query </a:t>
            </a:r>
            <a:r>
              <a:rPr lang="en-US" sz="2000" dirty="0" err="1"/>
              <a:t>possibleOutboundIpAddresses</a:t>
            </a:r>
            <a:r>
              <a:rPr lang="en-US" sz="2000" dirty="0"/>
              <a:t> --output </a:t>
            </a:r>
            <a:r>
              <a:rPr lang="en-US" sz="2000" dirty="0" err="1"/>
              <a:t>tsv</a:t>
            </a:r>
            <a:endParaRPr lang="en-US" sz="2000" dirty="0"/>
          </a:p>
          <a:p>
            <a:endParaRPr lang="en-US" sz="2000" dirty="0"/>
          </a:p>
        </p:txBody>
      </p:sp>
    </p:spTree>
    <p:extLst>
      <p:ext uri="{BB962C8B-B14F-4D97-AF65-F5344CB8AC3E}">
        <p14:creationId xmlns:p14="http://schemas.microsoft.com/office/powerpoint/2010/main" val="15236911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0E21-4168-4096-BE05-E42C04419588}"/>
              </a:ext>
            </a:extLst>
          </p:cNvPr>
          <p:cNvSpPr>
            <a:spLocks noGrp="1"/>
          </p:cNvSpPr>
          <p:nvPr>
            <p:ph type="title"/>
          </p:nvPr>
        </p:nvSpPr>
        <p:spPr/>
        <p:txBody>
          <a:bodyPr/>
          <a:lstStyle/>
          <a:p>
            <a:r>
              <a:rPr lang="en-US" dirty="0"/>
              <a:t>Azure App Service Hybrid Connections</a:t>
            </a:r>
          </a:p>
        </p:txBody>
      </p:sp>
      <p:sp>
        <p:nvSpPr>
          <p:cNvPr id="3" name="Text Placeholder 2">
            <a:extLst>
              <a:ext uri="{FF2B5EF4-FFF2-40B4-BE49-F238E27FC236}">
                <a16:creationId xmlns:a16="http://schemas.microsoft.com/office/drawing/2014/main" id="{248573D5-FF30-482B-912B-BB31F7F559BD}"/>
              </a:ext>
            </a:extLst>
          </p:cNvPr>
          <p:cNvSpPr>
            <a:spLocks noGrp="1"/>
          </p:cNvSpPr>
          <p:nvPr>
            <p:ph type="body" sz="quarter" idx="10"/>
          </p:nvPr>
        </p:nvSpPr>
        <p:spPr>
          <a:xfrm>
            <a:off x="584200" y="1435497"/>
            <a:ext cx="11018520" cy="4198072"/>
          </a:xfrm>
        </p:spPr>
        <p:txBody>
          <a:bodyPr/>
          <a:lstStyle/>
          <a:p>
            <a:r>
              <a:rPr lang="en-US" dirty="0">
                <a:latin typeface="+mn-lt"/>
              </a:rPr>
              <a:t>Enables access to resources in other networks</a:t>
            </a:r>
          </a:p>
          <a:p>
            <a:pPr lvl="1"/>
            <a:r>
              <a:rPr lang="en-US" dirty="0"/>
              <a:t>Any operating system and any application</a:t>
            </a:r>
          </a:p>
          <a:p>
            <a:pPr lvl="1"/>
            <a:r>
              <a:rPr lang="en-US" dirty="0"/>
              <a:t>Hosted in other cloud networks, local networks, or even a specific machine</a:t>
            </a:r>
          </a:p>
          <a:p>
            <a:r>
              <a:rPr lang="en-US" dirty="0">
                <a:latin typeface="+mn-lt"/>
              </a:rPr>
              <a:t>Correlates to a single TCP host and port combination</a:t>
            </a:r>
          </a:p>
          <a:p>
            <a:r>
              <a:rPr lang="en-US" dirty="0">
                <a:latin typeface="+mn-lt"/>
              </a:rPr>
              <a:t>Service that is available in more than just App Service</a:t>
            </a:r>
          </a:p>
          <a:p>
            <a:r>
              <a:rPr lang="en-US" dirty="0">
                <a:latin typeface="+mn-lt"/>
              </a:rPr>
              <a:t>Benefits:</a:t>
            </a:r>
          </a:p>
          <a:p>
            <a:pPr lvl="1"/>
            <a:r>
              <a:rPr lang="en-US" dirty="0"/>
              <a:t>Doesn’t require internet-facing endpoint</a:t>
            </a:r>
          </a:p>
          <a:p>
            <a:pPr lvl="1"/>
            <a:r>
              <a:rPr lang="en-US" dirty="0"/>
              <a:t>Web Apps can access on-premises systems securely</a:t>
            </a:r>
          </a:p>
          <a:p>
            <a:pPr lvl="1"/>
            <a:r>
              <a:rPr lang="en-US" dirty="0"/>
              <a:t>Does not require firewall changes in most scenarios</a:t>
            </a:r>
          </a:p>
          <a:p>
            <a:pPr lvl="1"/>
            <a:r>
              <a:rPr lang="en-US" dirty="0"/>
              <a:t>Framework and operating system agnostic</a:t>
            </a:r>
          </a:p>
        </p:txBody>
      </p:sp>
    </p:spTree>
    <p:extLst>
      <p:ext uri="{BB962C8B-B14F-4D97-AF65-F5344CB8AC3E}">
        <p14:creationId xmlns:p14="http://schemas.microsoft.com/office/powerpoint/2010/main" val="343445162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0E21-4168-4096-BE05-E42C04419588}"/>
              </a:ext>
            </a:extLst>
          </p:cNvPr>
          <p:cNvSpPr>
            <a:spLocks noGrp="1"/>
          </p:cNvSpPr>
          <p:nvPr>
            <p:ph type="title"/>
          </p:nvPr>
        </p:nvSpPr>
        <p:spPr/>
        <p:txBody>
          <a:bodyPr/>
          <a:lstStyle/>
          <a:p>
            <a:r>
              <a:rPr lang="en-US" dirty="0"/>
              <a:t>Azure App Service Hybrid Connections example</a:t>
            </a:r>
          </a:p>
        </p:txBody>
      </p:sp>
      <p:pic>
        <p:nvPicPr>
          <p:cNvPr id="5" name="Picture 4" descr="Illustration showing how a web app can use a Hybrid Connection as a relay to communicate with a database on-premise that has the Hybrid Connection Manager in the same network.">
            <a:extLst>
              <a:ext uri="{FF2B5EF4-FFF2-40B4-BE49-F238E27FC236}">
                <a16:creationId xmlns:a16="http://schemas.microsoft.com/office/drawing/2014/main" id="{BC145520-E609-4125-B520-0C120170177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1135687" y="1891270"/>
            <a:ext cx="10362857" cy="3497143"/>
          </a:xfrm>
          <a:prstGeom prst="rect">
            <a:avLst/>
          </a:prstGeom>
        </p:spPr>
      </p:pic>
    </p:spTree>
    <p:extLst>
      <p:ext uri="{BB962C8B-B14F-4D97-AF65-F5344CB8AC3E}">
        <p14:creationId xmlns:p14="http://schemas.microsoft.com/office/powerpoint/2010/main" val="31427742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8E12-228E-4EF8-8C52-E2A34CCEB0D4}"/>
              </a:ext>
            </a:extLst>
          </p:cNvPr>
          <p:cNvSpPr>
            <a:spLocks noGrp="1"/>
          </p:cNvSpPr>
          <p:nvPr>
            <p:ph type="title"/>
          </p:nvPr>
        </p:nvSpPr>
        <p:spPr/>
        <p:txBody>
          <a:bodyPr/>
          <a:lstStyle/>
          <a:p>
            <a:r>
              <a:rPr lang="en-US" dirty="0"/>
              <a:t>Controlling traffic by using Azure Traffic Manager</a:t>
            </a:r>
          </a:p>
        </p:txBody>
      </p:sp>
      <p:sp>
        <p:nvSpPr>
          <p:cNvPr id="3" name="Text Placeholder 2">
            <a:extLst>
              <a:ext uri="{FF2B5EF4-FFF2-40B4-BE49-F238E27FC236}">
                <a16:creationId xmlns:a16="http://schemas.microsoft.com/office/drawing/2014/main" id="{B95D03E6-C97C-46E0-8C50-325ED8FE3819}"/>
              </a:ext>
            </a:extLst>
          </p:cNvPr>
          <p:cNvSpPr>
            <a:spLocks noGrp="1"/>
          </p:cNvSpPr>
          <p:nvPr>
            <p:ph type="body" sz="quarter" idx="10"/>
          </p:nvPr>
        </p:nvSpPr>
        <p:spPr>
          <a:xfrm>
            <a:off x="584200" y="1435497"/>
            <a:ext cx="11018520" cy="2942344"/>
          </a:xfrm>
        </p:spPr>
        <p:txBody>
          <a:bodyPr/>
          <a:lstStyle/>
          <a:p>
            <a:r>
              <a:rPr lang="en-US" dirty="0">
                <a:latin typeface="+mn-lt"/>
              </a:rPr>
              <a:t>Routes requests from clients to apps in Azure</a:t>
            </a:r>
          </a:p>
          <a:p>
            <a:r>
              <a:rPr lang="en-US" dirty="0">
                <a:latin typeface="+mn-lt"/>
              </a:rPr>
              <a:t>Keeps track of app status (running, stopped, deleted)</a:t>
            </a:r>
          </a:p>
          <a:p>
            <a:pPr lvl="1"/>
            <a:r>
              <a:rPr lang="en-US" dirty="0"/>
              <a:t>Will automatically route traffic away from an unavailable app</a:t>
            </a:r>
          </a:p>
          <a:p>
            <a:r>
              <a:rPr lang="en-US" dirty="0">
                <a:latin typeface="+mn-lt"/>
              </a:rPr>
              <a:t>Configured by using profiles</a:t>
            </a:r>
          </a:p>
          <a:p>
            <a:pPr lvl="1"/>
            <a:r>
              <a:rPr lang="en-US" dirty="0"/>
              <a:t>Stores the routing method for requests</a:t>
            </a:r>
          </a:p>
          <a:p>
            <a:pPr lvl="1"/>
            <a:r>
              <a:rPr lang="en-US" dirty="0"/>
              <a:t>Stores a list of endpoints (apps) to route requests to</a:t>
            </a:r>
          </a:p>
          <a:p>
            <a:pPr lvl="1"/>
            <a:r>
              <a:rPr lang="en-US" dirty="0"/>
              <a:t>Stores information about endpoint status</a:t>
            </a:r>
          </a:p>
        </p:txBody>
      </p:sp>
    </p:spTree>
    <p:extLst>
      <p:ext uri="{BB962C8B-B14F-4D97-AF65-F5344CB8AC3E}">
        <p14:creationId xmlns:p14="http://schemas.microsoft.com/office/powerpoint/2010/main" val="31892325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1A3A-17BE-4F51-A33F-B0D63544C202}"/>
              </a:ext>
            </a:extLst>
          </p:cNvPr>
          <p:cNvSpPr>
            <a:spLocks noGrp="1"/>
          </p:cNvSpPr>
          <p:nvPr>
            <p:ph type="title"/>
          </p:nvPr>
        </p:nvSpPr>
        <p:spPr/>
        <p:txBody>
          <a:bodyPr/>
          <a:lstStyle/>
          <a:p>
            <a:r>
              <a:rPr lang="en-US" dirty="0"/>
              <a:t>Azure Traffic Manager routing methods</a:t>
            </a:r>
          </a:p>
        </p:txBody>
      </p:sp>
      <p:sp>
        <p:nvSpPr>
          <p:cNvPr id="3" name="Text Placeholder 2">
            <a:extLst>
              <a:ext uri="{FF2B5EF4-FFF2-40B4-BE49-F238E27FC236}">
                <a16:creationId xmlns:a16="http://schemas.microsoft.com/office/drawing/2014/main" id="{CE249B8F-D5D8-4C19-BF70-CE09268479E0}"/>
              </a:ext>
            </a:extLst>
          </p:cNvPr>
          <p:cNvSpPr>
            <a:spLocks noGrp="1"/>
          </p:cNvSpPr>
          <p:nvPr>
            <p:ph type="body" sz="quarter" idx="10"/>
          </p:nvPr>
        </p:nvSpPr>
        <p:spPr>
          <a:xfrm>
            <a:off x="584200" y="1435497"/>
            <a:ext cx="11018520" cy="4198072"/>
          </a:xfrm>
        </p:spPr>
        <p:txBody>
          <a:bodyPr/>
          <a:lstStyle/>
          <a:p>
            <a:r>
              <a:rPr lang="en-US" dirty="0">
                <a:latin typeface="+mn-lt"/>
              </a:rPr>
              <a:t>Priority</a:t>
            </a:r>
          </a:p>
          <a:p>
            <a:pPr lvl="1"/>
            <a:r>
              <a:rPr lang="en-US" dirty="0"/>
              <a:t>Distribute users to a specific app</a:t>
            </a:r>
          </a:p>
          <a:p>
            <a:pPr lvl="1"/>
            <a:r>
              <a:rPr lang="en-US" dirty="0"/>
              <a:t>In case of failure, route users to backup apps based on a priority scheme</a:t>
            </a:r>
          </a:p>
          <a:p>
            <a:r>
              <a:rPr lang="en-US" dirty="0">
                <a:latin typeface="+mn-lt"/>
              </a:rPr>
              <a:t>Weighted</a:t>
            </a:r>
          </a:p>
          <a:p>
            <a:pPr lvl="1"/>
            <a:r>
              <a:rPr lang="en-US" dirty="0"/>
              <a:t>Distribute traffic across apps according to weights that you define</a:t>
            </a:r>
          </a:p>
          <a:p>
            <a:pPr lvl="1"/>
            <a:r>
              <a:rPr lang="en-US" dirty="0"/>
              <a:t>Your weight definition could potentially distribute users evenly</a:t>
            </a:r>
          </a:p>
          <a:p>
            <a:r>
              <a:rPr lang="en-US" dirty="0">
                <a:latin typeface="+mn-lt"/>
              </a:rPr>
              <a:t>Performance</a:t>
            </a:r>
          </a:p>
          <a:p>
            <a:pPr lvl="1"/>
            <a:r>
              <a:rPr lang="en-US" dirty="0"/>
              <a:t>Route users to the “closest” app location based on latency</a:t>
            </a:r>
          </a:p>
          <a:p>
            <a:r>
              <a:rPr lang="en-US" dirty="0">
                <a:latin typeface="+mn-lt"/>
              </a:rPr>
              <a:t>Geographic</a:t>
            </a:r>
          </a:p>
          <a:p>
            <a:pPr lvl="1"/>
            <a:r>
              <a:rPr lang="en-US" dirty="0"/>
              <a:t>Route users to specific app locations based on their current location</a:t>
            </a:r>
          </a:p>
        </p:txBody>
      </p:sp>
    </p:spTree>
    <p:extLst>
      <p:ext uri="{BB962C8B-B14F-4D97-AF65-F5344CB8AC3E}">
        <p14:creationId xmlns:p14="http://schemas.microsoft.com/office/powerpoint/2010/main" val="14498909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334E-B73F-4EF9-BC8A-D08A7AE9F8AA}"/>
              </a:ext>
            </a:extLst>
          </p:cNvPr>
          <p:cNvSpPr>
            <a:spLocks noGrp="1"/>
          </p:cNvSpPr>
          <p:nvPr>
            <p:ph type="title"/>
          </p:nvPr>
        </p:nvSpPr>
        <p:spPr/>
        <p:txBody>
          <a:bodyPr/>
          <a:lstStyle/>
          <a:p>
            <a:r>
              <a:rPr lang="fr-FR" dirty="0"/>
              <a:t>Azure App Service Local Cache</a:t>
            </a:r>
            <a:endParaRPr lang="en-US" dirty="0"/>
          </a:p>
        </p:txBody>
      </p:sp>
      <p:sp>
        <p:nvSpPr>
          <p:cNvPr id="3" name="Text Placeholder 2">
            <a:extLst>
              <a:ext uri="{FF2B5EF4-FFF2-40B4-BE49-F238E27FC236}">
                <a16:creationId xmlns:a16="http://schemas.microsoft.com/office/drawing/2014/main" id="{4168D05C-AE50-401C-9B82-C7EFEBF707AE}"/>
              </a:ext>
            </a:extLst>
          </p:cNvPr>
          <p:cNvSpPr>
            <a:spLocks noGrp="1"/>
          </p:cNvSpPr>
          <p:nvPr>
            <p:ph type="body" sz="quarter" idx="10"/>
          </p:nvPr>
        </p:nvSpPr>
        <p:spPr>
          <a:xfrm>
            <a:off x="584200" y="1435497"/>
            <a:ext cx="11018520" cy="2412968"/>
          </a:xfrm>
        </p:spPr>
        <p:txBody>
          <a:bodyPr/>
          <a:lstStyle/>
          <a:p>
            <a:r>
              <a:rPr lang="en-US" dirty="0">
                <a:latin typeface="Segoe UI" panose="020B0502040204020203" pitchFamily="34" charset="0"/>
                <a:cs typeface="Segoe UI" panose="020B0502040204020203" pitchFamily="34" charset="0"/>
              </a:rPr>
              <a:t>Provides a write-but-discard cache of your content</a:t>
            </a:r>
          </a:p>
          <a:p>
            <a:r>
              <a:rPr lang="en-US" dirty="0">
                <a:latin typeface="Segoe UI" panose="020B0502040204020203" pitchFamily="34" charset="0"/>
                <a:cs typeface="Segoe UI" panose="020B0502040204020203" pitchFamily="34" charset="0"/>
              </a:rPr>
              <a:t>Created asynchronously when site is started</a:t>
            </a:r>
          </a:p>
          <a:p>
            <a:r>
              <a:rPr lang="en-US" dirty="0">
                <a:latin typeface="Segoe UI" panose="020B0502040204020203" pitchFamily="34" charset="0"/>
                <a:cs typeface="Segoe UI" panose="020B0502040204020203" pitchFamily="34" charset="0"/>
              </a:rPr>
              <a:t>Automatically serves content once the cache is ready</a:t>
            </a:r>
          </a:p>
          <a:p>
            <a:r>
              <a:rPr lang="en-US" dirty="0">
                <a:latin typeface="Segoe UI" panose="020B0502040204020203" pitchFamily="34" charset="0"/>
                <a:cs typeface="Segoe UI" panose="020B0502040204020203" pitchFamily="34" charset="0"/>
              </a:rPr>
              <a:t>Faster than reading content from Azure Storage directly on each client request</a:t>
            </a:r>
          </a:p>
        </p:txBody>
      </p:sp>
    </p:spTree>
    <p:extLst>
      <p:ext uri="{BB962C8B-B14F-4D97-AF65-F5344CB8AC3E}">
        <p14:creationId xmlns:p14="http://schemas.microsoft.com/office/powerpoint/2010/main" val="5944185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App Service core concepts</a:t>
            </a:r>
          </a:p>
          <a:p>
            <a:pPr marL="342900" indent="-342900">
              <a:buFont typeface="Arial" panose="020B0604020202020204" pitchFamily="34" charset="0"/>
              <a:buChar char="•"/>
            </a:pPr>
            <a:r>
              <a:rPr lang="en-US" dirty="0"/>
              <a:t>Creating an Azure App Service web app</a:t>
            </a:r>
          </a:p>
          <a:p>
            <a:pPr marL="342900" indent="-342900">
              <a:buFont typeface="Arial" panose="020B0604020202020204" pitchFamily="34" charset="0"/>
              <a:buChar char="•"/>
            </a:pPr>
            <a:r>
              <a:rPr lang="en-US" dirty="0"/>
              <a:t>Creating background tasks by using </a:t>
            </a:r>
            <a:r>
              <a:rPr lang="en-US" dirty="0" err="1"/>
              <a:t>WebJobs</a:t>
            </a:r>
            <a:endParaRPr lang="en-US" dirty="0"/>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F6A2-9CD6-4C13-A14B-E11E6E380D60}"/>
              </a:ext>
            </a:extLst>
          </p:cNvPr>
          <p:cNvSpPr>
            <a:spLocks noGrp="1"/>
          </p:cNvSpPr>
          <p:nvPr>
            <p:ph type="title"/>
          </p:nvPr>
        </p:nvSpPr>
        <p:spPr/>
        <p:txBody>
          <a:bodyPr/>
          <a:lstStyle/>
          <a:p>
            <a:r>
              <a:rPr lang="en-US" dirty="0"/>
              <a:t>App Service environments (ASEs)</a:t>
            </a:r>
          </a:p>
        </p:txBody>
      </p:sp>
      <p:sp>
        <p:nvSpPr>
          <p:cNvPr id="3" name="Text Placeholder 2">
            <a:extLst>
              <a:ext uri="{FF2B5EF4-FFF2-40B4-BE49-F238E27FC236}">
                <a16:creationId xmlns:a16="http://schemas.microsoft.com/office/drawing/2014/main" id="{DF0CF4C2-D1F7-4661-9AB8-36EF1B7342A9}"/>
              </a:ext>
            </a:extLst>
          </p:cNvPr>
          <p:cNvSpPr>
            <a:spLocks noGrp="1"/>
          </p:cNvSpPr>
          <p:nvPr>
            <p:ph type="body" sz="quarter" idx="10"/>
          </p:nvPr>
        </p:nvSpPr>
        <p:spPr>
          <a:xfrm>
            <a:off x="584200" y="1435497"/>
            <a:ext cx="11018520" cy="4407360"/>
          </a:xfrm>
        </p:spPr>
        <p:txBody>
          <a:bodyPr/>
          <a:lstStyle/>
          <a:p>
            <a:r>
              <a:rPr lang="en-US" dirty="0">
                <a:latin typeface="+mn-lt"/>
              </a:rPr>
              <a:t>App Service variant that provides a fully isolated and dedicated environment for securely running App Service apps at high scale</a:t>
            </a:r>
          </a:p>
          <a:p>
            <a:r>
              <a:rPr lang="en-US" dirty="0">
                <a:latin typeface="+mn-lt"/>
              </a:rPr>
              <a:t>Ideal for application workloads that require:</a:t>
            </a:r>
          </a:p>
          <a:p>
            <a:pPr lvl="1"/>
            <a:r>
              <a:rPr lang="en-US" dirty="0"/>
              <a:t>Very high scale, higher than typical App Service capacity</a:t>
            </a:r>
          </a:p>
          <a:p>
            <a:pPr lvl="1"/>
            <a:r>
              <a:rPr lang="en-US" dirty="0"/>
              <a:t>Network isolation and secure network access</a:t>
            </a:r>
          </a:p>
          <a:p>
            <a:pPr lvl="1"/>
            <a:r>
              <a:rPr lang="en-US" dirty="0"/>
              <a:t>High memory utilization</a:t>
            </a:r>
          </a:p>
          <a:p>
            <a:r>
              <a:rPr lang="en-US" dirty="0">
                <a:latin typeface="+mn-lt"/>
              </a:rPr>
              <a:t>Single or Multi-region</a:t>
            </a:r>
          </a:p>
          <a:p>
            <a:r>
              <a:rPr lang="en-US" dirty="0">
                <a:latin typeface="+mn-lt"/>
              </a:rPr>
              <a:t>Deployed to a virtual network</a:t>
            </a:r>
          </a:p>
          <a:p>
            <a:r>
              <a:rPr lang="en-US" dirty="0">
                <a:latin typeface="+mn-lt"/>
              </a:rPr>
              <a:t>An ASE is dedicated exclusively to a single subscription </a:t>
            </a:r>
          </a:p>
          <a:p>
            <a:pPr lvl="1"/>
            <a:r>
              <a:rPr lang="en-US" dirty="0"/>
              <a:t>Max 100 instances</a:t>
            </a:r>
          </a:p>
        </p:txBody>
      </p:sp>
    </p:spTree>
    <p:extLst>
      <p:ext uri="{BB962C8B-B14F-4D97-AF65-F5344CB8AC3E}">
        <p14:creationId xmlns:p14="http://schemas.microsoft.com/office/powerpoint/2010/main" val="378089647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Creating an Azure App Service web app</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917-D22F-44EF-873F-A34855BED339}"/>
              </a:ext>
            </a:extLst>
          </p:cNvPr>
          <p:cNvSpPr>
            <a:spLocks noGrp="1"/>
          </p:cNvSpPr>
          <p:nvPr>
            <p:ph type="title"/>
          </p:nvPr>
        </p:nvSpPr>
        <p:spPr/>
        <p:txBody>
          <a:bodyPr/>
          <a:lstStyle/>
          <a:p>
            <a:r>
              <a:rPr lang="en-US" dirty="0"/>
              <a:t>Creating a web app with Azure CLI</a:t>
            </a:r>
          </a:p>
        </p:txBody>
      </p:sp>
      <p:graphicFrame>
        <p:nvGraphicFramePr>
          <p:cNvPr id="5" name="Table 4" descr="Table listing CLI commands available to manage Azure Web App resources. For example, the first command listed is &quot;az group create&quot;, &quot;Creates a resource group in which all resources are stored.&quot;">
            <a:extLst>
              <a:ext uri="{FF2B5EF4-FFF2-40B4-BE49-F238E27FC236}">
                <a16:creationId xmlns:a16="http://schemas.microsoft.com/office/drawing/2014/main" id="{E23FE71C-47D6-4BC4-9399-46BA3B846F1F}"/>
              </a:ext>
            </a:extLst>
          </p:cNvPr>
          <p:cNvGraphicFramePr>
            <a:graphicFrameLocks noGrp="1"/>
          </p:cNvGraphicFramePr>
          <p:nvPr>
            <p:extLst>
              <p:ext uri="{D42A27DB-BD31-4B8C-83A1-F6EECF244321}">
                <p14:modId xmlns:p14="http://schemas.microsoft.com/office/powerpoint/2010/main" val="2143848829"/>
              </p:ext>
            </p:extLst>
          </p:nvPr>
        </p:nvGraphicFramePr>
        <p:xfrm>
          <a:off x="588263" y="1435099"/>
          <a:ext cx="11018520" cy="4965700"/>
        </p:xfrm>
        <a:graphic>
          <a:graphicData uri="http://schemas.openxmlformats.org/drawingml/2006/table">
            <a:tbl>
              <a:tblPr firstRow="1" firstCol="1">
                <a:tableStyleId>{793D81CF-94F2-401A-BA57-92F5A7B2D0C5}</a:tableStyleId>
              </a:tblPr>
              <a:tblGrid>
                <a:gridCol w="5509260">
                  <a:extLst>
                    <a:ext uri="{9D8B030D-6E8A-4147-A177-3AD203B41FA5}">
                      <a16:colId xmlns:a16="http://schemas.microsoft.com/office/drawing/2014/main" val="1207813827"/>
                    </a:ext>
                  </a:extLst>
                </a:gridCol>
                <a:gridCol w="5509260">
                  <a:extLst>
                    <a:ext uri="{9D8B030D-6E8A-4147-A177-3AD203B41FA5}">
                      <a16:colId xmlns:a16="http://schemas.microsoft.com/office/drawing/2014/main" val="4184906670"/>
                    </a:ext>
                  </a:extLst>
                </a:gridCol>
              </a:tblGrid>
              <a:tr h="777760">
                <a:tc>
                  <a:txBody>
                    <a:bodyPr/>
                    <a:lstStyle/>
                    <a:p>
                      <a:pPr algn="ctr"/>
                      <a:r>
                        <a:rPr lang="en-US" sz="2400" dirty="0">
                          <a:effectLst/>
                        </a:rPr>
                        <a:t>Command</a:t>
                      </a:r>
                    </a:p>
                  </a:txBody>
                  <a:tcPr marL="137160" marR="137160" marT="137160" marB="137160" anchor="ctr"/>
                </a:tc>
                <a:tc>
                  <a:txBody>
                    <a:bodyPr/>
                    <a:lstStyle/>
                    <a:p>
                      <a:pPr algn="ctr"/>
                      <a:r>
                        <a:rPr lang="en-US" sz="2400" dirty="0">
                          <a:effectLst/>
                        </a:rPr>
                        <a:t>Notes</a:t>
                      </a:r>
                    </a:p>
                  </a:txBody>
                  <a:tcPr marL="137160" marR="137160" marT="137160" marB="137160" anchor="ctr"/>
                </a:tc>
                <a:extLst>
                  <a:ext uri="{0D108BD9-81ED-4DB2-BD59-A6C34878D82A}">
                    <a16:rowId xmlns:a16="http://schemas.microsoft.com/office/drawing/2014/main" val="4246308650"/>
                  </a:ext>
                </a:extLst>
              </a:tr>
              <a:tr h="1046985">
                <a:tc>
                  <a:txBody>
                    <a:bodyPr/>
                    <a:lstStyle/>
                    <a:p>
                      <a:r>
                        <a:rPr lang="en-US" sz="2000" dirty="0" err="1">
                          <a:effectLst/>
                          <a:latin typeface="Consolas" panose="020B0609020204030204" pitchFamily="49" charset="0"/>
                        </a:rPr>
                        <a:t>az</a:t>
                      </a:r>
                      <a:r>
                        <a:rPr lang="en-US" sz="2000" dirty="0">
                          <a:effectLst/>
                          <a:latin typeface="Consolas" panose="020B0609020204030204" pitchFamily="49" charset="0"/>
                        </a:rPr>
                        <a:t> group create</a:t>
                      </a:r>
                    </a:p>
                  </a:txBody>
                  <a:tcPr marL="137160" marR="137160" marT="137160" marB="137160" anchor="ctr"/>
                </a:tc>
                <a:tc>
                  <a:txBody>
                    <a:bodyPr/>
                    <a:lstStyle/>
                    <a:p>
                      <a:r>
                        <a:rPr lang="en-US" sz="2000" dirty="0">
                          <a:effectLst/>
                        </a:rPr>
                        <a:t>Creates a resource group in which all resources are stored.</a:t>
                      </a:r>
                    </a:p>
                  </a:txBody>
                  <a:tcPr marL="137160" marR="137160" marT="137160" marB="137160" anchor="ctr"/>
                </a:tc>
                <a:extLst>
                  <a:ext uri="{0D108BD9-81ED-4DB2-BD59-A6C34878D82A}">
                    <a16:rowId xmlns:a16="http://schemas.microsoft.com/office/drawing/2014/main" val="2700696806"/>
                  </a:ext>
                </a:extLst>
              </a:tr>
              <a:tr h="1046985">
                <a:tc>
                  <a:txBody>
                    <a:bodyPr/>
                    <a:lstStyle/>
                    <a:p>
                      <a:r>
                        <a:rPr lang="en-US" sz="2000" dirty="0" err="1">
                          <a:effectLst/>
                          <a:latin typeface="Consolas" panose="020B0609020204030204" pitchFamily="49" charset="0"/>
                        </a:rPr>
                        <a:t>az</a:t>
                      </a:r>
                      <a:r>
                        <a:rPr lang="en-US" sz="2000" dirty="0">
                          <a:effectLst/>
                          <a:latin typeface="Consolas" panose="020B0609020204030204" pitchFamily="49" charset="0"/>
                        </a:rPr>
                        <a:t> </a:t>
                      </a:r>
                      <a:r>
                        <a:rPr lang="en-US" sz="2000" dirty="0" err="1">
                          <a:effectLst/>
                          <a:latin typeface="Consolas" panose="020B0609020204030204" pitchFamily="49" charset="0"/>
                        </a:rPr>
                        <a:t>appservice</a:t>
                      </a:r>
                      <a:r>
                        <a:rPr lang="en-US" sz="2000" dirty="0">
                          <a:effectLst/>
                          <a:latin typeface="Consolas" panose="020B0609020204030204" pitchFamily="49" charset="0"/>
                        </a:rPr>
                        <a:t> plan create</a:t>
                      </a:r>
                    </a:p>
                  </a:txBody>
                  <a:tcPr marL="137160" marR="137160" marT="137160" marB="137160" anchor="ctr"/>
                </a:tc>
                <a:tc>
                  <a:txBody>
                    <a:bodyPr/>
                    <a:lstStyle/>
                    <a:p>
                      <a:r>
                        <a:rPr lang="en-US" sz="2000">
                          <a:effectLst/>
                        </a:rPr>
                        <a:t>Creates an App Service plan.</a:t>
                      </a:r>
                    </a:p>
                  </a:txBody>
                  <a:tcPr marL="137160" marR="137160" marT="137160" marB="137160" anchor="ctr"/>
                </a:tc>
                <a:extLst>
                  <a:ext uri="{0D108BD9-81ED-4DB2-BD59-A6C34878D82A}">
                    <a16:rowId xmlns:a16="http://schemas.microsoft.com/office/drawing/2014/main" val="509722251"/>
                  </a:ext>
                </a:extLst>
              </a:tr>
              <a:tr h="1046985">
                <a:tc>
                  <a:txBody>
                    <a:bodyPr/>
                    <a:lstStyle/>
                    <a:p>
                      <a:r>
                        <a:rPr lang="en-US" sz="2000">
                          <a:effectLst/>
                          <a:latin typeface="Consolas" panose="020B0609020204030204" pitchFamily="49" charset="0"/>
                        </a:rPr>
                        <a:t>az webapp create</a:t>
                      </a:r>
                    </a:p>
                  </a:txBody>
                  <a:tcPr marL="137160" marR="137160" marT="137160" marB="137160" anchor="ctr"/>
                </a:tc>
                <a:tc>
                  <a:txBody>
                    <a:bodyPr/>
                    <a:lstStyle/>
                    <a:p>
                      <a:r>
                        <a:rPr lang="en-US" sz="2000">
                          <a:effectLst/>
                        </a:rPr>
                        <a:t>Creates an Azure web app.</a:t>
                      </a:r>
                    </a:p>
                  </a:txBody>
                  <a:tcPr marL="137160" marR="137160" marT="137160" marB="137160" anchor="ctr"/>
                </a:tc>
                <a:extLst>
                  <a:ext uri="{0D108BD9-81ED-4DB2-BD59-A6C34878D82A}">
                    <a16:rowId xmlns:a16="http://schemas.microsoft.com/office/drawing/2014/main" val="2303486633"/>
                  </a:ext>
                </a:extLst>
              </a:tr>
              <a:tr h="1046985">
                <a:tc>
                  <a:txBody>
                    <a:bodyPr/>
                    <a:lstStyle/>
                    <a:p>
                      <a:r>
                        <a:rPr lang="en-US" sz="2000" dirty="0" err="1">
                          <a:effectLst/>
                          <a:latin typeface="Consolas" panose="020B0609020204030204" pitchFamily="49" charset="0"/>
                        </a:rPr>
                        <a:t>az</a:t>
                      </a:r>
                      <a:r>
                        <a:rPr lang="en-US" sz="2000" dirty="0">
                          <a:effectLst/>
                          <a:latin typeface="Consolas" panose="020B0609020204030204" pitchFamily="49" charset="0"/>
                        </a:rPr>
                        <a:t> </a:t>
                      </a:r>
                      <a:r>
                        <a:rPr lang="en-US" sz="2000" dirty="0" err="1">
                          <a:effectLst/>
                          <a:latin typeface="Consolas" panose="020B0609020204030204" pitchFamily="49" charset="0"/>
                        </a:rPr>
                        <a:t>webapp</a:t>
                      </a:r>
                      <a:r>
                        <a:rPr lang="en-US" sz="2000" dirty="0">
                          <a:effectLst/>
                          <a:latin typeface="Consolas" panose="020B0609020204030204" pitchFamily="49" charset="0"/>
                        </a:rPr>
                        <a:t> deployment source config</a:t>
                      </a:r>
                    </a:p>
                  </a:txBody>
                  <a:tcPr marL="137160" marR="137160" marT="137160" marB="137160" anchor="ctr"/>
                </a:tc>
                <a:tc>
                  <a:txBody>
                    <a:bodyPr/>
                    <a:lstStyle/>
                    <a:p>
                      <a:r>
                        <a:rPr lang="en-US" sz="2000" dirty="0">
                          <a:effectLst/>
                        </a:rPr>
                        <a:t>Get the details for available web app deployment profiles.</a:t>
                      </a:r>
                    </a:p>
                  </a:txBody>
                  <a:tcPr marL="137160" marR="137160" marT="137160" marB="137160" anchor="ctr"/>
                </a:tc>
                <a:extLst>
                  <a:ext uri="{0D108BD9-81ED-4DB2-BD59-A6C34878D82A}">
                    <a16:rowId xmlns:a16="http://schemas.microsoft.com/office/drawing/2014/main" val="1548309561"/>
                  </a:ext>
                </a:extLst>
              </a:tr>
            </a:tbl>
          </a:graphicData>
        </a:graphic>
      </p:graphicFrame>
    </p:spTree>
    <p:extLst>
      <p:ext uri="{BB962C8B-B14F-4D97-AF65-F5344CB8AC3E}">
        <p14:creationId xmlns:p14="http://schemas.microsoft.com/office/powerpoint/2010/main" val="352783240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917-D22F-44EF-873F-A34855BED339}"/>
              </a:ext>
            </a:extLst>
          </p:cNvPr>
          <p:cNvSpPr>
            <a:spLocks noGrp="1"/>
          </p:cNvSpPr>
          <p:nvPr>
            <p:ph type="title"/>
          </p:nvPr>
        </p:nvSpPr>
        <p:spPr/>
        <p:txBody>
          <a:bodyPr/>
          <a:lstStyle/>
          <a:p>
            <a:r>
              <a:rPr lang="en-US" dirty="0"/>
              <a:t>Creating a web app with Azure CLI (continued)</a:t>
            </a:r>
          </a:p>
        </p:txBody>
      </p:sp>
      <p:sp>
        <p:nvSpPr>
          <p:cNvPr id="4" name="Text Placeholder 3">
            <a:extLst>
              <a:ext uri="{FF2B5EF4-FFF2-40B4-BE49-F238E27FC236}">
                <a16:creationId xmlns:a16="http://schemas.microsoft.com/office/drawing/2014/main" id="{66FD3EB8-70F8-491C-99B9-78DAACA065A1}"/>
              </a:ext>
            </a:extLst>
          </p:cNvPr>
          <p:cNvSpPr>
            <a:spLocks noGrp="1"/>
          </p:cNvSpPr>
          <p:nvPr>
            <p:ph type="body" sz="quarter" idx="10"/>
          </p:nvPr>
        </p:nvSpPr>
        <p:spPr>
          <a:xfrm>
            <a:off x="588263" y="1436688"/>
            <a:ext cx="11018520" cy="4616648"/>
          </a:xfrm>
        </p:spPr>
        <p:txBody>
          <a:bodyPr/>
          <a:lstStyle/>
          <a:p>
            <a:r>
              <a:rPr lang="en-US" sz="2000" dirty="0"/>
              <a:t>// generate a unique name and store as a shell variable</a:t>
            </a:r>
          </a:p>
          <a:p>
            <a:r>
              <a:rPr lang="en-US" sz="2000" dirty="0" err="1"/>
              <a:t>webappname</a:t>
            </a:r>
            <a:r>
              <a:rPr lang="en-US" sz="2000" dirty="0"/>
              <a:t>=</a:t>
            </a:r>
            <a:r>
              <a:rPr lang="en-US" sz="2000" dirty="0" err="1"/>
              <a:t>mywebapp$RANDOM</a:t>
            </a:r>
            <a:endParaRPr lang="en-US" sz="2000" dirty="0"/>
          </a:p>
          <a:p>
            <a:endParaRPr lang="en-US" sz="2000" dirty="0"/>
          </a:p>
          <a:p>
            <a:r>
              <a:rPr lang="en-US" sz="2000" dirty="0"/>
              <a:t>// create a resource group</a:t>
            </a:r>
          </a:p>
          <a:p>
            <a:r>
              <a:rPr lang="en-US" sz="2000" dirty="0" err="1"/>
              <a:t>az</a:t>
            </a:r>
            <a:r>
              <a:rPr lang="en-US" sz="2000" dirty="0"/>
              <a:t> group create --location </a:t>
            </a:r>
            <a:r>
              <a:rPr lang="en-US" sz="2000" dirty="0" err="1"/>
              <a:t>westeurope</a:t>
            </a:r>
            <a:r>
              <a:rPr lang="en-US" sz="2000" dirty="0"/>
              <a:t> --name </a:t>
            </a:r>
            <a:r>
              <a:rPr lang="en-US" sz="2000" dirty="0" err="1"/>
              <a:t>myResourceGroup</a:t>
            </a:r>
            <a:endParaRPr lang="en-US" sz="2000" dirty="0"/>
          </a:p>
          <a:p>
            <a:endParaRPr lang="en-US" sz="2000" dirty="0"/>
          </a:p>
          <a:p>
            <a:r>
              <a:rPr lang="en-US" sz="2000" dirty="0"/>
              <a:t>// create an App Service plan</a:t>
            </a:r>
          </a:p>
          <a:p>
            <a:r>
              <a:rPr lang="en-US" sz="2000" dirty="0" err="1"/>
              <a:t>az</a:t>
            </a:r>
            <a:r>
              <a:rPr lang="en-US" sz="2000" dirty="0"/>
              <a:t> </a:t>
            </a:r>
            <a:r>
              <a:rPr lang="en-US" sz="2000" dirty="0" err="1"/>
              <a:t>appservice</a:t>
            </a:r>
            <a:r>
              <a:rPr lang="en-US" sz="2000" dirty="0"/>
              <a:t> plan create --name $</a:t>
            </a:r>
            <a:r>
              <a:rPr lang="en-US" sz="2000" dirty="0" err="1"/>
              <a:t>webappname</a:t>
            </a:r>
            <a:r>
              <a:rPr lang="en-US" sz="2000" dirty="0"/>
              <a:t> --resource-group </a:t>
            </a:r>
            <a:r>
              <a:rPr lang="en-US" sz="2000" dirty="0" err="1"/>
              <a:t>myResourceGroup</a:t>
            </a:r>
            <a:r>
              <a:rPr lang="en-US" sz="2000" dirty="0"/>
              <a:t> --</a:t>
            </a:r>
            <a:r>
              <a:rPr lang="en-US" sz="2000" dirty="0" err="1"/>
              <a:t>sku</a:t>
            </a:r>
            <a:r>
              <a:rPr lang="en-US" sz="2000" dirty="0"/>
              <a:t> FREE</a:t>
            </a:r>
          </a:p>
          <a:p>
            <a:endParaRPr lang="en-US" sz="2000" dirty="0"/>
          </a:p>
          <a:p>
            <a:r>
              <a:rPr lang="en-US" sz="2000" dirty="0"/>
              <a:t>// create a Web App</a:t>
            </a:r>
          </a:p>
          <a:p>
            <a:r>
              <a:rPr lang="en-US" sz="2000" dirty="0" err="1"/>
              <a:t>az</a:t>
            </a:r>
            <a:r>
              <a:rPr lang="en-US" sz="2000" dirty="0"/>
              <a:t> </a:t>
            </a:r>
            <a:r>
              <a:rPr lang="en-US" sz="2000" dirty="0" err="1"/>
              <a:t>webapp</a:t>
            </a:r>
            <a:r>
              <a:rPr lang="en-US" sz="2000" dirty="0"/>
              <a:t> create --name $</a:t>
            </a:r>
            <a:r>
              <a:rPr lang="en-US" sz="2000" dirty="0" err="1"/>
              <a:t>webappname</a:t>
            </a:r>
            <a:r>
              <a:rPr lang="en-US" sz="2000" dirty="0"/>
              <a:t> --resource-group </a:t>
            </a:r>
            <a:r>
              <a:rPr lang="en-US" sz="2000" dirty="0" err="1"/>
              <a:t>myResourceGroup</a:t>
            </a:r>
            <a:r>
              <a:rPr lang="en-US" sz="2000" dirty="0"/>
              <a:t> --plan $</a:t>
            </a:r>
            <a:r>
              <a:rPr lang="en-US" sz="2000" dirty="0" err="1"/>
              <a:t>webappname</a:t>
            </a:r>
            <a:endParaRPr lang="en-US" sz="2000" dirty="0"/>
          </a:p>
        </p:txBody>
      </p:sp>
    </p:spTree>
    <p:extLst>
      <p:ext uri="{BB962C8B-B14F-4D97-AF65-F5344CB8AC3E}">
        <p14:creationId xmlns:p14="http://schemas.microsoft.com/office/powerpoint/2010/main" val="429242961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917-D22F-44EF-873F-A34855BED339}"/>
              </a:ext>
            </a:extLst>
          </p:cNvPr>
          <p:cNvSpPr>
            <a:spLocks noGrp="1"/>
          </p:cNvSpPr>
          <p:nvPr>
            <p:ph type="title"/>
          </p:nvPr>
        </p:nvSpPr>
        <p:spPr/>
        <p:txBody>
          <a:bodyPr/>
          <a:lstStyle/>
          <a:p>
            <a:r>
              <a:rPr lang="en-US" dirty="0"/>
              <a:t>Deploying a web app with Azure CLI</a:t>
            </a:r>
          </a:p>
        </p:txBody>
      </p:sp>
      <p:sp>
        <p:nvSpPr>
          <p:cNvPr id="4" name="Text Placeholder 3">
            <a:extLst>
              <a:ext uri="{FF2B5EF4-FFF2-40B4-BE49-F238E27FC236}">
                <a16:creationId xmlns:a16="http://schemas.microsoft.com/office/drawing/2014/main" id="{66FD3EB8-70F8-491C-99B9-78DAACA065A1}"/>
              </a:ext>
            </a:extLst>
          </p:cNvPr>
          <p:cNvSpPr>
            <a:spLocks noGrp="1"/>
          </p:cNvSpPr>
          <p:nvPr>
            <p:ph type="body" sz="quarter" idx="10"/>
          </p:nvPr>
        </p:nvSpPr>
        <p:spPr>
          <a:xfrm>
            <a:off x="588263" y="1436688"/>
            <a:ext cx="11018520" cy="3200876"/>
          </a:xfrm>
        </p:spPr>
        <p:txBody>
          <a:bodyPr/>
          <a:lstStyle/>
          <a:p>
            <a:r>
              <a:rPr lang="en-US" sz="2000" dirty="0"/>
              <a:t>// store a repository </a:t>
            </a:r>
            <a:r>
              <a:rPr lang="en-US" sz="2000" dirty="0" err="1"/>
              <a:t>url</a:t>
            </a:r>
            <a:r>
              <a:rPr lang="en-US" sz="2000" dirty="0"/>
              <a:t> as a shell variable</a:t>
            </a:r>
          </a:p>
          <a:p>
            <a:r>
              <a:rPr lang="en-US" sz="2000" dirty="0" err="1"/>
              <a:t>gitrepo</a:t>
            </a:r>
            <a:r>
              <a:rPr lang="en-US" sz="2000" dirty="0"/>
              <a:t>=https://github.com/Azure-Samples/php-docs-hello-world</a:t>
            </a:r>
          </a:p>
          <a:p>
            <a:endParaRPr lang="en-US" sz="2000" dirty="0"/>
          </a:p>
          <a:p>
            <a:r>
              <a:rPr lang="en-US" sz="2000" dirty="0"/>
              <a:t>// deploy code from a Git repository</a:t>
            </a:r>
          </a:p>
          <a:p>
            <a:r>
              <a:rPr lang="en-US" sz="2000" dirty="0" err="1"/>
              <a:t>az</a:t>
            </a:r>
            <a:r>
              <a:rPr lang="en-US" sz="2000" dirty="0"/>
              <a:t> </a:t>
            </a:r>
            <a:r>
              <a:rPr lang="en-US" sz="2000" dirty="0" err="1"/>
              <a:t>webapp</a:t>
            </a:r>
            <a:r>
              <a:rPr lang="en-US" sz="2000" dirty="0"/>
              <a:t> deployment source config --name $</a:t>
            </a:r>
            <a:r>
              <a:rPr lang="en-US" sz="2000" dirty="0" err="1"/>
              <a:t>webappname</a:t>
            </a:r>
            <a:r>
              <a:rPr lang="en-US" sz="2000" dirty="0"/>
              <a:t> --resource-group </a:t>
            </a:r>
            <a:r>
              <a:rPr lang="en-US" sz="2000" dirty="0" err="1"/>
              <a:t>myResourceGroup</a:t>
            </a:r>
            <a:r>
              <a:rPr lang="en-US" sz="2000" dirty="0"/>
              <a:t> --repo-</a:t>
            </a:r>
            <a:r>
              <a:rPr lang="en-US" sz="2000" dirty="0" err="1"/>
              <a:t>url</a:t>
            </a:r>
            <a:r>
              <a:rPr lang="en-US" sz="2000" dirty="0"/>
              <a:t> $</a:t>
            </a:r>
            <a:r>
              <a:rPr lang="en-US" sz="2000" dirty="0" err="1"/>
              <a:t>gitrepo</a:t>
            </a:r>
            <a:r>
              <a:rPr lang="en-US" sz="2000" dirty="0"/>
              <a:t> --branch master --manual-integration</a:t>
            </a:r>
          </a:p>
          <a:p>
            <a:endParaRPr lang="en-US" sz="2000" dirty="0"/>
          </a:p>
          <a:p>
            <a:r>
              <a:rPr lang="en-US" sz="2000" dirty="0"/>
              <a:t>// print out the FQDN for the Web App</a:t>
            </a:r>
          </a:p>
          <a:p>
            <a:r>
              <a:rPr lang="es-ES" sz="2000" dirty="0"/>
              <a:t>echo http://$webappname.azurewebsites.net</a:t>
            </a:r>
            <a:endParaRPr lang="en-US" sz="2000" dirty="0"/>
          </a:p>
        </p:txBody>
      </p:sp>
    </p:spTree>
    <p:extLst>
      <p:ext uri="{BB962C8B-B14F-4D97-AF65-F5344CB8AC3E}">
        <p14:creationId xmlns:p14="http://schemas.microsoft.com/office/powerpoint/2010/main" val="358065109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 Web App with Azure PowerShell</a:t>
            </a:r>
          </a:p>
        </p:txBody>
      </p:sp>
      <p:graphicFrame>
        <p:nvGraphicFramePr>
          <p:cNvPr id="5" name="Table 4" descr="Table listing PowerShell commands available to manage Azure Web App resources. For example the first command listed is, &quot;New-AzureRMResourceGroup&quot;, &quot;creates a resource group in which all resources are stored.&quot;.">
            <a:extLst>
              <a:ext uri="{FF2B5EF4-FFF2-40B4-BE49-F238E27FC236}">
                <a16:creationId xmlns:a16="http://schemas.microsoft.com/office/drawing/2014/main" id="{D27B89D6-331A-4C16-B845-07EB39B46567}"/>
              </a:ext>
            </a:extLst>
          </p:cNvPr>
          <p:cNvGraphicFramePr>
            <a:graphicFrameLocks noGrp="1"/>
          </p:cNvGraphicFramePr>
          <p:nvPr>
            <p:extLst>
              <p:ext uri="{D42A27DB-BD31-4B8C-83A1-F6EECF244321}">
                <p14:modId xmlns:p14="http://schemas.microsoft.com/office/powerpoint/2010/main" val="500839120"/>
              </p:ext>
            </p:extLst>
          </p:nvPr>
        </p:nvGraphicFramePr>
        <p:xfrm>
          <a:off x="588263" y="1435099"/>
          <a:ext cx="11018520" cy="4965700"/>
        </p:xfrm>
        <a:graphic>
          <a:graphicData uri="http://schemas.openxmlformats.org/drawingml/2006/table">
            <a:tbl>
              <a:tblPr firstRow="1" firstCol="1">
                <a:tableStyleId>{793D81CF-94F2-401A-BA57-92F5A7B2D0C5}</a:tableStyleId>
              </a:tblPr>
              <a:tblGrid>
                <a:gridCol w="5509260">
                  <a:extLst>
                    <a:ext uri="{9D8B030D-6E8A-4147-A177-3AD203B41FA5}">
                      <a16:colId xmlns:a16="http://schemas.microsoft.com/office/drawing/2014/main" val="1207813827"/>
                    </a:ext>
                  </a:extLst>
                </a:gridCol>
                <a:gridCol w="5509260">
                  <a:extLst>
                    <a:ext uri="{9D8B030D-6E8A-4147-A177-3AD203B41FA5}">
                      <a16:colId xmlns:a16="http://schemas.microsoft.com/office/drawing/2014/main" val="4184906670"/>
                    </a:ext>
                  </a:extLst>
                </a:gridCol>
              </a:tblGrid>
              <a:tr h="777760">
                <a:tc>
                  <a:txBody>
                    <a:bodyPr/>
                    <a:lstStyle/>
                    <a:p>
                      <a:pPr algn="ctr"/>
                      <a:r>
                        <a:rPr lang="en-US" sz="2400" dirty="0">
                          <a:effectLst/>
                        </a:rPr>
                        <a:t>Command</a:t>
                      </a:r>
                    </a:p>
                  </a:txBody>
                  <a:tcPr marL="137160" marR="137160" marT="137160" marB="137160" anchor="ctr"/>
                </a:tc>
                <a:tc>
                  <a:txBody>
                    <a:bodyPr/>
                    <a:lstStyle/>
                    <a:p>
                      <a:pPr algn="ctr"/>
                      <a:r>
                        <a:rPr lang="en-US" sz="2400" dirty="0">
                          <a:effectLst/>
                        </a:rPr>
                        <a:t>Notes</a:t>
                      </a:r>
                    </a:p>
                  </a:txBody>
                  <a:tcPr marL="137160" marR="137160" marT="137160" marB="137160" anchor="ctr"/>
                </a:tc>
                <a:extLst>
                  <a:ext uri="{0D108BD9-81ED-4DB2-BD59-A6C34878D82A}">
                    <a16:rowId xmlns:a16="http://schemas.microsoft.com/office/drawing/2014/main" val="4246308650"/>
                  </a:ext>
                </a:extLst>
              </a:tr>
              <a:tr h="1046985">
                <a:tc>
                  <a:txBody>
                    <a:bodyPr/>
                    <a:lstStyle/>
                    <a:p>
                      <a:r>
                        <a:rPr lang="en-US" sz="2000">
                          <a:effectLst/>
                          <a:latin typeface="Consolas" panose="020B0609020204030204" pitchFamily="49" charset="0"/>
                        </a:rPr>
                        <a:t>New-AzureRmResourceGroup</a:t>
                      </a:r>
                    </a:p>
                  </a:txBody>
                  <a:tcPr marL="76200" marR="76200" marT="60960" marB="60960" anchor="ctr"/>
                </a:tc>
                <a:tc>
                  <a:txBody>
                    <a:bodyPr/>
                    <a:lstStyle/>
                    <a:p>
                      <a:r>
                        <a:rPr lang="en-US" sz="2000">
                          <a:effectLst/>
                        </a:rPr>
                        <a:t>Creates a resource group in which all resources are stored.</a:t>
                      </a:r>
                    </a:p>
                  </a:txBody>
                  <a:tcPr marL="76200" marR="76200" marT="60960" marB="60960" anchor="ctr"/>
                </a:tc>
                <a:extLst>
                  <a:ext uri="{0D108BD9-81ED-4DB2-BD59-A6C34878D82A}">
                    <a16:rowId xmlns:a16="http://schemas.microsoft.com/office/drawing/2014/main" val="2700696806"/>
                  </a:ext>
                </a:extLst>
              </a:tr>
              <a:tr h="1046985">
                <a:tc>
                  <a:txBody>
                    <a:bodyPr/>
                    <a:lstStyle/>
                    <a:p>
                      <a:r>
                        <a:rPr lang="en-US" sz="2000">
                          <a:effectLst/>
                          <a:latin typeface="Consolas" panose="020B0609020204030204" pitchFamily="49" charset="0"/>
                        </a:rPr>
                        <a:t>New-AzureRmAppServicePlan</a:t>
                      </a:r>
                    </a:p>
                  </a:txBody>
                  <a:tcPr marL="76200" marR="76200" marT="60960" marB="60960" anchor="ctr"/>
                </a:tc>
                <a:tc>
                  <a:txBody>
                    <a:bodyPr/>
                    <a:lstStyle/>
                    <a:p>
                      <a:r>
                        <a:rPr lang="en-US" sz="2000">
                          <a:effectLst/>
                        </a:rPr>
                        <a:t>Creates an App Service plan.</a:t>
                      </a:r>
                    </a:p>
                  </a:txBody>
                  <a:tcPr marL="76200" marR="76200" marT="60960" marB="60960" anchor="ctr"/>
                </a:tc>
                <a:extLst>
                  <a:ext uri="{0D108BD9-81ED-4DB2-BD59-A6C34878D82A}">
                    <a16:rowId xmlns:a16="http://schemas.microsoft.com/office/drawing/2014/main" val="509722251"/>
                  </a:ext>
                </a:extLst>
              </a:tr>
              <a:tr h="1046985">
                <a:tc>
                  <a:txBody>
                    <a:bodyPr/>
                    <a:lstStyle/>
                    <a:p>
                      <a:r>
                        <a:rPr lang="en-US" sz="2000">
                          <a:effectLst/>
                          <a:latin typeface="Consolas" panose="020B0609020204030204" pitchFamily="49" charset="0"/>
                        </a:rPr>
                        <a:t>New-AzureRmWebApp</a:t>
                      </a:r>
                    </a:p>
                  </a:txBody>
                  <a:tcPr marL="76200" marR="76200" marT="60960" marB="60960" anchor="ctr"/>
                </a:tc>
                <a:tc>
                  <a:txBody>
                    <a:bodyPr/>
                    <a:lstStyle/>
                    <a:p>
                      <a:r>
                        <a:rPr lang="en-US" sz="2000" dirty="0">
                          <a:effectLst/>
                        </a:rPr>
                        <a:t>Creates an Azure Web App.</a:t>
                      </a:r>
                    </a:p>
                  </a:txBody>
                  <a:tcPr marL="76200" marR="76200" marT="60960" marB="60960" anchor="ctr"/>
                </a:tc>
                <a:extLst>
                  <a:ext uri="{0D108BD9-81ED-4DB2-BD59-A6C34878D82A}">
                    <a16:rowId xmlns:a16="http://schemas.microsoft.com/office/drawing/2014/main" val="2303486633"/>
                  </a:ext>
                </a:extLst>
              </a:tr>
              <a:tr h="1046985">
                <a:tc>
                  <a:txBody>
                    <a:bodyPr/>
                    <a:lstStyle/>
                    <a:p>
                      <a:r>
                        <a:rPr lang="en-US" sz="2000" dirty="0">
                          <a:effectLst/>
                          <a:latin typeface="Consolas" panose="020B0609020204030204" pitchFamily="49" charset="0"/>
                        </a:rPr>
                        <a:t>Set-</a:t>
                      </a:r>
                      <a:r>
                        <a:rPr lang="en-US" sz="2000" dirty="0" err="1">
                          <a:effectLst/>
                          <a:latin typeface="Consolas" panose="020B0609020204030204" pitchFamily="49" charset="0"/>
                        </a:rPr>
                        <a:t>AzureRmResource</a:t>
                      </a:r>
                      <a:endParaRPr lang="en-US" sz="2000" dirty="0">
                        <a:effectLst/>
                        <a:latin typeface="Consolas" panose="020B0609020204030204" pitchFamily="49" charset="0"/>
                      </a:endParaRPr>
                    </a:p>
                  </a:txBody>
                  <a:tcPr marL="76200" marR="76200" marT="60960" marB="60960" anchor="ctr"/>
                </a:tc>
                <a:tc>
                  <a:txBody>
                    <a:bodyPr/>
                    <a:lstStyle/>
                    <a:p>
                      <a:r>
                        <a:rPr lang="en-US" sz="2000" dirty="0">
                          <a:effectLst/>
                        </a:rPr>
                        <a:t>Modifies a resource in a resource group.</a:t>
                      </a:r>
                    </a:p>
                  </a:txBody>
                  <a:tcPr marL="76200" marR="76200" marT="60960" marB="60960" anchor="ctr"/>
                </a:tc>
                <a:extLst>
                  <a:ext uri="{0D108BD9-81ED-4DB2-BD59-A6C34878D82A}">
                    <a16:rowId xmlns:a16="http://schemas.microsoft.com/office/drawing/2014/main" val="1548309561"/>
                  </a:ext>
                </a:extLst>
              </a:tr>
            </a:tbl>
          </a:graphicData>
        </a:graphic>
      </p:graphicFrame>
    </p:spTree>
    <p:extLst>
      <p:ext uri="{BB962C8B-B14F-4D97-AF65-F5344CB8AC3E}">
        <p14:creationId xmlns:p14="http://schemas.microsoft.com/office/powerpoint/2010/main" val="331433337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an App Service plan with Azure PowerShell</a:t>
            </a:r>
          </a:p>
        </p:txBody>
      </p:sp>
      <p:sp>
        <p:nvSpPr>
          <p:cNvPr id="4" name="Text Placeholder 3">
            <a:extLst>
              <a:ext uri="{FF2B5EF4-FFF2-40B4-BE49-F238E27FC236}">
                <a16:creationId xmlns:a16="http://schemas.microsoft.com/office/drawing/2014/main" id="{FB83D810-71A8-413B-99DB-723FFC70852A}"/>
              </a:ext>
            </a:extLst>
          </p:cNvPr>
          <p:cNvSpPr>
            <a:spLocks noGrp="1"/>
          </p:cNvSpPr>
          <p:nvPr>
            <p:ph type="body" sz="quarter" idx="10"/>
          </p:nvPr>
        </p:nvSpPr>
        <p:spPr>
          <a:xfrm>
            <a:off x="588263" y="1436688"/>
            <a:ext cx="11018520" cy="4247317"/>
          </a:xfrm>
        </p:spPr>
        <p:txBody>
          <a:bodyPr/>
          <a:lstStyle/>
          <a:p>
            <a:r>
              <a:rPr lang="en-US" sz="2000" dirty="0"/>
              <a:t>// Create variables for the repository URL, Web App name and location</a:t>
            </a:r>
          </a:p>
          <a:p>
            <a:r>
              <a:rPr lang="en-US" sz="2000" dirty="0"/>
              <a:t>$</a:t>
            </a:r>
            <a:r>
              <a:rPr lang="en-US" sz="2000" dirty="0" err="1"/>
              <a:t>gitrepo</a:t>
            </a:r>
            <a:r>
              <a:rPr lang="en-US" sz="2000" dirty="0"/>
              <a:t>="https://github.com/Azure-Samples/app-service-web-dotnet-get-</a:t>
            </a:r>
            <a:r>
              <a:rPr lang="en-US" sz="2000" dirty="0" err="1"/>
              <a:t>started.git</a:t>
            </a:r>
            <a:r>
              <a:rPr lang="en-US" sz="2000" dirty="0"/>
              <a:t>"</a:t>
            </a:r>
          </a:p>
          <a:p>
            <a:r>
              <a:rPr lang="en-US" sz="2000" dirty="0"/>
              <a:t>$</a:t>
            </a:r>
            <a:r>
              <a:rPr lang="en-US" sz="2000" dirty="0" err="1"/>
              <a:t>webappname</a:t>
            </a:r>
            <a:r>
              <a:rPr lang="en-US" sz="2000" dirty="0"/>
              <a:t>="</a:t>
            </a:r>
            <a:r>
              <a:rPr lang="en-US" sz="2000" dirty="0" err="1"/>
              <a:t>mywebapp</a:t>
            </a:r>
            <a:r>
              <a:rPr lang="en-US" sz="2000" dirty="0"/>
              <a:t>$(Get-Random)"</a:t>
            </a:r>
          </a:p>
          <a:p>
            <a:r>
              <a:rPr lang="en-US" sz="2000" dirty="0"/>
              <a:t>$location="West Europe“</a:t>
            </a:r>
          </a:p>
          <a:p>
            <a:endParaRPr lang="en-US" sz="2000" dirty="0"/>
          </a:p>
          <a:p>
            <a:r>
              <a:rPr lang="en-US" sz="2000" dirty="0"/>
              <a:t>// Create new resource group</a:t>
            </a:r>
          </a:p>
          <a:p>
            <a:r>
              <a:rPr lang="en-US" sz="2000" dirty="0"/>
              <a:t>New-</a:t>
            </a:r>
            <a:r>
              <a:rPr lang="en-US" sz="2000" dirty="0" err="1"/>
              <a:t>AzureRmResourceGroup</a:t>
            </a:r>
            <a:r>
              <a:rPr lang="en-US" sz="2000" dirty="0"/>
              <a:t> -Name </a:t>
            </a:r>
            <a:r>
              <a:rPr lang="en-US" sz="2000" dirty="0" err="1"/>
              <a:t>myResourceGroup</a:t>
            </a:r>
            <a:r>
              <a:rPr lang="en-US" sz="2000" dirty="0"/>
              <a:t> -Location $location</a:t>
            </a:r>
          </a:p>
          <a:p>
            <a:endParaRPr lang="en-US" sz="2000" dirty="0"/>
          </a:p>
          <a:p>
            <a:r>
              <a:rPr lang="en-US" sz="2000" dirty="0"/>
              <a:t>// Create new App Service plan</a:t>
            </a:r>
          </a:p>
          <a:p>
            <a:r>
              <a:rPr lang="en-US" sz="2000" dirty="0"/>
              <a:t>New-</a:t>
            </a:r>
            <a:r>
              <a:rPr lang="en-US" sz="2000" dirty="0" err="1"/>
              <a:t>AzureRmAppServicePlan</a:t>
            </a:r>
            <a:r>
              <a:rPr lang="en-US" sz="2000" dirty="0"/>
              <a:t> -Name $</a:t>
            </a:r>
            <a:r>
              <a:rPr lang="en-US" sz="2000" dirty="0" err="1"/>
              <a:t>webappname</a:t>
            </a:r>
            <a:r>
              <a:rPr lang="en-US" sz="2000" dirty="0"/>
              <a:t> -Location $location -</a:t>
            </a:r>
            <a:r>
              <a:rPr lang="en-US" sz="2000" dirty="0" err="1"/>
              <a:t>ResourceGroupName</a:t>
            </a:r>
            <a:r>
              <a:rPr lang="en-US" sz="2000" dirty="0"/>
              <a:t> </a:t>
            </a:r>
            <a:r>
              <a:rPr lang="en-US" sz="2000" dirty="0" err="1"/>
              <a:t>myResourceGroup</a:t>
            </a:r>
            <a:r>
              <a:rPr lang="en-US" sz="2000" dirty="0"/>
              <a:t> -Tier Free</a:t>
            </a:r>
          </a:p>
        </p:txBody>
      </p:sp>
    </p:spTree>
    <p:extLst>
      <p:ext uri="{BB962C8B-B14F-4D97-AF65-F5344CB8AC3E}">
        <p14:creationId xmlns:p14="http://schemas.microsoft.com/office/powerpoint/2010/main" val="92865465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a:xfrm>
            <a:off x="588263" y="457200"/>
            <a:ext cx="11018520" cy="553998"/>
          </a:xfrm>
        </p:spPr>
        <p:txBody>
          <a:bodyPr/>
          <a:lstStyle/>
          <a:p>
            <a:r>
              <a:rPr lang="en-US" dirty="0"/>
              <a:t>Creating a Web App with Azure PowerShell</a:t>
            </a:r>
          </a:p>
        </p:txBody>
      </p:sp>
      <p:sp>
        <p:nvSpPr>
          <p:cNvPr id="4" name="Text Placeholder 3">
            <a:extLst>
              <a:ext uri="{FF2B5EF4-FFF2-40B4-BE49-F238E27FC236}">
                <a16:creationId xmlns:a16="http://schemas.microsoft.com/office/drawing/2014/main" id="{FB83D810-71A8-413B-99DB-723FFC70852A}"/>
              </a:ext>
            </a:extLst>
          </p:cNvPr>
          <p:cNvSpPr>
            <a:spLocks noGrp="1"/>
          </p:cNvSpPr>
          <p:nvPr>
            <p:ph type="body" sz="quarter" idx="10"/>
          </p:nvPr>
        </p:nvSpPr>
        <p:spPr>
          <a:xfrm>
            <a:off x="588263" y="1436688"/>
            <a:ext cx="11018520" cy="4555093"/>
          </a:xfrm>
        </p:spPr>
        <p:txBody>
          <a:bodyPr/>
          <a:lstStyle/>
          <a:p>
            <a:r>
              <a:rPr lang="en-US" sz="2000" dirty="0"/>
              <a:t>// Create new Web App</a:t>
            </a:r>
          </a:p>
          <a:p>
            <a:r>
              <a:rPr lang="en-US" sz="2000" dirty="0"/>
              <a:t>New-</a:t>
            </a:r>
            <a:r>
              <a:rPr lang="en-US" sz="2000" dirty="0" err="1"/>
              <a:t>AzureRmWebApp</a:t>
            </a:r>
            <a:r>
              <a:rPr lang="en-US" sz="2000" dirty="0"/>
              <a:t> -Name $</a:t>
            </a:r>
            <a:r>
              <a:rPr lang="en-US" sz="2000" dirty="0" err="1"/>
              <a:t>webappname</a:t>
            </a:r>
            <a:r>
              <a:rPr lang="en-US" sz="2000" dirty="0"/>
              <a:t> -Location $location -</a:t>
            </a:r>
            <a:r>
              <a:rPr lang="en-US" sz="2000" dirty="0" err="1"/>
              <a:t>AppServicePlan</a:t>
            </a:r>
            <a:r>
              <a:rPr lang="en-US" sz="2000" dirty="0"/>
              <a:t> $</a:t>
            </a:r>
            <a:r>
              <a:rPr lang="en-US" sz="2000" dirty="0" err="1"/>
              <a:t>webappname</a:t>
            </a:r>
            <a:r>
              <a:rPr lang="en-US" sz="2000" dirty="0"/>
              <a:t> -</a:t>
            </a:r>
            <a:r>
              <a:rPr lang="en-US" sz="2000" dirty="0" err="1"/>
              <a:t>ResourceGroupName</a:t>
            </a:r>
            <a:r>
              <a:rPr lang="en-US" sz="2000" dirty="0"/>
              <a:t> </a:t>
            </a:r>
            <a:r>
              <a:rPr lang="en-US" sz="2000" dirty="0" err="1"/>
              <a:t>myResourceGroup</a:t>
            </a:r>
            <a:endParaRPr lang="en-US" sz="2000" dirty="0"/>
          </a:p>
          <a:p>
            <a:endParaRPr lang="en-US" sz="2000" dirty="0"/>
          </a:p>
          <a:p>
            <a:r>
              <a:rPr lang="en-US" sz="2000" dirty="0"/>
              <a:t>// Create deployment resource manually using ARM</a:t>
            </a:r>
          </a:p>
          <a:p>
            <a:r>
              <a:rPr lang="en-US" sz="2000" dirty="0"/>
              <a:t>$</a:t>
            </a:r>
            <a:r>
              <a:rPr lang="en-US" sz="2000" dirty="0" err="1"/>
              <a:t>PropertiesObject</a:t>
            </a:r>
            <a:r>
              <a:rPr lang="en-US" sz="2000" dirty="0"/>
              <a:t> = @{</a:t>
            </a:r>
          </a:p>
          <a:p>
            <a:r>
              <a:rPr lang="en-US" sz="2000" dirty="0"/>
              <a:t>    </a:t>
            </a:r>
            <a:r>
              <a:rPr lang="en-US" sz="2000" dirty="0" err="1"/>
              <a:t>repoUrl</a:t>
            </a:r>
            <a:r>
              <a:rPr lang="en-US" sz="2000" dirty="0"/>
              <a:t> = "$</a:t>
            </a:r>
            <a:r>
              <a:rPr lang="en-US" sz="2000" dirty="0" err="1"/>
              <a:t>gitrepo</a:t>
            </a:r>
            <a:r>
              <a:rPr lang="en-US" sz="2000" dirty="0"/>
              <a:t>";</a:t>
            </a:r>
          </a:p>
          <a:p>
            <a:r>
              <a:rPr lang="en-US" sz="2000" dirty="0"/>
              <a:t>    branch = "master";</a:t>
            </a:r>
          </a:p>
          <a:p>
            <a:r>
              <a:rPr lang="en-US" sz="2000" dirty="0"/>
              <a:t>    </a:t>
            </a:r>
            <a:r>
              <a:rPr lang="en-US" sz="2000" dirty="0" err="1"/>
              <a:t>isManualIntegration</a:t>
            </a:r>
            <a:r>
              <a:rPr lang="en-US" sz="2000" dirty="0"/>
              <a:t> = "true";</a:t>
            </a:r>
          </a:p>
          <a:p>
            <a:r>
              <a:rPr lang="en-US" sz="2000" dirty="0"/>
              <a:t>}</a:t>
            </a:r>
          </a:p>
          <a:p>
            <a:r>
              <a:rPr lang="en-US" sz="2000" dirty="0"/>
              <a:t>Set-</a:t>
            </a:r>
            <a:r>
              <a:rPr lang="en-US" sz="2000" dirty="0" err="1"/>
              <a:t>AzureRmResource</a:t>
            </a:r>
            <a:r>
              <a:rPr lang="en-US" sz="2000" dirty="0"/>
              <a:t> -</a:t>
            </a:r>
            <a:r>
              <a:rPr lang="en-US" sz="2000" dirty="0" err="1"/>
              <a:t>PropertyObject</a:t>
            </a:r>
            <a:r>
              <a:rPr lang="en-US" sz="2000" dirty="0"/>
              <a:t> $</a:t>
            </a:r>
            <a:r>
              <a:rPr lang="en-US" sz="2000" dirty="0" err="1"/>
              <a:t>PropertiesObject</a:t>
            </a:r>
            <a:r>
              <a:rPr lang="en-US" sz="2000" dirty="0"/>
              <a:t> -</a:t>
            </a:r>
            <a:r>
              <a:rPr lang="en-US" sz="2000" dirty="0" err="1"/>
              <a:t>ResourceGroupName</a:t>
            </a:r>
            <a:r>
              <a:rPr lang="en-US" sz="2000" dirty="0"/>
              <a:t> </a:t>
            </a:r>
            <a:r>
              <a:rPr lang="en-US" sz="2000" dirty="0" err="1"/>
              <a:t>myResourceGroup</a:t>
            </a:r>
            <a:r>
              <a:rPr lang="en-US" sz="2000" dirty="0"/>
              <a:t> -</a:t>
            </a:r>
            <a:r>
              <a:rPr lang="en-US" sz="2000" dirty="0" err="1"/>
              <a:t>ResourceType</a:t>
            </a:r>
            <a:r>
              <a:rPr lang="en-US" sz="2000" dirty="0"/>
              <a:t> </a:t>
            </a:r>
            <a:r>
              <a:rPr lang="en-US" sz="2000" dirty="0" err="1"/>
              <a:t>Microsoft.Web</a:t>
            </a:r>
            <a:r>
              <a:rPr lang="en-US" sz="2000" dirty="0"/>
              <a:t>/sites/</a:t>
            </a:r>
            <a:r>
              <a:rPr lang="en-US" sz="2000" dirty="0" err="1"/>
              <a:t>sourcecontrols</a:t>
            </a:r>
            <a:r>
              <a:rPr lang="en-US" sz="2000" dirty="0"/>
              <a:t> -</a:t>
            </a:r>
            <a:r>
              <a:rPr lang="en-US" sz="2000" dirty="0" err="1"/>
              <a:t>ResourceName</a:t>
            </a:r>
            <a:r>
              <a:rPr lang="en-US" sz="2000" dirty="0"/>
              <a:t> $</a:t>
            </a:r>
            <a:r>
              <a:rPr lang="en-US" sz="2000" dirty="0" err="1"/>
              <a:t>webappname</a:t>
            </a:r>
            <a:r>
              <a:rPr lang="en-US" sz="2000" dirty="0"/>
              <a:t>/web -</a:t>
            </a:r>
            <a:r>
              <a:rPr lang="en-US" sz="2000" dirty="0" err="1"/>
              <a:t>ApiVersion</a:t>
            </a:r>
            <a:r>
              <a:rPr lang="en-US" sz="2000" dirty="0"/>
              <a:t> 2015-08-01 -Force</a:t>
            </a:r>
          </a:p>
        </p:txBody>
      </p:sp>
    </p:spTree>
    <p:extLst>
      <p:ext uri="{BB962C8B-B14F-4D97-AF65-F5344CB8AC3E}">
        <p14:creationId xmlns:p14="http://schemas.microsoft.com/office/powerpoint/2010/main" val="20886979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BE2E-F7A1-4F91-832E-9B1E79ABAF31}"/>
              </a:ext>
            </a:extLst>
          </p:cNvPr>
          <p:cNvSpPr>
            <a:spLocks noGrp="1"/>
          </p:cNvSpPr>
          <p:nvPr>
            <p:ph type="title"/>
          </p:nvPr>
        </p:nvSpPr>
        <p:spPr/>
        <p:txBody>
          <a:bodyPr/>
          <a:lstStyle/>
          <a:p>
            <a:r>
              <a:rPr lang="en-US" dirty="0"/>
              <a:t>App Service on Linux</a:t>
            </a:r>
          </a:p>
        </p:txBody>
      </p:sp>
      <p:sp>
        <p:nvSpPr>
          <p:cNvPr id="3" name="Text Placeholder 2">
            <a:extLst>
              <a:ext uri="{FF2B5EF4-FFF2-40B4-BE49-F238E27FC236}">
                <a16:creationId xmlns:a16="http://schemas.microsoft.com/office/drawing/2014/main" id="{8743D69D-57B7-4434-9AF9-1B488ABE95D2}"/>
              </a:ext>
            </a:extLst>
          </p:cNvPr>
          <p:cNvSpPr>
            <a:spLocks noGrp="1"/>
          </p:cNvSpPr>
          <p:nvPr>
            <p:ph type="body" sz="quarter" idx="10"/>
          </p:nvPr>
        </p:nvSpPr>
        <p:spPr>
          <a:xfrm>
            <a:off x="584200" y="1435497"/>
            <a:ext cx="11018520" cy="2868478"/>
          </a:xfrm>
        </p:spPr>
        <p:txBody>
          <a:bodyPr/>
          <a:lstStyle/>
          <a:p>
            <a:pPr marL="0" indent="0">
              <a:buNone/>
            </a:pPr>
            <a:r>
              <a:rPr lang="en-US" dirty="0">
                <a:latin typeface="+mn-lt"/>
              </a:rPr>
              <a:t>Why Linux?</a:t>
            </a:r>
          </a:p>
          <a:p>
            <a:r>
              <a:rPr lang="en-US" sz="2400" dirty="0">
                <a:latin typeface="+mn-lt"/>
              </a:rPr>
              <a:t>Many application stacks are optimized for Linux:</a:t>
            </a:r>
          </a:p>
          <a:p>
            <a:pPr lvl="1"/>
            <a:r>
              <a:rPr lang="en-US" sz="1800" dirty="0"/>
              <a:t>Ruby/Rails, PHP, Node, and others</a:t>
            </a:r>
          </a:p>
          <a:p>
            <a:pPr lvl="1"/>
            <a:r>
              <a:rPr lang="en-US" sz="1800" dirty="0"/>
              <a:t>Often, better tools are available on Linux for these stacks</a:t>
            </a:r>
          </a:p>
          <a:p>
            <a:r>
              <a:rPr lang="en-US" sz="2400" dirty="0">
                <a:latin typeface="+mn-lt"/>
              </a:rPr>
              <a:t>New and upcoming frameworks are built for Linux first and then Windows</a:t>
            </a:r>
          </a:p>
          <a:p>
            <a:r>
              <a:rPr lang="en-US" sz="2400" dirty="0">
                <a:latin typeface="+mn-lt"/>
              </a:rPr>
              <a:t>Portability of Docker containers</a:t>
            </a:r>
          </a:p>
          <a:p>
            <a:r>
              <a:rPr lang="en-US" sz="2400" dirty="0">
                <a:latin typeface="+mn-lt"/>
              </a:rPr>
              <a:t>Linux is at the forefront of innovations in </a:t>
            </a:r>
            <a:r>
              <a:rPr lang="en-US" sz="2400" dirty="0" err="1">
                <a:latin typeface="+mn-lt"/>
              </a:rPr>
              <a:t>nano</a:t>
            </a:r>
            <a:r>
              <a:rPr lang="en-US" sz="2400" dirty="0">
                <a:latin typeface="+mn-lt"/>
              </a:rPr>
              <a:t> and microservice architecture</a:t>
            </a:r>
          </a:p>
        </p:txBody>
      </p:sp>
    </p:spTree>
    <p:extLst>
      <p:ext uri="{BB962C8B-B14F-4D97-AF65-F5344CB8AC3E}">
        <p14:creationId xmlns:p14="http://schemas.microsoft.com/office/powerpoint/2010/main" val="42609002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A66B-E228-45CD-8573-F359A474FA89}"/>
              </a:ext>
            </a:extLst>
          </p:cNvPr>
          <p:cNvSpPr>
            <a:spLocks noGrp="1"/>
          </p:cNvSpPr>
          <p:nvPr>
            <p:ph type="title"/>
          </p:nvPr>
        </p:nvSpPr>
        <p:spPr/>
        <p:txBody>
          <a:bodyPr/>
          <a:lstStyle/>
          <a:p>
            <a:r>
              <a:rPr lang="en-US" dirty="0"/>
              <a:t>Docker in App Service on Linux</a:t>
            </a:r>
          </a:p>
        </p:txBody>
      </p:sp>
      <p:grpSp>
        <p:nvGrpSpPr>
          <p:cNvPr id="3" name="Group 2" descr="Diagram depicts Docker App Service on Linux. Icon at top center of illustration depicts testing/staging on-premises, with a globe on the left indicating the Azure production environment and a computer on the right depicting development on a local machine. Beneath, three apps are connected via arrows to a container in the center.">
            <a:extLst>
              <a:ext uri="{FF2B5EF4-FFF2-40B4-BE49-F238E27FC236}">
                <a16:creationId xmlns:a16="http://schemas.microsoft.com/office/drawing/2014/main" id="{F51C379E-D681-48AA-B67C-5B752321610F}"/>
              </a:ext>
            </a:extLst>
          </p:cNvPr>
          <p:cNvGrpSpPr/>
          <p:nvPr/>
        </p:nvGrpSpPr>
        <p:grpSpPr>
          <a:xfrm>
            <a:off x="2351282" y="1656219"/>
            <a:ext cx="7458402" cy="4539329"/>
            <a:chOff x="827282" y="1665743"/>
            <a:chExt cx="7458402" cy="4539329"/>
          </a:xfrm>
        </p:grpSpPr>
        <p:pic>
          <p:nvPicPr>
            <p:cNvPr id="4" name="Graphic 3">
              <a:extLst>
                <a:ext uri="{FF2B5EF4-FFF2-40B4-BE49-F238E27FC236}">
                  <a16:creationId xmlns:a16="http://schemas.microsoft.com/office/drawing/2014/main" id="{B9DFBCC3-1F16-455B-AFC9-A28DEF3AFD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7412" y="3260596"/>
              <a:ext cx="914400" cy="914400"/>
            </a:xfrm>
            <a:prstGeom prst="rect">
              <a:avLst/>
            </a:prstGeom>
          </p:spPr>
        </p:pic>
        <p:pic>
          <p:nvPicPr>
            <p:cNvPr id="5" name="Picture 2" descr="See the source image">
              <a:extLst>
                <a:ext uri="{FF2B5EF4-FFF2-40B4-BE49-F238E27FC236}">
                  <a16:creationId xmlns:a16="http://schemas.microsoft.com/office/drawing/2014/main" id="{7E01B8E3-D76B-4CBB-8D03-D1F65CFEE9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0716" y="5569012"/>
              <a:ext cx="767048" cy="63606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irect Access Storage 5">
              <a:extLst>
                <a:ext uri="{FF2B5EF4-FFF2-40B4-BE49-F238E27FC236}">
                  <a16:creationId xmlns:a16="http://schemas.microsoft.com/office/drawing/2014/main" id="{08D9AC25-862F-4442-B5B6-2FE549B6BEDE}"/>
                </a:ext>
              </a:extLst>
            </p:cNvPr>
            <p:cNvSpPr/>
            <p:nvPr/>
          </p:nvSpPr>
          <p:spPr>
            <a:xfrm>
              <a:off x="1328928" y="4466653"/>
              <a:ext cx="858584" cy="914400"/>
            </a:xfrm>
            <a:prstGeom prst="flowChartMagneticDrum">
              <a:avLst/>
            </a:prstGeom>
            <a:solidFill>
              <a:srgbClr val="76ABDC"/>
            </a:solidFill>
            <a:ln w="12700" cap="flat" cmpd="sng" algn="ctr">
              <a:solidFill>
                <a:srgbClr val="5B9BD5">
                  <a:shade val="50000"/>
                </a:srgbClr>
              </a:solidFill>
              <a:prstDash val="solid"/>
              <a:miter lim="800000"/>
            </a:ln>
            <a:effectLst/>
          </p:spPr>
          <p:txBody>
            <a:bodyPr lIns="0" tIns="0" rIns="0" bIns="0" rtlCol="0" anchor="ctr"/>
            <a:lstStyle/>
            <a:p>
              <a:pPr algn="ctr" defTabSz="457200" fontAlgn="auto">
                <a:spcBef>
                  <a:spcPts val="0"/>
                </a:spcBef>
                <a:spcAft>
                  <a:spcPts val="0"/>
                </a:spcAft>
                <a:defRPr/>
              </a:pPr>
              <a:r>
                <a:rPr lang="en-US" sz="1400" b="0" kern="0" dirty="0">
                  <a:latin typeface="+mj-lt"/>
                </a:rPr>
                <a:t>App</a:t>
              </a:r>
            </a:p>
          </p:txBody>
        </p:sp>
        <p:sp>
          <p:nvSpPr>
            <p:cNvPr id="7" name="Flowchart: Direct Access Storage 6">
              <a:extLst>
                <a:ext uri="{FF2B5EF4-FFF2-40B4-BE49-F238E27FC236}">
                  <a16:creationId xmlns:a16="http://schemas.microsoft.com/office/drawing/2014/main" id="{576E2F93-F8C8-46CA-A2AE-FA820F9EF599}"/>
                </a:ext>
              </a:extLst>
            </p:cNvPr>
            <p:cNvSpPr/>
            <p:nvPr/>
          </p:nvSpPr>
          <p:spPr>
            <a:xfrm>
              <a:off x="6398418" y="4466653"/>
              <a:ext cx="874109" cy="914400"/>
            </a:xfrm>
            <a:prstGeom prst="flowChartMagneticDrum">
              <a:avLst/>
            </a:prstGeom>
            <a:solidFill>
              <a:srgbClr val="76ABDC"/>
            </a:solidFill>
            <a:ln w="12700" cap="flat" cmpd="sng" algn="ctr">
              <a:solidFill>
                <a:srgbClr val="5B9BD5">
                  <a:shade val="50000"/>
                </a:srgbClr>
              </a:solidFill>
              <a:prstDash val="solid"/>
              <a:miter lim="800000"/>
            </a:ln>
            <a:effectLst/>
          </p:spPr>
          <p:txBody>
            <a:bodyPr lIns="0" tIns="0" rIns="0" bIns="0" rtlCol="0" anchor="ctr"/>
            <a:lstStyle/>
            <a:p>
              <a:pPr algn="ctr" defTabSz="457200" fontAlgn="auto">
                <a:spcBef>
                  <a:spcPts val="0"/>
                </a:spcBef>
                <a:spcAft>
                  <a:spcPts val="0"/>
                </a:spcAft>
                <a:defRPr/>
              </a:pPr>
              <a:r>
                <a:rPr lang="en-US" sz="1400" b="0" kern="0" dirty="0">
                  <a:latin typeface="+mj-lt"/>
                </a:rPr>
                <a:t>App</a:t>
              </a:r>
              <a:r>
                <a:rPr lang="en-US" sz="1400" b="0" kern="0" dirty="0">
                  <a:solidFill>
                    <a:prstClr val="white"/>
                  </a:solidFill>
                  <a:latin typeface="+mj-lt"/>
                </a:rPr>
                <a:t> </a:t>
              </a:r>
            </a:p>
          </p:txBody>
        </p:sp>
        <p:sp>
          <p:nvSpPr>
            <p:cNvPr id="8" name="Flowchart: Punched Tape 7">
              <a:extLst>
                <a:ext uri="{FF2B5EF4-FFF2-40B4-BE49-F238E27FC236}">
                  <a16:creationId xmlns:a16="http://schemas.microsoft.com/office/drawing/2014/main" id="{389E5DDF-E79A-42FB-B85E-1A55D59169D0}"/>
                </a:ext>
              </a:extLst>
            </p:cNvPr>
            <p:cNvSpPr/>
            <p:nvPr/>
          </p:nvSpPr>
          <p:spPr>
            <a:xfrm>
              <a:off x="3538064" y="4307204"/>
              <a:ext cx="1292352" cy="1124712"/>
            </a:xfrm>
            <a:prstGeom prst="flowChartPunchedTape">
              <a:avLst/>
            </a:prstGeom>
            <a:solidFill>
              <a:sysClr val="window" lastClr="FFFFFF"/>
            </a:solidFill>
            <a:ln w="19050" cap="flat" cmpd="sng" algn="ctr">
              <a:solidFill>
                <a:srgbClr val="D83B01"/>
              </a:solidFill>
              <a:prstDash val="solid"/>
              <a:miter lim="800000"/>
            </a:ln>
            <a:effectLst/>
          </p:spPr>
          <p:txBody>
            <a:bodyPr rtlCol="0" anchor="ctr"/>
            <a:lstStyle/>
            <a:p>
              <a:pPr algn="ctr" defTabSz="457200" fontAlgn="auto">
                <a:spcBef>
                  <a:spcPts val="0"/>
                </a:spcBef>
                <a:spcAft>
                  <a:spcPts val="0"/>
                </a:spcAft>
                <a:defRPr/>
              </a:pPr>
              <a:r>
                <a:rPr lang="en-US" sz="1600" b="0" kern="0" dirty="0">
                  <a:solidFill>
                    <a:prstClr val="black"/>
                  </a:solidFill>
                  <a:latin typeface="+mj-lt"/>
                </a:rPr>
                <a:t>Container Image</a:t>
              </a:r>
            </a:p>
          </p:txBody>
        </p:sp>
        <p:cxnSp>
          <p:nvCxnSpPr>
            <p:cNvPr id="9" name="Straight Arrow Connector 8">
              <a:extLst>
                <a:ext uri="{FF2B5EF4-FFF2-40B4-BE49-F238E27FC236}">
                  <a16:creationId xmlns:a16="http://schemas.microsoft.com/office/drawing/2014/main" id="{25A5574E-05F8-4525-A5F3-ECE87C715C05}"/>
                </a:ext>
              </a:extLst>
            </p:cNvPr>
            <p:cNvCxnSpPr>
              <a:cxnSpLocks/>
            </p:cNvCxnSpPr>
            <p:nvPr/>
          </p:nvCxnSpPr>
          <p:spPr>
            <a:xfrm flipH="1">
              <a:off x="4830416" y="4923853"/>
              <a:ext cx="1568003" cy="0"/>
            </a:xfrm>
            <a:prstGeom prst="straightConnector1">
              <a:avLst/>
            </a:prstGeom>
            <a:noFill/>
            <a:ln w="38100" cap="flat" cmpd="sng" algn="ctr">
              <a:solidFill>
                <a:srgbClr val="D83B01"/>
              </a:solidFill>
              <a:prstDash val="solid"/>
              <a:headEnd type="none"/>
              <a:tailEnd type="triangle"/>
            </a:ln>
            <a:effectLst/>
          </p:spPr>
        </p:cxnSp>
        <p:cxnSp>
          <p:nvCxnSpPr>
            <p:cNvPr id="10" name="Straight Arrow Connector 9">
              <a:extLst>
                <a:ext uri="{FF2B5EF4-FFF2-40B4-BE49-F238E27FC236}">
                  <a16:creationId xmlns:a16="http://schemas.microsoft.com/office/drawing/2014/main" id="{4194F135-1683-4910-8889-4E81D45DF501}"/>
                </a:ext>
              </a:extLst>
            </p:cNvPr>
            <p:cNvCxnSpPr>
              <a:cxnSpLocks/>
            </p:cNvCxnSpPr>
            <p:nvPr/>
          </p:nvCxnSpPr>
          <p:spPr>
            <a:xfrm flipH="1">
              <a:off x="2187512" y="4923853"/>
              <a:ext cx="1350552" cy="0"/>
            </a:xfrm>
            <a:prstGeom prst="straightConnector1">
              <a:avLst/>
            </a:prstGeom>
            <a:noFill/>
            <a:ln w="38100" cap="flat" cmpd="sng" algn="ctr">
              <a:solidFill>
                <a:srgbClr val="D83B01"/>
              </a:solidFill>
              <a:prstDash val="solid"/>
              <a:headEnd type="none"/>
              <a:tailEnd type="triangle"/>
            </a:ln>
            <a:effectLst/>
          </p:spPr>
        </p:cxnSp>
        <p:pic>
          <p:nvPicPr>
            <p:cNvPr id="11" name="Graphic 10">
              <a:extLst>
                <a:ext uri="{FF2B5EF4-FFF2-40B4-BE49-F238E27FC236}">
                  <a16:creationId xmlns:a16="http://schemas.microsoft.com/office/drawing/2014/main" id="{E4190776-2DC5-4A91-9A22-482E8B32D2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26919" y="3009688"/>
              <a:ext cx="1828800" cy="1413164"/>
            </a:xfrm>
            <a:prstGeom prst="rect">
              <a:avLst/>
            </a:prstGeom>
          </p:spPr>
        </p:pic>
        <p:pic>
          <p:nvPicPr>
            <p:cNvPr id="12" name="Graphic 11">
              <a:extLst>
                <a:ext uri="{FF2B5EF4-FFF2-40B4-BE49-F238E27FC236}">
                  <a16:creationId xmlns:a16="http://schemas.microsoft.com/office/drawing/2014/main" id="{9A9F8F63-CE30-41DD-8C0B-45D7EE316CA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69840" y="1665743"/>
              <a:ext cx="1828800" cy="1828800"/>
            </a:xfrm>
            <a:prstGeom prst="rect">
              <a:avLst/>
            </a:prstGeom>
          </p:spPr>
        </p:pic>
        <p:sp>
          <p:nvSpPr>
            <p:cNvPr id="13" name="Flowchart: Direct Access Storage 12">
              <a:extLst>
                <a:ext uri="{FF2B5EF4-FFF2-40B4-BE49-F238E27FC236}">
                  <a16:creationId xmlns:a16="http://schemas.microsoft.com/office/drawing/2014/main" id="{7E80C625-FEF4-4744-9D49-D041377917E6}"/>
                </a:ext>
              </a:extLst>
            </p:cNvPr>
            <p:cNvSpPr/>
            <p:nvPr/>
          </p:nvSpPr>
          <p:spPr>
            <a:xfrm>
              <a:off x="3841340" y="3046264"/>
              <a:ext cx="685800" cy="914400"/>
            </a:xfrm>
            <a:prstGeom prst="flowChartMagneticDrum">
              <a:avLst/>
            </a:prstGeom>
            <a:solidFill>
              <a:srgbClr val="76ABDC"/>
            </a:solidFill>
            <a:ln w="12700" cap="flat" cmpd="sng" algn="ctr">
              <a:solidFill>
                <a:srgbClr val="5B9BD5">
                  <a:shade val="50000"/>
                </a:srgbClr>
              </a:solidFill>
              <a:prstDash val="solid"/>
              <a:miter lim="800000"/>
            </a:ln>
            <a:effectLst/>
          </p:spPr>
          <p:txBody>
            <a:bodyPr lIns="0" tIns="0" rIns="0" bIns="0" rtlCol="0" anchor="ctr"/>
            <a:lstStyle/>
            <a:p>
              <a:pPr algn="ctr" defTabSz="457200" fontAlgn="auto">
                <a:spcBef>
                  <a:spcPts val="0"/>
                </a:spcBef>
                <a:spcAft>
                  <a:spcPts val="0"/>
                </a:spcAft>
                <a:defRPr/>
              </a:pPr>
              <a:r>
                <a:rPr lang="en-US" sz="1400" b="0" kern="0" dirty="0">
                  <a:latin typeface="+mj-lt"/>
                </a:rPr>
                <a:t>App</a:t>
              </a:r>
            </a:p>
          </p:txBody>
        </p:sp>
        <p:cxnSp>
          <p:nvCxnSpPr>
            <p:cNvPr id="14" name="Straight Arrow Connector 13">
              <a:extLst>
                <a:ext uri="{FF2B5EF4-FFF2-40B4-BE49-F238E27FC236}">
                  <a16:creationId xmlns:a16="http://schemas.microsoft.com/office/drawing/2014/main" id="{B8C13BFB-5AD5-4CA8-A5FA-FE1505FE1BA3}"/>
                </a:ext>
              </a:extLst>
            </p:cNvPr>
            <p:cNvCxnSpPr>
              <a:cxnSpLocks/>
              <a:endCxn id="13" idx="2"/>
            </p:cNvCxnSpPr>
            <p:nvPr/>
          </p:nvCxnSpPr>
          <p:spPr>
            <a:xfrm flipV="1">
              <a:off x="4184240" y="3960664"/>
              <a:ext cx="0" cy="459011"/>
            </a:xfrm>
            <a:prstGeom prst="straightConnector1">
              <a:avLst/>
            </a:prstGeom>
            <a:noFill/>
            <a:ln w="38100" cap="flat" cmpd="sng" algn="ctr">
              <a:solidFill>
                <a:srgbClr val="D83B01"/>
              </a:solidFill>
              <a:prstDash val="solid"/>
              <a:headEnd type="none"/>
              <a:tailEnd type="triangle"/>
            </a:ln>
            <a:effectLst/>
          </p:spPr>
        </p:cxnSp>
        <p:sp>
          <p:nvSpPr>
            <p:cNvPr id="15" name="TextBox 14">
              <a:extLst>
                <a:ext uri="{FF2B5EF4-FFF2-40B4-BE49-F238E27FC236}">
                  <a16:creationId xmlns:a16="http://schemas.microsoft.com/office/drawing/2014/main" id="{9780DC0D-4DF4-4947-8750-726C5A67120C}"/>
                </a:ext>
              </a:extLst>
            </p:cNvPr>
            <p:cNvSpPr txBox="1"/>
            <p:nvPr/>
          </p:nvSpPr>
          <p:spPr>
            <a:xfrm>
              <a:off x="5165919" y="2891264"/>
              <a:ext cx="3119765" cy="338554"/>
            </a:xfrm>
            <a:prstGeom prst="rect">
              <a:avLst/>
            </a:prstGeom>
            <a:noFill/>
          </p:spPr>
          <p:txBody>
            <a:bodyPr wrap="none" rtlCol="0">
              <a:spAutoFit/>
            </a:bodyPr>
            <a:lstStyle/>
            <a:p>
              <a:pPr defTabSz="457200" fontAlgn="auto">
                <a:spcBef>
                  <a:spcPts val="0"/>
                </a:spcBef>
                <a:spcAft>
                  <a:spcPts val="0"/>
                </a:spcAft>
              </a:pPr>
              <a:r>
                <a:rPr lang="en-US" sz="1600" b="0" dirty="0">
                  <a:solidFill>
                    <a:prstClr val="black"/>
                  </a:solidFill>
                  <a:latin typeface="+mj-lt"/>
                </a:rPr>
                <a:t>Development on Local Machine</a:t>
              </a:r>
            </a:p>
          </p:txBody>
        </p:sp>
        <p:sp>
          <p:nvSpPr>
            <p:cNvPr id="16" name="TextBox 15">
              <a:extLst>
                <a:ext uri="{FF2B5EF4-FFF2-40B4-BE49-F238E27FC236}">
                  <a16:creationId xmlns:a16="http://schemas.microsoft.com/office/drawing/2014/main" id="{ABAF0E2A-73A4-4BC4-9C63-1D0B391C58F0}"/>
                </a:ext>
              </a:extLst>
            </p:cNvPr>
            <p:cNvSpPr txBox="1"/>
            <p:nvPr/>
          </p:nvSpPr>
          <p:spPr>
            <a:xfrm>
              <a:off x="2747181" y="1919809"/>
              <a:ext cx="2874120" cy="338554"/>
            </a:xfrm>
            <a:prstGeom prst="rect">
              <a:avLst/>
            </a:prstGeom>
            <a:noFill/>
          </p:spPr>
          <p:txBody>
            <a:bodyPr wrap="none" rtlCol="0">
              <a:spAutoFit/>
            </a:bodyPr>
            <a:lstStyle/>
            <a:p>
              <a:pPr algn="ctr" defTabSz="457200" fontAlgn="auto">
                <a:spcBef>
                  <a:spcPts val="0"/>
                </a:spcBef>
                <a:spcAft>
                  <a:spcPts val="0"/>
                </a:spcAft>
              </a:pPr>
              <a:r>
                <a:rPr lang="en-US" sz="1600" b="0" dirty="0">
                  <a:solidFill>
                    <a:prstClr val="black"/>
                  </a:solidFill>
                  <a:latin typeface="+mj-lt"/>
                </a:rPr>
                <a:t>Testing/Staging On-Premises</a:t>
              </a:r>
            </a:p>
          </p:txBody>
        </p:sp>
        <p:sp>
          <p:nvSpPr>
            <p:cNvPr id="17" name="TextBox 16">
              <a:extLst>
                <a:ext uri="{FF2B5EF4-FFF2-40B4-BE49-F238E27FC236}">
                  <a16:creationId xmlns:a16="http://schemas.microsoft.com/office/drawing/2014/main" id="{DCD58353-976B-4998-96A5-2C42C18FD618}"/>
                </a:ext>
              </a:extLst>
            </p:cNvPr>
            <p:cNvSpPr txBox="1"/>
            <p:nvPr/>
          </p:nvSpPr>
          <p:spPr>
            <a:xfrm>
              <a:off x="827282" y="2728575"/>
              <a:ext cx="2029338" cy="338554"/>
            </a:xfrm>
            <a:prstGeom prst="rect">
              <a:avLst/>
            </a:prstGeom>
            <a:noFill/>
          </p:spPr>
          <p:txBody>
            <a:bodyPr wrap="none" rtlCol="0">
              <a:spAutoFit/>
            </a:bodyPr>
            <a:lstStyle/>
            <a:p>
              <a:pPr defTabSz="457200" fontAlgn="auto">
                <a:spcBef>
                  <a:spcPts val="0"/>
                </a:spcBef>
                <a:spcAft>
                  <a:spcPts val="0"/>
                </a:spcAft>
              </a:pPr>
              <a:r>
                <a:rPr lang="en-US" sz="1600" b="0" dirty="0">
                  <a:solidFill>
                    <a:prstClr val="black"/>
                  </a:solidFill>
                  <a:latin typeface="+mj-lt"/>
                </a:rPr>
                <a:t>Production in Azure</a:t>
              </a:r>
            </a:p>
          </p:txBody>
        </p:sp>
      </p:grpSp>
    </p:spTree>
    <p:extLst>
      <p:ext uri="{BB962C8B-B14F-4D97-AF65-F5344CB8AC3E}">
        <p14:creationId xmlns:p14="http://schemas.microsoft.com/office/powerpoint/2010/main" val="8585944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App Service core concepts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0CBA-A46E-43F8-94AE-8C0E4BA71ABF}"/>
              </a:ext>
            </a:extLst>
          </p:cNvPr>
          <p:cNvSpPr>
            <a:spLocks noGrp="1"/>
          </p:cNvSpPr>
          <p:nvPr>
            <p:ph type="title"/>
          </p:nvPr>
        </p:nvSpPr>
        <p:spPr/>
        <p:txBody>
          <a:bodyPr/>
          <a:lstStyle/>
          <a:p>
            <a:r>
              <a:rPr lang="en-US" dirty="0"/>
              <a:t>Web apps for Linux containers</a:t>
            </a:r>
          </a:p>
        </p:txBody>
      </p:sp>
      <p:sp>
        <p:nvSpPr>
          <p:cNvPr id="3" name="Text Placeholder 2">
            <a:extLst>
              <a:ext uri="{FF2B5EF4-FFF2-40B4-BE49-F238E27FC236}">
                <a16:creationId xmlns:a16="http://schemas.microsoft.com/office/drawing/2014/main" id="{7F63C27C-4C6D-47B4-8F81-110E96A47A03}"/>
              </a:ext>
            </a:extLst>
          </p:cNvPr>
          <p:cNvSpPr>
            <a:spLocks noGrp="1"/>
          </p:cNvSpPr>
          <p:nvPr>
            <p:ph type="body" sz="quarter" idx="10"/>
          </p:nvPr>
        </p:nvSpPr>
        <p:spPr>
          <a:xfrm>
            <a:off x="584200" y="1435497"/>
            <a:ext cx="10790936" cy="2856167"/>
          </a:xfrm>
        </p:spPr>
        <p:txBody>
          <a:bodyPr/>
          <a:lstStyle/>
          <a:p>
            <a:pPr marL="0" indent="0">
              <a:buNone/>
            </a:pPr>
            <a:r>
              <a:rPr lang="en-US" dirty="0">
                <a:latin typeface="+mn-lt"/>
              </a:rPr>
              <a:t>Deploy applications and solutions that are containerized directly to App Service Web Apps</a:t>
            </a:r>
          </a:p>
          <a:p>
            <a:r>
              <a:rPr lang="en-US" sz="2400" dirty="0">
                <a:latin typeface="+mn-lt"/>
              </a:rPr>
              <a:t>Simplifies deployment</a:t>
            </a:r>
          </a:p>
          <a:p>
            <a:r>
              <a:rPr lang="en-US" sz="2400" dirty="0">
                <a:latin typeface="+mn-lt"/>
              </a:rPr>
              <a:t>Matches the already popular container workflow using:</a:t>
            </a:r>
          </a:p>
          <a:p>
            <a:pPr lvl="1"/>
            <a:r>
              <a:rPr lang="en-US" sz="1800" dirty="0"/>
              <a:t>CI/CD with Docker Hub, Azure Container Registry, or GitHub</a:t>
            </a:r>
          </a:p>
          <a:p>
            <a:r>
              <a:rPr lang="en-US" sz="2400" dirty="0">
                <a:latin typeface="+mn-lt"/>
              </a:rPr>
              <a:t>Compatible with existing App Service features:</a:t>
            </a:r>
          </a:p>
          <a:p>
            <a:pPr lvl="1"/>
            <a:r>
              <a:rPr lang="en-US" sz="1800" dirty="0"/>
              <a:t>Auto-scale, Deployment Slots, and others</a:t>
            </a:r>
          </a:p>
        </p:txBody>
      </p:sp>
    </p:spTree>
    <p:extLst>
      <p:ext uri="{BB962C8B-B14F-4D97-AF65-F5344CB8AC3E}">
        <p14:creationId xmlns:p14="http://schemas.microsoft.com/office/powerpoint/2010/main" val="415719549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B711-2EB3-4886-9714-4132E5C032C3}"/>
              </a:ext>
            </a:extLst>
          </p:cNvPr>
          <p:cNvSpPr>
            <a:spLocks noGrp="1"/>
          </p:cNvSpPr>
          <p:nvPr>
            <p:ph type="title"/>
          </p:nvPr>
        </p:nvSpPr>
        <p:spPr/>
        <p:txBody>
          <a:bodyPr/>
          <a:lstStyle/>
          <a:p>
            <a:r>
              <a:rPr lang="en-US" dirty="0"/>
              <a:t>Web apps for Linux containers (continued)</a:t>
            </a:r>
          </a:p>
        </p:txBody>
      </p:sp>
      <p:sp>
        <p:nvSpPr>
          <p:cNvPr id="3" name="Text Placeholder 2">
            <a:extLst>
              <a:ext uri="{FF2B5EF4-FFF2-40B4-BE49-F238E27FC236}">
                <a16:creationId xmlns:a16="http://schemas.microsoft.com/office/drawing/2014/main" id="{D738006A-10A4-4936-B0C0-FE420D03F3BE}"/>
              </a:ext>
            </a:extLst>
          </p:cNvPr>
          <p:cNvSpPr>
            <a:spLocks noGrp="1"/>
          </p:cNvSpPr>
          <p:nvPr>
            <p:ph type="body" sz="quarter" idx="10"/>
          </p:nvPr>
        </p:nvSpPr>
        <p:spPr>
          <a:xfrm>
            <a:off x="584200" y="1435496"/>
            <a:ext cx="11018520" cy="3016210"/>
          </a:xfrm>
        </p:spPr>
        <p:txBody>
          <a:bodyPr/>
          <a:lstStyle/>
          <a:p>
            <a:pPr marL="0" indent="0">
              <a:buNone/>
            </a:pPr>
            <a:r>
              <a:rPr lang="en-US" dirty="0">
                <a:latin typeface="+mn-lt"/>
              </a:rPr>
              <a:t>Containers can be sourced from your existing registries:</a:t>
            </a:r>
          </a:p>
          <a:p>
            <a:r>
              <a:rPr lang="en-US" sz="2400" dirty="0">
                <a:latin typeface="+mn-lt"/>
              </a:rPr>
              <a:t>Docker Hub:</a:t>
            </a:r>
          </a:p>
          <a:p>
            <a:pPr lvl="1"/>
            <a:r>
              <a:rPr lang="en-US" sz="1800" dirty="0"/>
              <a:t>Deploy images already shared on Docker Hub</a:t>
            </a:r>
          </a:p>
          <a:p>
            <a:pPr lvl="1"/>
            <a:r>
              <a:rPr lang="en-US" sz="1800" dirty="0"/>
              <a:t>Deploy the most popular official images</a:t>
            </a:r>
          </a:p>
          <a:p>
            <a:pPr lvl="1"/>
            <a:r>
              <a:rPr lang="en-US" sz="1800" dirty="0"/>
              <a:t>Private images are available on Docker Hub</a:t>
            </a:r>
          </a:p>
          <a:p>
            <a:r>
              <a:rPr lang="en-US" sz="2400" dirty="0">
                <a:latin typeface="+mn-lt"/>
              </a:rPr>
              <a:t>Azure Container Registry:</a:t>
            </a:r>
          </a:p>
          <a:p>
            <a:pPr lvl="1"/>
            <a:r>
              <a:rPr lang="en-US" sz="1800" dirty="0"/>
              <a:t>Managed service for hosting Docker images</a:t>
            </a:r>
          </a:p>
          <a:p>
            <a:pPr lvl="1"/>
            <a:r>
              <a:rPr lang="en-US" sz="1800" dirty="0"/>
              <a:t>Can deploy to Docker Swarm, Kubernetes, or Web App for Containers</a:t>
            </a:r>
            <a:endParaRPr lang="en-US" dirty="0"/>
          </a:p>
        </p:txBody>
      </p:sp>
    </p:spTree>
    <p:extLst>
      <p:ext uri="{BB962C8B-B14F-4D97-AF65-F5344CB8AC3E}">
        <p14:creationId xmlns:p14="http://schemas.microsoft.com/office/powerpoint/2010/main" val="72934287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Creating background tasks by using </a:t>
            </a:r>
            <a:r>
              <a:rPr lang="en-US" dirty="0" err="1"/>
              <a:t>WebJobs</a:t>
            </a:r>
            <a:endParaRPr lang="en-US" dirty="0"/>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A8B1-599B-471F-8266-B41C77E38170}"/>
              </a:ext>
            </a:extLst>
          </p:cNvPr>
          <p:cNvSpPr>
            <a:spLocks noGrp="1"/>
          </p:cNvSpPr>
          <p:nvPr>
            <p:ph type="title"/>
          </p:nvPr>
        </p:nvSpPr>
        <p:spPr/>
        <p:txBody>
          <a:bodyPr/>
          <a:lstStyle/>
          <a:p>
            <a:r>
              <a:rPr lang="en-US" dirty="0" err="1"/>
              <a:t>WebJobs</a:t>
            </a:r>
            <a:endParaRPr lang="en-US" dirty="0"/>
          </a:p>
        </p:txBody>
      </p:sp>
      <p:sp>
        <p:nvSpPr>
          <p:cNvPr id="3" name="Text Placeholder 2">
            <a:extLst>
              <a:ext uri="{FF2B5EF4-FFF2-40B4-BE49-F238E27FC236}">
                <a16:creationId xmlns:a16="http://schemas.microsoft.com/office/drawing/2014/main" id="{BF7558CC-F3D9-4AFD-B141-215F768B89B3}"/>
              </a:ext>
            </a:extLst>
          </p:cNvPr>
          <p:cNvSpPr>
            <a:spLocks noGrp="1"/>
          </p:cNvSpPr>
          <p:nvPr>
            <p:ph type="body" sz="quarter" idx="10"/>
          </p:nvPr>
        </p:nvSpPr>
        <p:spPr>
          <a:xfrm>
            <a:off x="584200" y="1435497"/>
            <a:ext cx="11018520" cy="4998291"/>
          </a:xfrm>
        </p:spPr>
        <p:txBody>
          <a:bodyPr/>
          <a:lstStyle/>
          <a:p>
            <a:r>
              <a:rPr lang="en-US" dirty="0">
                <a:latin typeface="+mn-lt"/>
              </a:rPr>
              <a:t>Built-in feature of Azure App Service</a:t>
            </a:r>
          </a:p>
          <a:p>
            <a:r>
              <a:rPr lang="en-US" dirty="0">
                <a:latin typeface="+mn-lt"/>
              </a:rPr>
              <a:t>Doesn’t incur additional costs and doesn’t require new resources</a:t>
            </a:r>
          </a:p>
          <a:p>
            <a:r>
              <a:rPr lang="en-US" dirty="0">
                <a:latin typeface="+mn-lt"/>
              </a:rPr>
              <a:t>Runs background tasks and scripts within the same application context as your apps</a:t>
            </a:r>
          </a:p>
          <a:p>
            <a:r>
              <a:rPr lang="en-US" dirty="0">
                <a:latin typeface="+mn-lt"/>
              </a:rPr>
              <a:t>Supports the following programs or scripts:</a:t>
            </a:r>
          </a:p>
          <a:p>
            <a:pPr lvl="1"/>
            <a:r>
              <a:rPr lang="en-US" dirty="0"/>
              <a:t>.</a:t>
            </a:r>
            <a:r>
              <a:rPr lang="en-US" dirty="0" err="1"/>
              <a:t>cmd</a:t>
            </a:r>
            <a:r>
              <a:rPr lang="en-US" dirty="0"/>
              <a:t>, .bat, .exe (using Windows </a:t>
            </a:r>
            <a:r>
              <a:rPr lang="en-US" dirty="0" err="1"/>
              <a:t>cmd</a:t>
            </a:r>
            <a:r>
              <a:rPr lang="en-US" dirty="0"/>
              <a:t>)</a:t>
            </a:r>
          </a:p>
          <a:p>
            <a:pPr lvl="1"/>
            <a:r>
              <a:rPr lang="en-US" dirty="0"/>
              <a:t>.ps1 (using PowerShell)</a:t>
            </a:r>
          </a:p>
          <a:p>
            <a:pPr lvl="1"/>
            <a:r>
              <a:rPr lang="en-US" dirty="0"/>
              <a:t>.</a:t>
            </a:r>
            <a:r>
              <a:rPr lang="en-US" dirty="0" err="1"/>
              <a:t>sh</a:t>
            </a:r>
            <a:r>
              <a:rPr lang="en-US" dirty="0"/>
              <a:t> (using Bash)</a:t>
            </a:r>
          </a:p>
          <a:p>
            <a:pPr lvl="1"/>
            <a:r>
              <a:rPr lang="en-US" dirty="0"/>
              <a:t>.php (using PHP)</a:t>
            </a:r>
          </a:p>
          <a:p>
            <a:pPr lvl="1"/>
            <a:r>
              <a:rPr lang="en-US" dirty="0"/>
              <a:t>.</a:t>
            </a:r>
            <a:r>
              <a:rPr lang="en-US" dirty="0" err="1"/>
              <a:t>py</a:t>
            </a:r>
            <a:r>
              <a:rPr lang="en-US" dirty="0"/>
              <a:t> (using Python)</a:t>
            </a:r>
          </a:p>
          <a:p>
            <a:pPr lvl="1"/>
            <a:r>
              <a:rPr lang="en-US" dirty="0"/>
              <a:t>.</a:t>
            </a:r>
            <a:r>
              <a:rPr lang="en-US" dirty="0" err="1"/>
              <a:t>js</a:t>
            </a:r>
            <a:r>
              <a:rPr lang="en-US" dirty="0"/>
              <a:t> (using Node.js)</a:t>
            </a:r>
          </a:p>
          <a:p>
            <a:pPr lvl="1"/>
            <a:r>
              <a:rPr lang="en-US" dirty="0"/>
              <a:t>.jar (using Java)</a:t>
            </a:r>
          </a:p>
        </p:txBody>
      </p:sp>
    </p:spTree>
    <p:extLst>
      <p:ext uri="{BB962C8B-B14F-4D97-AF65-F5344CB8AC3E}">
        <p14:creationId xmlns:p14="http://schemas.microsoft.com/office/powerpoint/2010/main" val="280779908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A8B1-599B-471F-8266-B41C77E38170}"/>
              </a:ext>
            </a:extLst>
          </p:cNvPr>
          <p:cNvSpPr>
            <a:spLocks noGrp="1"/>
          </p:cNvSpPr>
          <p:nvPr>
            <p:ph type="title"/>
          </p:nvPr>
        </p:nvSpPr>
        <p:spPr/>
        <p:txBody>
          <a:bodyPr/>
          <a:lstStyle/>
          <a:p>
            <a:r>
              <a:rPr lang="en-US" dirty="0" err="1"/>
              <a:t>WebJob</a:t>
            </a:r>
            <a:r>
              <a:rPr lang="en-US" dirty="0"/>
              <a:t> types</a:t>
            </a:r>
          </a:p>
        </p:txBody>
      </p:sp>
      <p:sp>
        <p:nvSpPr>
          <p:cNvPr id="4" name="Text Placeholder 3">
            <a:extLst>
              <a:ext uri="{FF2B5EF4-FFF2-40B4-BE49-F238E27FC236}">
                <a16:creationId xmlns:a16="http://schemas.microsoft.com/office/drawing/2014/main" id="{3DDD3DF6-0941-4815-86BE-552B86A6CC44}"/>
              </a:ext>
            </a:extLst>
          </p:cNvPr>
          <p:cNvSpPr>
            <a:spLocks noGrp="1"/>
          </p:cNvSpPr>
          <p:nvPr>
            <p:ph type="body" sz="quarter" idx="10"/>
          </p:nvPr>
        </p:nvSpPr>
        <p:spPr>
          <a:xfrm>
            <a:off x="584200" y="1437481"/>
            <a:ext cx="5212080" cy="3046988"/>
          </a:xfrm>
        </p:spPr>
        <p:txBody>
          <a:bodyPr/>
          <a:lstStyle/>
          <a:p>
            <a:pPr marL="0" indent="0">
              <a:buNone/>
            </a:pPr>
            <a:r>
              <a:rPr lang="en-US" b="1" dirty="0">
                <a:latin typeface="+mn-lt"/>
                <a:cs typeface="Segoe UI Semibold" panose="020B0702040204020203" pitchFamily="34" charset="0"/>
              </a:rPr>
              <a:t>Continuous</a:t>
            </a:r>
            <a:r>
              <a:rPr lang="en-US" dirty="0">
                <a:latin typeface="+mn-lt"/>
              </a:rPr>
              <a:t>	</a:t>
            </a:r>
          </a:p>
          <a:p>
            <a:r>
              <a:rPr lang="en-US" dirty="0">
                <a:latin typeface="+mn-lt"/>
              </a:rPr>
              <a:t>Starts immediately when the </a:t>
            </a:r>
            <a:r>
              <a:rPr lang="en-US" dirty="0" err="1">
                <a:latin typeface="+mn-lt"/>
              </a:rPr>
              <a:t>WebJob</a:t>
            </a:r>
            <a:r>
              <a:rPr lang="en-US" dirty="0">
                <a:latin typeface="+mn-lt"/>
              </a:rPr>
              <a:t> is created</a:t>
            </a:r>
          </a:p>
          <a:p>
            <a:r>
              <a:rPr lang="en-US" dirty="0">
                <a:latin typeface="+mn-lt"/>
              </a:rPr>
              <a:t>Runs on all instances that the web app runs on	</a:t>
            </a:r>
          </a:p>
          <a:p>
            <a:r>
              <a:rPr lang="en-US" dirty="0">
                <a:latin typeface="+mn-lt"/>
              </a:rPr>
              <a:t>Supports remote debugging</a:t>
            </a:r>
          </a:p>
        </p:txBody>
      </p:sp>
      <p:sp>
        <p:nvSpPr>
          <p:cNvPr id="5" name="Text Placeholder 4">
            <a:extLst>
              <a:ext uri="{FF2B5EF4-FFF2-40B4-BE49-F238E27FC236}">
                <a16:creationId xmlns:a16="http://schemas.microsoft.com/office/drawing/2014/main" id="{71E8CA6D-CE7B-41D1-9281-953DF6A30E91}"/>
              </a:ext>
            </a:extLst>
          </p:cNvPr>
          <p:cNvSpPr>
            <a:spLocks noGrp="1"/>
          </p:cNvSpPr>
          <p:nvPr>
            <p:ph type="body" sz="quarter" idx="11"/>
          </p:nvPr>
        </p:nvSpPr>
        <p:spPr>
          <a:xfrm>
            <a:off x="6389914" y="1437481"/>
            <a:ext cx="5212080" cy="2031325"/>
          </a:xfrm>
        </p:spPr>
        <p:txBody>
          <a:bodyPr/>
          <a:lstStyle/>
          <a:p>
            <a:pPr marL="0" indent="0">
              <a:buNone/>
            </a:pPr>
            <a:r>
              <a:rPr lang="en-US" b="1" dirty="0">
                <a:latin typeface="+mn-lt"/>
                <a:cs typeface="Segoe UI Semibold" panose="020B0702040204020203" pitchFamily="34" charset="0"/>
              </a:rPr>
              <a:t>Triggered</a:t>
            </a:r>
          </a:p>
          <a:p>
            <a:r>
              <a:rPr lang="en-US" dirty="0">
                <a:latin typeface="+mn-lt"/>
              </a:rPr>
              <a:t>Starts only when triggered manually or on a schedule</a:t>
            </a:r>
          </a:p>
          <a:p>
            <a:r>
              <a:rPr lang="en-US" dirty="0">
                <a:latin typeface="+mn-lt"/>
              </a:rPr>
              <a:t>Runs on a single instance</a:t>
            </a:r>
          </a:p>
        </p:txBody>
      </p:sp>
    </p:spTree>
    <p:extLst>
      <p:ext uri="{BB962C8B-B14F-4D97-AF65-F5344CB8AC3E}">
        <p14:creationId xmlns:p14="http://schemas.microsoft.com/office/powerpoint/2010/main" val="395605969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1925-96D5-4979-8D60-F6F42A00EA97}"/>
              </a:ext>
            </a:extLst>
          </p:cNvPr>
          <p:cNvSpPr>
            <a:spLocks noGrp="1"/>
          </p:cNvSpPr>
          <p:nvPr>
            <p:ph type="title"/>
          </p:nvPr>
        </p:nvSpPr>
        <p:spPr/>
        <p:txBody>
          <a:bodyPr/>
          <a:lstStyle/>
          <a:p>
            <a:r>
              <a:rPr lang="en-US" dirty="0"/>
              <a:t>Creating a continuous </a:t>
            </a:r>
            <a:r>
              <a:rPr lang="en-US" dirty="0" err="1"/>
              <a:t>WebJob</a:t>
            </a:r>
            <a:endParaRPr lang="en-US" dirty="0"/>
          </a:p>
        </p:txBody>
      </p:sp>
      <p:pic>
        <p:nvPicPr>
          <p:cNvPr id="5" name="Picture 4" descr="Screenshot of the &quot;Add WebJob&quot; screen. Use the portal to create a continuous WebJob at multi-instance scale">
            <a:extLst>
              <a:ext uri="{FF2B5EF4-FFF2-40B4-BE49-F238E27FC236}">
                <a16:creationId xmlns:a16="http://schemas.microsoft.com/office/drawing/2014/main" id="{F86ADD8B-F970-4CB4-9FD9-C0A10DD1CE26}"/>
              </a:ext>
            </a:extLst>
          </p:cNvPr>
          <p:cNvPicPr>
            <a:picLocks noChangeAspect="1"/>
          </p:cNvPicPr>
          <p:nvPr/>
        </p:nvPicPr>
        <p:blipFill>
          <a:blip r:embed="rId3"/>
          <a:stretch>
            <a:fillRect/>
          </a:stretch>
        </p:blipFill>
        <p:spPr>
          <a:xfrm>
            <a:off x="3133714" y="1521653"/>
            <a:ext cx="5924572" cy="5033143"/>
          </a:xfrm>
          <a:prstGeom prst="rect">
            <a:avLst/>
          </a:prstGeom>
        </p:spPr>
      </p:pic>
    </p:spTree>
    <p:extLst>
      <p:ext uri="{BB962C8B-B14F-4D97-AF65-F5344CB8AC3E}">
        <p14:creationId xmlns:p14="http://schemas.microsoft.com/office/powerpoint/2010/main" val="362968319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1925-96D5-4979-8D60-F6F42A00EA97}"/>
              </a:ext>
            </a:extLst>
          </p:cNvPr>
          <p:cNvSpPr>
            <a:spLocks noGrp="1"/>
          </p:cNvSpPr>
          <p:nvPr>
            <p:ph type="title"/>
          </p:nvPr>
        </p:nvSpPr>
        <p:spPr/>
        <p:txBody>
          <a:bodyPr/>
          <a:lstStyle/>
          <a:p>
            <a:r>
              <a:rPr lang="en-US" dirty="0"/>
              <a:t>Creating a triggered </a:t>
            </a:r>
            <a:r>
              <a:rPr lang="en-US" dirty="0" err="1"/>
              <a:t>WebJob</a:t>
            </a:r>
            <a:endParaRPr lang="en-US" dirty="0"/>
          </a:p>
        </p:txBody>
      </p:sp>
      <p:pic>
        <p:nvPicPr>
          <p:cNvPr id="5" name="Picture 4" descr="Screenshot of the &quot;Add WebJob&quot; screen. Use the portal to create a manually-triggered WebJob.">
            <a:extLst>
              <a:ext uri="{FF2B5EF4-FFF2-40B4-BE49-F238E27FC236}">
                <a16:creationId xmlns:a16="http://schemas.microsoft.com/office/drawing/2014/main" id="{78DEB69D-2116-4AAF-96C0-2696C2013DFF}"/>
              </a:ext>
            </a:extLst>
          </p:cNvPr>
          <p:cNvPicPr>
            <a:picLocks noChangeAspect="1"/>
          </p:cNvPicPr>
          <p:nvPr/>
        </p:nvPicPr>
        <p:blipFill>
          <a:blip r:embed="rId3"/>
          <a:stretch>
            <a:fillRect/>
          </a:stretch>
        </p:blipFill>
        <p:spPr>
          <a:xfrm>
            <a:off x="3720762" y="1323952"/>
            <a:ext cx="4750476" cy="5247618"/>
          </a:xfrm>
          <a:prstGeom prst="rect">
            <a:avLst/>
          </a:prstGeom>
        </p:spPr>
      </p:pic>
    </p:spTree>
    <p:extLst>
      <p:ext uri="{BB962C8B-B14F-4D97-AF65-F5344CB8AC3E}">
        <p14:creationId xmlns:p14="http://schemas.microsoft.com/office/powerpoint/2010/main" val="143278610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FA05-256B-46F8-940B-6EB0CA853A1B}"/>
              </a:ext>
            </a:extLst>
          </p:cNvPr>
          <p:cNvSpPr>
            <a:spLocks noGrp="1"/>
          </p:cNvSpPr>
          <p:nvPr>
            <p:ph type="title"/>
          </p:nvPr>
        </p:nvSpPr>
        <p:spPr/>
        <p:txBody>
          <a:bodyPr/>
          <a:lstStyle/>
          <a:p>
            <a:r>
              <a:rPr lang="en-US" dirty="0"/>
              <a:t>Demo: Creating </a:t>
            </a:r>
            <a:r>
              <a:rPr lang="en-US" dirty="0" err="1"/>
              <a:t>WebJobs</a:t>
            </a:r>
            <a:endParaRPr lang="en-US" dirty="0"/>
          </a:p>
        </p:txBody>
      </p:sp>
      <p:sp>
        <p:nvSpPr>
          <p:cNvPr id="3" name="Text Placeholder 2">
            <a:extLst>
              <a:ext uri="{FF2B5EF4-FFF2-40B4-BE49-F238E27FC236}">
                <a16:creationId xmlns:a16="http://schemas.microsoft.com/office/drawing/2014/main" id="{CB03B75A-AB98-45B2-8930-303FFEEBE76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9202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App Service core concepts</a:t>
            </a:r>
          </a:p>
          <a:p>
            <a:pPr marL="342900" indent="-342900">
              <a:buFont typeface="Arial" panose="020B0604020202020204" pitchFamily="34" charset="0"/>
              <a:buChar char="•"/>
            </a:pPr>
            <a:r>
              <a:rPr lang="en-US" dirty="0"/>
              <a:t>Creating an Azure App Service web app</a:t>
            </a:r>
          </a:p>
          <a:p>
            <a:pPr marL="342900" indent="-342900">
              <a:buFont typeface="Arial" panose="020B0604020202020204" pitchFamily="34" charset="0"/>
              <a:buChar char="•"/>
            </a:pPr>
            <a:r>
              <a:rPr lang="en-US" dirty="0"/>
              <a:t>Creating background tasks by using </a:t>
            </a:r>
            <a:r>
              <a:rPr lang="en-US" dirty="0" err="1"/>
              <a:t>WebJobs</a:t>
            </a:r>
            <a:endParaRPr lang="en-US" dirty="0"/>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App Service</a:t>
            </a:r>
          </a:p>
        </p:txBody>
      </p:sp>
      <p:sp>
        <p:nvSpPr>
          <p:cNvPr id="5" name="Text Placeholder 4">
            <a:extLst>
              <a:ext uri="{FF2B5EF4-FFF2-40B4-BE49-F238E27FC236}">
                <a16:creationId xmlns:a16="http://schemas.microsoft.com/office/drawing/2014/main" id="{85EEE994-8D79-40E8-A7A0-CEE3696C817A}"/>
              </a:ext>
            </a:extLst>
          </p:cNvPr>
          <p:cNvSpPr>
            <a:spLocks noGrp="1"/>
          </p:cNvSpPr>
          <p:nvPr>
            <p:ph type="body" sz="quarter" idx="10"/>
          </p:nvPr>
        </p:nvSpPr>
        <p:spPr>
          <a:xfrm>
            <a:off x="584200" y="1435497"/>
            <a:ext cx="11018520" cy="4395049"/>
          </a:xfrm>
        </p:spPr>
        <p:txBody>
          <a:bodyPr/>
          <a:lstStyle/>
          <a:p>
            <a:r>
              <a:rPr lang="en-US" dirty="0">
                <a:latin typeface="+mn-lt"/>
              </a:rPr>
              <a:t>Service for hosting web applications, REST APIs, and mobile backends can be developed in many of the following languages:</a:t>
            </a:r>
          </a:p>
          <a:p>
            <a:pPr lvl="1"/>
            <a:r>
              <a:rPr lang="en-US" dirty="0"/>
              <a:t>.NET</a:t>
            </a:r>
          </a:p>
          <a:p>
            <a:pPr lvl="1"/>
            <a:r>
              <a:rPr lang="en-US" dirty="0"/>
              <a:t>.NET Core</a:t>
            </a:r>
          </a:p>
          <a:p>
            <a:pPr lvl="1"/>
            <a:r>
              <a:rPr lang="en-US" dirty="0"/>
              <a:t>Java</a:t>
            </a:r>
          </a:p>
          <a:p>
            <a:pPr lvl="1"/>
            <a:r>
              <a:rPr lang="en-US" dirty="0"/>
              <a:t>Ruby</a:t>
            </a:r>
          </a:p>
          <a:p>
            <a:pPr lvl="1"/>
            <a:r>
              <a:rPr lang="en-US" dirty="0"/>
              <a:t>Node.JS</a:t>
            </a:r>
          </a:p>
          <a:p>
            <a:pPr lvl="1"/>
            <a:r>
              <a:rPr lang="en-US" dirty="0"/>
              <a:t>PHP</a:t>
            </a:r>
          </a:p>
          <a:p>
            <a:pPr lvl="1"/>
            <a:r>
              <a:rPr lang="en-US" dirty="0"/>
              <a:t>Python</a:t>
            </a:r>
          </a:p>
          <a:p>
            <a:r>
              <a:rPr lang="en-US" dirty="0">
                <a:latin typeface="+mn-lt"/>
              </a:rPr>
              <a:t>Applications can execute and scale in a fully managed, sandbox environment</a:t>
            </a:r>
          </a:p>
        </p:txBody>
      </p:sp>
    </p:spTree>
    <p:extLst>
      <p:ext uri="{BB962C8B-B14F-4D97-AF65-F5344CB8AC3E}">
        <p14:creationId xmlns:p14="http://schemas.microsoft.com/office/powerpoint/2010/main" val="9501384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Web Apps</a:t>
            </a:r>
          </a:p>
        </p:txBody>
      </p:sp>
      <p:sp>
        <p:nvSpPr>
          <p:cNvPr id="5" name="Text Placeholder 4">
            <a:extLst>
              <a:ext uri="{FF2B5EF4-FFF2-40B4-BE49-F238E27FC236}">
                <a16:creationId xmlns:a16="http://schemas.microsoft.com/office/drawing/2014/main" id="{85EEE994-8D79-40E8-A7A0-CEE3696C817A}"/>
              </a:ext>
            </a:extLst>
          </p:cNvPr>
          <p:cNvSpPr>
            <a:spLocks noGrp="1"/>
          </p:cNvSpPr>
          <p:nvPr>
            <p:ph type="body" sz="quarter" idx="10"/>
          </p:nvPr>
        </p:nvSpPr>
        <p:spPr>
          <a:xfrm>
            <a:off x="584200" y="1435497"/>
            <a:ext cx="11018520" cy="3902607"/>
          </a:xfrm>
        </p:spPr>
        <p:txBody>
          <a:bodyPr/>
          <a:lstStyle/>
          <a:p>
            <a:r>
              <a:rPr lang="en-US" dirty="0">
                <a:latin typeface="+mn-lt"/>
              </a:rPr>
              <a:t>Scalable hosting for web applications</a:t>
            </a:r>
          </a:p>
          <a:p>
            <a:pPr lvl="1"/>
            <a:r>
              <a:rPr lang="en-US" dirty="0"/>
              <a:t>Provides a quick way to host your web application in the cloud</a:t>
            </a:r>
          </a:p>
          <a:p>
            <a:pPr lvl="1"/>
            <a:r>
              <a:rPr lang="en-US" dirty="0"/>
              <a:t>Allows you to scale your web app without being required to redesign for scalability</a:t>
            </a:r>
          </a:p>
          <a:p>
            <a:pPr lvl="1"/>
            <a:r>
              <a:rPr lang="en-US" dirty="0"/>
              <a:t>Integrates with Visual Studio</a:t>
            </a:r>
          </a:p>
          <a:p>
            <a:pPr lvl="1"/>
            <a:r>
              <a:rPr lang="en-US" dirty="0"/>
              <a:t>Provides an open platform for many different programming languages</a:t>
            </a:r>
          </a:p>
          <a:p>
            <a:r>
              <a:rPr lang="en-US" dirty="0">
                <a:latin typeface="+mn-lt"/>
              </a:rPr>
              <a:t>Advantages</a:t>
            </a:r>
          </a:p>
          <a:p>
            <a:pPr lvl="1"/>
            <a:r>
              <a:rPr lang="en-US" dirty="0"/>
              <a:t>Near instant deployment</a:t>
            </a:r>
          </a:p>
          <a:p>
            <a:pPr lvl="1"/>
            <a:r>
              <a:rPr lang="en-US" dirty="0"/>
              <a:t>SSL and Custom Domain Names available in some tiers</a:t>
            </a:r>
          </a:p>
          <a:p>
            <a:pPr lvl="1"/>
            <a:r>
              <a:rPr lang="en-US" dirty="0"/>
              <a:t>WebJobs provide background processing for independent scaling</a:t>
            </a:r>
          </a:p>
          <a:p>
            <a:pPr lvl="1"/>
            <a:r>
              <a:rPr lang="en-US" dirty="0"/>
              <a:t>Can scale to larger machines without redeploying applications</a:t>
            </a:r>
          </a:p>
        </p:txBody>
      </p:sp>
    </p:spTree>
    <p:extLst>
      <p:ext uri="{BB962C8B-B14F-4D97-AF65-F5344CB8AC3E}">
        <p14:creationId xmlns:p14="http://schemas.microsoft.com/office/powerpoint/2010/main" val="40269793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7D8F-A212-4FAE-AF1C-EEFBF7395346}"/>
              </a:ext>
            </a:extLst>
          </p:cNvPr>
          <p:cNvSpPr>
            <a:spLocks noGrp="1"/>
          </p:cNvSpPr>
          <p:nvPr>
            <p:ph type="title"/>
          </p:nvPr>
        </p:nvSpPr>
        <p:spPr>
          <a:xfrm>
            <a:off x="588263" y="457200"/>
            <a:ext cx="11018520" cy="553998"/>
          </a:xfrm>
        </p:spPr>
        <p:txBody>
          <a:bodyPr/>
          <a:lstStyle/>
          <a:p>
            <a:r>
              <a:rPr lang="en-US" dirty="0"/>
              <a:t>Key features of App Service Web Apps</a:t>
            </a:r>
          </a:p>
        </p:txBody>
      </p:sp>
      <p:sp>
        <p:nvSpPr>
          <p:cNvPr id="3" name="Text Placeholder 2">
            <a:extLst>
              <a:ext uri="{FF2B5EF4-FFF2-40B4-BE49-F238E27FC236}">
                <a16:creationId xmlns:a16="http://schemas.microsoft.com/office/drawing/2014/main" id="{4A7EE375-6A3B-4D4B-B213-16F7C9CD45EF}"/>
              </a:ext>
            </a:extLst>
          </p:cNvPr>
          <p:cNvSpPr>
            <a:spLocks noGrp="1"/>
          </p:cNvSpPr>
          <p:nvPr>
            <p:ph type="body" sz="quarter" idx="10"/>
          </p:nvPr>
        </p:nvSpPr>
        <p:spPr>
          <a:xfrm>
            <a:off x="584200" y="1435497"/>
            <a:ext cx="11018520" cy="4382738"/>
          </a:xfrm>
        </p:spPr>
        <p:txBody>
          <a:bodyPr/>
          <a:lstStyle/>
          <a:p>
            <a:r>
              <a:rPr lang="en-US" dirty="0">
                <a:latin typeface="+mn-lt"/>
              </a:rPr>
              <a:t>Multiple languages and frameworks </a:t>
            </a:r>
          </a:p>
          <a:p>
            <a:pPr lvl="1"/>
            <a:r>
              <a:rPr lang="en-US" dirty="0"/>
              <a:t>First-class support for ASP.NET , ASP.NET Core, Java, Ruby, Node.js, PHP, or Python</a:t>
            </a:r>
          </a:p>
          <a:p>
            <a:r>
              <a:rPr lang="en-US" dirty="0">
                <a:latin typeface="+mn-lt"/>
              </a:rPr>
              <a:t>DevOps optimization</a:t>
            </a:r>
          </a:p>
          <a:p>
            <a:pPr lvl="1"/>
            <a:r>
              <a:rPr lang="en-US" dirty="0"/>
              <a:t>Continuous integration and deployment with Visual Studio Team Services, GitHub, Bitbucket, Docker Hub, or Azure Container Registry</a:t>
            </a:r>
          </a:p>
          <a:p>
            <a:r>
              <a:rPr lang="en-US" dirty="0">
                <a:latin typeface="+mn-lt"/>
              </a:rPr>
              <a:t>Global scale with high availability</a:t>
            </a:r>
          </a:p>
          <a:p>
            <a:pPr lvl="1"/>
            <a:r>
              <a:rPr lang="en-US" dirty="0"/>
              <a:t>Scale up or out manually or automatically. Host anywhere in the Microsoft global datacenter infrastructure</a:t>
            </a:r>
          </a:p>
          <a:p>
            <a:r>
              <a:rPr lang="en-US" dirty="0">
                <a:latin typeface="+mn-lt"/>
              </a:rPr>
              <a:t>Connections to SaaS platforms and on-premises data</a:t>
            </a:r>
          </a:p>
          <a:p>
            <a:pPr lvl="1"/>
            <a:r>
              <a:rPr lang="en-US" dirty="0"/>
              <a:t>More than 50 connectors for enterprise systems (such as SAP), SaaS services (such as Salesforce), and internet services (such as Facebook)</a:t>
            </a:r>
          </a:p>
        </p:txBody>
      </p:sp>
    </p:spTree>
    <p:extLst>
      <p:ext uri="{BB962C8B-B14F-4D97-AF65-F5344CB8AC3E}">
        <p14:creationId xmlns:p14="http://schemas.microsoft.com/office/powerpoint/2010/main" val="17744799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7D8F-A212-4FAE-AF1C-EEFBF7395346}"/>
              </a:ext>
            </a:extLst>
          </p:cNvPr>
          <p:cNvSpPr>
            <a:spLocks noGrp="1"/>
          </p:cNvSpPr>
          <p:nvPr>
            <p:ph type="title"/>
          </p:nvPr>
        </p:nvSpPr>
        <p:spPr>
          <a:xfrm>
            <a:off x="588263" y="457200"/>
            <a:ext cx="11018520" cy="553998"/>
          </a:xfrm>
        </p:spPr>
        <p:txBody>
          <a:bodyPr/>
          <a:lstStyle/>
          <a:p>
            <a:r>
              <a:rPr lang="en-US" dirty="0"/>
              <a:t>Key features of App Service Web Apps (cont.)</a:t>
            </a:r>
          </a:p>
        </p:txBody>
      </p:sp>
      <p:sp>
        <p:nvSpPr>
          <p:cNvPr id="3" name="Text Placeholder 2">
            <a:extLst>
              <a:ext uri="{FF2B5EF4-FFF2-40B4-BE49-F238E27FC236}">
                <a16:creationId xmlns:a16="http://schemas.microsoft.com/office/drawing/2014/main" id="{4A7EE375-6A3B-4D4B-B213-16F7C9CD45EF}"/>
              </a:ext>
            </a:extLst>
          </p:cNvPr>
          <p:cNvSpPr>
            <a:spLocks noGrp="1"/>
          </p:cNvSpPr>
          <p:nvPr>
            <p:ph type="body" sz="quarter" idx="10"/>
          </p:nvPr>
        </p:nvSpPr>
        <p:spPr>
          <a:xfrm>
            <a:off x="584200" y="1435497"/>
            <a:ext cx="11018520" cy="4653582"/>
          </a:xfrm>
        </p:spPr>
        <p:txBody>
          <a:bodyPr/>
          <a:lstStyle/>
          <a:p>
            <a:r>
              <a:rPr lang="en-US" dirty="0">
                <a:latin typeface="+mn-lt"/>
              </a:rPr>
              <a:t>Security and compliance</a:t>
            </a:r>
          </a:p>
          <a:p>
            <a:pPr lvl="1"/>
            <a:r>
              <a:rPr lang="en-US" dirty="0"/>
              <a:t>App Service is ISO, SOC, and PCI compliant</a:t>
            </a:r>
          </a:p>
          <a:p>
            <a:r>
              <a:rPr lang="en-US" dirty="0">
                <a:latin typeface="+mn-lt"/>
              </a:rPr>
              <a:t>Application templates</a:t>
            </a:r>
          </a:p>
          <a:p>
            <a:pPr lvl="1"/>
            <a:r>
              <a:rPr lang="en-US" dirty="0"/>
              <a:t>Templates in the Azure Marketplace, such as WordPress, Joomla, and Drupal</a:t>
            </a:r>
          </a:p>
          <a:p>
            <a:r>
              <a:rPr lang="en-US" dirty="0">
                <a:latin typeface="+mn-lt"/>
              </a:rPr>
              <a:t>Visual Studio integration</a:t>
            </a:r>
          </a:p>
          <a:p>
            <a:pPr lvl="1"/>
            <a:r>
              <a:rPr lang="en-US" dirty="0"/>
              <a:t>Streamline the work of creating, deploying, and debugging</a:t>
            </a:r>
          </a:p>
          <a:p>
            <a:r>
              <a:rPr lang="en-US" dirty="0">
                <a:latin typeface="+mn-lt"/>
              </a:rPr>
              <a:t>API and mobile features</a:t>
            </a:r>
          </a:p>
          <a:p>
            <a:pPr lvl="1"/>
            <a:r>
              <a:rPr lang="en-US" dirty="0"/>
              <a:t>Turn-key Cross-Origin Resource Sharing (CORS) support for RESTful API scenarios, and enables authentication, offline data sync, push notifications, and more</a:t>
            </a:r>
          </a:p>
          <a:p>
            <a:r>
              <a:rPr lang="en-US" dirty="0">
                <a:latin typeface="+mn-lt"/>
              </a:rPr>
              <a:t>Serverless code</a:t>
            </a:r>
          </a:p>
          <a:p>
            <a:pPr lvl="1"/>
            <a:r>
              <a:rPr lang="en-US" dirty="0"/>
              <a:t>Run code on-demand without having to explicitly provision or manage infrastructure</a:t>
            </a:r>
          </a:p>
        </p:txBody>
      </p:sp>
    </p:spTree>
    <p:extLst>
      <p:ext uri="{BB962C8B-B14F-4D97-AF65-F5344CB8AC3E}">
        <p14:creationId xmlns:p14="http://schemas.microsoft.com/office/powerpoint/2010/main" val="41407065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E49F-362C-4886-83BE-43392D725CAA}"/>
              </a:ext>
            </a:extLst>
          </p:cNvPr>
          <p:cNvSpPr>
            <a:spLocks noGrp="1"/>
          </p:cNvSpPr>
          <p:nvPr>
            <p:ph type="title"/>
          </p:nvPr>
        </p:nvSpPr>
        <p:spPr/>
        <p:txBody>
          <a:bodyPr/>
          <a:lstStyle/>
          <a:p>
            <a:r>
              <a:rPr lang="en-US" dirty="0"/>
              <a:t>App Service plans</a:t>
            </a:r>
          </a:p>
        </p:txBody>
      </p:sp>
      <p:sp>
        <p:nvSpPr>
          <p:cNvPr id="3" name="Text Placeholder 2">
            <a:extLst>
              <a:ext uri="{FF2B5EF4-FFF2-40B4-BE49-F238E27FC236}">
                <a16:creationId xmlns:a16="http://schemas.microsoft.com/office/drawing/2014/main" id="{A6801352-CC29-466C-8014-41CB1AED6167}"/>
              </a:ext>
            </a:extLst>
          </p:cNvPr>
          <p:cNvSpPr>
            <a:spLocks noGrp="1"/>
          </p:cNvSpPr>
          <p:nvPr>
            <p:ph type="body" sz="quarter" idx="10"/>
          </p:nvPr>
        </p:nvSpPr>
        <p:spPr>
          <a:xfrm>
            <a:off x="584200" y="1435497"/>
            <a:ext cx="11018520" cy="2942344"/>
          </a:xfrm>
        </p:spPr>
        <p:txBody>
          <a:bodyPr/>
          <a:lstStyle/>
          <a:p>
            <a:r>
              <a:rPr lang="en-US" dirty="0">
                <a:latin typeface="+mn-lt"/>
              </a:rPr>
              <a:t>App Service plans can logically group apps within a subscription:</a:t>
            </a:r>
          </a:p>
          <a:p>
            <a:pPr lvl="1"/>
            <a:r>
              <a:rPr lang="en-US" dirty="0"/>
              <a:t>Characteristics such as features, capacity, and tiers are shared among the website instance in the group</a:t>
            </a:r>
          </a:p>
          <a:p>
            <a:pPr lvl="1"/>
            <a:r>
              <a:rPr lang="en-US" dirty="0"/>
              <a:t>The App Service plan is the unit of billing in most cases</a:t>
            </a:r>
          </a:p>
          <a:p>
            <a:r>
              <a:rPr lang="en-US" dirty="0">
                <a:latin typeface="+mn-lt"/>
              </a:rPr>
              <a:t>Multiple App Service plans can exist in a single Resource Group and multiple apps can exist in a single App Service plan</a:t>
            </a:r>
          </a:p>
          <a:p>
            <a:endParaRPr lang="en-US" dirty="0">
              <a:latin typeface="+mn-lt"/>
            </a:endParaRPr>
          </a:p>
        </p:txBody>
      </p:sp>
    </p:spTree>
    <p:extLst>
      <p:ext uri="{BB962C8B-B14F-4D97-AF65-F5344CB8AC3E}">
        <p14:creationId xmlns:p14="http://schemas.microsoft.com/office/powerpoint/2010/main" val="3380237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7DE5-11C5-4A3B-8347-D65685A76515}"/>
              </a:ext>
            </a:extLst>
          </p:cNvPr>
          <p:cNvSpPr>
            <a:spLocks noGrp="1"/>
          </p:cNvSpPr>
          <p:nvPr>
            <p:ph type="title"/>
          </p:nvPr>
        </p:nvSpPr>
        <p:spPr>
          <a:xfrm>
            <a:off x="588263" y="457200"/>
            <a:ext cx="11018520" cy="553998"/>
          </a:xfrm>
        </p:spPr>
        <p:txBody>
          <a:bodyPr/>
          <a:lstStyle/>
          <a:p>
            <a:r>
              <a:rPr lang="en-US" dirty="0"/>
              <a:t>Authentication and authorization</a:t>
            </a:r>
          </a:p>
        </p:txBody>
      </p:sp>
      <p:sp>
        <p:nvSpPr>
          <p:cNvPr id="3" name="Text Placeholder 2">
            <a:extLst>
              <a:ext uri="{FF2B5EF4-FFF2-40B4-BE49-F238E27FC236}">
                <a16:creationId xmlns:a16="http://schemas.microsoft.com/office/drawing/2014/main" id="{2D6A85D7-8651-429B-8E14-275FADC353EB}"/>
              </a:ext>
            </a:extLst>
          </p:cNvPr>
          <p:cNvSpPr>
            <a:spLocks noGrp="1"/>
          </p:cNvSpPr>
          <p:nvPr>
            <p:ph type="body" sz="quarter" idx="10"/>
          </p:nvPr>
        </p:nvSpPr>
        <p:spPr>
          <a:xfrm>
            <a:off x="584200" y="1435497"/>
            <a:ext cx="11018520" cy="4653582"/>
          </a:xfrm>
        </p:spPr>
        <p:txBody>
          <a:bodyPr/>
          <a:lstStyle/>
          <a:p>
            <a:r>
              <a:rPr lang="en-US" dirty="0">
                <a:latin typeface="+mn-lt"/>
              </a:rPr>
              <a:t>Built-in authentication and authorization support</a:t>
            </a:r>
          </a:p>
          <a:p>
            <a:pPr lvl="1"/>
            <a:r>
              <a:rPr lang="en-US" dirty="0"/>
              <a:t>No extra code required to make use of these features</a:t>
            </a:r>
          </a:p>
          <a:p>
            <a:r>
              <a:rPr lang="en-US" dirty="0">
                <a:latin typeface="+mn-lt"/>
              </a:rPr>
              <a:t>User claims are made available to code</a:t>
            </a:r>
          </a:p>
          <a:p>
            <a:pPr lvl="1"/>
            <a:r>
              <a:rPr lang="en-US" dirty="0"/>
              <a:t>If you wish to enhance the authentication support, you can use your existing code with popular identity frameworks:</a:t>
            </a:r>
          </a:p>
          <a:p>
            <a:pPr lvl="2"/>
            <a:r>
              <a:rPr lang="en-US" dirty="0"/>
              <a:t>ASP.NET Identity</a:t>
            </a:r>
          </a:p>
          <a:p>
            <a:pPr lvl="2"/>
            <a:r>
              <a:rPr lang="en-US" dirty="0"/>
              <a:t>PHP server variables</a:t>
            </a:r>
          </a:p>
          <a:p>
            <a:r>
              <a:rPr lang="en-US" dirty="0">
                <a:latin typeface="+mn-lt"/>
              </a:rPr>
              <a:t>Built-in token store</a:t>
            </a:r>
          </a:p>
          <a:p>
            <a:r>
              <a:rPr lang="en-US" dirty="0">
                <a:latin typeface="+mn-lt"/>
              </a:rPr>
              <a:t>Logging and tracing enabled for authentication events</a:t>
            </a:r>
          </a:p>
          <a:p>
            <a:r>
              <a:rPr lang="en-US" dirty="0">
                <a:latin typeface="+mn-lt"/>
              </a:rPr>
              <a:t>Support for popular identity providers</a:t>
            </a:r>
          </a:p>
          <a:p>
            <a:pPr lvl="1"/>
            <a:r>
              <a:rPr lang="en-US" dirty="0"/>
              <a:t>Azure Active Directory (Azure AD), Microsoft accounts, Facebook, Google, Twitter, more…</a:t>
            </a:r>
          </a:p>
        </p:txBody>
      </p:sp>
    </p:spTree>
    <p:extLst>
      <p:ext uri="{BB962C8B-B14F-4D97-AF65-F5344CB8AC3E}">
        <p14:creationId xmlns:p14="http://schemas.microsoft.com/office/powerpoint/2010/main" val="257290401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5938</Words>
  <Application>Microsoft Office PowerPoint</Application>
  <PresentationFormat>Widescreen</PresentationFormat>
  <Paragraphs>607</Paragraphs>
  <Slides>39</Slides>
  <Notes>36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AZ-203.2 Module 01: Create Azure App Service web apps</vt:lpstr>
      <vt:lpstr>Topics</vt:lpstr>
      <vt:lpstr>Lesson 01: Azure App Service core concepts</vt:lpstr>
      <vt:lpstr>App Service</vt:lpstr>
      <vt:lpstr>Web Apps</vt:lpstr>
      <vt:lpstr>Key features of App Service Web Apps</vt:lpstr>
      <vt:lpstr>Key features of App Service Web Apps (cont.)</vt:lpstr>
      <vt:lpstr>App Service plans</vt:lpstr>
      <vt:lpstr>Authentication and authorization</vt:lpstr>
      <vt:lpstr>Authentication and authorization</vt:lpstr>
      <vt:lpstr>OS and runtime patching</vt:lpstr>
      <vt:lpstr>Updating app runtimes</vt:lpstr>
      <vt:lpstr>Inbound and outbound IP addresses</vt:lpstr>
      <vt:lpstr>Find outbound IP addresses</vt:lpstr>
      <vt:lpstr>Azure App Service Hybrid Connections</vt:lpstr>
      <vt:lpstr>Azure App Service Hybrid Connections example</vt:lpstr>
      <vt:lpstr>Controlling traffic by using Azure Traffic Manager</vt:lpstr>
      <vt:lpstr>Azure Traffic Manager routing methods</vt:lpstr>
      <vt:lpstr>Azure App Service Local Cache</vt:lpstr>
      <vt:lpstr>App Service environments (ASEs)</vt:lpstr>
      <vt:lpstr>Lesson 02: Creating an Azure App Service web app</vt:lpstr>
      <vt:lpstr>Creating a web app with Azure CLI</vt:lpstr>
      <vt:lpstr>Creating a web app with Azure CLI (continued)</vt:lpstr>
      <vt:lpstr>Deploying a web app with Azure CLI</vt:lpstr>
      <vt:lpstr>Creating a Web App with Azure PowerShell</vt:lpstr>
      <vt:lpstr>Creating an App Service plan with Azure PowerShell</vt:lpstr>
      <vt:lpstr>Creating a Web App with Azure PowerShell</vt:lpstr>
      <vt:lpstr>App Service on Linux</vt:lpstr>
      <vt:lpstr>Docker in App Service on Linux</vt:lpstr>
      <vt:lpstr>Web apps for Linux containers</vt:lpstr>
      <vt:lpstr>Web apps for Linux containers (continued)</vt:lpstr>
      <vt:lpstr>Lesson 03: Creating background tasks by using WebJobs</vt:lpstr>
      <vt:lpstr>WebJobs</vt:lpstr>
      <vt:lpstr>WebJob types</vt:lpstr>
      <vt:lpstr>Creating a continuous WebJob</vt:lpstr>
      <vt:lpstr>Creating a triggered WebJob</vt:lpstr>
      <vt:lpstr>Demo: Creating WebJobs</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2019-03-12T18:17:52Z</dcterms:modified>
</cp:coreProperties>
</file>