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25"/>
  </p:notesMasterIdLst>
  <p:handoutMasterIdLst>
    <p:handoutMasterId r:id="rId26"/>
  </p:handoutMasterIdLst>
  <p:sldIdLst>
    <p:sldId id="1719" r:id="rId3"/>
    <p:sldId id="1892" r:id="rId4"/>
    <p:sldId id="1888" r:id="rId5"/>
    <p:sldId id="1722" r:id="rId6"/>
    <p:sldId id="1731" r:id="rId7"/>
    <p:sldId id="1909" r:id="rId8"/>
    <p:sldId id="1890" r:id="rId9"/>
    <p:sldId id="1896" r:id="rId10"/>
    <p:sldId id="1723" r:id="rId11"/>
    <p:sldId id="1897" r:id="rId12"/>
    <p:sldId id="1898" r:id="rId13"/>
    <p:sldId id="1899" r:id="rId14"/>
    <p:sldId id="1900" r:id="rId15"/>
    <p:sldId id="1901" r:id="rId16"/>
    <p:sldId id="1910" r:id="rId17"/>
    <p:sldId id="1891" r:id="rId18"/>
    <p:sldId id="1734" r:id="rId19"/>
    <p:sldId id="1903" r:id="rId20"/>
    <p:sldId id="1911" r:id="rId21"/>
    <p:sldId id="1908" r:id="rId22"/>
    <p:sldId id="1893" r:id="rId23"/>
    <p:sldId id="1886"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Getting started with Mobile Apps in App Service" id="{2E675DD4-771C-422F-8A39-69BEC512AEEE}">
          <p14:sldIdLst>
            <p14:sldId id="1888"/>
            <p14:sldId id="1722"/>
            <p14:sldId id="1731"/>
            <p14:sldId id="1909"/>
          </p14:sldIdLst>
        </p14:section>
        <p14:section name="Lesson 02: Enabling Push Notifications for your app" id="{232A6C67-0603-4144-901A-DDF31D00D39F}">
          <p14:sldIdLst>
            <p14:sldId id="1890"/>
            <p14:sldId id="1896"/>
            <p14:sldId id="1723"/>
            <p14:sldId id="1897"/>
            <p14:sldId id="1898"/>
            <p14:sldId id="1899"/>
            <p14:sldId id="1900"/>
            <p14:sldId id="1901"/>
            <p14:sldId id="1910"/>
          </p14:sldIdLst>
        </p14:section>
        <p14:section name="Lesson 03: Enabling offline sync for your app" id="{A8EE0CEB-6F4C-4802-9D0F-BC077C4116C9}">
          <p14:sldIdLst>
            <p14:sldId id="1891"/>
            <p14:sldId id="1734"/>
            <p14:sldId id="1903"/>
            <p14:sldId id="1911"/>
            <p14:sldId id="1908"/>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9828"/>
    <a:srgbClr val="517D21"/>
    <a:srgbClr val="7ABC32"/>
    <a:srgbClr val="F0A010"/>
    <a:srgbClr val="FFFFCC"/>
    <a:srgbClr val="00BCF2"/>
    <a:srgbClr val="008272"/>
    <a:srgbClr val="0078D4"/>
    <a:srgbClr val="5C2D91"/>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3624" autoAdjust="0"/>
  </p:normalViewPr>
  <p:slideViewPr>
    <p:cSldViewPr snapToGrid="0">
      <p:cViewPr>
        <p:scale>
          <a:sx n="100" d="100"/>
          <a:sy n="100" d="100"/>
        </p:scale>
        <p:origin x="1068" y="40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733"/>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11:16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11:15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Getting started with Mobile Apps in App Service.</a:t>
            </a:r>
          </a:p>
          <a:p>
            <a:pPr marL="171450" indent="-171450">
              <a:buFontTx/>
              <a:buChar char="-"/>
            </a:pPr>
            <a:r>
              <a:rPr lang="en-US" dirty="0"/>
              <a:t>Enabling Push Notifications for your app.</a:t>
            </a:r>
          </a:p>
          <a:p>
            <a:pPr marL="171450" indent="-171450">
              <a:buFontTx/>
              <a:buChar char="-"/>
            </a:pPr>
            <a:r>
              <a:rPr lang="en-US" dirty="0"/>
              <a:t>Enabling offline sync for your app.</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Mobile Apps feature of Azure App Service uses Azure Notification Hubs to send pushes, so you will be configuring a notification hub for your mobile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77310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submit your app to the Microsoft Store, then configure your server project to integrate with Windows Notification Services (WNS) to send push.</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10912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portal to configure the backend of your application to send push notifications.</a:t>
            </a:r>
          </a:p>
          <a:p>
            <a:endParaRPr lang="en-US" dirty="0"/>
          </a:p>
          <a:p>
            <a:br>
              <a:rPr lang="en-US" sz="882" b="0" i="0" kern="1200" dirty="0">
                <a:solidFill>
                  <a:schemeClr val="tx1"/>
                </a:solidFill>
                <a:effectLst/>
                <a:latin typeface="Segoe UI Light" pitchFamily="34" charset="0"/>
                <a:ea typeface="+mn-ea"/>
                <a:cs typeface="+mn-cs"/>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417281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tells the notification hub to send a push notification by using the WNS format.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159379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Next, your app must register for push notifications on startup. When you have already enabled authentication, make sure that the user signs-in before trying to register for push notifications.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601286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Mobile Apps feature of Azure App Service uses Azure Notification Hubs to send pushes, so you will be configuring a notification hub for your mobile app.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Configure a Notification Hub.</a:t>
            </a:r>
          </a:p>
          <a:p>
            <a:pPr marL="171450" indent="-171450">
              <a:buFont typeface="Arial" panose="020B0604020202020204" pitchFamily="34" charset="0"/>
              <a:buChar char="•"/>
            </a:pPr>
            <a:r>
              <a:rPr lang="en-US" dirty="0"/>
              <a:t>Register an app for push notifications.</a:t>
            </a:r>
          </a:p>
          <a:p>
            <a:pPr marL="171450" indent="-171450">
              <a:buFont typeface="Arial" panose="020B0604020202020204" pitchFamily="34" charset="0"/>
              <a:buChar char="•"/>
            </a:pPr>
            <a:r>
              <a:rPr lang="en-US" dirty="0"/>
              <a:t>Configure an application backend to send push notifications.</a:t>
            </a:r>
          </a:p>
          <a:p>
            <a:pPr marL="171450" indent="-171450">
              <a:buFont typeface="Arial" panose="020B0604020202020204" pitchFamily="34" charset="0"/>
              <a:buChar char="•"/>
            </a:pPr>
            <a:r>
              <a:rPr lang="en-US" dirty="0"/>
              <a:t>Add push notifications to the app.</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503238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Offline Sync.</a:t>
            </a:r>
          </a:p>
          <a:p>
            <a:pPr marL="171450" indent="-171450">
              <a:buFontTx/>
              <a:buChar char="-"/>
            </a:pPr>
            <a:r>
              <a:rPr lang="en-US" baseline="0" dirty="0"/>
              <a:t>Updating the client app to support offline features.</a:t>
            </a:r>
          </a:p>
          <a:p>
            <a:pPr marL="171450" indent="-171450">
              <a:buFontTx/>
              <a:buChar char="-"/>
            </a:pPr>
            <a:r>
              <a:rPr lang="en-US" baseline="0" dirty="0"/>
              <a:t>Update the app to disconnect from the backend.</a:t>
            </a:r>
          </a:p>
          <a:p>
            <a:pPr marL="171450" indent="-171450">
              <a:buFontTx/>
              <a:buChar char="-"/>
            </a:pPr>
            <a:r>
              <a:rPr lang="en-US" baseline="0" dirty="0"/>
              <a:t>Update the app to reconnect to the backend.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Offline sync allows end users to interact with a mobile app—viewing, adding, or modifying data—even when there is no network connection. Changes are stored in a local database. After the device is back online, these changes are synced with the remote backend.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18141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Mobile App offline features allow you to interact with a local database when you are in an offline scenario. To use these features in your app, you initialize a </a:t>
            </a:r>
            <a:r>
              <a:rPr lang="en-US" dirty="0" err="1"/>
              <a:t>SyncContext</a:t>
            </a:r>
            <a:r>
              <a:rPr lang="en-US" dirty="0"/>
              <a:t> to a local store. Then reference your table through the </a:t>
            </a:r>
            <a:r>
              <a:rPr lang="en-US" dirty="0" err="1"/>
              <a:t>IMobileServiceSyncTable</a:t>
            </a:r>
            <a:r>
              <a:rPr lang="en-US" dirty="0"/>
              <a:t> interface. SQLite is used as the local store on the device.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2301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o</a:t>
            </a:r>
            <a:r>
              <a:rPr lang="en-US" sz="882" b="0" i="1" kern="1200" dirty="0">
                <a:solidFill>
                  <a:schemeClr val="tx1"/>
                </a:solidFill>
                <a:effectLst/>
                <a:latin typeface="Segoe UI Light" pitchFamily="34" charset="0"/>
                <a:ea typeface="+mn-ea"/>
                <a:cs typeface="+mn-cs"/>
              </a:rPr>
              <a:t>ffline sync feature of Mobile Apps allows end users to interact with a mobile app—viewing, adding, or modifying data—even when there is no network connection.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Updating a client app to support offline features.</a:t>
            </a:r>
          </a:p>
          <a:p>
            <a:pPr marL="171450" indent="-171450">
              <a:buFont typeface="Arial" panose="020B0604020202020204" pitchFamily="34" charset="0"/>
              <a:buChar char="•"/>
            </a:pPr>
            <a:r>
              <a:rPr lang="en-US" dirty="0"/>
              <a:t>Update the app to disconnect from the backend.</a:t>
            </a:r>
          </a:p>
          <a:p>
            <a:pPr marL="171450" indent="-171450">
              <a:buFont typeface="Arial" panose="020B0604020202020204" pitchFamily="34" charset="0"/>
              <a:buChar char="•"/>
            </a:pPr>
            <a:r>
              <a:rPr lang="en-US" dirty="0"/>
              <a:t>Update the app to reconnect to the backend.</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1369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support the offline features of mobile services, we used the </a:t>
            </a:r>
            <a:r>
              <a:rPr lang="en-US" dirty="0" err="1"/>
              <a:t>IMobileServiceSyncTable</a:t>
            </a:r>
            <a:r>
              <a:rPr lang="en-US" dirty="0"/>
              <a:t> interface and initialized </a:t>
            </a:r>
            <a:r>
              <a:rPr lang="en-US" dirty="0" err="1"/>
              <a:t>MobileServiceClient.SyncContext</a:t>
            </a:r>
            <a:r>
              <a:rPr lang="en-US" dirty="0"/>
              <a:t> with a local SQLite database. When offline, the normal CRUD operations for Mobile Apps work as if the app is still connected while the operations occur against the local store. The following methods are used to synchronize the local store with the server:</a:t>
            </a:r>
          </a:p>
          <a:p>
            <a:endParaRPr lang="en-US" dirty="0"/>
          </a:p>
          <a:p>
            <a:r>
              <a:rPr lang="en-US" sz="882" b="1" i="0" kern="1200" dirty="0" err="1">
                <a:solidFill>
                  <a:schemeClr val="tx1"/>
                </a:solidFill>
                <a:effectLst/>
                <a:latin typeface="Segoe UI Light" pitchFamily="34" charset="0"/>
                <a:ea typeface="+mn-ea"/>
                <a:cs typeface="+mn-cs"/>
              </a:rPr>
              <a:t>PushAsync</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Because this method is a member of </a:t>
            </a:r>
            <a:r>
              <a:rPr lang="en-US" sz="882" b="0" i="0" kern="1200" dirty="0" err="1">
                <a:solidFill>
                  <a:schemeClr val="tx1"/>
                </a:solidFill>
                <a:effectLst/>
                <a:latin typeface="Segoe UI Light" pitchFamily="34" charset="0"/>
                <a:ea typeface="+mn-ea"/>
                <a:cs typeface="+mn-cs"/>
              </a:rPr>
              <a:t>IMobileServicesSyncContext</a:t>
            </a:r>
            <a:r>
              <a:rPr lang="en-US" sz="882" b="0" i="0" kern="1200" dirty="0">
                <a:solidFill>
                  <a:schemeClr val="tx1"/>
                </a:solidFill>
                <a:effectLst/>
                <a:latin typeface="Segoe UI Light" pitchFamily="34" charset="0"/>
                <a:ea typeface="+mn-ea"/>
                <a:cs typeface="+mn-cs"/>
              </a:rPr>
              <a:t>, changes across all tables are pushed to the backend. Only records with local changes are sent to the server.</a:t>
            </a:r>
          </a:p>
          <a:p>
            <a:endParaRPr lang="en-US" sz="882" b="1" i="0" kern="1200" dirty="0">
              <a:solidFill>
                <a:schemeClr val="tx1"/>
              </a:solidFill>
              <a:effectLst/>
              <a:latin typeface="Segoe UI Light" pitchFamily="34" charset="0"/>
              <a:ea typeface="+mn-ea"/>
              <a:cs typeface="+mn-cs"/>
            </a:endParaRPr>
          </a:p>
          <a:p>
            <a:r>
              <a:rPr lang="en-US" sz="882" b="1" i="0" kern="1200" dirty="0" err="1">
                <a:solidFill>
                  <a:schemeClr val="tx1"/>
                </a:solidFill>
                <a:effectLst/>
                <a:latin typeface="Segoe UI Light" pitchFamily="34" charset="0"/>
                <a:ea typeface="+mn-ea"/>
                <a:cs typeface="+mn-cs"/>
              </a:rPr>
              <a:t>PullAsync</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pull is started from a </a:t>
            </a:r>
            <a:r>
              <a:rPr lang="en-US" sz="882" b="0" i="0" kern="1200" dirty="0" err="1">
                <a:solidFill>
                  <a:schemeClr val="tx1"/>
                </a:solidFill>
                <a:effectLst/>
                <a:latin typeface="Segoe UI Light" pitchFamily="34" charset="0"/>
                <a:ea typeface="+mn-ea"/>
                <a:cs typeface="+mn-cs"/>
              </a:rPr>
              <a:t>IMobileServiceSyncTable</a:t>
            </a:r>
            <a:r>
              <a:rPr lang="en-US" sz="882" b="0" i="0" kern="1200" dirty="0">
                <a:solidFill>
                  <a:schemeClr val="tx1"/>
                </a:solidFill>
                <a:effectLst/>
                <a:latin typeface="Segoe UI Light" pitchFamily="34" charset="0"/>
                <a:ea typeface="+mn-ea"/>
                <a:cs typeface="+mn-cs"/>
              </a:rPr>
              <a:t>. When there are tracked changes in the table, an implicit push is run to make sure that all tables in the local store along with relationships remain consistent. The </a:t>
            </a:r>
            <a:r>
              <a:rPr lang="en-US" sz="882" b="0" i="1" kern="1200" dirty="0" err="1">
                <a:solidFill>
                  <a:schemeClr val="tx1"/>
                </a:solidFill>
                <a:effectLst/>
                <a:latin typeface="Segoe UI Light" pitchFamily="34" charset="0"/>
                <a:ea typeface="+mn-ea"/>
                <a:cs typeface="+mn-cs"/>
              </a:rPr>
              <a:t>pushOtherTables</a:t>
            </a:r>
            <a:r>
              <a:rPr lang="en-US" sz="882" b="0" i="0" kern="1200" dirty="0">
                <a:solidFill>
                  <a:schemeClr val="tx1"/>
                </a:solidFill>
                <a:effectLst/>
                <a:latin typeface="Segoe UI Light" pitchFamily="34" charset="0"/>
                <a:ea typeface="+mn-ea"/>
                <a:cs typeface="+mn-cs"/>
              </a:rPr>
              <a:t> parameter controls whether other tables in the context are pushed in an implicit push. The </a:t>
            </a:r>
            <a:r>
              <a:rPr lang="en-US" sz="882" b="0" i="1" kern="1200" dirty="0">
                <a:solidFill>
                  <a:schemeClr val="tx1"/>
                </a:solidFill>
                <a:effectLst/>
                <a:latin typeface="Segoe UI Light" pitchFamily="34" charset="0"/>
                <a:ea typeface="+mn-ea"/>
                <a:cs typeface="+mn-cs"/>
              </a:rPr>
              <a:t>query</a:t>
            </a:r>
            <a:r>
              <a:rPr lang="en-US" sz="882" b="0" i="0" kern="1200" dirty="0">
                <a:solidFill>
                  <a:schemeClr val="tx1"/>
                </a:solidFill>
                <a:effectLst/>
                <a:latin typeface="Segoe UI Light" pitchFamily="34" charset="0"/>
                <a:ea typeface="+mn-ea"/>
                <a:cs typeface="+mn-cs"/>
              </a:rPr>
              <a:t> parameter takes an </a:t>
            </a:r>
            <a:r>
              <a:rPr lang="en-US" sz="882" b="0" i="0" kern="1200" dirty="0" err="1">
                <a:solidFill>
                  <a:schemeClr val="tx1"/>
                </a:solidFill>
                <a:effectLst/>
                <a:latin typeface="Segoe UI Light" pitchFamily="34" charset="0"/>
                <a:ea typeface="+mn-ea"/>
                <a:cs typeface="+mn-cs"/>
              </a:rPr>
              <a:t>IMobileServiceTableQuery</a:t>
            </a:r>
            <a:r>
              <a:rPr lang="en-US" sz="882" b="0" i="0" kern="1200" dirty="0">
                <a:solidFill>
                  <a:schemeClr val="tx1"/>
                </a:solidFill>
                <a:effectLst/>
                <a:latin typeface="Segoe UI Light" pitchFamily="34" charset="0"/>
                <a:ea typeface="+mn-ea"/>
                <a:cs typeface="+mn-cs"/>
              </a:rPr>
              <a:t> or OData query string to filter the returned data. The </a:t>
            </a:r>
            <a:r>
              <a:rPr lang="en-US" sz="882" b="0" i="1" kern="1200" dirty="0" err="1">
                <a:solidFill>
                  <a:schemeClr val="tx1"/>
                </a:solidFill>
                <a:effectLst/>
                <a:latin typeface="Segoe UI Light" pitchFamily="34" charset="0"/>
                <a:ea typeface="+mn-ea"/>
                <a:cs typeface="+mn-cs"/>
              </a:rPr>
              <a:t>queryId</a:t>
            </a:r>
            <a:r>
              <a:rPr lang="en-US" sz="882" b="0" i="0" kern="1200" dirty="0">
                <a:solidFill>
                  <a:schemeClr val="tx1"/>
                </a:solidFill>
                <a:effectLst/>
                <a:latin typeface="Segoe UI Light" pitchFamily="34" charset="0"/>
                <a:ea typeface="+mn-ea"/>
                <a:cs typeface="+mn-cs"/>
              </a:rPr>
              <a:t> parameter is used to define incremental sync.</a:t>
            </a:r>
          </a:p>
          <a:p>
            <a:endParaRPr lang="en-US" sz="882" b="1" i="0" kern="1200" dirty="0">
              <a:solidFill>
                <a:schemeClr val="tx1"/>
              </a:solidFill>
              <a:effectLst/>
              <a:latin typeface="Segoe UI Light" pitchFamily="34" charset="0"/>
              <a:ea typeface="+mn-ea"/>
              <a:cs typeface="+mn-cs"/>
            </a:endParaRPr>
          </a:p>
          <a:p>
            <a:r>
              <a:rPr lang="en-US" sz="882" b="1" i="0" kern="1200" dirty="0" err="1">
                <a:solidFill>
                  <a:schemeClr val="tx1"/>
                </a:solidFill>
                <a:effectLst/>
                <a:latin typeface="Segoe UI Light" pitchFamily="34" charset="0"/>
                <a:ea typeface="+mn-ea"/>
                <a:cs typeface="+mn-cs"/>
              </a:rPr>
              <a:t>PurgeAsync</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app should periodically call this method to purge stale data from the local store. Use the </a:t>
            </a:r>
            <a:r>
              <a:rPr lang="en-US" sz="882" b="0" i="1" kern="1200" dirty="0">
                <a:solidFill>
                  <a:schemeClr val="tx1"/>
                </a:solidFill>
                <a:effectLst/>
                <a:latin typeface="Segoe UI Light" pitchFamily="34" charset="0"/>
                <a:ea typeface="+mn-ea"/>
                <a:cs typeface="+mn-cs"/>
              </a:rPr>
              <a:t>force</a:t>
            </a:r>
            <a:r>
              <a:rPr lang="en-US" sz="882" b="0" i="0" kern="1200" dirty="0">
                <a:solidFill>
                  <a:schemeClr val="tx1"/>
                </a:solidFill>
                <a:effectLst/>
                <a:latin typeface="Segoe UI Light" pitchFamily="34" charset="0"/>
                <a:ea typeface="+mn-ea"/>
                <a:cs typeface="+mn-cs"/>
              </a:rPr>
              <a:t> parameter when you need to purge any changes that have not yet been synced.</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280787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a:t>
            </a:r>
            <a:r>
              <a:rPr lang="en-US"/>
              <a:t>this module.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Mobile Apps</a:t>
            </a:r>
          </a:p>
          <a:p>
            <a:pPr marL="171450" indent="-171450">
              <a:buFontTx/>
              <a:buChar char="-"/>
            </a:pPr>
            <a:r>
              <a:rPr lang="en-US" baseline="0" dirty="0"/>
              <a:t>Using the Mobile App backend server in an app</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App Service is a fully managed platform as a service (PaaS) offering for professional developers. The service brings a rich set of capabilities to web, mobile, and integration scenarios.</a:t>
            </a:r>
          </a:p>
          <a:p>
            <a:br>
              <a:rPr lang="en-US" dirty="0"/>
            </a:br>
            <a:r>
              <a:rPr lang="en-US" dirty="0"/>
              <a:t>With the Mobile Apps feature, you can:</a:t>
            </a:r>
          </a:p>
          <a:p>
            <a:endParaRPr lang="en-US" dirty="0"/>
          </a:p>
          <a:p>
            <a:pPr marL="171450" indent="-171450">
              <a:buFont typeface="Arial" panose="020B0604020202020204" pitchFamily="34" charset="0"/>
              <a:buChar char="•"/>
            </a:pPr>
            <a:r>
              <a:rPr lang="en-US" b="1" dirty="0"/>
              <a:t>Build native and cross-platform apps</a:t>
            </a:r>
            <a:r>
              <a:rPr lang="en-US" dirty="0"/>
              <a:t>: Whether you're building native iOS, Android, and Windows apps or cross-platform Xamarin or Cordova (PhoneGap) apps, you can take advantage of App Service by using native SDKs.</a:t>
            </a:r>
          </a:p>
          <a:p>
            <a:pPr marL="171450" indent="-171450">
              <a:buFont typeface="Arial" panose="020B0604020202020204" pitchFamily="34" charset="0"/>
              <a:buChar char="•"/>
            </a:pPr>
            <a:r>
              <a:rPr lang="en-US" b="1" dirty="0"/>
              <a:t>Connect to your enterprise systems</a:t>
            </a:r>
            <a:r>
              <a:rPr lang="en-US" dirty="0"/>
              <a:t>: With the Mobile Apps feature, you can add corporate sign-in in minutes, and connect to your enterprise on-premises or cloud resources.</a:t>
            </a:r>
          </a:p>
          <a:p>
            <a:pPr marL="171450" indent="-171450">
              <a:buFont typeface="Arial" panose="020B0604020202020204" pitchFamily="34" charset="0"/>
              <a:buChar char="•"/>
            </a:pPr>
            <a:r>
              <a:rPr lang="en-US" b="1" dirty="0"/>
              <a:t>Build offline-ready apps with data sync</a:t>
            </a:r>
            <a:r>
              <a:rPr lang="en-US" dirty="0"/>
              <a:t>: Make your mobile workforce more productive by building apps that work offline, and use Mobile Apps to sync data in the background when connectivity is present with any of your enterprise data sources or software as a service (SaaS) APIs.</a:t>
            </a:r>
          </a:p>
          <a:p>
            <a:pPr marL="171450" indent="-171450">
              <a:buFont typeface="Arial" panose="020B0604020202020204" pitchFamily="34" charset="0"/>
              <a:buChar char="•"/>
            </a:pPr>
            <a:r>
              <a:rPr lang="en-US" b="1" dirty="0"/>
              <a:t>Push notifications to millions in seconds</a:t>
            </a:r>
            <a:r>
              <a:rPr lang="en-US" dirty="0"/>
              <a:t>: Engage your customers with instant push notifications on any device, personalized to their needs, and sent when the time is right.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4131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Mobile Apps feature of Azure App Service gives enterprise developers and system integrators a mobile-application development platform that's highly scalable and globally available.</a:t>
            </a:r>
          </a:p>
          <a:p>
            <a:endParaRPr lang="en-US" dirty="0"/>
          </a:p>
          <a:p>
            <a:r>
              <a:rPr lang="en-US" dirty="0"/>
              <a:t>The following features are important to cloud-enabled mobile development:</a:t>
            </a:r>
          </a:p>
          <a:p>
            <a:endParaRPr lang="en-US" dirty="0"/>
          </a:p>
          <a:p>
            <a:pPr marL="171450" indent="-171450">
              <a:buFont typeface="Arial" panose="020B0604020202020204" pitchFamily="34" charset="0"/>
              <a:buChar char="•"/>
            </a:pPr>
            <a:r>
              <a:rPr lang="en-US" b="1" dirty="0"/>
              <a:t>Authentication and authorization</a:t>
            </a:r>
            <a:r>
              <a:rPr lang="en-US" dirty="0"/>
              <a:t>: Support for identity providers, including Azure Active Directory for enterprise authentication, plus social providers such as Facebook, Google, Twitter, and Microsoft accounts. Mobile Apps offers an OAuth 2.0 service for each provider. You can also integrate the SDK for the identity provider for provider-specific functionality.</a:t>
            </a:r>
          </a:p>
          <a:p>
            <a:pPr marL="171450" indent="-171450">
              <a:buFont typeface="Arial" panose="020B0604020202020204" pitchFamily="34" charset="0"/>
              <a:buChar char="•"/>
            </a:pPr>
            <a:r>
              <a:rPr lang="en-US" b="1" dirty="0"/>
              <a:t>Data access</a:t>
            </a:r>
            <a:r>
              <a:rPr lang="en-US" dirty="0"/>
              <a:t>: Mobile Apps provides a mobile-friendly OData v3 data source that's linked to Azure SQL Database or an on-premises SQL Server. Because this service can be based on Entity Framework, you can easily integrate with other NoSQL and SQL data providers, including Azure Table storage, MongoDB, Azure Cosmos DB, and SaaS API providers such as Office 365 and Salesforce.com.</a:t>
            </a:r>
          </a:p>
          <a:p>
            <a:pPr marL="171450" indent="-171450">
              <a:buFont typeface="Arial" panose="020B0604020202020204" pitchFamily="34" charset="0"/>
              <a:buChar char="•"/>
            </a:pPr>
            <a:r>
              <a:rPr lang="en-US" b="1" dirty="0"/>
              <a:t>Offline sync</a:t>
            </a:r>
            <a:r>
              <a:rPr lang="en-US" dirty="0"/>
              <a:t>: The client SDKs make it easy to build robust and responsive mobile applications that operate with an offline dataset. You can sync this dataset automatically with the back-end data, including conflict-resolution support.</a:t>
            </a:r>
          </a:p>
          <a:p>
            <a:pPr marL="171450" indent="-171450">
              <a:buFont typeface="Arial" panose="020B0604020202020204" pitchFamily="34" charset="0"/>
              <a:buChar char="•"/>
            </a:pPr>
            <a:r>
              <a:rPr lang="en-US" b="1" dirty="0"/>
              <a:t>Push notifications</a:t>
            </a:r>
            <a:r>
              <a:rPr lang="en-US" dirty="0"/>
              <a:t>: The client SDKs integrate seamlessly with the registration capabilities of Azure Notification Hubs, so you can send push notifications to millions of users simultaneously.</a:t>
            </a:r>
          </a:p>
          <a:p>
            <a:pPr marL="171450" indent="-171450">
              <a:buFont typeface="Arial" panose="020B0604020202020204" pitchFamily="34" charset="0"/>
              <a:buChar char="•"/>
            </a:pPr>
            <a:r>
              <a:rPr lang="en-US" b="1" dirty="0"/>
              <a:t>Client SDKs</a:t>
            </a:r>
            <a:r>
              <a:rPr lang="en-US" dirty="0"/>
              <a:t>: There is a complete set of client SDKs that cover native development (iOS, Android, and Windows), cross-platform development (</a:t>
            </a:r>
            <a:r>
              <a:rPr lang="en-US" dirty="0" err="1"/>
              <a:t>Xamarin.iOS</a:t>
            </a:r>
            <a:r>
              <a:rPr lang="en-US" dirty="0"/>
              <a:t> and </a:t>
            </a:r>
            <a:r>
              <a:rPr lang="en-US" dirty="0" err="1"/>
              <a:t>Xamarin.Android</a:t>
            </a:r>
            <a:r>
              <a:rPr lang="en-US" dirty="0"/>
              <a:t>, </a:t>
            </a:r>
            <a:r>
              <a:rPr lang="en-US" dirty="0" err="1"/>
              <a:t>Xamarin.Forms</a:t>
            </a:r>
            <a:r>
              <a:rPr lang="en-US" dirty="0"/>
              <a:t>), and hybrid application development (Apache Cordova). Each client SDK is available with an MIT license and is open-source.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44583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Azure mobile app backend.</a:t>
            </a:r>
          </a:p>
          <a:p>
            <a:pPr marL="171450" indent="-171450">
              <a:buFont typeface="Arial" panose="020B0604020202020204" pitchFamily="34" charset="0"/>
              <a:buChar char="•"/>
            </a:pPr>
            <a:r>
              <a:rPr lang="en-US" dirty="0"/>
              <a:t>Configure a .NET server project and connect to a database.</a:t>
            </a:r>
          </a:p>
          <a:p>
            <a:pPr marL="171450" indent="-171450">
              <a:buFont typeface="Arial" panose="020B0604020202020204" pitchFamily="34" charset="0"/>
              <a:buChar char="•"/>
            </a:pPr>
            <a:r>
              <a:rPr lang="en-US" dirty="0"/>
              <a:t>Deploy and run a sample app.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498603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Push notifications.</a:t>
            </a:r>
          </a:p>
          <a:p>
            <a:pPr marL="171450" indent="-171450">
              <a:buFontTx/>
              <a:buChar char="-"/>
            </a:pPr>
            <a:r>
              <a:rPr lang="en-US" baseline="0" dirty="0"/>
              <a:t>Configure a Notification Hub.</a:t>
            </a:r>
          </a:p>
          <a:p>
            <a:pPr marL="171450" indent="-171450">
              <a:buFontTx/>
              <a:buChar char="-"/>
            </a:pPr>
            <a:r>
              <a:rPr lang="en-US" baseline="0" dirty="0"/>
              <a:t>Register your app for push notifications.</a:t>
            </a:r>
          </a:p>
          <a:p>
            <a:pPr marL="171450" indent="-171450">
              <a:buFontTx/>
              <a:buChar char="-"/>
            </a:pPr>
            <a:r>
              <a:rPr lang="en-US" baseline="0" dirty="0"/>
              <a:t>Configure the backend to send push notifications.</a:t>
            </a:r>
          </a:p>
          <a:p>
            <a:pPr marL="171450" indent="-171450">
              <a:buFontTx/>
              <a:buChar char="-"/>
            </a:pPr>
            <a:r>
              <a:rPr lang="en-US" baseline="0" dirty="0"/>
              <a:t>Update the server to send push notifications.</a:t>
            </a:r>
          </a:p>
          <a:p>
            <a:pPr marL="171450" indent="-171450">
              <a:buFontTx/>
              <a:buChar char="-"/>
            </a:pPr>
            <a:r>
              <a:rPr lang="en-US" baseline="0" dirty="0"/>
              <a:t>Add push notifications to your app.</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 notifications are delivered through platform-specific infrastructures called Platform Notification Systems (</a:t>
            </a:r>
            <a:r>
              <a:rPr lang="en-US" dirty="0" err="1"/>
              <a:t>PNSes</a:t>
            </a:r>
            <a:r>
              <a:rPr lang="en-US" dirty="0"/>
              <a:t>). They offer basic push functionalities to deliver a message to a device with a provided handle, and have no common interface. </a:t>
            </a:r>
          </a:p>
          <a:p>
            <a:endParaRPr lang="en-US" dirty="0"/>
          </a:p>
          <a:p>
            <a:r>
              <a:rPr lang="en-US" dirty="0"/>
              <a:t>To send a notification to all customers across the iOS, Android, and Windows versions of an app, the developer must work with Apple Push Notification Service (APNS), Firebase Cloud Messaging (FCM), and Windows Notification Service (WNS).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511580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here is how push works:</a:t>
            </a:r>
          </a:p>
          <a:p>
            <a:endParaRPr lang="en-US" dirty="0"/>
          </a:p>
          <a:p>
            <a:pPr marL="228600" indent="-228600">
              <a:buFont typeface="+mj-lt"/>
              <a:buAutoNum type="arabicPeriod"/>
            </a:pPr>
            <a:r>
              <a:rPr lang="en-US" dirty="0"/>
              <a:t>The client app decides it wants to receive notification. Hence, it contacts the corresponding PNS to retrieve its unique and temporary push handle. The handle type depends on the system (for example, WNS has URIs while APNS has tokens).</a:t>
            </a:r>
          </a:p>
          <a:p>
            <a:pPr marL="228600" indent="-228600">
              <a:buFont typeface="+mj-lt"/>
              <a:buAutoNum type="arabicPeriod"/>
            </a:pPr>
            <a:r>
              <a:rPr lang="en-US" dirty="0"/>
              <a:t>The client app stores this handle in the app backend or provider.</a:t>
            </a:r>
          </a:p>
          <a:p>
            <a:pPr marL="228600" indent="-228600">
              <a:buFont typeface="+mj-lt"/>
              <a:buAutoNum type="arabicPeriod"/>
            </a:pPr>
            <a:r>
              <a:rPr lang="en-US" dirty="0"/>
              <a:t>To send a push notification, the app backend contacts the PNS using the handle to target a specific client app.</a:t>
            </a:r>
          </a:p>
          <a:p>
            <a:pPr marL="228600" indent="-228600">
              <a:buFont typeface="+mj-lt"/>
              <a:buAutoNum type="arabicPeriod"/>
            </a:pPr>
            <a:r>
              <a:rPr lang="en-US" dirty="0"/>
              <a:t>The PNS forwards the notification to the device specified by the handle.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11:15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602770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3.emf"/><Relationship Id="rId17"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image" Target="../media/image17.png"/><Relationship Id="rId1" Type="http://schemas.openxmlformats.org/officeDocument/2006/relationships/slideLayout" Target="../slideLayouts/slideLayout9.xml"/><Relationship Id="rId6" Type="http://schemas.microsoft.com/office/2007/relationships/hdphoto" Target="../media/hdphoto1.wdp"/><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6.emf"/><Relationship Id="rId10" Type="http://schemas.openxmlformats.org/officeDocument/2006/relationships/image" Target="../media/image11.emf"/><Relationship Id="rId4" Type="http://schemas.openxmlformats.org/officeDocument/2006/relationships/image" Target="../media/image7.png"/><Relationship Id="rId9" Type="http://schemas.openxmlformats.org/officeDocument/2006/relationships/image" Target="../media/image10.emf"/><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AZ-203.2</a:t>
            </a:r>
            <a:br>
              <a:rPr lang="en-US" dirty="0"/>
            </a:br>
            <a:r>
              <a:rPr lang="en-US" dirty="0"/>
              <a:t>Module 02: </a:t>
            </a:r>
            <a:r>
              <a:rPr lang="it-IT" dirty="0"/>
              <a:t>Create Azure App Service Mobile Apps</a:t>
            </a:r>
            <a:endParaRPr lang="en-US" dirty="0"/>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8F2C-1E3F-4824-84CF-82914BE21EEB}"/>
              </a:ext>
            </a:extLst>
          </p:cNvPr>
          <p:cNvSpPr>
            <a:spLocks noGrp="1"/>
          </p:cNvSpPr>
          <p:nvPr>
            <p:ph type="title"/>
          </p:nvPr>
        </p:nvSpPr>
        <p:spPr/>
        <p:txBody>
          <a:bodyPr/>
          <a:lstStyle/>
          <a:p>
            <a:r>
              <a:rPr lang="en-US" dirty="0"/>
              <a:t>Configure a Notification Hub</a:t>
            </a:r>
          </a:p>
        </p:txBody>
      </p:sp>
      <p:pic>
        <p:nvPicPr>
          <p:cNvPr id="5" name="Picture 4" descr="Azure Portal journey used to configure a connection from a Mobile App to a newly created Notification Hub">
            <a:extLst>
              <a:ext uri="{FF2B5EF4-FFF2-40B4-BE49-F238E27FC236}">
                <a16:creationId xmlns:a16="http://schemas.microsoft.com/office/drawing/2014/main" id="{AC836877-F8D9-4433-973D-DE966C21750D}"/>
              </a:ext>
            </a:extLst>
          </p:cNvPr>
          <p:cNvPicPr>
            <a:picLocks noChangeAspect="1"/>
          </p:cNvPicPr>
          <p:nvPr/>
        </p:nvPicPr>
        <p:blipFill>
          <a:blip r:embed="rId3"/>
          <a:stretch>
            <a:fillRect/>
          </a:stretch>
        </p:blipFill>
        <p:spPr>
          <a:xfrm>
            <a:off x="609600" y="1109451"/>
            <a:ext cx="10972800" cy="5607102"/>
          </a:xfrm>
          <a:prstGeom prst="rect">
            <a:avLst/>
          </a:prstGeom>
        </p:spPr>
      </p:pic>
    </p:spTree>
    <p:extLst>
      <p:ext uri="{BB962C8B-B14F-4D97-AF65-F5344CB8AC3E}">
        <p14:creationId xmlns:p14="http://schemas.microsoft.com/office/powerpoint/2010/main" val="38258621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3438-DD6A-4E11-9C69-83903741D769}"/>
              </a:ext>
            </a:extLst>
          </p:cNvPr>
          <p:cNvSpPr>
            <a:spLocks noGrp="1"/>
          </p:cNvSpPr>
          <p:nvPr>
            <p:ph type="title"/>
          </p:nvPr>
        </p:nvSpPr>
        <p:spPr/>
        <p:txBody>
          <a:bodyPr/>
          <a:lstStyle/>
          <a:p>
            <a:r>
              <a:rPr lang="en-US" dirty="0"/>
              <a:t>Register your app for push notifications</a:t>
            </a:r>
          </a:p>
        </p:txBody>
      </p:sp>
      <p:pic>
        <p:nvPicPr>
          <p:cNvPr id="5" name="Picture 4" descr="Context menu for a Visual Studio UWP project highlighting the &quot;Associate App with the Store&quot; option.">
            <a:extLst>
              <a:ext uri="{FF2B5EF4-FFF2-40B4-BE49-F238E27FC236}">
                <a16:creationId xmlns:a16="http://schemas.microsoft.com/office/drawing/2014/main" id="{B9DC8B6D-ED57-4657-B9EE-DFBA799CE250}"/>
              </a:ext>
            </a:extLst>
          </p:cNvPr>
          <p:cNvPicPr>
            <a:picLocks noChangeAspect="1"/>
          </p:cNvPicPr>
          <p:nvPr/>
        </p:nvPicPr>
        <p:blipFill rotWithShape="1">
          <a:blip r:embed="rId3"/>
          <a:srcRect t="19996"/>
          <a:stretch/>
        </p:blipFill>
        <p:spPr>
          <a:xfrm>
            <a:off x="2853143" y="1714499"/>
            <a:ext cx="6485714" cy="4571643"/>
          </a:xfrm>
          <a:prstGeom prst="rect">
            <a:avLst/>
          </a:prstGeom>
        </p:spPr>
      </p:pic>
    </p:spTree>
    <p:extLst>
      <p:ext uri="{BB962C8B-B14F-4D97-AF65-F5344CB8AC3E}">
        <p14:creationId xmlns:p14="http://schemas.microsoft.com/office/powerpoint/2010/main" val="295685154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CAF7-3D51-4BB1-AC72-95F6A2239AD8}"/>
              </a:ext>
            </a:extLst>
          </p:cNvPr>
          <p:cNvSpPr>
            <a:spLocks noGrp="1"/>
          </p:cNvSpPr>
          <p:nvPr>
            <p:ph type="title"/>
          </p:nvPr>
        </p:nvSpPr>
        <p:spPr/>
        <p:txBody>
          <a:bodyPr/>
          <a:lstStyle/>
          <a:p>
            <a:r>
              <a:rPr lang="en-US" dirty="0"/>
              <a:t>Configure the backend to send push notifications</a:t>
            </a:r>
          </a:p>
        </p:txBody>
      </p:sp>
      <p:pic>
        <p:nvPicPr>
          <p:cNvPr id="7" name="Picture 6" descr="Screenshot of using the Settings section of the Mobile App blade to configure the credentials required for various Push notification services in Notification Hubs.">
            <a:extLst>
              <a:ext uri="{FF2B5EF4-FFF2-40B4-BE49-F238E27FC236}">
                <a16:creationId xmlns:a16="http://schemas.microsoft.com/office/drawing/2014/main" id="{FCADFB6C-08E5-4609-8405-64305C9DE67B}"/>
              </a:ext>
            </a:extLst>
          </p:cNvPr>
          <p:cNvPicPr>
            <a:picLocks noChangeAspect="1"/>
          </p:cNvPicPr>
          <p:nvPr/>
        </p:nvPicPr>
        <p:blipFill>
          <a:blip r:embed="rId3"/>
          <a:stretch>
            <a:fillRect/>
          </a:stretch>
        </p:blipFill>
        <p:spPr>
          <a:xfrm>
            <a:off x="1809152" y="1679904"/>
            <a:ext cx="8573696" cy="4382112"/>
          </a:xfrm>
          <a:prstGeom prst="rect">
            <a:avLst/>
          </a:prstGeom>
        </p:spPr>
      </p:pic>
    </p:spTree>
    <p:extLst>
      <p:ext uri="{BB962C8B-B14F-4D97-AF65-F5344CB8AC3E}">
        <p14:creationId xmlns:p14="http://schemas.microsoft.com/office/powerpoint/2010/main" val="29833063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F8E8-8D83-43A6-A742-D9AE31074B12}"/>
              </a:ext>
            </a:extLst>
          </p:cNvPr>
          <p:cNvSpPr>
            <a:spLocks noGrp="1"/>
          </p:cNvSpPr>
          <p:nvPr>
            <p:ph type="title"/>
          </p:nvPr>
        </p:nvSpPr>
        <p:spPr/>
        <p:txBody>
          <a:bodyPr/>
          <a:lstStyle/>
          <a:p>
            <a:r>
              <a:rPr lang="en-US" dirty="0"/>
              <a:t>Update the server to send push notifications</a:t>
            </a:r>
          </a:p>
        </p:txBody>
      </p:sp>
      <p:sp>
        <p:nvSpPr>
          <p:cNvPr id="4" name="Text Placeholder 3">
            <a:extLst>
              <a:ext uri="{FF2B5EF4-FFF2-40B4-BE49-F238E27FC236}">
                <a16:creationId xmlns:a16="http://schemas.microsoft.com/office/drawing/2014/main" id="{70D351BF-0CFD-40E4-A9E5-B0078042EF31}"/>
              </a:ext>
            </a:extLst>
          </p:cNvPr>
          <p:cNvSpPr>
            <a:spLocks noGrp="1"/>
          </p:cNvSpPr>
          <p:nvPr>
            <p:ph type="body" sz="quarter" idx="10"/>
          </p:nvPr>
        </p:nvSpPr>
        <p:spPr>
          <a:xfrm>
            <a:off x="588263" y="1436688"/>
            <a:ext cx="11018520" cy="4616648"/>
          </a:xfrm>
        </p:spPr>
        <p:txBody>
          <a:bodyPr/>
          <a:lstStyle/>
          <a:p>
            <a:r>
              <a:rPr lang="en-US" sz="2000" dirty="0" err="1"/>
              <a:t>HttpConfiguration</a:t>
            </a:r>
            <a:r>
              <a:rPr lang="en-US" sz="2000" dirty="0"/>
              <a:t> config = </a:t>
            </a:r>
            <a:r>
              <a:rPr lang="en-US" sz="2000" dirty="0" err="1"/>
              <a:t>this.Configuration</a:t>
            </a:r>
            <a:r>
              <a:rPr lang="en-US" sz="2000" dirty="0"/>
              <a:t>;</a:t>
            </a:r>
          </a:p>
          <a:p>
            <a:r>
              <a:rPr lang="en-US" sz="2000" dirty="0" err="1"/>
              <a:t>MobileAppSettingsDictionary</a:t>
            </a:r>
            <a:r>
              <a:rPr lang="en-US" sz="2000" dirty="0"/>
              <a:t> settings =</a:t>
            </a:r>
          </a:p>
          <a:p>
            <a:r>
              <a:rPr lang="en-US" sz="2000" dirty="0"/>
              <a:t>    </a:t>
            </a:r>
            <a:r>
              <a:rPr lang="en-US" sz="2000" dirty="0" err="1"/>
              <a:t>this.Configuration.GetMobileAppSettingsProvider</a:t>
            </a:r>
            <a:r>
              <a:rPr lang="en-US" sz="2000" dirty="0"/>
              <a:t>().</a:t>
            </a:r>
            <a:r>
              <a:rPr lang="en-US" sz="2000" dirty="0" err="1"/>
              <a:t>GetMobileAppSettings</a:t>
            </a:r>
            <a:r>
              <a:rPr lang="en-US" sz="2000" dirty="0"/>
              <a:t>();</a:t>
            </a:r>
          </a:p>
          <a:p>
            <a:endParaRPr lang="en-US" sz="2000" dirty="0"/>
          </a:p>
          <a:p>
            <a:r>
              <a:rPr lang="en-US" sz="2000" dirty="0" err="1"/>
              <a:t>NotificationHubClient</a:t>
            </a:r>
            <a:r>
              <a:rPr lang="en-US" sz="2000" dirty="0"/>
              <a:t> hub = </a:t>
            </a:r>
            <a:r>
              <a:rPr lang="en-US" sz="2000" dirty="0" err="1"/>
              <a:t>NotificationHubClient</a:t>
            </a:r>
            <a:endParaRPr lang="en-US" sz="2000" dirty="0"/>
          </a:p>
          <a:p>
            <a:r>
              <a:rPr lang="en-US" sz="2000" dirty="0"/>
              <a:t>    .</a:t>
            </a:r>
            <a:r>
              <a:rPr lang="en-US" sz="2000" dirty="0" err="1"/>
              <a:t>CreateClientFromConnectionString</a:t>
            </a:r>
            <a:r>
              <a:rPr lang="en-US" sz="2000" dirty="0"/>
              <a:t>(</a:t>
            </a:r>
            <a:r>
              <a:rPr lang="en-US" sz="2000" dirty="0" err="1"/>
              <a:t>notificationHubConnection</a:t>
            </a:r>
            <a:r>
              <a:rPr lang="en-US" sz="2000" dirty="0"/>
              <a:t>, </a:t>
            </a:r>
            <a:r>
              <a:rPr lang="en-US" sz="2000" dirty="0" err="1"/>
              <a:t>notificationHubName</a:t>
            </a:r>
            <a:r>
              <a:rPr lang="en-US" sz="2000" dirty="0"/>
              <a:t>);</a:t>
            </a:r>
          </a:p>
          <a:p>
            <a:endParaRPr lang="en-US" sz="2000" dirty="0"/>
          </a:p>
          <a:p>
            <a:r>
              <a:rPr lang="en-US" sz="2000" dirty="0"/>
              <a:t>var </a:t>
            </a:r>
            <a:r>
              <a:rPr lang="en-US" sz="2000" dirty="0" err="1"/>
              <a:t>windowsToastPayload</a:t>
            </a:r>
            <a:r>
              <a:rPr lang="en-US" sz="2000" dirty="0"/>
              <a:t> = @"&lt;toast&gt;&lt;visual&gt;&lt;binding template=""ToastText01""&gt;&lt;text id=""1""&gt;"</a:t>
            </a:r>
          </a:p>
          <a:p>
            <a:r>
              <a:rPr lang="en-US" sz="2000" dirty="0"/>
              <a:t>                        + </a:t>
            </a:r>
            <a:r>
              <a:rPr lang="en-US" sz="2000" dirty="0" err="1"/>
              <a:t>item.Text</a:t>
            </a:r>
            <a:r>
              <a:rPr lang="en-US" sz="2000" dirty="0"/>
              <a:t> + @"&lt;/text&gt;&lt;/binding&gt;&lt;/visual&gt;&lt;/toast&gt;";</a:t>
            </a:r>
          </a:p>
          <a:p>
            <a:endParaRPr lang="en-US" sz="2000" dirty="0"/>
          </a:p>
          <a:p>
            <a:r>
              <a:rPr lang="en-US" sz="2000" dirty="0"/>
              <a:t>await </a:t>
            </a:r>
            <a:r>
              <a:rPr lang="en-US" sz="2000" dirty="0" err="1"/>
              <a:t>hub.SendWindowsNativeNotificationAsync</a:t>
            </a:r>
            <a:r>
              <a:rPr lang="en-US" sz="2000" dirty="0"/>
              <a:t>(</a:t>
            </a:r>
            <a:r>
              <a:rPr lang="en-US" sz="2000" dirty="0" err="1"/>
              <a:t>windowsToastPayload</a:t>
            </a:r>
            <a:r>
              <a:rPr lang="en-US" sz="2000" dirty="0"/>
              <a:t>);</a:t>
            </a:r>
          </a:p>
        </p:txBody>
      </p:sp>
    </p:spTree>
    <p:extLst>
      <p:ext uri="{BB962C8B-B14F-4D97-AF65-F5344CB8AC3E}">
        <p14:creationId xmlns:p14="http://schemas.microsoft.com/office/powerpoint/2010/main" val="27928707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8638-FFBB-43CC-A600-949C80FD26D3}"/>
              </a:ext>
            </a:extLst>
          </p:cNvPr>
          <p:cNvSpPr>
            <a:spLocks noGrp="1"/>
          </p:cNvSpPr>
          <p:nvPr>
            <p:ph type="title"/>
          </p:nvPr>
        </p:nvSpPr>
        <p:spPr/>
        <p:txBody>
          <a:bodyPr/>
          <a:lstStyle/>
          <a:p>
            <a:r>
              <a:rPr lang="en-US" dirty="0"/>
              <a:t>Add push notifications to your app</a:t>
            </a:r>
          </a:p>
        </p:txBody>
      </p:sp>
      <p:sp>
        <p:nvSpPr>
          <p:cNvPr id="4" name="Text Placeholder 3">
            <a:extLst>
              <a:ext uri="{FF2B5EF4-FFF2-40B4-BE49-F238E27FC236}">
                <a16:creationId xmlns:a16="http://schemas.microsoft.com/office/drawing/2014/main" id="{91DD2DFB-8B76-4FCD-8DF8-3FE8A705F8E7}"/>
              </a:ext>
            </a:extLst>
          </p:cNvPr>
          <p:cNvSpPr>
            <a:spLocks noGrp="1"/>
          </p:cNvSpPr>
          <p:nvPr>
            <p:ph type="body" sz="quarter" idx="10"/>
          </p:nvPr>
        </p:nvSpPr>
        <p:spPr>
          <a:xfrm>
            <a:off x="588263" y="1436688"/>
            <a:ext cx="11018520" cy="5109091"/>
          </a:xfrm>
        </p:spPr>
        <p:txBody>
          <a:bodyPr/>
          <a:lstStyle/>
          <a:p>
            <a:r>
              <a:rPr lang="en-US" sz="2000" dirty="0"/>
              <a:t>private async Task </a:t>
            </a:r>
            <a:r>
              <a:rPr lang="en-US" sz="2000" dirty="0" err="1"/>
              <a:t>InitNotificationsAsync</a:t>
            </a:r>
            <a:r>
              <a:rPr lang="en-US" sz="2000" dirty="0"/>
              <a:t>()</a:t>
            </a:r>
          </a:p>
          <a:p>
            <a:r>
              <a:rPr lang="en-US" sz="2000" dirty="0"/>
              <a:t>{</a:t>
            </a:r>
          </a:p>
          <a:p>
            <a:r>
              <a:rPr lang="en-US" sz="2000" dirty="0"/>
              <a:t>    // Get a channel URI from WNS.</a:t>
            </a:r>
          </a:p>
          <a:p>
            <a:r>
              <a:rPr lang="en-US" sz="2000" dirty="0"/>
              <a:t>    var channel = await </a:t>
            </a:r>
            <a:r>
              <a:rPr lang="en-US" sz="2000" dirty="0" err="1"/>
              <a:t>PushNotificationChannelManager</a:t>
            </a:r>
            <a:endParaRPr lang="en-US" sz="2000" dirty="0"/>
          </a:p>
          <a:p>
            <a:r>
              <a:rPr lang="en-US" sz="2000" dirty="0"/>
              <a:t>        .</a:t>
            </a:r>
            <a:r>
              <a:rPr lang="en-US" sz="2000" dirty="0" err="1"/>
              <a:t>CreatePushNotificationChannelForApplicationAsync</a:t>
            </a:r>
            <a:r>
              <a:rPr lang="en-US" sz="2000" dirty="0"/>
              <a:t>();</a:t>
            </a:r>
          </a:p>
          <a:p>
            <a:endParaRPr lang="en-US" sz="2000" dirty="0"/>
          </a:p>
          <a:p>
            <a:r>
              <a:rPr lang="en-US" sz="2000" dirty="0"/>
              <a:t>    // Register the channel URI with Notification Hubs.</a:t>
            </a:r>
          </a:p>
          <a:p>
            <a:r>
              <a:rPr lang="en-US" sz="2000" dirty="0"/>
              <a:t>    await </a:t>
            </a:r>
            <a:r>
              <a:rPr lang="en-US" sz="2000" dirty="0" err="1"/>
              <a:t>App.MobileService.GetPush</a:t>
            </a:r>
            <a:r>
              <a:rPr lang="en-US" sz="2000" dirty="0"/>
              <a:t>().</a:t>
            </a:r>
            <a:r>
              <a:rPr lang="en-US" sz="2000" dirty="0" err="1"/>
              <a:t>RegisterAsync</a:t>
            </a:r>
            <a:r>
              <a:rPr lang="en-US" sz="2000" dirty="0"/>
              <a:t>(</a:t>
            </a:r>
            <a:r>
              <a:rPr lang="en-US" sz="2000" dirty="0" err="1"/>
              <a:t>channel.Uri</a:t>
            </a:r>
            <a:r>
              <a:rPr lang="en-US" sz="2000" dirty="0"/>
              <a:t>);</a:t>
            </a:r>
          </a:p>
          <a:p>
            <a:r>
              <a:rPr lang="en-US" sz="2000" dirty="0"/>
              <a:t>}</a:t>
            </a:r>
          </a:p>
          <a:p>
            <a:endParaRPr lang="en-US" sz="2000" dirty="0"/>
          </a:p>
          <a:p>
            <a:r>
              <a:rPr lang="en-US" sz="2000" dirty="0"/>
              <a:t>protected async override void </a:t>
            </a:r>
            <a:r>
              <a:rPr lang="en-US" sz="2000" dirty="0" err="1"/>
              <a:t>OnLaunched</a:t>
            </a:r>
            <a:r>
              <a:rPr lang="en-US" sz="2000" dirty="0"/>
              <a:t>(</a:t>
            </a:r>
            <a:r>
              <a:rPr lang="en-US" sz="2000" dirty="0" err="1"/>
              <a:t>LaunchActivatedEventArgs</a:t>
            </a:r>
            <a:r>
              <a:rPr lang="en-US" sz="2000" dirty="0"/>
              <a:t> e)</a:t>
            </a:r>
          </a:p>
          <a:p>
            <a:r>
              <a:rPr lang="en-US" sz="2000" dirty="0"/>
              <a:t>{</a:t>
            </a:r>
          </a:p>
          <a:p>
            <a:r>
              <a:rPr lang="en-US" sz="2000" dirty="0"/>
              <a:t>    await </a:t>
            </a:r>
            <a:r>
              <a:rPr lang="en-US" sz="2000" dirty="0" err="1"/>
              <a:t>InitNotificationsAsync</a:t>
            </a:r>
            <a:r>
              <a:rPr lang="en-US" sz="2000" dirty="0"/>
              <a:t>();</a:t>
            </a:r>
          </a:p>
          <a:p>
            <a:r>
              <a:rPr lang="en-US" sz="2000" dirty="0"/>
              <a:t>}</a:t>
            </a:r>
          </a:p>
        </p:txBody>
      </p:sp>
    </p:spTree>
    <p:extLst>
      <p:ext uri="{BB962C8B-B14F-4D97-AF65-F5344CB8AC3E}">
        <p14:creationId xmlns:p14="http://schemas.microsoft.com/office/powerpoint/2010/main" val="39148468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F7DD-73CC-4982-A284-9D058F284F80}"/>
              </a:ext>
            </a:extLst>
          </p:cNvPr>
          <p:cNvSpPr>
            <a:spLocks noGrp="1"/>
          </p:cNvSpPr>
          <p:nvPr>
            <p:ph type="title"/>
          </p:nvPr>
        </p:nvSpPr>
        <p:spPr>
          <a:xfrm>
            <a:off x="585216" y="3033223"/>
            <a:ext cx="9144000" cy="498598"/>
          </a:xfrm>
        </p:spPr>
        <p:txBody>
          <a:bodyPr/>
          <a:lstStyle/>
          <a:p>
            <a:r>
              <a:rPr lang="en-US" dirty="0"/>
              <a:t>Demo: Configure and use a Notification Hub</a:t>
            </a:r>
          </a:p>
        </p:txBody>
      </p:sp>
      <p:sp>
        <p:nvSpPr>
          <p:cNvPr id="3" name="Text Placeholder 2">
            <a:extLst>
              <a:ext uri="{FF2B5EF4-FFF2-40B4-BE49-F238E27FC236}">
                <a16:creationId xmlns:a16="http://schemas.microsoft.com/office/drawing/2014/main" id="{8DAA1FB9-95BF-437B-A544-D6FC3BF9E45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8451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Enabling offline sync for your app</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7CDA-3BAC-4740-BDC6-F23BDE06FD5C}"/>
              </a:ext>
            </a:extLst>
          </p:cNvPr>
          <p:cNvSpPr>
            <a:spLocks noGrp="1"/>
          </p:cNvSpPr>
          <p:nvPr>
            <p:ph type="title"/>
          </p:nvPr>
        </p:nvSpPr>
        <p:spPr/>
        <p:txBody>
          <a:bodyPr/>
          <a:lstStyle/>
          <a:p>
            <a:r>
              <a:rPr lang="en-US" dirty="0"/>
              <a:t>Offline sync</a:t>
            </a:r>
          </a:p>
        </p:txBody>
      </p:sp>
      <p:sp>
        <p:nvSpPr>
          <p:cNvPr id="3" name="Text Placeholder 2">
            <a:extLst>
              <a:ext uri="{FF2B5EF4-FFF2-40B4-BE49-F238E27FC236}">
                <a16:creationId xmlns:a16="http://schemas.microsoft.com/office/drawing/2014/main" id="{FC9F1504-F63A-4998-8CD1-6A22EB16B4A0}"/>
              </a:ext>
            </a:extLst>
          </p:cNvPr>
          <p:cNvSpPr>
            <a:spLocks noGrp="1"/>
          </p:cNvSpPr>
          <p:nvPr>
            <p:ph type="body" sz="quarter" idx="10"/>
          </p:nvPr>
        </p:nvSpPr>
        <p:spPr>
          <a:xfrm>
            <a:off x="584200" y="1435497"/>
            <a:ext cx="11018520" cy="3188565"/>
          </a:xfrm>
        </p:spPr>
        <p:txBody>
          <a:bodyPr/>
          <a:lstStyle/>
          <a:p>
            <a:pPr marL="0" indent="0">
              <a:buNone/>
            </a:pPr>
            <a:r>
              <a:rPr lang="en-US" dirty="0">
                <a:latin typeface="Segoe UI" panose="020B0502040204020203" pitchFamily="34" charset="0"/>
                <a:cs typeface="Segoe UI" panose="020B0502040204020203" pitchFamily="34" charset="0"/>
              </a:rPr>
              <a:t>Offline sync allows end users to interact with a mobile app—viewing, adding, or modifying data —even when there is no network connection</a:t>
            </a:r>
          </a:p>
          <a:p>
            <a:r>
              <a:rPr lang="en-US" dirty="0">
                <a:latin typeface="Segoe UI" panose="020B0502040204020203" pitchFamily="34" charset="0"/>
                <a:cs typeface="Segoe UI" panose="020B0502040204020203" pitchFamily="34" charset="0"/>
              </a:rPr>
              <a:t>When the device is offline, changes are temporarily stored in a local database</a:t>
            </a:r>
          </a:p>
          <a:p>
            <a:r>
              <a:rPr lang="en-US" dirty="0">
                <a:latin typeface="Segoe UI" panose="020B0502040204020203" pitchFamily="34" charset="0"/>
                <a:cs typeface="Segoe UI" panose="020B0502040204020203" pitchFamily="34" charset="0"/>
              </a:rPr>
              <a:t>After the device is back online, these changes are synced with the remote backend</a:t>
            </a:r>
          </a:p>
        </p:txBody>
      </p:sp>
    </p:spTree>
    <p:extLst>
      <p:ext uri="{BB962C8B-B14F-4D97-AF65-F5344CB8AC3E}">
        <p14:creationId xmlns:p14="http://schemas.microsoft.com/office/powerpoint/2010/main" val="1516571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1C06-B43A-4669-B948-CB64DAA80907}"/>
              </a:ext>
            </a:extLst>
          </p:cNvPr>
          <p:cNvSpPr>
            <a:spLocks noGrp="1"/>
          </p:cNvSpPr>
          <p:nvPr>
            <p:ph type="title"/>
          </p:nvPr>
        </p:nvSpPr>
        <p:spPr/>
        <p:txBody>
          <a:bodyPr/>
          <a:lstStyle/>
          <a:p>
            <a:r>
              <a:rPr lang="en-US" dirty="0"/>
              <a:t>Updating the client app to support offline features</a:t>
            </a:r>
          </a:p>
        </p:txBody>
      </p:sp>
      <p:sp>
        <p:nvSpPr>
          <p:cNvPr id="3" name="Text Placeholder 2">
            <a:extLst>
              <a:ext uri="{FF2B5EF4-FFF2-40B4-BE49-F238E27FC236}">
                <a16:creationId xmlns:a16="http://schemas.microsoft.com/office/drawing/2014/main" id="{192D0230-69EA-411B-90CD-5D0EF0E39651}"/>
              </a:ext>
            </a:extLst>
          </p:cNvPr>
          <p:cNvSpPr>
            <a:spLocks noGrp="1"/>
          </p:cNvSpPr>
          <p:nvPr>
            <p:ph type="body" sz="quarter" idx="10"/>
          </p:nvPr>
        </p:nvSpPr>
        <p:spPr>
          <a:xfrm>
            <a:off x="584200" y="1435497"/>
            <a:ext cx="11018520" cy="2055947"/>
          </a:xfrm>
        </p:spPr>
        <p:txBody>
          <a:bodyPr/>
          <a:lstStyle/>
          <a:p>
            <a:r>
              <a:rPr lang="en-US" dirty="0">
                <a:latin typeface="+mn-lt"/>
              </a:rPr>
              <a:t>Universal Windows References</a:t>
            </a:r>
          </a:p>
          <a:p>
            <a:pPr lvl="1"/>
            <a:r>
              <a:rPr lang="en-US" dirty="0"/>
              <a:t>SQLite for Universal Windows Platform</a:t>
            </a:r>
          </a:p>
          <a:p>
            <a:pPr lvl="1"/>
            <a:r>
              <a:rPr lang="en-US" dirty="0"/>
              <a:t>Visual C++ 2015 Runtime for Universal Windows Platform apps.</a:t>
            </a:r>
          </a:p>
          <a:p>
            <a:r>
              <a:rPr lang="en-US" dirty="0">
                <a:latin typeface="+mn-lt"/>
              </a:rPr>
              <a:t>NuGet Packages</a:t>
            </a:r>
          </a:p>
          <a:p>
            <a:pPr lvl="1"/>
            <a:r>
              <a:rPr lang="en-US" dirty="0" err="1"/>
              <a:t>Microsoft.Azure.Mobile.Client.SQLiteStore</a:t>
            </a:r>
            <a:endParaRPr lang="en-US" dirty="0"/>
          </a:p>
        </p:txBody>
      </p:sp>
      <p:pic>
        <p:nvPicPr>
          <p:cNvPr id="5" name="Picture 4" descr="Screenshot of Visual Studio Reference manager shown referencing the required packages for Offline Sync.">
            <a:extLst>
              <a:ext uri="{FF2B5EF4-FFF2-40B4-BE49-F238E27FC236}">
                <a16:creationId xmlns:a16="http://schemas.microsoft.com/office/drawing/2014/main" id="{573C9AA1-A52E-4ECA-A667-7B44F1306261}"/>
              </a:ext>
            </a:extLst>
          </p:cNvPr>
          <p:cNvPicPr>
            <a:picLocks noChangeAspect="1"/>
          </p:cNvPicPr>
          <p:nvPr/>
        </p:nvPicPr>
        <p:blipFill rotWithShape="1">
          <a:blip r:embed="rId3"/>
          <a:srcRect l="1069" t="861" r="993" b="480"/>
          <a:stretch/>
        </p:blipFill>
        <p:spPr>
          <a:xfrm>
            <a:off x="6370320" y="2947505"/>
            <a:ext cx="4922520" cy="3337521"/>
          </a:xfrm>
          <a:prstGeom prst="rect">
            <a:avLst/>
          </a:prstGeom>
        </p:spPr>
      </p:pic>
    </p:spTree>
    <p:extLst>
      <p:ext uri="{BB962C8B-B14F-4D97-AF65-F5344CB8AC3E}">
        <p14:creationId xmlns:p14="http://schemas.microsoft.com/office/powerpoint/2010/main" val="33867925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7E00-45AC-4131-8EED-CD09B73C860B}"/>
              </a:ext>
            </a:extLst>
          </p:cNvPr>
          <p:cNvSpPr>
            <a:spLocks noGrp="1"/>
          </p:cNvSpPr>
          <p:nvPr>
            <p:ph type="title"/>
          </p:nvPr>
        </p:nvSpPr>
        <p:spPr>
          <a:xfrm>
            <a:off x="585216" y="2534625"/>
            <a:ext cx="9144000" cy="997196"/>
          </a:xfrm>
        </p:spPr>
        <p:txBody>
          <a:bodyPr/>
          <a:lstStyle/>
          <a:p>
            <a:r>
              <a:rPr lang="en-US" dirty="0"/>
              <a:t>Demo: Configuring offline sync in a mobile app</a:t>
            </a:r>
          </a:p>
        </p:txBody>
      </p:sp>
      <p:sp>
        <p:nvSpPr>
          <p:cNvPr id="3" name="Text Placeholder 2">
            <a:extLst>
              <a:ext uri="{FF2B5EF4-FFF2-40B4-BE49-F238E27FC236}">
                <a16:creationId xmlns:a16="http://schemas.microsoft.com/office/drawing/2014/main" id="{F7F2D4D8-1A2E-42AE-9C3A-F484473E10F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5195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Getting started with Mobile Apps in App Service</a:t>
            </a:r>
          </a:p>
          <a:p>
            <a:pPr marL="342900" indent="-342900">
              <a:buFont typeface="Arial" panose="020B0604020202020204" pitchFamily="34" charset="0"/>
              <a:buChar char="•"/>
            </a:pPr>
            <a:r>
              <a:rPr lang="en-US" dirty="0"/>
              <a:t>Enabling Push Notifications for your app</a:t>
            </a:r>
          </a:p>
          <a:p>
            <a:pPr marL="342900" indent="-342900">
              <a:buFont typeface="Arial" panose="020B0604020202020204" pitchFamily="34" charset="0"/>
              <a:buChar char="•"/>
            </a:pPr>
            <a:r>
              <a:rPr lang="en-US" dirty="0"/>
              <a:t>Enabling offline sync for your app</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36C5-0178-4A44-88C2-3C6E5AC10C18}"/>
              </a:ext>
            </a:extLst>
          </p:cNvPr>
          <p:cNvSpPr>
            <a:spLocks noGrp="1"/>
          </p:cNvSpPr>
          <p:nvPr>
            <p:ph type="title"/>
          </p:nvPr>
        </p:nvSpPr>
        <p:spPr/>
        <p:txBody>
          <a:bodyPr/>
          <a:lstStyle/>
          <a:p>
            <a:r>
              <a:rPr lang="en-US" dirty="0"/>
              <a:t>API summary</a:t>
            </a:r>
          </a:p>
        </p:txBody>
      </p:sp>
      <p:sp>
        <p:nvSpPr>
          <p:cNvPr id="3" name="Text Placeholder 2">
            <a:extLst>
              <a:ext uri="{FF2B5EF4-FFF2-40B4-BE49-F238E27FC236}">
                <a16:creationId xmlns:a16="http://schemas.microsoft.com/office/drawing/2014/main" id="{E9EB2093-BEA5-4ADE-8F8D-3F1423E5678B}"/>
              </a:ext>
            </a:extLst>
          </p:cNvPr>
          <p:cNvSpPr>
            <a:spLocks noGrp="1"/>
          </p:cNvSpPr>
          <p:nvPr>
            <p:ph type="body" sz="quarter" idx="10"/>
          </p:nvPr>
        </p:nvSpPr>
        <p:spPr>
          <a:xfrm>
            <a:off x="584200" y="1435497"/>
            <a:ext cx="11018520" cy="3262432"/>
          </a:xfrm>
        </p:spPr>
        <p:txBody>
          <a:bodyPr/>
          <a:lstStyle/>
          <a:p>
            <a:pPr marL="0" indent="0">
              <a:buNone/>
            </a:pPr>
            <a:r>
              <a:rPr lang="en-US" dirty="0">
                <a:latin typeface="+mn-lt"/>
              </a:rPr>
              <a:t>There are multiple methods to synchronize the local store with the server:</a:t>
            </a:r>
          </a:p>
          <a:p>
            <a:pPr lvl="1"/>
            <a:r>
              <a:rPr lang="en-US" dirty="0" err="1"/>
              <a:t>PushAsync</a:t>
            </a:r>
            <a:endParaRPr lang="en-US" dirty="0"/>
          </a:p>
          <a:p>
            <a:pPr lvl="2"/>
            <a:r>
              <a:rPr lang="en-US" sz="1800" dirty="0"/>
              <a:t>Changes across all local tables are pushed to the backend</a:t>
            </a:r>
          </a:p>
          <a:p>
            <a:pPr lvl="1"/>
            <a:r>
              <a:rPr lang="en-US" dirty="0" err="1"/>
              <a:t>PullAsync</a:t>
            </a:r>
            <a:endParaRPr lang="en-US" dirty="0"/>
          </a:p>
          <a:p>
            <a:pPr lvl="2"/>
            <a:r>
              <a:rPr lang="en-US" sz="1800" dirty="0"/>
              <a:t>When there are changes to the backend tables, the delta is pulled to local tables</a:t>
            </a:r>
          </a:p>
          <a:p>
            <a:pPr lvl="1"/>
            <a:r>
              <a:rPr lang="en-US" dirty="0" err="1"/>
              <a:t>PurgeAsync</a:t>
            </a:r>
            <a:endParaRPr lang="en-US" dirty="0"/>
          </a:p>
          <a:p>
            <a:pPr lvl="2"/>
            <a:r>
              <a:rPr lang="en-US" sz="1800" dirty="0"/>
              <a:t>Stale local data is removed and any changes are pushed to the backend</a:t>
            </a:r>
          </a:p>
          <a:p>
            <a:pPr lvl="2"/>
            <a:endParaRPr lang="en-US" dirty="0"/>
          </a:p>
        </p:txBody>
      </p:sp>
    </p:spTree>
    <p:extLst>
      <p:ext uri="{BB962C8B-B14F-4D97-AF65-F5344CB8AC3E}">
        <p14:creationId xmlns:p14="http://schemas.microsoft.com/office/powerpoint/2010/main" val="24717639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Getting started with Mobile Apps in App Service</a:t>
            </a:r>
          </a:p>
          <a:p>
            <a:pPr marL="342900" indent="-342900">
              <a:buFont typeface="Arial" panose="020B0604020202020204" pitchFamily="34" charset="0"/>
              <a:buChar char="•"/>
            </a:pPr>
            <a:r>
              <a:rPr lang="en-US" dirty="0"/>
              <a:t>Enabling push notifications for your app</a:t>
            </a:r>
          </a:p>
          <a:p>
            <a:pPr marL="342900" indent="-342900">
              <a:buFont typeface="Arial" panose="020B0604020202020204" pitchFamily="34" charset="0"/>
              <a:buChar char="•"/>
            </a:pPr>
            <a:r>
              <a:rPr lang="en-US" dirty="0"/>
              <a:t>Enabling offline sync for your app</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Getting started with Mobile Apps in App Service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Mobile Apps</a:t>
            </a:r>
          </a:p>
        </p:txBody>
      </p:sp>
      <p:sp>
        <p:nvSpPr>
          <p:cNvPr id="5" name="Text Placeholder 4">
            <a:extLst>
              <a:ext uri="{FF2B5EF4-FFF2-40B4-BE49-F238E27FC236}">
                <a16:creationId xmlns:a16="http://schemas.microsoft.com/office/drawing/2014/main" id="{85EEE994-8D79-40E8-A7A0-CEE3696C817A}"/>
              </a:ext>
            </a:extLst>
          </p:cNvPr>
          <p:cNvSpPr>
            <a:spLocks noGrp="1"/>
          </p:cNvSpPr>
          <p:nvPr>
            <p:ph type="body" sz="quarter" idx="10"/>
          </p:nvPr>
        </p:nvSpPr>
        <p:spPr>
          <a:xfrm>
            <a:off x="584200" y="1435497"/>
            <a:ext cx="11018520" cy="5281446"/>
          </a:xfrm>
        </p:spPr>
        <p:txBody>
          <a:bodyPr/>
          <a:lstStyle/>
          <a:p>
            <a:r>
              <a:rPr lang="en-US" dirty="0">
                <a:latin typeface="+mn-lt"/>
              </a:rPr>
              <a:t>Managed mobile application development platform with the same benefits of Azure App Service Web Apps</a:t>
            </a:r>
          </a:p>
          <a:p>
            <a:r>
              <a:rPr lang="en-US" dirty="0">
                <a:latin typeface="+mn-lt"/>
              </a:rPr>
              <a:t>Additional mobile-centric server-side features</a:t>
            </a:r>
          </a:p>
          <a:p>
            <a:pPr lvl="1"/>
            <a:r>
              <a:rPr lang="en-US" dirty="0"/>
              <a:t>Support for identity providers, including Azure Active Directory for enterprise authentication, and social providers such as Facebook, Google, Twitter, and Microsoft accounts</a:t>
            </a:r>
          </a:p>
          <a:p>
            <a:pPr lvl="1"/>
            <a:r>
              <a:rPr lang="en-US" dirty="0"/>
              <a:t>Mobile-friendly OData v3 data source that's linked to Azure SQL Database or an on-premises SQL server</a:t>
            </a:r>
          </a:p>
          <a:p>
            <a:r>
              <a:rPr lang="en-US" dirty="0">
                <a:latin typeface="+mn-lt"/>
              </a:rPr>
              <a:t>Native Client SDKs</a:t>
            </a:r>
          </a:p>
          <a:p>
            <a:pPr lvl="1"/>
            <a:r>
              <a:rPr lang="en-US" dirty="0"/>
              <a:t>iOS, Android, and Windows, </a:t>
            </a:r>
            <a:r>
              <a:rPr lang="en-US" dirty="0" err="1"/>
              <a:t>Xamarin.iOS</a:t>
            </a:r>
            <a:r>
              <a:rPr lang="en-US" dirty="0"/>
              <a:t>, </a:t>
            </a:r>
            <a:r>
              <a:rPr lang="en-US" dirty="0" err="1"/>
              <a:t>Xamarin.Android</a:t>
            </a:r>
            <a:r>
              <a:rPr lang="en-US" dirty="0"/>
              <a:t>, </a:t>
            </a:r>
            <a:r>
              <a:rPr lang="en-US" dirty="0" err="1"/>
              <a:t>Xamarin.Forms</a:t>
            </a:r>
            <a:r>
              <a:rPr lang="en-US" dirty="0"/>
              <a:t>, and Apache Cordova</a:t>
            </a:r>
          </a:p>
          <a:p>
            <a:pPr lvl="1"/>
            <a:r>
              <a:rPr lang="en-US" dirty="0"/>
              <a:t>SDKs include offline dataset functionality that syncs automatically and handles conflict resolution</a:t>
            </a:r>
          </a:p>
          <a:p>
            <a:pPr lvl="1"/>
            <a:r>
              <a:rPr lang="en-US" dirty="0"/>
              <a:t>SDKs integrate seamlessly with the registration capabilities of Azure Notification Hubs, so you can send push notifications to client devices</a:t>
            </a:r>
          </a:p>
        </p:txBody>
      </p:sp>
    </p:spTree>
    <p:extLst>
      <p:ext uri="{BB962C8B-B14F-4D97-AF65-F5344CB8AC3E}">
        <p14:creationId xmlns:p14="http://schemas.microsoft.com/office/powerpoint/2010/main" val="11738299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CA99-D276-4005-9932-053EA67FBA7A}"/>
              </a:ext>
            </a:extLst>
          </p:cNvPr>
          <p:cNvSpPr>
            <a:spLocks noGrp="1"/>
          </p:cNvSpPr>
          <p:nvPr>
            <p:ph type="title"/>
          </p:nvPr>
        </p:nvSpPr>
        <p:spPr/>
        <p:txBody>
          <a:bodyPr/>
          <a:lstStyle/>
          <a:p>
            <a:r>
              <a:rPr lang="en-US" dirty="0"/>
              <a:t>Mobile Apps platform</a:t>
            </a:r>
          </a:p>
        </p:txBody>
      </p:sp>
      <p:grpSp>
        <p:nvGrpSpPr>
          <p:cNvPr id="4" name="Group 3">
            <a:extLst>
              <a:ext uri="{FF2B5EF4-FFF2-40B4-BE49-F238E27FC236}">
                <a16:creationId xmlns:a16="http://schemas.microsoft.com/office/drawing/2014/main" id="{1EF2C70D-AFF1-4A59-A838-635274CDE190}"/>
              </a:ext>
            </a:extLst>
          </p:cNvPr>
          <p:cNvGrpSpPr/>
          <p:nvPr/>
        </p:nvGrpSpPr>
        <p:grpSpPr>
          <a:xfrm>
            <a:off x="9269253" y="3239020"/>
            <a:ext cx="1538112" cy="2942156"/>
            <a:chOff x="10339700" y="1438337"/>
            <a:chExt cx="1493949" cy="3288750"/>
          </a:xfrm>
          <a:solidFill>
            <a:srgbClr val="002060"/>
          </a:solidFill>
        </p:grpSpPr>
        <p:sp>
          <p:nvSpPr>
            <p:cNvPr id="60" name="Rectangle 59">
              <a:extLst>
                <a:ext uri="{FF2B5EF4-FFF2-40B4-BE49-F238E27FC236}">
                  <a16:creationId xmlns:a16="http://schemas.microsoft.com/office/drawing/2014/main" id="{ADC36D40-4E61-421B-8FDA-1F77250F76A7}"/>
                </a:ext>
              </a:extLst>
            </p:cNvPr>
            <p:cNvSpPr/>
            <p:nvPr/>
          </p:nvSpPr>
          <p:spPr bwMode="auto">
            <a:xfrm>
              <a:off x="10339700" y="1438337"/>
              <a:ext cx="1493949" cy="3288750"/>
            </a:xfrm>
            <a:prstGeom prst="rect">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a:lnSpc>
                  <a:spcPct val="90000"/>
                </a:lnSpc>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a:extLst>
                <a:ext uri="{FF2B5EF4-FFF2-40B4-BE49-F238E27FC236}">
                  <a16:creationId xmlns:a16="http://schemas.microsoft.com/office/drawing/2014/main" id="{6A4E97BA-500E-4311-8CB3-CFB004B31745}"/>
                </a:ext>
              </a:extLst>
            </p:cNvPr>
            <p:cNvSpPr txBox="1"/>
            <p:nvPr/>
          </p:nvSpPr>
          <p:spPr>
            <a:xfrm>
              <a:off x="10347164" y="2714409"/>
              <a:ext cx="1470582" cy="1215095"/>
            </a:xfrm>
            <a:prstGeom prst="rect">
              <a:avLst/>
            </a:prstGeom>
            <a:grpFill/>
          </p:spPr>
          <p:txBody>
            <a:bodyPr wrap="square" lIns="175761" tIns="140609" rIns="175761" bIns="140609" rtlCol="0">
              <a:spAutoFit/>
            </a:bodyPr>
            <a:lstStyle/>
            <a:p>
              <a:pPr algn="ctr" defTabSz="896239">
                <a:defRPr/>
              </a:pPr>
              <a:r>
                <a:rPr lang="en-US" sz="1100" kern="0" dirty="0">
                  <a:solidFill>
                    <a:srgbClr val="FFFFFF"/>
                  </a:solidFill>
                </a:rPr>
                <a:t>Node.js Express</a:t>
              </a:r>
            </a:p>
            <a:p>
              <a:pPr defTabSz="896239">
                <a:defRPr/>
              </a:pPr>
              <a:endParaRPr lang="en-US" sz="1100" kern="0" dirty="0">
                <a:solidFill>
                  <a:srgbClr val="FFFFFF"/>
                </a:solidFill>
              </a:endParaRPr>
            </a:p>
            <a:p>
              <a:pPr algn="ctr" defTabSz="896239">
                <a:defRPr/>
              </a:pPr>
              <a:r>
                <a:rPr lang="en-US" sz="1100" kern="0" dirty="0">
                  <a:solidFill>
                    <a:srgbClr val="FFFFFF"/>
                  </a:solidFill>
                </a:rPr>
                <a:t>.NET </a:t>
              </a:r>
            </a:p>
            <a:p>
              <a:pPr algn="ctr" defTabSz="896239">
                <a:defRPr/>
              </a:pPr>
              <a:r>
                <a:rPr lang="en-US" sz="1100" kern="0" dirty="0">
                  <a:solidFill>
                    <a:srgbClr val="FFFFFF"/>
                  </a:solidFill>
                </a:rPr>
                <a:t>Web API</a:t>
              </a:r>
              <a:endParaRPr lang="en-US" sz="1000" kern="0" dirty="0">
                <a:solidFill>
                  <a:srgbClr val="FFFFFF"/>
                </a:solidFill>
              </a:endParaRPr>
            </a:p>
          </p:txBody>
        </p:sp>
        <p:pic>
          <p:nvPicPr>
            <p:cNvPr id="62" name="Picture 61">
              <a:extLst>
                <a:ext uri="{FF2B5EF4-FFF2-40B4-BE49-F238E27FC236}">
                  <a16:creationId xmlns:a16="http://schemas.microsoft.com/office/drawing/2014/main" id="{A2FE0BE5-8156-4A22-9006-D5930DDD6F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3339" y="1601392"/>
              <a:ext cx="966673" cy="725005"/>
            </a:xfrm>
            <a:prstGeom prst="rect">
              <a:avLst/>
            </a:prstGeom>
            <a:grpFill/>
          </p:spPr>
        </p:pic>
      </p:grpSp>
      <p:sp>
        <p:nvSpPr>
          <p:cNvPr id="5" name="Rectangle 4">
            <a:extLst>
              <a:ext uri="{FF2B5EF4-FFF2-40B4-BE49-F238E27FC236}">
                <a16:creationId xmlns:a16="http://schemas.microsoft.com/office/drawing/2014/main" id="{464D9375-F2CD-4C75-B0D7-A1F91D6F12A1}"/>
              </a:ext>
            </a:extLst>
          </p:cNvPr>
          <p:cNvSpPr/>
          <p:nvPr/>
        </p:nvSpPr>
        <p:spPr bwMode="auto">
          <a:xfrm>
            <a:off x="4299855" y="1446959"/>
            <a:ext cx="6579546" cy="4801441"/>
          </a:xfrm>
          <a:prstGeom prst="rect">
            <a:avLst/>
          </a:pr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a:endParaRPr lang="en-US" sz="1050" dirty="0">
              <a:gradFill>
                <a:gsLst>
                  <a:gs pos="0">
                    <a:srgbClr val="FFFFFF"/>
                  </a:gs>
                  <a:gs pos="100000">
                    <a:srgbClr val="FFFFFF"/>
                  </a:gs>
                </a:gsLst>
                <a:lin ang="5400000" scaled="0"/>
              </a:gradFill>
            </a:endParaRPr>
          </a:p>
        </p:txBody>
      </p:sp>
      <p:cxnSp>
        <p:nvCxnSpPr>
          <p:cNvPr id="6" name="Straight Connector 5">
            <a:extLst>
              <a:ext uri="{FF2B5EF4-FFF2-40B4-BE49-F238E27FC236}">
                <a16:creationId xmlns:a16="http://schemas.microsoft.com/office/drawing/2014/main" id="{29A2E4A7-7195-4853-8E45-68C528E8F68D}"/>
              </a:ext>
            </a:extLst>
          </p:cNvPr>
          <p:cNvCxnSpPr/>
          <p:nvPr/>
        </p:nvCxnSpPr>
        <p:spPr>
          <a:xfrm flipH="1" flipV="1">
            <a:off x="3594604" y="3861500"/>
            <a:ext cx="640186" cy="1097"/>
          </a:xfrm>
          <a:prstGeom prst="line">
            <a:avLst/>
          </a:prstGeom>
          <a:ln w="28575">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5987281-D63B-43F9-ADD4-C82300CAE75C}"/>
              </a:ext>
            </a:extLst>
          </p:cNvPr>
          <p:cNvSpPr/>
          <p:nvPr/>
        </p:nvSpPr>
        <p:spPr bwMode="auto">
          <a:xfrm>
            <a:off x="1321288" y="1522653"/>
            <a:ext cx="1541967" cy="2230682"/>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252000" rIns="175761" bIns="140609" numCol="1" spcCol="0" rtlCol="0" fromWordArt="0" anchor="t" anchorCtr="0" forceAA="0" compatLnSpc="1">
            <a:prstTxWarp prst="textNoShape">
              <a:avLst/>
            </a:prstTxWarp>
            <a:noAutofit/>
          </a:bodyPr>
          <a:lstStyle/>
          <a:p>
            <a:pPr defTabSz="896094">
              <a:lnSpc>
                <a:spcPct val="90000"/>
              </a:lnSpc>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a:extLst>
              <a:ext uri="{FF2B5EF4-FFF2-40B4-BE49-F238E27FC236}">
                <a16:creationId xmlns:a16="http://schemas.microsoft.com/office/drawing/2014/main" id="{C475DFD0-5DB5-478C-BB4F-5343C67EA498}"/>
              </a:ext>
            </a:extLst>
          </p:cNvPr>
          <p:cNvSpPr txBox="1"/>
          <p:nvPr/>
        </p:nvSpPr>
        <p:spPr>
          <a:xfrm rot="16200000">
            <a:off x="954845" y="3604482"/>
            <a:ext cx="4641524" cy="477864"/>
          </a:xfrm>
          <a:prstGeom prst="rect">
            <a:avLst/>
          </a:prstGeom>
          <a:solidFill>
            <a:srgbClr val="002060"/>
          </a:solidFill>
        </p:spPr>
        <p:txBody>
          <a:bodyPr wrap="square" lIns="175761" tIns="140609" rIns="175761" bIns="140609" rtlCol="0">
            <a:spAutoFit/>
          </a:bodyPr>
          <a:lstStyle/>
          <a:p>
            <a:pPr algn="ctr" defTabSz="896239">
              <a:lnSpc>
                <a:spcPct val="90000"/>
              </a:lnSpc>
              <a:defRPr/>
            </a:pPr>
            <a:r>
              <a:rPr lang="en-US" sz="1400" kern="0" dirty="0">
                <a:solidFill>
                  <a:srgbClr val="FFFFFF"/>
                </a:solidFill>
              </a:rPr>
              <a:t>REST API</a:t>
            </a:r>
          </a:p>
        </p:txBody>
      </p:sp>
      <p:sp>
        <p:nvSpPr>
          <p:cNvPr id="20" name="TextBox 19">
            <a:extLst>
              <a:ext uri="{FF2B5EF4-FFF2-40B4-BE49-F238E27FC236}">
                <a16:creationId xmlns:a16="http://schemas.microsoft.com/office/drawing/2014/main" id="{EFDC5753-A0E8-41F9-8E18-6CA6BE308B31}"/>
              </a:ext>
            </a:extLst>
          </p:cNvPr>
          <p:cNvSpPr txBox="1"/>
          <p:nvPr/>
        </p:nvSpPr>
        <p:spPr>
          <a:xfrm>
            <a:off x="5863472" y="1516063"/>
            <a:ext cx="4938594" cy="1662782"/>
          </a:xfrm>
          <a:prstGeom prst="rect">
            <a:avLst/>
          </a:prstGeom>
          <a:solidFill>
            <a:srgbClr val="002060"/>
          </a:solidFill>
        </p:spPr>
        <p:txBody>
          <a:bodyPr wrap="square" lIns="175761" tIns="140609" rIns="175761" bIns="140609" rtlCol="0">
            <a:noAutofit/>
          </a:bodyPr>
          <a:lstStyle/>
          <a:p>
            <a:pPr defTabSz="896386">
              <a:lnSpc>
                <a:spcPct val="90000"/>
              </a:lnSpc>
              <a:tabLst>
                <a:tab pos="878727" algn="l"/>
              </a:tabLst>
              <a:defRPr/>
            </a:pPr>
            <a:r>
              <a:rPr lang="en-US" sz="1200" b="1" kern="0" dirty="0">
                <a:gradFill>
                  <a:gsLst>
                    <a:gs pos="0">
                      <a:srgbClr val="FFFFFF"/>
                    </a:gs>
                    <a:gs pos="100000">
                      <a:srgbClr val="FFFFFF"/>
                    </a:gs>
                  </a:gsLst>
                  <a:lin ang="5400000" scaled="0"/>
                </a:gradFill>
                <a:cs typeface="Segoe UI" pitchFamily="34" charset="0"/>
              </a:rPr>
              <a:t>Data</a:t>
            </a:r>
          </a:p>
          <a:p>
            <a:pPr defTabSz="896386">
              <a:lnSpc>
                <a:spcPct val="90000"/>
              </a:lnSpc>
              <a:tabLst>
                <a:tab pos="878727" algn="l"/>
              </a:tabLst>
              <a:defRPr/>
            </a:pPr>
            <a:endParaRPr lang="en-US" sz="1200" kern="0" dirty="0">
              <a:gradFill>
                <a:gsLst>
                  <a:gs pos="0">
                    <a:srgbClr val="FFFFFF"/>
                  </a:gs>
                  <a:gs pos="100000">
                    <a:srgbClr val="FFFFFF"/>
                  </a:gs>
                </a:gsLst>
                <a:lin ang="5400000" scaled="0"/>
              </a:gradFill>
              <a:ea typeface="Segoe UI" pitchFamily="34" charset="0"/>
              <a:cs typeface="Segoe UI" pitchFamily="34" charset="0"/>
            </a:endParaRPr>
          </a:p>
          <a:p>
            <a:pPr defTabSz="896386">
              <a:lnSpc>
                <a:spcPct val="90000"/>
              </a:lnSpc>
              <a:tabLst>
                <a:tab pos="878727" algn="l"/>
              </a:tabLst>
              <a:defRPr/>
            </a:pPr>
            <a:endParaRPr lang="en-US" sz="1200" kern="0" dirty="0">
              <a:gradFill>
                <a:gsLst>
                  <a:gs pos="0">
                    <a:srgbClr val="FFFFFF"/>
                  </a:gs>
                  <a:gs pos="100000">
                    <a:srgbClr val="FFFFFF"/>
                  </a:gs>
                </a:gsLst>
                <a:lin ang="5400000" scaled="0"/>
              </a:gradFill>
              <a:ea typeface="Segoe UI" pitchFamily="34" charset="0"/>
              <a:cs typeface="Segoe UI" pitchFamily="34" charset="0"/>
            </a:endParaRPr>
          </a:p>
          <a:p>
            <a:pPr defTabSz="896386">
              <a:lnSpc>
                <a:spcPct val="90000"/>
              </a:lnSpc>
              <a:tabLst>
                <a:tab pos="878727" algn="l"/>
              </a:tabLst>
              <a:defRPr/>
            </a:pPr>
            <a:endParaRPr lang="en-US" sz="12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a:extLst>
              <a:ext uri="{FF2B5EF4-FFF2-40B4-BE49-F238E27FC236}">
                <a16:creationId xmlns:a16="http://schemas.microsoft.com/office/drawing/2014/main" id="{E3785FDF-1A80-4953-9362-337F1684CD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6904" y="2351691"/>
            <a:ext cx="617519" cy="463139"/>
          </a:xfrm>
          <a:prstGeom prst="rect">
            <a:avLst/>
          </a:prstGeom>
          <a:solidFill>
            <a:srgbClr val="002060"/>
          </a:solidFill>
        </p:spPr>
      </p:pic>
      <p:sp>
        <p:nvSpPr>
          <p:cNvPr id="22" name="TextBox 21">
            <a:extLst>
              <a:ext uri="{FF2B5EF4-FFF2-40B4-BE49-F238E27FC236}">
                <a16:creationId xmlns:a16="http://schemas.microsoft.com/office/drawing/2014/main" id="{D99EA173-6324-494D-9BE4-C23FC778BFCA}"/>
              </a:ext>
            </a:extLst>
          </p:cNvPr>
          <p:cNvSpPr txBox="1"/>
          <p:nvPr/>
        </p:nvSpPr>
        <p:spPr>
          <a:xfrm>
            <a:off x="6185180" y="2894008"/>
            <a:ext cx="643684" cy="156652"/>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SQL</a:t>
            </a:r>
          </a:p>
        </p:txBody>
      </p:sp>
      <p:sp>
        <p:nvSpPr>
          <p:cNvPr id="23" name="TextBox 22">
            <a:extLst>
              <a:ext uri="{FF2B5EF4-FFF2-40B4-BE49-F238E27FC236}">
                <a16:creationId xmlns:a16="http://schemas.microsoft.com/office/drawing/2014/main" id="{5DAC3C74-9D09-427E-A8A0-515EB6FC5029}"/>
              </a:ext>
            </a:extLst>
          </p:cNvPr>
          <p:cNvSpPr txBox="1"/>
          <p:nvPr/>
        </p:nvSpPr>
        <p:spPr>
          <a:xfrm>
            <a:off x="7162325" y="2894008"/>
            <a:ext cx="804603" cy="156652"/>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Tables</a:t>
            </a:r>
          </a:p>
        </p:txBody>
      </p:sp>
      <p:pic>
        <p:nvPicPr>
          <p:cNvPr id="24" name="Picture 23" descr="mongodb white.png">
            <a:extLst>
              <a:ext uri="{FF2B5EF4-FFF2-40B4-BE49-F238E27FC236}">
                <a16:creationId xmlns:a16="http://schemas.microsoft.com/office/drawing/2014/main" id="{B6D0AEC4-D235-4F36-98F8-4DA7222057CE}"/>
              </a:ext>
            </a:extLst>
          </p:cNvPr>
          <p:cNvPicPr>
            <a:picLocks noChangeAspect="1"/>
          </p:cNvPicPr>
          <p:nvPr/>
        </p:nvPicPr>
        <p:blipFill>
          <a:blip r:embed="rId5" cstate="print">
            <a:clrChange>
              <a:clrFrom>
                <a:srgbClr val="89D1E5"/>
              </a:clrFrom>
              <a:clrTo>
                <a:srgbClr val="89D1E5">
                  <a:alpha val="0"/>
                </a:srgbClr>
              </a:clrTo>
            </a:clrChange>
            <a:extLst>
              <a:ext uri="{BEBA8EAE-BF5A-486C-A8C5-ECC9F3942E4B}">
                <a14:imgProps xmlns:a14="http://schemas.microsoft.com/office/drawing/2010/main">
                  <a14:imgLayer r:embed="rId6">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8567690" y="2280414"/>
            <a:ext cx="598389" cy="598389"/>
          </a:xfrm>
          <a:prstGeom prst="rect">
            <a:avLst/>
          </a:prstGeom>
          <a:solidFill>
            <a:srgbClr val="002060"/>
          </a:solidFill>
        </p:spPr>
      </p:pic>
      <p:sp>
        <p:nvSpPr>
          <p:cNvPr id="25" name="TextBox 24">
            <a:extLst>
              <a:ext uri="{FF2B5EF4-FFF2-40B4-BE49-F238E27FC236}">
                <a16:creationId xmlns:a16="http://schemas.microsoft.com/office/drawing/2014/main" id="{AD2F7713-F554-420A-BA20-46C59681D186}"/>
              </a:ext>
            </a:extLst>
          </p:cNvPr>
          <p:cNvSpPr txBox="1"/>
          <p:nvPr/>
        </p:nvSpPr>
        <p:spPr>
          <a:xfrm>
            <a:off x="8277989" y="2894008"/>
            <a:ext cx="966044" cy="156652"/>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Mongo DB</a:t>
            </a:r>
          </a:p>
        </p:txBody>
      </p:sp>
      <p:pic>
        <p:nvPicPr>
          <p:cNvPr id="26" name="Picture 25">
            <a:extLst>
              <a:ext uri="{FF2B5EF4-FFF2-40B4-BE49-F238E27FC236}">
                <a16:creationId xmlns:a16="http://schemas.microsoft.com/office/drawing/2014/main" id="{CAB65105-A18B-422D-9030-11ECEA8F684B}"/>
              </a:ext>
            </a:extLst>
          </p:cNvPr>
          <p:cNvPicPr>
            <a:picLocks noChangeAspect="1"/>
          </p:cNvPicPr>
          <p:nvPr/>
        </p:nvPicPr>
        <p:blipFill>
          <a:blip r:embed="rId7">
            <a:biLevel thresh="25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9772385" y="2442760"/>
            <a:ext cx="436044" cy="436044"/>
          </a:xfrm>
          <a:prstGeom prst="rect">
            <a:avLst/>
          </a:prstGeom>
          <a:solidFill>
            <a:srgbClr val="002060"/>
          </a:solidFill>
        </p:spPr>
      </p:pic>
      <p:sp>
        <p:nvSpPr>
          <p:cNvPr id="27" name="TextBox 26">
            <a:extLst>
              <a:ext uri="{FF2B5EF4-FFF2-40B4-BE49-F238E27FC236}">
                <a16:creationId xmlns:a16="http://schemas.microsoft.com/office/drawing/2014/main" id="{B21DE71B-E85A-46DA-8372-BE8C8B7A9490}"/>
              </a:ext>
            </a:extLst>
          </p:cNvPr>
          <p:cNvSpPr txBox="1"/>
          <p:nvPr/>
        </p:nvSpPr>
        <p:spPr>
          <a:xfrm>
            <a:off x="9362121" y="2894008"/>
            <a:ext cx="1256573" cy="156652"/>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On-premises</a:t>
            </a:r>
          </a:p>
        </p:txBody>
      </p:sp>
      <p:pic>
        <p:nvPicPr>
          <p:cNvPr id="28" name="Picture 27">
            <a:extLst>
              <a:ext uri="{FF2B5EF4-FFF2-40B4-BE49-F238E27FC236}">
                <a16:creationId xmlns:a16="http://schemas.microsoft.com/office/drawing/2014/main" id="{D174EDF4-91E9-4B8C-8A15-34297804D18D}"/>
              </a:ext>
            </a:extLst>
          </p:cNvPr>
          <p:cNvPicPr>
            <a:picLocks noChangeAspect="1"/>
          </p:cNvPicPr>
          <p:nvPr/>
        </p:nvPicPr>
        <p:blipFill>
          <a:blip r:embed="rId9">
            <a:biLevel thresh="25000"/>
          </a:blip>
          <a:stretch>
            <a:fillRect/>
          </a:stretch>
        </p:blipFill>
        <p:spPr>
          <a:xfrm>
            <a:off x="7260795" y="2387499"/>
            <a:ext cx="540653" cy="469979"/>
          </a:xfrm>
          <a:prstGeom prst="rect">
            <a:avLst/>
          </a:prstGeom>
          <a:solidFill>
            <a:srgbClr val="002060"/>
          </a:solidFill>
        </p:spPr>
      </p:pic>
      <p:sp>
        <p:nvSpPr>
          <p:cNvPr id="36" name="TextBox 59">
            <a:extLst>
              <a:ext uri="{FF2B5EF4-FFF2-40B4-BE49-F238E27FC236}">
                <a16:creationId xmlns:a16="http://schemas.microsoft.com/office/drawing/2014/main" id="{2624999E-654B-4B9E-B34E-23A8896DC38E}"/>
              </a:ext>
            </a:extLst>
          </p:cNvPr>
          <p:cNvSpPr txBox="1"/>
          <p:nvPr/>
        </p:nvSpPr>
        <p:spPr>
          <a:xfrm>
            <a:off x="4387803" y="1522653"/>
            <a:ext cx="1391925" cy="1654798"/>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horz" wrap="square" lIns="179260" tIns="143408" rIns="179260" bIns="1434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224">
              <a:tabLst>
                <a:tab pos="896214" algn="l"/>
              </a:tabLst>
              <a:defRPr/>
            </a:pPr>
            <a:endParaRPr lang="en-US" sz="1000" dirty="0">
              <a:solidFill>
                <a:srgbClr val="FFFFFF"/>
              </a:solidFill>
              <a:latin typeface="Verdana" pitchFamily="34" charset="0"/>
              <a:cs typeface="Arial" charset="0"/>
            </a:endParaRPr>
          </a:p>
        </p:txBody>
      </p:sp>
      <p:grpSp>
        <p:nvGrpSpPr>
          <p:cNvPr id="37" name="Group 36">
            <a:extLst>
              <a:ext uri="{FF2B5EF4-FFF2-40B4-BE49-F238E27FC236}">
                <a16:creationId xmlns:a16="http://schemas.microsoft.com/office/drawing/2014/main" id="{7BA35F43-5705-4423-A068-3B6ABAED499E}"/>
              </a:ext>
            </a:extLst>
          </p:cNvPr>
          <p:cNvGrpSpPr/>
          <p:nvPr/>
        </p:nvGrpSpPr>
        <p:grpSpPr>
          <a:xfrm>
            <a:off x="4747526" y="2400624"/>
            <a:ext cx="640307" cy="455671"/>
            <a:chOff x="5130558" y="2082598"/>
            <a:chExt cx="699347" cy="497687"/>
          </a:xfrm>
          <a:solidFill>
            <a:schemeClr val="tx1"/>
          </a:solidFill>
        </p:grpSpPr>
        <p:sp>
          <p:nvSpPr>
            <p:cNvPr id="55" name="Right Arrow 57">
              <a:extLst>
                <a:ext uri="{FF2B5EF4-FFF2-40B4-BE49-F238E27FC236}">
                  <a16:creationId xmlns:a16="http://schemas.microsoft.com/office/drawing/2014/main" id="{9553A61D-C941-412E-B8F4-C1A70A284F8D}"/>
                </a:ext>
              </a:extLst>
            </p:cNvPr>
            <p:cNvSpPr/>
            <p:nvPr/>
          </p:nvSpPr>
          <p:spPr bwMode="auto">
            <a:xfrm>
              <a:off x="5260997" y="2082598"/>
              <a:ext cx="568908" cy="24968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a:lnSpc>
                  <a:spcPct val="90000"/>
                </a:lnSpc>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69">
              <a:extLst>
                <a:ext uri="{FF2B5EF4-FFF2-40B4-BE49-F238E27FC236}">
                  <a16:creationId xmlns:a16="http://schemas.microsoft.com/office/drawing/2014/main" id="{04C17EA7-20EA-446F-B34C-F67170DF3CBE}"/>
                </a:ext>
              </a:extLst>
            </p:cNvPr>
            <p:cNvSpPr/>
            <p:nvPr/>
          </p:nvSpPr>
          <p:spPr bwMode="auto">
            <a:xfrm rot="10800000">
              <a:off x="5130558" y="2330596"/>
              <a:ext cx="568908" cy="249689"/>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a:lnSpc>
                  <a:spcPct val="90000"/>
                </a:lnSpc>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8" name="Rectangle 37">
            <a:extLst>
              <a:ext uri="{FF2B5EF4-FFF2-40B4-BE49-F238E27FC236}">
                <a16:creationId xmlns:a16="http://schemas.microsoft.com/office/drawing/2014/main" id="{9C19A557-9E1D-4CF7-B460-956BE24B4763}"/>
              </a:ext>
            </a:extLst>
          </p:cNvPr>
          <p:cNvSpPr/>
          <p:nvPr/>
        </p:nvSpPr>
        <p:spPr>
          <a:xfrm>
            <a:off x="4358363" y="1595679"/>
            <a:ext cx="1391146" cy="276999"/>
          </a:xfrm>
          <a:prstGeom prst="rect">
            <a:avLst/>
          </a:prstGeom>
        </p:spPr>
        <p:txBody>
          <a:bodyPr wrap="square">
            <a:spAutoFit/>
          </a:bodyPr>
          <a:lstStyle/>
          <a:p>
            <a:pPr algn="ctr" defTabSz="914224">
              <a:tabLst>
                <a:tab pos="896214" algn="l"/>
              </a:tabLst>
              <a:defRPr/>
            </a:pPr>
            <a:r>
              <a:rPr lang="en-US" sz="1200" b="1" dirty="0">
                <a:solidFill>
                  <a:srgbClr val="FFFFFF"/>
                </a:solidFill>
              </a:rPr>
              <a:t>Offline Sync</a:t>
            </a:r>
          </a:p>
        </p:txBody>
      </p:sp>
      <p:sp>
        <p:nvSpPr>
          <p:cNvPr id="39" name="Rectangle 38">
            <a:extLst>
              <a:ext uri="{FF2B5EF4-FFF2-40B4-BE49-F238E27FC236}">
                <a16:creationId xmlns:a16="http://schemas.microsoft.com/office/drawing/2014/main" id="{F68A6DFF-F6E0-49BD-BA11-EFD64EA1A271}"/>
              </a:ext>
            </a:extLst>
          </p:cNvPr>
          <p:cNvSpPr/>
          <p:nvPr/>
        </p:nvSpPr>
        <p:spPr bwMode="auto">
          <a:xfrm>
            <a:off x="1321288" y="3877445"/>
            <a:ext cx="1541967" cy="2288638"/>
          </a:xfrm>
          <a:prstGeom prst="rect">
            <a:avLst/>
          </a:prstGeom>
          <a:solidFill>
            <a:srgbClr val="002060"/>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61" tIns="252000" rIns="175761" bIns="140609" numCol="1" spcCol="0" rtlCol="0" fromWordArt="0" anchor="t" anchorCtr="0" forceAA="0" compatLnSpc="1">
            <a:prstTxWarp prst="textNoShape">
              <a:avLst/>
            </a:prstTxWarp>
            <a:noAutofit/>
          </a:bodyPr>
          <a:lstStyle/>
          <a:p>
            <a:pPr defTabSz="896094">
              <a:lnSpc>
                <a:spcPct val="90000"/>
              </a:lnSpc>
              <a:defRPr/>
            </a:pPr>
            <a:endParaRPr lang="en-US" sz="11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90AD80CF-8256-4B8F-9CCD-3A7364112A29}"/>
              </a:ext>
            </a:extLst>
          </p:cNvPr>
          <p:cNvSpPr/>
          <p:nvPr/>
        </p:nvSpPr>
        <p:spPr>
          <a:xfrm>
            <a:off x="1327063" y="1568375"/>
            <a:ext cx="1532432" cy="276999"/>
          </a:xfrm>
          <a:prstGeom prst="rect">
            <a:avLst/>
          </a:prstGeom>
        </p:spPr>
        <p:txBody>
          <a:bodyPr wrap="square">
            <a:spAutoFit/>
          </a:bodyPr>
          <a:lstStyle/>
          <a:p>
            <a:pPr algn="ctr" defTabSz="914224">
              <a:tabLst>
                <a:tab pos="896214" algn="l"/>
              </a:tabLst>
              <a:defRPr/>
            </a:pPr>
            <a:r>
              <a:rPr lang="en-US" sz="1200" b="1" dirty="0">
                <a:solidFill>
                  <a:srgbClr val="FFFFFF"/>
                </a:solidFill>
              </a:rPr>
              <a:t>Native SDKs</a:t>
            </a:r>
          </a:p>
        </p:txBody>
      </p:sp>
      <p:sp>
        <p:nvSpPr>
          <p:cNvPr id="41" name="Rectangle 40">
            <a:extLst>
              <a:ext uri="{FF2B5EF4-FFF2-40B4-BE49-F238E27FC236}">
                <a16:creationId xmlns:a16="http://schemas.microsoft.com/office/drawing/2014/main" id="{A2FC9AFB-F34A-4C13-A75D-9A29498FBC20}"/>
              </a:ext>
            </a:extLst>
          </p:cNvPr>
          <p:cNvSpPr/>
          <p:nvPr/>
        </p:nvSpPr>
        <p:spPr>
          <a:xfrm>
            <a:off x="1327064" y="3925803"/>
            <a:ext cx="1532432" cy="276999"/>
          </a:xfrm>
          <a:prstGeom prst="rect">
            <a:avLst/>
          </a:prstGeom>
          <a:solidFill>
            <a:srgbClr val="002060"/>
          </a:solidFill>
        </p:spPr>
        <p:txBody>
          <a:bodyPr wrap="square">
            <a:spAutoFit/>
          </a:bodyPr>
          <a:lstStyle/>
          <a:p>
            <a:pPr algn="ctr" defTabSz="914224">
              <a:tabLst>
                <a:tab pos="896214" algn="l"/>
              </a:tabLst>
              <a:defRPr/>
            </a:pPr>
            <a:r>
              <a:rPr lang="en-US" sz="1200" b="1" dirty="0">
                <a:solidFill>
                  <a:srgbClr val="FFFFFF"/>
                </a:solidFill>
              </a:rPr>
              <a:t>X-Plat SDKs</a:t>
            </a:r>
          </a:p>
        </p:txBody>
      </p:sp>
      <p:grpSp>
        <p:nvGrpSpPr>
          <p:cNvPr id="66" name="Group 65">
            <a:extLst>
              <a:ext uri="{FF2B5EF4-FFF2-40B4-BE49-F238E27FC236}">
                <a16:creationId xmlns:a16="http://schemas.microsoft.com/office/drawing/2014/main" id="{7B4901C0-9E73-4C46-AFBA-9B26DD0C3DAC}"/>
              </a:ext>
            </a:extLst>
          </p:cNvPr>
          <p:cNvGrpSpPr/>
          <p:nvPr/>
        </p:nvGrpSpPr>
        <p:grpSpPr>
          <a:xfrm>
            <a:off x="4376210" y="3239020"/>
            <a:ext cx="4827624" cy="1508359"/>
            <a:chOff x="4357356" y="3239020"/>
            <a:chExt cx="4827624" cy="1508359"/>
          </a:xfrm>
        </p:grpSpPr>
        <p:sp>
          <p:nvSpPr>
            <p:cNvPr id="7" name="TextBox 6">
              <a:extLst>
                <a:ext uri="{FF2B5EF4-FFF2-40B4-BE49-F238E27FC236}">
                  <a16:creationId xmlns:a16="http://schemas.microsoft.com/office/drawing/2014/main" id="{E8965358-2CAC-4712-A714-252671C2B7B8}"/>
                </a:ext>
              </a:extLst>
            </p:cNvPr>
            <p:cNvSpPr txBox="1"/>
            <p:nvPr/>
          </p:nvSpPr>
          <p:spPr>
            <a:xfrm>
              <a:off x="8018131" y="4144223"/>
              <a:ext cx="1000109" cy="603156"/>
            </a:xfrm>
            <a:prstGeom prst="rect">
              <a:avLst/>
            </a:prstGeom>
            <a:noFill/>
          </p:spPr>
          <p:txBody>
            <a:bodyPr wrap="square" lIns="175761" tIns="140609" rIns="175761" bIns="140609" rtlCol="0">
              <a:spAutoFit/>
            </a:bodyPr>
            <a:lstStyle/>
            <a:p>
              <a:pPr algn="ctr" defTabSz="896239">
                <a:lnSpc>
                  <a:spcPct val="90000"/>
                </a:lnSpc>
              </a:pPr>
              <a:r>
                <a:rPr lang="en-US" sz="600" dirty="0">
                  <a:solidFill>
                    <a:srgbClr val="FFFFFF"/>
                  </a:solidFill>
                </a:rPr>
                <a:t>Azure Active Directory</a:t>
              </a:r>
            </a:p>
          </p:txBody>
        </p:sp>
        <p:sp>
          <p:nvSpPr>
            <p:cNvPr id="8" name="TextBox 7">
              <a:extLst>
                <a:ext uri="{FF2B5EF4-FFF2-40B4-BE49-F238E27FC236}">
                  <a16:creationId xmlns:a16="http://schemas.microsoft.com/office/drawing/2014/main" id="{F9487871-C99F-4FBA-B7BC-F166E150A59C}"/>
                </a:ext>
              </a:extLst>
            </p:cNvPr>
            <p:cNvSpPr txBox="1"/>
            <p:nvPr/>
          </p:nvSpPr>
          <p:spPr>
            <a:xfrm>
              <a:off x="4357356" y="3239020"/>
              <a:ext cx="4827624" cy="1475206"/>
            </a:xfrm>
            <a:prstGeom prst="rect">
              <a:avLst/>
            </a:prstGeom>
            <a:solidFill>
              <a:srgbClr val="002060"/>
            </a:solidFill>
          </p:spPr>
          <p:txBody>
            <a:bodyPr wrap="square" lIns="175761" tIns="140609" rIns="175761" bIns="140609" rtlCol="0">
              <a:noAutofit/>
            </a:bodyPr>
            <a:lstStyle/>
            <a:p>
              <a:pPr defTabSz="896386">
                <a:lnSpc>
                  <a:spcPct val="90000"/>
                </a:lnSpc>
                <a:tabLst>
                  <a:tab pos="878727" algn="l"/>
                </a:tabLst>
                <a:defRPr/>
              </a:pPr>
              <a:r>
                <a:rPr lang="en-US" sz="1200" b="1" kern="0" dirty="0">
                  <a:gradFill>
                    <a:gsLst>
                      <a:gs pos="0">
                        <a:srgbClr val="FFFFFF"/>
                      </a:gs>
                      <a:gs pos="100000">
                        <a:srgbClr val="FFFFFF"/>
                      </a:gs>
                    </a:gsLst>
                    <a:lin ang="5400000" scaled="0"/>
                  </a:gradFill>
                  <a:ea typeface="Segoe UI" pitchFamily="34" charset="0"/>
                  <a:cs typeface="Segoe UI" pitchFamily="34" charset="0"/>
                </a:rPr>
                <a:t>User Authentication</a:t>
              </a:r>
            </a:p>
            <a:p>
              <a:pPr defTabSz="896386">
                <a:lnSpc>
                  <a:spcPct val="90000"/>
                </a:lnSpc>
                <a:tabLst>
                  <a:tab pos="878727" algn="l"/>
                </a:tabLst>
                <a:defRPr/>
              </a:pPr>
              <a:endParaRPr lang="en-US" sz="1200" b="1" kern="0" dirty="0">
                <a:gradFill>
                  <a:gsLst>
                    <a:gs pos="0">
                      <a:srgbClr val="FFFFFF"/>
                    </a:gs>
                    <a:gs pos="100000">
                      <a:srgbClr val="FFFFFF"/>
                    </a:gs>
                  </a:gsLst>
                  <a:lin ang="5400000" scaled="0"/>
                </a:gradFill>
                <a:ea typeface="Segoe UI" pitchFamily="34" charset="0"/>
                <a:cs typeface="Segoe UI" pitchFamily="34" charset="0"/>
              </a:endParaRPr>
            </a:p>
            <a:p>
              <a:pPr defTabSz="896386">
                <a:lnSpc>
                  <a:spcPct val="90000"/>
                </a:lnSpc>
                <a:tabLst>
                  <a:tab pos="878727" algn="l"/>
                </a:tabLst>
                <a:defRPr/>
              </a:pPr>
              <a:endParaRPr lang="en-US" sz="1200" b="1" kern="0" dirty="0">
                <a:gradFill>
                  <a:gsLst>
                    <a:gs pos="0">
                      <a:srgbClr val="FFFFFF"/>
                    </a:gs>
                    <a:gs pos="100000">
                      <a:srgbClr val="FFFFFF"/>
                    </a:gs>
                  </a:gsLst>
                  <a:lin ang="5400000" scaled="0"/>
                </a:gradFill>
                <a:ea typeface="Segoe UI" pitchFamily="34" charset="0"/>
                <a:cs typeface="Segoe UI" pitchFamily="34" charset="0"/>
              </a:endParaRPr>
            </a:p>
            <a:p>
              <a:pPr defTabSz="896386">
                <a:lnSpc>
                  <a:spcPct val="90000"/>
                </a:lnSpc>
                <a:tabLst>
                  <a:tab pos="878727" algn="l"/>
                </a:tabLst>
                <a:defRPr/>
              </a:pP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27B055AC-B815-4565-AABB-8FF15E2AE83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57099" y="3731960"/>
              <a:ext cx="285303" cy="429238"/>
            </a:xfrm>
            <a:prstGeom prst="rect">
              <a:avLst/>
            </a:prstGeom>
            <a:solidFill>
              <a:srgbClr val="002060"/>
            </a:solidFill>
          </p:spPr>
        </p:pic>
        <p:pic>
          <p:nvPicPr>
            <p:cNvPr id="10" name="Picture 9">
              <a:extLst>
                <a:ext uri="{FF2B5EF4-FFF2-40B4-BE49-F238E27FC236}">
                  <a16:creationId xmlns:a16="http://schemas.microsoft.com/office/drawing/2014/main" id="{525AE7DC-F25F-4FB7-ABCD-1A33E945654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4815304" y="3709546"/>
              <a:ext cx="430279" cy="428709"/>
            </a:xfrm>
            <a:prstGeom prst="rect">
              <a:avLst/>
            </a:prstGeom>
            <a:solidFill>
              <a:srgbClr val="002060"/>
            </a:solidFill>
          </p:spPr>
        </p:pic>
        <p:pic>
          <p:nvPicPr>
            <p:cNvPr id="12" name="Picture 11">
              <a:extLst>
                <a:ext uri="{FF2B5EF4-FFF2-40B4-BE49-F238E27FC236}">
                  <a16:creationId xmlns:a16="http://schemas.microsoft.com/office/drawing/2014/main" id="{B4B6793B-7F44-48E4-91E7-732ADED5B8B7}"/>
                </a:ext>
              </a:extLst>
            </p:cNvPr>
            <p:cNvPicPr>
              <a:picLocks noChangeAspect="1"/>
            </p:cNvPicPr>
            <p:nvPr/>
          </p:nvPicPr>
          <p:blipFill>
            <a:blip r:embed="rId12"/>
            <a:stretch>
              <a:fillRect/>
            </a:stretch>
          </p:blipFill>
          <p:spPr>
            <a:xfrm>
              <a:off x="8270464" y="3631283"/>
              <a:ext cx="482768" cy="512941"/>
            </a:xfrm>
            <a:prstGeom prst="rect">
              <a:avLst/>
            </a:prstGeom>
            <a:solidFill>
              <a:srgbClr val="002060"/>
            </a:solidFill>
          </p:spPr>
        </p:pic>
        <p:sp>
          <p:nvSpPr>
            <p:cNvPr id="13" name="TextBox 12">
              <a:extLst>
                <a:ext uri="{FF2B5EF4-FFF2-40B4-BE49-F238E27FC236}">
                  <a16:creationId xmlns:a16="http://schemas.microsoft.com/office/drawing/2014/main" id="{28B55684-3B5C-4A15-9B45-FAE0439AF111}"/>
                </a:ext>
              </a:extLst>
            </p:cNvPr>
            <p:cNvSpPr txBox="1"/>
            <p:nvPr/>
          </p:nvSpPr>
          <p:spPr>
            <a:xfrm>
              <a:off x="4592574" y="4275869"/>
              <a:ext cx="885064" cy="156652"/>
            </a:xfrm>
            <a:prstGeom prst="rect">
              <a:avLst/>
            </a:prstGeom>
            <a:solidFill>
              <a:srgbClr val="002060"/>
            </a:solidFill>
          </p:spPr>
          <p:txBody>
            <a:bodyPr wrap="square" lIns="0" tIns="0" rIns="0" bIns="0" rtlCol="0">
              <a:spAutoFit/>
            </a:bodyPr>
            <a:lstStyle/>
            <a:p>
              <a:pPr algn="ctr" defTabSz="896239">
                <a:lnSpc>
                  <a:spcPct val="90000"/>
                </a:lnSpc>
              </a:pPr>
              <a:r>
                <a:rPr lang="en-US" sz="1000" dirty="0">
                  <a:solidFill>
                    <a:srgbClr val="FFFFFF"/>
                  </a:solidFill>
                </a:rPr>
                <a:t>Facebook</a:t>
              </a:r>
            </a:p>
          </p:txBody>
        </p:sp>
        <p:sp>
          <p:nvSpPr>
            <p:cNvPr id="14" name="TextBox 13">
              <a:extLst>
                <a:ext uri="{FF2B5EF4-FFF2-40B4-BE49-F238E27FC236}">
                  <a16:creationId xmlns:a16="http://schemas.microsoft.com/office/drawing/2014/main" id="{F8E74EF5-D68C-46EC-A2CC-6E65698B4A15}"/>
                </a:ext>
              </a:extLst>
            </p:cNvPr>
            <p:cNvSpPr txBox="1"/>
            <p:nvPr/>
          </p:nvSpPr>
          <p:spPr>
            <a:xfrm>
              <a:off x="5531336" y="4275869"/>
              <a:ext cx="804603" cy="156652"/>
            </a:xfrm>
            <a:prstGeom prst="rect">
              <a:avLst/>
            </a:prstGeom>
            <a:solidFill>
              <a:srgbClr val="002060"/>
            </a:solidFill>
          </p:spPr>
          <p:txBody>
            <a:bodyPr wrap="square" lIns="0" tIns="0" rIns="0" bIns="0" rtlCol="0">
              <a:spAutoFit/>
            </a:bodyPr>
            <a:lstStyle/>
            <a:p>
              <a:pPr algn="ctr" defTabSz="896239">
                <a:lnSpc>
                  <a:spcPct val="90000"/>
                </a:lnSpc>
              </a:pPr>
              <a:r>
                <a:rPr lang="en-US" sz="1000" dirty="0">
                  <a:solidFill>
                    <a:srgbClr val="FFFFFF"/>
                  </a:solidFill>
                </a:rPr>
                <a:t>Twitter</a:t>
              </a:r>
            </a:p>
          </p:txBody>
        </p:sp>
        <p:sp>
          <p:nvSpPr>
            <p:cNvPr id="15" name="TextBox 14">
              <a:extLst>
                <a:ext uri="{FF2B5EF4-FFF2-40B4-BE49-F238E27FC236}">
                  <a16:creationId xmlns:a16="http://schemas.microsoft.com/office/drawing/2014/main" id="{5959D4C0-DA11-43E2-9553-92473D31AB22}"/>
                </a:ext>
              </a:extLst>
            </p:cNvPr>
            <p:cNvSpPr txBox="1"/>
            <p:nvPr/>
          </p:nvSpPr>
          <p:spPr>
            <a:xfrm>
              <a:off x="6389637" y="4275869"/>
              <a:ext cx="885064" cy="156652"/>
            </a:xfrm>
            <a:prstGeom prst="rect">
              <a:avLst/>
            </a:prstGeom>
            <a:solidFill>
              <a:srgbClr val="002060"/>
            </a:solidFill>
          </p:spPr>
          <p:txBody>
            <a:bodyPr wrap="square" lIns="0" tIns="0" rIns="0" bIns="0" rtlCol="0">
              <a:spAutoFit/>
            </a:bodyPr>
            <a:lstStyle/>
            <a:p>
              <a:pPr algn="ctr" defTabSz="896239">
                <a:lnSpc>
                  <a:spcPct val="90000"/>
                </a:lnSpc>
              </a:pPr>
              <a:r>
                <a:rPr lang="en-US" sz="1000" dirty="0">
                  <a:solidFill>
                    <a:srgbClr val="FFFFFF"/>
                  </a:solidFill>
                </a:rPr>
                <a:t>Microsoft</a:t>
              </a:r>
            </a:p>
          </p:txBody>
        </p:sp>
        <p:sp>
          <p:nvSpPr>
            <p:cNvPr id="16" name="TextBox 15">
              <a:extLst>
                <a:ext uri="{FF2B5EF4-FFF2-40B4-BE49-F238E27FC236}">
                  <a16:creationId xmlns:a16="http://schemas.microsoft.com/office/drawing/2014/main" id="{4A0C115A-D723-47F0-AA7F-A2D73B2C4D0E}"/>
                </a:ext>
              </a:extLst>
            </p:cNvPr>
            <p:cNvSpPr txBox="1"/>
            <p:nvPr/>
          </p:nvSpPr>
          <p:spPr>
            <a:xfrm>
              <a:off x="7328400" y="4275869"/>
              <a:ext cx="724145" cy="156652"/>
            </a:xfrm>
            <a:prstGeom prst="rect">
              <a:avLst/>
            </a:prstGeom>
            <a:solidFill>
              <a:srgbClr val="002060"/>
            </a:solidFill>
          </p:spPr>
          <p:txBody>
            <a:bodyPr wrap="square" lIns="0" tIns="0" rIns="0" bIns="0" rtlCol="0">
              <a:spAutoFit/>
            </a:bodyPr>
            <a:lstStyle/>
            <a:p>
              <a:pPr algn="ctr" defTabSz="896239">
                <a:lnSpc>
                  <a:spcPct val="90000"/>
                </a:lnSpc>
              </a:pPr>
              <a:r>
                <a:rPr lang="en-US" sz="1000" dirty="0">
                  <a:solidFill>
                    <a:srgbClr val="FFFFFF"/>
                  </a:solidFill>
                </a:rPr>
                <a:t>Google</a:t>
              </a:r>
            </a:p>
          </p:txBody>
        </p:sp>
        <p:pic>
          <p:nvPicPr>
            <p:cNvPr id="17" name="Picture 16">
              <a:extLst>
                <a:ext uri="{FF2B5EF4-FFF2-40B4-BE49-F238E27FC236}">
                  <a16:creationId xmlns:a16="http://schemas.microsoft.com/office/drawing/2014/main" id="{CE042DAF-5C56-411F-8689-A43B27F508FE}"/>
                </a:ext>
              </a:extLst>
            </p:cNvPr>
            <p:cNvPicPr>
              <a:picLocks noChangeAspect="1"/>
            </p:cNvPicPr>
            <p:nvPr/>
          </p:nvPicPr>
          <p:blipFill>
            <a:blip r:embed="rId13" cstate="print">
              <a:biLevel thresh="50000"/>
              <a:extLst>
                <a:ext uri="{28A0092B-C50C-407E-A947-70E740481C1C}">
                  <a14:useLocalDpi xmlns:a14="http://schemas.microsoft.com/office/drawing/2010/main" val="0"/>
                </a:ext>
              </a:extLst>
            </a:blip>
            <a:stretch>
              <a:fillRect/>
            </a:stretch>
          </p:blipFill>
          <p:spPr>
            <a:xfrm>
              <a:off x="5683265" y="3717019"/>
              <a:ext cx="490086" cy="396058"/>
            </a:xfrm>
            <a:prstGeom prst="rect">
              <a:avLst/>
            </a:prstGeom>
            <a:solidFill>
              <a:srgbClr val="002060"/>
            </a:solidFill>
            <a:ln>
              <a:noFill/>
            </a:ln>
          </p:spPr>
        </p:pic>
        <p:sp>
          <p:nvSpPr>
            <p:cNvPr id="42" name="TextBox 44">
              <a:extLst>
                <a:ext uri="{FF2B5EF4-FFF2-40B4-BE49-F238E27FC236}">
                  <a16:creationId xmlns:a16="http://schemas.microsoft.com/office/drawing/2014/main" id="{5496450B-40D6-4AFA-B572-386A5F798C0F}"/>
                </a:ext>
              </a:extLst>
            </p:cNvPr>
            <p:cNvSpPr txBox="1"/>
            <p:nvPr/>
          </p:nvSpPr>
          <p:spPr>
            <a:xfrm>
              <a:off x="8010495" y="4275869"/>
              <a:ext cx="1020018" cy="313305"/>
            </a:xfrm>
            <a:prstGeom prst="rect">
              <a:avLst/>
            </a:prstGeom>
            <a:noFill/>
          </p:spPr>
          <p:txBody>
            <a:bodyPr wrap="square" lIns="0" tIns="0" rIns="0" bIns="0"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74">
                <a:lnSpc>
                  <a:spcPct val="90000"/>
                </a:lnSpc>
              </a:pPr>
              <a:r>
                <a:rPr lang="en-US" sz="1000" dirty="0">
                  <a:solidFill>
                    <a:srgbClr val="FFFFFF"/>
                  </a:solidFill>
                  <a:latin typeface="Verdana" pitchFamily="34" charset="0"/>
                  <a:cs typeface="Arial" charset="0"/>
                </a:rPr>
                <a:t>Azure Active Directory</a:t>
              </a:r>
            </a:p>
          </p:txBody>
        </p:sp>
      </p:grpSp>
      <p:sp>
        <p:nvSpPr>
          <p:cNvPr id="43" name="TextBox 42">
            <a:extLst>
              <a:ext uri="{FF2B5EF4-FFF2-40B4-BE49-F238E27FC236}">
                <a16:creationId xmlns:a16="http://schemas.microsoft.com/office/drawing/2014/main" id="{9696E778-8DBB-432C-8EA1-E1FEF414AF48}"/>
              </a:ext>
            </a:extLst>
          </p:cNvPr>
          <p:cNvSpPr txBox="1"/>
          <p:nvPr/>
        </p:nvSpPr>
        <p:spPr>
          <a:xfrm>
            <a:off x="1312600" y="2293394"/>
            <a:ext cx="1546895" cy="947952"/>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rgbClr val="FFFFFF"/>
                    </a:gs>
                    <a:gs pos="30000">
                      <a:srgbClr val="FFFFFF"/>
                    </a:gs>
                  </a:gsLst>
                  <a:lin ang="5400000" scaled="0"/>
                </a:gradFill>
              </a:rPr>
              <a:t>Windows</a:t>
            </a:r>
          </a:p>
          <a:p>
            <a:pPr>
              <a:lnSpc>
                <a:spcPct val="90000"/>
              </a:lnSpc>
              <a:spcAft>
                <a:spcPts val="600"/>
              </a:spcAft>
            </a:pPr>
            <a:r>
              <a:rPr lang="en-US" sz="1200" dirty="0">
                <a:gradFill>
                  <a:gsLst>
                    <a:gs pos="2917">
                      <a:srgbClr val="FFFFFF"/>
                    </a:gs>
                    <a:gs pos="30000">
                      <a:srgbClr val="FFFFFF"/>
                    </a:gs>
                  </a:gsLst>
                  <a:lin ang="5400000" scaled="0"/>
                </a:gradFill>
              </a:rPr>
              <a:t>iOS</a:t>
            </a:r>
          </a:p>
          <a:p>
            <a:pPr>
              <a:lnSpc>
                <a:spcPct val="90000"/>
              </a:lnSpc>
              <a:spcAft>
                <a:spcPts val="600"/>
              </a:spcAft>
            </a:pPr>
            <a:r>
              <a:rPr lang="en-US" sz="1200" dirty="0">
                <a:gradFill>
                  <a:gsLst>
                    <a:gs pos="2917">
                      <a:srgbClr val="FFFFFF"/>
                    </a:gs>
                    <a:gs pos="30000">
                      <a:srgbClr val="FFFFFF"/>
                    </a:gs>
                  </a:gsLst>
                  <a:lin ang="5400000" scaled="0"/>
                </a:gradFill>
              </a:rPr>
              <a:t>Android</a:t>
            </a:r>
          </a:p>
        </p:txBody>
      </p:sp>
      <p:sp>
        <p:nvSpPr>
          <p:cNvPr id="44" name="TextBox 43">
            <a:extLst>
              <a:ext uri="{FF2B5EF4-FFF2-40B4-BE49-F238E27FC236}">
                <a16:creationId xmlns:a16="http://schemas.microsoft.com/office/drawing/2014/main" id="{AE0F0A12-ED49-4D83-93C4-9B7BDA52EDE4}"/>
              </a:ext>
            </a:extLst>
          </p:cNvPr>
          <p:cNvSpPr txBox="1"/>
          <p:nvPr/>
        </p:nvSpPr>
        <p:spPr>
          <a:xfrm>
            <a:off x="1314907" y="4632844"/>
            <a:ext cx="1546895" cy="119109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rgbClr val="FFFFFF"/>
                    </a:gs>
                    <a:gs pos="30000">
                      <a:srgbClr val="FFFFFF"/>
                    </a:gs>
                  </a:gsLst>
                  <a:lin ang="5400000" scaled="0"/>
                </a:gradFill>
              </a:rPr>
              <a:t>HTML5/JS</a:t>
            </a:r>
          </a:p>
          <a:p>
            <a:pPr>
              <a:lnSpc>
                <a:spcPct val="90000"/>
              </a:lnSpc>
              <a:spcAft>
                <a:spcPts val="600"/>
              </a:spcAft>
            </a:pPr>
            <a:r>
              <a:rPr lang="en-US" sz="1200" dirty="0">
                <a:gradFill>
                  <a:gsLst>
                    <a:gs pos="2917">
                      <a:srgbClr val="FFFFFF"/>
                    </a:gs>
                    <a:gs pos="30000">
                      <a:srgbClr val="FFFFFF"/>
                    </a:gs>
                  </a:gsLst>
                  <a:lin ang="5400000" scaled="0"/>
                </a:gradFill>
              </a:rPr>
              <a:t>Xamarin</a:t>
            </a:r>
          </a:p>
          <a:p>
            <a:pPr>
              <a:lnSpc>
                <a:spcPct val="90000"/>
              </a:lnSpc>
              <a:spcAft>
                <a:spcPts val="600"/>
              </a:spcAft>
            </a:pPr>
            <a:r>
              <a:rPr lang="en-US" sz="1200" dirty="0">
                <a:gradFill>
                  <a:gsLst>
                    <a:gs pos="2917">
                      <a:srgbClr val="FFFFFF"/>
                    </a:gs>
                    <a:gs pos="30000">
                      <a:srgbClr val="FFFFFF"/>
                    </a:gs>
                  </a:gsLst>
                  <a:lin ang="5400000" scaled="0"/>
                </a:gradFill>
              </a:rPr>
              <a:t>Phonegap</a:t>
            </a:r>
          </a:p>
          <a:p>
            <a:pPr>
              <a:lnSpc>
                <a:spcPct val="90000"/>
              </a:lnSpc>
              <a:spcAft>
                <a:spcPts val="600"/>
              </a:spcAft>
            </a:pPr>
            <a:r>
              <a:rPr lang="en-US" sz="1200" dirty="0">
                <a:gradFill>
                  <a:gsLst>
                    <a:gs pos="2917">
                      <a:srgbClr val="FFFFFF"/>
                    </a:gs>
                    <a:gs pos="30000">
                      <a:srgbClr val="FFFFFF"/>
                    </a:gs>
                  </a:gsLst>
                  <a:lin ang="5400000" scaled="0"/>
                </a:gradFill>
              </a:rPr>
              <a:t>Sencha</a:t>
            </a:r>
          </a:p>
        </p:txBody>
      </p:sp>
      <p:sp>
        <p:nvSpPr>
          <p:cNvPr id="45" name="Freeform 144">
            <a:extLst>
              <a:ext uri="{FF2B5EF4-FFF2-40B4-BE49-F238E27FC236}">
                <a16:creationId xmlns:a16="http://schemas.microsoft.com/office/drawing/2014/main" id="{468C80A4-DB82-4F67-A262-E836A82B30E4}"/>
              </a:ext>
            </a:extLst>
          </p:cNvPr>
          <p:cNvSpPr>
            <a:spLocks noChangeAspect="1" noEditPoints="1"/>
          </p:cNvSpPr>
          <p:nvPr/>
        </p:nvSpPr>
        <p:spPr bwMode="black">
          <a:xfrm>
            <a:off x="9762527" y="1603326"/>
            <a:ext cx="455761" cy="428165"/>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lvl="0"/>
            <a:endParaRPr lang="en-US" sz="1000" dirty="0">
              <a:solidFill>
                <a:srgbClr val="FFFFFF"/>
              </a:solidFill>
            </a:endParaRPr>
          </a:p>
        </p:txBody>
      </p:sp>
      <p:sp>
        <p:nvSpPr>
          <p:cNvPr id="46" name="Freeform 75">
            <a:extLst>
              <a:ext uri="{FF2B5EF4-FFF2-40B4-BE49-F238E27FC236}">
                <a16:creationId xmlns:a16="http://schemas.microsoft.com/office/drawing/2014/main" id="{5C4B646F-9810-4D7F-8060-7D43DCFCF85A}"/>
              </a:ext>
            </a:extLst>
          </p:cNvPr>
          <p:cNvSpPr>
            <a:spLocks noChangeAspect="1"/>
          </p:cNvSpPr>
          <p:nvPr/>
        </p:nvSpPr>
        <p:spPr bwMode="black">
          <a:xfrm>
            <a:off x="7356017" y="1632533"/>
            <a:ext cx="364702" cy="43742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lvl="0" algn="ctr"/>
            <a:endParaRPr lang="en-US" sz="1000" dirty="0">
              <a:solidFill>
                <a:srgbClr val="FFFFFF"/>
              </a:solidFill>
            </a:endParaRPr>
          </a:p>
        </p:txBody>
      </p:sp>
      <p:sp>
        <p:nvSpPr>
          <p:cNvPr id="47" name="Freeform 76">
            <a:extLst>
              <a:ext uri="{FF2B5EF4-FFF2-40B4-BE49-F238E27FC236}">
                <a16:creationId xmlns:a16="http://schemas.microsoft.com/office/drawing/2014/main" id="{88659D18-A872-45FA-95C9-E7CEA3899988}"/>
              </a:ext>
            </a:extLst>
          </p:cNvPr>
          <p:cNvSpPr>
            <a:spLocks noChangeAspect="1"/>
          </p:cNvSpPr>
          <p:nvPr/>
        </p:nvSpPr>
        <p:spPr bwMode="black">
          <a:xfrm>
            <a:off x="8545893" y="1654095"/>
            <a:ext cx="636963" cy="376699"/>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sz="1000" dirty="0">
              <a:solidFill>
                <a:srgbClr val="FFFFFF"/>
              </a:solidFill>
            </a:endParaRPr>
          </a:p>
        </p:txBody>
      </p:sp>
      <p:sp>
        <p:nvSpPr>
          <p:cNvPr id="52" name="TextBox 51">
            <a:extLst>
              <a:ext uri="{FF2B5EF4-FFF2-40B4-BE49-F238E27FC236}">
                <a16:creationId xmlns:a16="http://schemas.microsoft.com/office/drawing/2014/main" id="{EEB78EEB-09E9-48A4-9F48-EB7DBF1FE2BE}"/>
              </a:ext>
            </a:extLst>
          </p:cNvPr>
          <p:cNvSpPr txBox="1"/>
          <p:nvPr/>
        </p:nvSpPr>
        <p:spPr>
          <a:xfrm>
            <a:off x="7102747" y="2123389"/>
            <a:ext cx="941848" cy="156652"/>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Office 365</a:t>
            </a:r>
          </a:p>
        </p:txBody>
      </p:sp>
      <p:sp>
        <p:nvSpPr>
          <p:cNvPr id="53" name="TextBox 52">
            <a:extLst>
              <a:ext uri="{FF2B5EF4-FFF2-40B4-BE49-F238E27FC236}">
                <a16:creationId xmlns:a16="http://schemas.microsoft.com/office/drawing/2014/main" id="{C41B61B7-342B-494C-B997-510437C64AB5}"/>
              </a:ext>
            </a:extLst>
          </p:cNvPr>
          <p:cNvSpPr txBox="1"/>
          <p:nvPr/>
        </p:nvSpPr>
        <p:spPr>
          <a:xfrm>
            <a:off x="8393450" y="2123389"/>
            <a:ext cx="941848" cy="156652"/>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Salesforce</a:t>
            </a:r>
          </a:p>
        </p:txBody>
      </p:sp>
      <p:sp>
        <p:nvSpPr>
          <p:cNvPr id="54" name="TextBox 53">
            <a:extLst>
              <a:ext uri="{FF2B5EF4-FFF2-40B4-BE49-F238E27FC236}">
                <a16:creationId xmlns:a16="http://schemas.microsoft.com/office/drawing/2014/main" id="{B6BD8943-B947-4CFA-B8A1-FEC13EDD3CFD}"/>
              </a:ext>
            </a:extLst>
          </p:cNvPr>
          <p:cNvSpPr txBox="1"/>
          <p:nvPr/>
        </p:nvSpPr>
        <p:spPr>
          <a:xfrm>
            <a:off x="9544192" y="2123389"/>
            <a:ext cx="941848" cy="156652"/>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Dynamics</a:t>
            </a:r>
          </a:p>
        </p:txBody>
      </p:sp>
      <p:grpSp>
        <p:nvGrpSpPr>
          <p:cNvPr id="65" name="Group 64">
            <a:extLst>
              <a:ext uri="{FF2B5EF4-FFF2-40B4-BE49-F238E27FC236}">
                <a16:creationId xmlns:a16="http://schemas.microsoft.com/office/drawing/2014/main" id="{DD1E58EA-92DB-4D7B-BE48-D73DCAABFEA5}"/>
              </a:ext>
            </a:extLst>
          </p:cNvPr>
          <p:cNvGrpSpPr/>
          <p:nvPr/>
        </p:nvGrpSpPr>
        <p:grpSpPr>
          <a:xfrm>
            <a:off x="4376210" y="4783205"/>
            <a:ext cx="4827624" cy="1389294"/>
            <a:chOff x="4357356" y="4764351"/>
            <a:chExt cx="4827624" cy="1389294"/>
          </a:xfrm>
        </p:grpSpPr>
        <p:sp>
          <p:nvSpPr>
            <p:cNvPr id="29" name="TextBox 28">
              <a:extLst>
                <a:ext uri="{FF2B5EF4-FFF2-40B4-BE49-F238E27FC236}">
                  <a16:creationId xmlns:a16="http://schemas.microsoft.com/office/drawing/2014/main" id="{BEF868BC-D5F0-48DD-8F4D-1B9F424ED442}"/>
                </a:ext>
              </a:extLst>
            </p:cNvPr>
            <p:cNvSpPr txBox="1"/>
            <p:nvPr/>
          </p:nvSpPr>
          <p:spPr>
            <a:xfrm>
              <a:off x="4357356" y="4764351"/>
              <a:ext cx="4827624" cy="1389294"/>
            </a:xfrm>
            <a:prstGeom prst="rect">
              <a:avLst/>
            </a:prstGeom>
            <a:solidFill>
              <a:srgbClr val="002060"/>
            </a:solidFill>
          </p:spPr>
          <p:txBody>
            <a:bodyPr wrap="square" lIns="175761" tIns="140609" rIns="175761" bIns="140609" rtlCol="0">
              <a:noAutofit/>
            </a:bodyPr>
            <a:lstStyle/>
            <a:p>
              <a:pPr defTabSz="896386">
                <a:lnSpc>
                  <a:spcPct val="90000"/>
                </a:lnSpc>
                <a:tabLst>
                  <a:tab pos="878727" algn="l"/>
                </a:tabLst>
                <a:defRPr/>
              </a:pPr>
              <a:r>
                <a:rPr lang="en-US" sz="1200" b="1" kern="0" dirty="0">
                  <a:gradFill>
                    <a:gsLst>
                      <a:gs pos="0">
                        <a:srgbClr val="FFFFFF"/>
                      </a:gs>
                      <a:gs pos="100000">
                        <a:srgbClr val="FFFFFF"/>
                      </a:gs>
                    </a:gsLst>
                    <a:lin ang="5400000" scaled="0"/>
                  </a:gradFill>
                  <a:ea typeface="Segoe UI" pitchFamily="34" charset="0"/>
                  <a:cs typeface="Segoe UI" pitchFamily="34" charset="0"/>
                </a:rPr>
                <a:t>Push Notifications</a:t>
              </a:r>
            </a:p>
            <a:p>
              <a:pPr defTabSz="896386">
                <a:lnSpc>
                  <a:spcPct val="90000"/>
                </a:lnSpc>
                <a:tabLst>
                  <a:tab pos="878727" algn="l"/>
                </a:tabLst>
                <a:defRPr/>
              </a:pPr>
              <a:endParaRPr lang="en-US" sz="1200" b="1" kern="0" dirty="0">
                <a:gradFill>
                  <a:gsLst>
                    <a:gs pos="0">
                      <a:srgbClr val="FFFFFF"/>
                    </a:gs>
                    <a:gs pos="100000">
                      <a:srgbClr val="FFFFFF"/>
                    </a:gs>
                  </a:gsLst>
                  <a:lin ang="5400000" scaled="0"/>
                </a:gradFill>
                <a:ea typeface="Segoe UI" pitchFamily="34" charset="0"/>
                <a:cs typeface="Segoe UI" pitchFamily="34" charset="0"/>
              </a:endParaRPr>
            </a:p>
            <a:p>
              <a:pPr defTabSz="896386">
                <a:lnSpc>
                  <a:spcPct val="90000"/>
                </a:lnSpc>
                <a:tabLst>
                  <a:tab pos="878727" algn="l"/>
                </a:tabLst>
                <a:defRPr/>
              </a:pPr>
              <a:endParaRPr lang="en-US" sz="1200" b="1" kern="0" dirty="0">
                <a:gradFill>
                  <a:gsLst>
                    <a:gs pos="0">
                      <a:srgbClr val="FFFFFF"/>
                    </a:gs>
                    <a:gs pos="100000">
                      <a:srgbClr val="FFFFFF"/>
                    </a:gs>
                  </a:gsLst>
                  <a:lin ang="5400000" scaled="0"/>
                </a:gradFill>
                <a:ea typeface="Segoe UI" pitchFamily="34" charset="0"/>
                <a:cs typeface="Segoe UI" pitchFamily="34" charset="0"/>
              </a:endParaRPr>
            </a:p>
            <a:p>
              <a:pPr defTabSz="896386">
                <a:lnSpc>
                  <a:spcPct val="90000"/>
                </a:lnSpc>
                <a:tabLst>
                  <a:tab pos="878727" algn="l"/>
                </a:tabLst>
                <a:defRPr/>
              </a:pP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a:extLst>
                <a:ext uri="{FF2B5EF4-FFF2-40B4-BE49-F238E27FC236}">
                  <a16:creationId xmlns:a16="http://schemas.microsoft.com/office/drawing/2014/main" id="{22636664-578E-4EBD-82EF-BB8B60433DE1}"/>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6305341" y="4959156"/>
              <a:ext cx="704670" cy="821307"/>
            </a:xfrm>
            <a:prstGeom prst="rect">
              <a:avLst/>
            </a:prstGeom>
            <a:solidFill>
              <a:srgbClr val="002060"/>
            </a:solidFill>
          </p:spPr>
        </p:pic>
        <p:pic>
          <p:nvPicPr>
            <p:cNvPr id="31" name="Picture 30">
              <a:extLst>
                <a:ext uri="{FF2B5EF4-FFF2-40B4-BE49-F238E27FC236}">
                  <a16:creationId xmlns:a16="http://schemas.microsoft.com/office/drawing/2014/main" id="{02B5737B-7304-47EF-A5FC-D86F76D8A09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40979" y="5210567"/>
              <a:ext cx="262912" cy="397521"/>
            </a:xfrm>
            <a:prstGeom prst="rect">
              <a:avLst/>
            </a:prstGeom>
            <a:solidFill>
              <a:srgbClr val="002060"/>
            </a:solidFill>
          </p:spPr>
        </p:pic>
        <p:sp>
          <p:nvSpPr>
            <p:cNvPr id="33" name="TextBox 32">
              <a:extLst>
                <a:ext uri="{FF2B5EF4-FFF2-40B4-BE49-F238E27FC236}">
                  <a16:creationId xmlns:a16="http://schemas.microsoft.com/office/drawing/2014/main" id="{FC7A909A-D9FB-47B5-A6F7-FDE234D4A152}"/>
                </a:ext>
              </a:extLst>
            </p:cNvPr>
            <p:cNvSpPr txBox="1"/>
            <p:nvPr/>
          </p:nvSpPr>
          <p:spPr>
            <a:xfrm>
              <a:off x="4668583" y="5677753"/>
              <a:ext cx="724145" cy="313305"/>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iOS</a:t>
              </a:r>
            </a:p>
            <a:p>
              <a:pPr algn="ctr" defTabSz="896239">
                <a:lnSpc>
                  <a:spcPct val="90000"/>
                </a:lnSpc>
                <a:defRPr/>
              </a:pPr>
              <a:r>
                <a:rPr lang="en-US" sz="1000" kern="0" dirty="0">
                  <a:solidFill>
                    <a:srgbClr val="FFFFFF"/>
                  </a:solidFill>
                </a:rPr>
                <a:t>OSX</a:t>
              </a:r>
            </a:p>
          </p:txBody>
        </p:sp>
        <p:sp>
          <p:nvSpPr>
            <p:cNvPr id="34" name="TextBox 33">
              <a:extLst>
                <a:ext uri="{FF2B5EF4-FFF2-40B4-BE49-F238E27FC236}">
                  <a16:creationId xmlns:a16="http://schemas.microsoft.com/office/drawing/2014/main" id="{BB0FAE85-DF82-4D85-8236-F65F85931E36}"/>
                </a:ext>
              </a:extLst>
            </p:cNvPr>
            <p:cNvSpPr txBox="1"/>
            <p:nvPr/>
          </p:nvSpPr>
          <p:spPr>
            <a:xfrm>
              <a:off x="5448534" y="5677753"/>
              <a:ext cx="795772" cy="313305"/>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Android</a:t>
              </a:r>
            </a:p>
            <a:p>
              <a:pPr algn="ctr" defTabSz="896239">
                <a:lnSpc>
                  <a:spcPct val="90000"/>
                </a:lnSpc>
                <a:defRPr/>
              </a:pPr>
              <a:r>
                <a:rPr lang="en-US" sz="1000" kern="0" dirty="0">
                  <a:solidFill>
                    <a:srgbClr val="FFFFFF"/>
                  </a:solidFill>
                </a:rPr>
                <a:t>Chrome</a:t>
              </a:r>
            </a:p>
          </p:txBody>
        </p:sp>
        <p:pic>
          <p:nvPicPr>
            <p:cNvPr id="35" name="Picture 34">
              <a:extLst>
                <a:ext uri="{FF2B5EF4-FFF2-40B4-BE49-F238E27FC236}">
                  <a16:creationId xmlns:a16="http://schemas.microsoft.com/office/drawing/2014/main" id="{6FD825C4-99D1-403D-818C-45A92C104D9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92899" y="5171288"/>
              <a:ext cx="331981" cy="406590"/>
            </a:xfrm>
            <a:prstGeom prst="rect">
              <a:avLst/>
            </a:prstGeom>
            <a:solidFill>
              <a:srgbClr val="002060"/>
            </a:solidFill>
          </p:spPr>
        </p:pic>
        <p:sp>
          <p:nvSpPr>
            <p:cNvPr id="48" name="Lightning Bolt 47">
              <a:extLst>
                <a:ext uri="{FF2B5EF4-FFF2-40B4-BE49-F238E27FC236}">
                  <a16:creationId xmlns:a16="http://schemas.microsoft.com/office/drawing/2014/main" id="{0B1CCB83-0142-4C98-B3ED-FEDE42183C27}"/>
                </a:ext>
              </a:extLst>
            </p:cNvPr>
            <p:cNvSpPr/>
            <p:nvPr/>
          </p:nvSpPr>
          <p:spPr bwMode="auto">
            <a:xfrm>
              <a:off x="8453060" y="5060984"/>
              <a:ext cx="236483" cy="522925"/>
            </a:xfrm>
            <a:prstGeom prst="lightningBol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a:lnSpc>
                  <a:spcPct val="90000"/>
                </a:lnSpc>
              </a:pP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a:extLst>
                <a:ext uri="{FF2B5EF4-FFF2-40B4-BE49-F238E27FC236}">
                  <a16:creationId xmlns:a16="http://schemas.microsoft.com/office/drawing/2014/main" id="{93DD7306-FBD6-4F46-8ADB-89CFDABB0A3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443901" y="5144138"/>
              <a:ext cx="449120" cy="449120"/>
            </a:xfrm>
            <a:prstGeom prst="rect">
              <a:avLst/>
            </a:prstGeom>
          </p:spPr>
        </p:pic>
        <p:sp>
          <p:nvSpPr>
            <p:cNvPr id="50" name="TextBox 49">
              <a:extLst>
                <a:ext uri="{FF2B5EF4-FFF2-40B4-BE49-F238E27FC236}">
                  <a16:creationId xmlns:a16="http://schemas.microsoft.com/office/drawing/2014/main" id="{DBF4E5F7-A4AB-46BD-85E4-C7000C55E10A}"/>
                </a:ext>
              </a:extLst>
            </p:cNvPr>
            <p:cNvSpPr txBox="1"/>
            <p:nvPr/>
          </p:nvSpPr>
          <p:spPr>
            <a:xfrm>
              <a:off x="7290485" y="5677753"/>
              <a:ext cx="827294" cy="156652"/>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Kindle</a:t>
              </a:r>
            </a:p>
          </p:txBody>
        </p:sp>
        <p:sp>
          <p:nvSpPr>
            <p:cNvPr id="51" name="TextBox 50">
              <a:extLst>
                <a:ext uri="{FF2B5EF4-FFF2-40B4-BE49-F238E27FC236}">
                  <a16:creationId xmlns:a16="http://schemas.microsoft.com/office/drawing/2014/main" id="{27E3A531-12A8-4646-81B6-9C36E3B9CE5C}"/>
                </a:ext>
              </a:extLst>
            </p:cNvPr>
            <p:cNvSpPr txBox="1"/>
            <p:nvPr/>
          </p:nvSpPr>
          <p:spPr>
            <a:xfrm>
              <a:off x="8209864" y="5677753"/>
              <a:ext cx="827294" cy="156652"/>
            </a:xfrm>
            <a:prstGeom prst="rect">
              <a:avLst/>
            </a:prstGeom>
            <a:noFill/>
          </p:spPr>
          <p:txBody>
            <a:bodyPr wrap="square" lIns="0" tIns="0" rIns="0" bIns="0" rtlCol="0">
              <a:spAutoFit/>
            </a:bodyPr>
            <a:lstStyle/>
            <a:p>
              <a:pPr algn="ctr" defTabSz="896239">
                <a:lnSpc>
                  <a:spcPct val="90000"/>
                </a:lnSpc>
                <a:defRPr/>
              </a:pPr>
              <a:r>
                <a:rPr lang="en-US" sz="1000" kern="0" dirty="0">
                  <a:solidFill>
                    <a:srgbClr val="FFFFFF"/>
                  </a:solidFill>
                </a:rPr>
                <a:t>In-app</a:t>
              </a:r>
            </a:p>
          </p:txBody>
        </p:sp>
        <p:sp>
          <p:nvSpPr>
            <p:cNvPr id="63" name="TextBox 62">
              <a:extLst>
                <a:ext uri="{FF2B5EF4-FFF2-40B4-BE49-F238E27FC236}">
                  <a16:creationId xmlns:a16="http://schemas.microsoft.com/office/drawing/2014/main" id="{67EE753A-E871-440D-8972-459977D0B30F}"/>
                </a:ext>
              </a:extLst>
            </p:cNvPr>
            <p:cNvSpPr txBox="1"/>
            <p:nvPr/>
          </p:nvSpPr>
          <p:spPr>
            <a:xfrm>
              <a:off x="6300606" y="5677753"/>
              <a:ext cx="827294" cy="156652"/>
            </a:xfrm>
            <a:prstGeom prst="rect">
              <a:avLst/>
            </a:prstGeom>
            <a:solidFill>
              <a:srgbClr val="002060"/>
            </a:solidFill>
          </p:spPr>
          <p:txBody>
            <a:bodyPr wrap="square" lIns="0" tIns="0" rIns="0" bIns="0" rtlCol="0">
              <a:spAutoFit/>
            </a:bodyPr>
            <a:lstStyle/>
            <a:p>
              <a:pPr algn="ctr" defTabSz="896239">
                <a:lnSpc>
                  <a:spcPct val="90000"/>
                </a:lnSpc>
                <a:defRPr/>
              </a:pPr>
              <a:r>
                <a:rPr lang="en-US" sz="1000" kern="0" dirty="0">
                  <a:solidFill>
                    <a:srgbClr val="FFFFFF"/>
                  </a:solidFill>
                </a:rPr>
                <a:t>Windows</a:t>
              </a:r>
            </a:p>
          </p:txBody>
        </p:sp>
      </p:grpSp>
      <p:pic>
        <p:nvPicPr>
          <p:cNvPr id="1026" name="Picture 2" descr="See the source image">
            <a:extLst>
              <a:ext uri="{FF2B5EF4-FFF2-40B4-BE49-F238E27FC236}">
                <a16:creationId xmlns:a16="http://schemas.microsoft.com/office/drawing/2014/main" id="{0AC3497C-C76E-4B1E-A2E6-B30ED130D970}"/>
              </a:ext>
            </a:extLst>
          </p:cNvPr>
          <p:cNvPicPr>
            <a:picLocks noChangeAspect="1" noChangeArrowheads="1"/>
          </p:cNvPicPr>
          <p:nvPr/>
        </p:nvPicPr>
        <p:blipFill>
          <a:blip r:embed="rId17">
            <a:biLevel thresh="25000"/>
            <a:extLst>
              <a:ext uri="{28A0092B-C50C-407E-A947-70E740481C1C}">
                <a14:useLocalDpi xmlns:a14="http://schemas.microsoft.com/office/drawing/2010/main" val="0"/>
              </a:ext>
            </a:extLst>
          </a:blip>
          <a:srcRect/>
          <a:stretch>
            <a:fillRect/>
          </a:stretch>
        </p:blipFill>
        <p:spPr bwMode="auto">
          <a:xfrm>
            <a:off x="6658166" y="3731960"/>
            <a:ext cx="385713" cy="385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2805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C9D9-A3C9-4D1A-9618-72C712943464}"/>
              </a:ext>
            </a:extLst>
          </p:cNvPr>
          <p:cNvSpPr>
            <a:spLocks noGrp="1"/>
          </p:cNvSpPr>
          <p:nvPr>
            <p:ph type="title"/>
          </p:nvPr>
        </p:nvSpPr>
        <p:spPr>
          <a:xfrm>
            <a:off x="585216" y="2534625"/>
            <a:ext cx="9144000" cy="997196"/>
          </a:xfrm>
        </p:spPr>
        <p:txBody>
          <a:bodyPr/>
          <a:lstStyle/>
          <a:p>
            <a:r>
              <a:rPr lang="en-US" dirty="0"/>
              <a:t>Demo: Using the Mobile App back-end server in an app</a:t>
            </a:r>
          </a:p>
        </p:txBody>
      </p:sp>
      <p:sp>
        <p:nvSpPr>
          <p:cNvPr id="4" name="Text Placeholder 3">
            <a:extLst>
              <a:ext uri="{FF2B5EF4-FFF2-40B4-BE49-F238E27FC236}">
                <a16:creationId xmlns:a16="http://schemas.microsoft.com/office/drawing/2014/main" id="{CAF3784E-971A-4F91-85A7-27DF3E4205C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5299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Enabling push notifications for your app</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DFF9-8D4D-4CAE-A784-D8FD77B3A78E}"/>
              </a:ext>
            </a:extLst>
          </p:cNvPr>
          <p:cNvSpPr>
            <a:spLocks noGrp="1"/>
          </p:cNvSpPr>
          <p:nvPr>
            <p:ph type="title"/>
          </p:nvPr>
        </p:nvSpPr>
        <p:spPr/>
        <p:txBody>
          <a:bodyPr/>
          <a:lstStyle/>
          <a:p>
            <a:r>
              <a:rPr lang="en-US" dirty="0"/>
              <a:t>Push notifications</a:t>
            </a:r>
          </a:p>
        </p:txBody>
      </p:sp>
      <p:sp>
        <p:nvSpPr>
          <p:cNvPr id="3" name="Text Placeholder 2">
            <a:extLst>
              <a:ext uri="{FF2B5EF4-FFF2-40B4-BE49-F238E27FC236}">
                <a16:creationId xmlns:a16="http://schemas.microsoft.com/office/drawing/2014/main" id="{C52A5A99-31DD-4838-80B1-1F56C3DC21EF}"/>
              </a:ext>
            </a:extLst>
          </p:cNvPr>
          <p:cNvSpPr>
            <a:spLocks noGrp="1"/>
          </p:cNvSpPr>
          <p:nvPr>
            <p:ph type="body" sz="quarter" idx="10"/>
          </p:nvPr>
        </p:nvSpPr>
        <p:spPr>
          <a:xfrm>
            <a:off x="584200" y="1435497"/>
            <a:ext cx="11018520" cy="3656386"/>
          </a:xfrm>
        </p:spPr>
        <p:txBody>
          <a:bodyPr/>
          <a:lstStyle/>
          <a:p>
            <a:r>
              <a:rPr lang="en-US" dirty="0">
                <a:latin typeface="+mn-lt"/>
              </a:rPr>
              <a:t>Each mobile device company delivers notifications through Platform Notification Systems (</a:t>
            </a:r>
            <a:r>
              <a:rPr lang="en-US" dirty="0" err="1">
                <a:latin typeface="+mn-lt"/>
              </a:rPr>
              <a:t>PNSes</a:t>
            </a:r>
            <a:r>
              <a:rPr lang="en-US" dirty="0">
                <a:latin typeface="+mn-lt"/>
              </a:rPr>
              <a:t>)</a:t>
            </a:r>
          </a:p>
          <a:p>
            <a:pPr lvl="1"/>
            <a:r>
              <a:rPr lang="en-US" dirty="0"/>
              <a:t>Infrastructure and usage is platform specific</a:t>
            </a:r>
          </a:p>
          <a:p>
            <a:pPr lvl="1"/>
            <a:r>
              <a:rPr lang="en-US" dirty="0"/>
              <a:t>No common interface between companies</a:t>
            </a:r>
          </a:p>
          <a:p>
            <a:r>
              <a:rPr lang="en-US" dirty="0">
                <a:latin typeface="+mn-lt"/>
              </a:rPr>
              <a:t>Typically, sending push notifications requires writing code three times:</a:t>
            </a:r>
          </a:p>
          <a:p>
            <a:pPr lvl="1"/>
            <a:r>
              <a:rPr lang="en-US" dirty="0"/>
              <a:t>Apple - 	Apple Push Notification System (APNS)</a:t>
            </a:r>
          </a:p>
          <a:p>
            <a:pPr lvl="1"/>
            <a:r>
              <a:rPr lang="en-US" dirty="0"/>
              <a:t>Google -	Firebase Cloud Messaging (FCM)</a:t>
            </a:r>
          </a:p>
          <a:p>
            <a:pPr lvl="1"/>
            <a:r>
              <a:rPr lang="en-US" dirty="0"/>
              <a:t>Microsoft -	Windows Notification Service (WNS)</a:t>
            </a:r>
          </a:p>
        </p:txBody>
      </p:sp>
    </p:spTree>
    <p:extLst>
      <p:ext uri="{BB962C8B-B14F-4D97-AF65-F5344CB8AC3E}">
        <p14:creationId xmlns:p14="http://schemas.microsoft.com/office/powerpoint/2010/main" val="13020087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74E530-A175-4AE1-9CFA-D7F4150FA962}"/>
              </a:ext>
            </a:extLst>
          </p:cNvPr>
          <p:cNvSpPr>
            <a:spLocks noGrp="1"/>
          </p:cNvSpPr>
          <p:nvPr>
            <p:ph type="title"/>
          </p:nvPr>
        </p:nvSpPr>
        <p:spPr/>
        <p:txBody>
          <a:bodyPr/>
          <a:lstStyle/>
          <a:p>
            <a:r>
              <a:rPr lang="en-US" dirty="0"/>
              <a:t>Push notifications (continued)</a:t>
            </a:r>
          </a:p>
        </p:txBody>
      </p:sp>
      <p:pic>
        <p:nvPicPr>
          <p:cNvPr id="3" name="Picture 2" descr="Graphic showing push notification process. The client app decides it wants to receive notification. Hence, it contacts the corresponding PNS to retrieve its unique and temporary push handle. The handle type depends on the system (for example, WNS has URIs while APNS has tokens).&#10;The client app stores this handle in the app backend or provider.&#10;To send a push notification, the app backend contacts the PNS using the handle to target a specific client app.&#10;The PNS forwards the notification to the device specified by the handle.">
            <a:extLst>
              <a:ext uri="{FF2B5EF4-FFF2-40B4-BE49-F238E27FC236}">
                <a16:creationId xmlns:a16="http://schemas.microsoft.com/office/drawing/2014/main" id="{E8670649-20E9-49E3-988D-E7C9D1EF323C}"/>
              </a:ext>
            </a:extLst>
          </p:cNvPr>
          <p:cNvPicPr>
            <a:picLocks noChangeAspect="1"/>
          </p:cNvPicPr>
          <p:nvPr/>
        </p:nvPicPr>
        <p:blipFill>
          <a:blip r:embed="rId3"/>
          <a:stretch>
            <a:fillRect/>
          </a:stretch>
        </p:blipFill>
        <p:spPr>
          <a:xfrm>
            <a:off x="2008685" y="1823507"/>
            <a:ext cx="9268140" cy="4424893"/>
          </a:xfrm>
          <a:prstGeom prst="rect">
            <a:avLst/>
          </a:prstGeom>
        </p:spPr>
      </p:pic>
      <p:grpSp>
        <p:nvGrpSpPr>
          <p:cNvPr id="10" name="Group 9" descr="Graphic showing push notification process. The client app decides it wants to receive notification. Hence, it contacts the corresponding PNS to retrieve its unique and temporary push handle. The handle type depends on the system (for example, WNS has URIs while APNS has tokens).&#10;The client app stores this handle in the app backend or provider.&#10;To send a push notification, the app backend contacts the PNS using the handle to target a specific client app.&#10;The PNS forwards the notification to the device specified by the handle.">
            <a:extLst>
              <a:ext uri="{FF2B5EF4-FFF2-40B4-BE49-F238E27FC236}">
                <a16:creationId xmlns:a16="http://schemas.microsoft.com/office/drawing/2014/main" id="{B1597A1A-D44B-4D73-940B-E92D50E1A6B1}"/>
              </a:ext>
            </a:extLst>
          </p:cNvPr>
          <p:cNvGrpSpPr/>
          <p:nvPr/>
        </p:nvGrpSpPr>
        <p:grpSpPr>
          <a:xfrm>
            <a:off x="2008685" y="2322656"/>
            <a:ext cx="7683955" cy="3539310"/>
            <a:chOff x="2008685" y="2322656"/>
            <a:chExt cx="7683955" cy="3539310"/>
          </a:xfrm>
        </p:grpSpPr>
        <p:sp>
          <p:nvSpPr>
            <p:cNvPr id="2" name="TextBox 1">
              <a:extLst>
                <a:ext uri="{FF2B5EF4-FFF2-40B4-BE49-F238E27FC236}">
                  <a16:creationId xmlns:a16="http://schemas.microsoft.com/office/drawing/2014/main" id="{B0C2467F-39F4-4809-BA05-4CB33AF52A16}"/>
                </a:ext>
              </a:extLst>
            </p:cNvPr>
            <p:cNvSpPr txBox="1"/>
            <p:nvPr/>
          </p:nvSpPr>
          <p:spPr>
            <a:xfrm>
              <a:off x="2008685" y="3687092"/>
              <a:ext cx="2400300" cy="276999"/>
            </a:xfrm>
            <a:prstGeom prst="rect">
              <a:avLst/>
            </a:prstGeom>
            <a:solidFill>
              <a:schemeClr val="bg1"/>
            </a:solidFill>
          </p:spPr>
          <p:txBody>
            <a:bodyPr wrap="square" lIns="0" tIns="0" rIns="0" bIns="0" rtlCol="0">
              <a:spAutoFit/>
            </a:bodyPr>
            <a:lstStyle/>
            <a:p>
              <a:pPr algn="l"/>
              <a:r>
                <a:rPr lang="en-US" sz="1800" dirty="0">
                  <a:solidFill>
                    <a:schemeClr val="bg2">
                      <a:lumMod val="50000"/>
                    </a:schemeClr>
                  </a:solidFill>
                </a:rPr>
                <a:t>1. Retrieve PNS handle</a:t>
              </a:r>
            </a:p>
          </p:txBody>
        </p:sp>
        <p:sp>
          <p:nvSpPr>
            <p:cNvPr id="5" name="TextBox 4">
              <a:extLst>
                <a:ext uri="{FF2B5EF4-FFF2-40B4-BE49-F238E27FC236}">
                  <a16:creationId xmlns:a16="http://schemas.microsoft.com/office/drawing/2014/main" id="{58F3A2A9-6402-4527-A5B6-7CE34ED49E17}"/>
                </a:ext>
              </a:extLst>
            </p:cNvPr>
            <p:cNvSpPr txBox="1"/>
            <p:nvPr/>
          </p:nvSpPr>
          <p:spPr>
            <a:xfrm>
              <a:off x="3208835" y="5584967"/>
              <a:ext cx="2959555" cy="276999"/>
            </a:xfrm>
            <a:prstGeom prst="rect">
              <a:avLst/>
            </a:prstGeom>
            <a:solidFill>
              <a:schemeClr val="bg1"/>
            </a:solidFill>
          </p:spPr>
          <p:txBody>
            <a:bodyPr wrap="square" lIns="0" tIns="0" rIns="0" bIns="0" rtlCol="0">
              <a:spAutoFit/>
            </a:bodyPr>
            <a:lstStyle/>
            <a:p>
              <a:pPr algn="l"/>
              <a:r>
                <a:rPr lang="en-US" sz="1800" dirty="0"/>
                <a:t>Platform Notification Service</a:t>
              </a:r>
            </a:p>
          </p:txBody>
        </p:sp>
        <p:sp>
          <p:nvSpPr>
            <p:cNvPr id="6" name="TextBox 5">
              <a:extLst>
                <a:ext uri="{FF2B5EF4-FFF2-40B4-BE49-F238E27FC236}">
                  <a16:creationId xmlns:a16="http://schemas.microsoft.com/office/drawing/2014/main" id="{BDAD8571-A57E-4CA1-A462-1C8CFE80EC13}"/>
                </a:ext>
              </a:extLst>
            </p:cNvPr>
            <p:cNvSpPr txBox="1"/>
            <p:nvPr/>
          </p:nvSpPr>
          <p:spPr>
            <a:xfrm>
              <a:off x="5081396" y="3652801"/>
              <a:ext cx="1937767" cy="276999"/>
            </a:xfrm>
            <a:prstGeom prst="rect">
              <a:avLst/>
            </a:prstGeom>
            <a:solidFill>
              <a:schemeClr val="bg1"/>
            </a:solidFill>
          </p:spPr>
          <p:txBody>
            <a:bodyPr wrap="square" lIns="0" tIns="0" rIns="0" bIns="0" rtlCol="0">
              <a:spAutoFit/>
            </a:bodyPr>
            <a:lstStyle/>
            <a:p>
              <a:pPr algn="l"/>
              <a:r>
                <a:rPr lang="en-US" sz="1800" dirty="0">
                  <a:solidFill>
                    <a:srgbClr val="F0A010"/>
                  </a:solidFill>
                </a:rPr>
                <a:t>4. Send to device</a:t>
              </a:r>
            </a:p>
          </p:txBody>
        </p:sp>
        <p:sp>
          <p:nvSpPr>
            <p:cNvPr id="7" name="TextBox 6">
              <a:extLst>
                <a:ext uri="{FF2B5EF4-FFF2-40B4-BE49-F238E27FC236}">
                  <a16:creationId xmlns:a16="http://schemas.microsoft.com/office/drawing/2014/main" id="{0C9D2061-D505-4F93-B004-3346D6284AA1}"/>
                </a:ext>
              </a:extLst>
            </p:cNvPr>
            <p:cNvSpPr txBox="1"/>
            <p:nvPr/>
          </p:nvSpPr>
          <p:spPr>
            <a:xfrm>
              <a:off x="7019163" y="2322656"/>
              <a:ext cx="2400300" cy="276999"/>
            </a:xfrm>
            <a:prstGeom prst="rect">
              <a:avLst/>
            </a:prstGeom>
            <a:solidFill>
              <a:schemeClr val="bg1"/>
            </a:solidFill>
          </p:spPr>
          <p:txBody>
            <a:bodyPr wrap="square" lIns="0" tIns="0" rIns="0" bIns="0" rtlCol="0">
              <a:spAutoFit/>
            </a:bodyPr>
            <a:lstStyle/>
            <a:p>
              <a:pPr algn="l"/>
              <a:r>
                <a:rPr lang="en-US" sz="1800" dirty="0">
                  <a:solidFill>
                    <a:srgbClr val="639828"/>
                  </a:solidFill>
                </a:rPr>
                <a:t>2. Store PNS handle</a:t>
              </a:r>
            </a:p>
          </p:txBody>
        </p:sp>
        <p:sp>
          <p:nvSpPr>
            <p:cNvPr id="8" name="TextBox 7">
              <a:extLst>
                <a:ext uri="{FF2B5EF4-FFF2-40B4-BE49-F238E27FC236}">
                  <a16:creationId xmlns:a16="http://schemas.microsoft.com/office/drawing/2014/main" id="{670CA15A-CCDD-4E3D-B855-D3FB5CBECDD1}"/>
                </a:ext>
              </a:extLst>
            </p:cNvPr>
            <p:cNvSpPr txBox="1"/>
            <p:nvPr/>
          </p:nvSpPr>
          <p:spPr>
            <a:xfrm>
              <a:off x="8127545" y="4119846"/>
              <a:ext cx="1565095" cy="276999"/>
            </a:xfrm>
            <a:prstGeom prst="rect">
              <a:avLst/>
            </a:prstGeom>
            <a:solidFill>
              <a:schemeClr val="bg1"/>
            </a:solidFill>
          </p:spPr>
          <p:txBody>
            <a:bodyPr wrap="square" lIns="0" tIns="0" rIns="0" bIns="0" rtlCol="0">
              <a:spAutoFit/>
            </a:bodyPr>
            <a:lstStyle/>
            <a:p>
              <a:pPr algn="l"/>
              <a:r>
                <a:rPr lang="en-US" sz="1800" dirty="0"/>
                <a:t>App back-end</a:t>
              </a:r>
            </a:p>
          </p:txBody>
        </p:sp>
        <p:sp>
          <p:nvSpPr>
            <p:cNvPr id="9" name="TextBox 8">
              <a:extLst>
                <a:ext uri="{FF2B5EF4-FFF2-40B4-BE49-F238E27FC236}">
                  <a16:creationId xmlns:a16="http://schemas.microsoft.com/office/drawing/2014/main" id="{73F9766E-644B-473B-9EAE-0724EF43858C}"/>
                </a:ext>
              </a:extLst>
            </p:cNvPr>
            <p:cNvSpPr txBox="1"/>
            <p:nvPr/>
          </p:nvSpPr>
          <p:spPr>
            <a:xfrm>
              <a:off x="6096000" y="4717078"/>
              <a:ext cx="2400300" cy="276999"/>
            </a:xfrm>
            <a:prstGeom prst="rect">
              <a:avLst/>
            </a:prstGeom>
            <a:solidFill>
              <a:schemeClr val="bg1"/>
            </a:solidFill>
          </p:spPr>
          <p:txBody>
            <a:bodyPr wrap="square" lIns="0" tIns="0" rIns="0" bIns="0" rtlCol="0">
              <a:spAutoFit/>
            </a:bodyPr>
            <a:lstStyle/>
            <a:p>
              <a:pPr algn="l"/>
              <a:r>
                <a:rPr lang="en-US" sz="1800" dirty="0">
                  <a:solidFill>
                    <a:schemeClr val="accent4">
                      <a:lumMod val="75000"/>
                    </a:schemeClr>
                  </a:solidFill>
                </a:rPr>
                <a:t>3. Send notification</a:t>
              </a:r>
            </a:p>
          </p:txBody>
        </p:sp>
      </p:grpSp>
    </p:spTree>
    <p:extLst>
      <p:ext uri="{BB962C8B-B14F-4D97-AF65-F5344CB8AC3E}">
        <p14:creationId xmlns:p14="http://schemas.microsoft.com/office/powerpoint/2010/main" val="295489502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2319</Words>
  <Application>Microsoft Office PowerPoint</Application>
  <PresentationFormat>Widescreen</PresentationFormat>
  <Paragraphs>282</Paragraphs>
  <Slides>22</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Verdana</vt:lpstr>
      <vt:lpstr>Wingdings</vt:lpstr>
      <vt:lpstr>WHITE TEMPLATE</vt:lpstr>
      <vt:lpstr>SOFT BLACK TEMPLATE</vt:lpstr>
      <vt:lpstr>AZ-203.2 Module 02: Create Azure App Service Mobile Apps</vt:lpstr>
      <vt:lpstr>Topics</vt:lpstr>
      <vt:lpstr>Lesson 01: Getting started with Mobile Apps in App Service</vt:lpstr>
      <vt:lpstr>Mobile Apps</vt:lpstr>
      <vt:lpstr>Mobile Apps platform</vt:lpstr>
      <vt:lpstr>Demo: Using the Mobile App back-end server in an app</vt:lpstr>
      <vt:lpstr>Lesson 02: Enabling push notifications for your app</vt:lpstr>
      <vt:lpstr>Push notifications</vt:lpstr>
      <vt:lpstr>Push notifications (continued)</vt:lpstr>
      <vt:lpstr>Configure a Notification Hub</vt:lpstr>
      <vt:lpstr>Register your app for push notifications</vt:lpstr>
      <vt:lpstr>Configure the backend to send push notifications</vt:lpstr>
      <vt:lpstr>Update the server to send push notifications</vt:lpstr>
      <vt:lpstr>Add push notifications to your app</vt:lpstr>
      <vt:lpstr>Demo: Configure and use a Notification Hub</vt:lpstr>
      <vt:lpstr>Lesson 03: Enabling offline sync for your app</vt:lpstr>
      <vt:lpstr>Offline sync</vt:lpstr>
      <vt:lpstr>Updating the client app to support offline features</vt:lpstr>
      <vt:lpstr>Demo: Configuring offline sync in a mobile app</vt:lpstr>
      <vt:lpstr>API summary</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2019-03-12T18:16:48Z</dcterms:modified>
</cp:coreProperties>
</file>