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30"/>
  </p:notesMasterIdLst>
  <p:handoutMasterIdLst>
    <p:handoutMasterId r:id="rId31"/>
  </p:handoutMasterIdLst>
  <p:sldIdLst>
    <p:sldId id="1719" r:id="rId3"/>
    <p:sldId id="1892" r:id="rId4"/>
    <p:sldId id="1888" r:id="rId5"/>
    <p:sldId id="1919" r:id="rId6"/>
    <p:sldId id="1926" r:id="rId7"/>
    <p:sldId id="1920" r:id="rId8"/>
    <p:sldId id="1927" r:id="rId9"/>
    <p:sldId id="1931" r:id="rId10"/>
    <p:sldId id="1928" r:id="rId11"/>
    <p:sldId id="1921" r:id="rId12"/>
    <p:sldId id="1890" r:id="rId13"/>
    <p:sldId id="1912" r:id="rId14"/>
    <p:sldId id="1914" r:id="rId15"/>
    <p:sldId id="1913" r:id="rId16"/>
    <p:sldId id="1916" r:id="rId17"/>
    <p:sldId id="1917" r:id="rId18"/>
    <p:sldId id="1904" r:id="rId19"/>
    <p:sldId id="1905" r:id="rId20"/>
    <p:sldId id="1907" r:id="rId21"/>
    <p:sldId id="1906" r:id="rId22"/>
    <p:sldId id="1908" r:id="rId23"/>
    <p:sldId id="1911" r:id="rId24"/>
    <p:sldId id="1909" r:id="rId25"/>
    <p:sldId id="1910" r:id="rId26"/>
    <p:sldId id="1932" r:id="rId27"/>
    <p:sldId id="1893" r:id="rId28"/>
    <p:sldId id="1886"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SQL Database" id="{2E675DD4-771C-422F-8A39-69BEC512AEEE}">
          <p14:sldIdLst>
            <p14:sldId id="1888"/>
            <p14:sldId id="1919"/>
            <p14:sldId id="1926"/>
            <p14:sldId id="1920"/>
            <p14:sldId id="1927"/>
            <p14:sldId id="1931"/>
            <p14:sldId id="1928"/>
            <p14:sldId id="1921"/>
          </p14:sldIdLst>
        </p14:section>
        <p14:section name="Lesson 02: Create, Read, Update and Delete database entities using code" id="{232A6C67-0603-4144-901A-DDF31D00D39F}">
          <p14:sldIdLst>
            <p14:sldId id="1890"/>
            <p14:sldId id="1912"/>
            <p14:sldId id="1914"/>
            <p14:sldId id="1913"/>
            <p14:sldId id="1916"/>
            <p14:sldId id="1917"/>
            <p14:sldId id="1904"/>
            <p14:sldId id="1905"/>
            <p14:sldId id="1907"/>
            <p14:sldId id="1906"/>
            <p14:sldId id="1908"/>
            <p14:sldId id="1911"/>
            <p14:sldId id="1909"/>
            <p14:sldId id="1910"/>
            <p14:sldId id="1932"/>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4FA"/>
    <a:srgbClr val="66D6F7"/>
    <a:srgbClr val="D5E86B"/>
    <a:srgbClr val="FDD01C"/>
    <a:srgbClr val="CBB3D1"/>
    <a:srgbClr val="A379AE"/>
    <a:srgbClr val="FFFFCC"/>
    <a:srgbClr val="00BCF2"/>
    <a:srgbClr val="00827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0117" autoAdjust="0"/>
  </p:normalViewPr>
  <p:slideViewPr>
    <p:cSldViewPr snapToGrid="0">
      <p:cViewPr>
        <p:scale>
          <a:sx n="100" d="100"/>
          <a:sy n="100" d="100"/>
        </p:scale>
        <p:origin x="888" y="30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359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11:25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11:21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SQL Database.</a:t>
            </a:r>
          </a:p>
          <a:p>
            <a:pPr marL="171450" indent="-171450">
              <a:buFontTx/>
              <a:buChar char="-"/>
            </a:pPr>
            <a:r>
              <a:rPr lang="en-US" dirty="0"/>
              <a:t>Create, read, update and delete database entities by using code.</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copy a database by using PowerShell, use the New-</a:t>
            </a:r>
            <a:r>
              <a:rPr lang="en-US" sz="882" b="0" i="0" kern="1200" dirty="0" err="1">
                <a:solidFill>
                  <a:schemeClr val="tx1"/>
                </a:solidFill>
                <a:effectLst/>
                <a:latin typeface="Segoe UI Light" pitchFamily="34" charset="0"/>
                <a:ea typeface="+mn-ea"/>
                <a:cs typeface="+mn-cs"/>
              </a:rPr>
              <a:t>AzureRmSqlDatabaseCopy</a:t>
            </a:r>
            <a:r>
              <a:rPr lang="en-US" sz="882" b="0" i="0" kern="1200" dirty="0">
                <a:solidFill>
                  <a:schemeClr val="tx1"/>
                </a:solidFill>
                <a:effectLst/>
                <a:latin typeface="Segoe UI Light" pitchFamily="34" charset="0"/>
                <a:ea typeface="+mn-ea"/>
                <a:cs typeface="+mn-cs"/>
              </a:rPr>
              <a:t> cmdlet.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517295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Entity Framework.</a:t>
            </a:r>
          </a:p>
          <a:p>
            <a:pPr marL="171450" indent="-171450">
              <a:buFontTx/>
              <a:buChar char="-"/>
            </a:pPr>
            <a:r>
              <a:rPr lang="en-US" baseline="0" dirty="0"/>
              <a:t>Entity Framework providers.</a:t>
            </a:r>
          </a:p>
          <a:p>
            <a:pPr marL="171450" indent="-171450">
              <a:buFontTx/>
              <a:buChar char="-"/>
            </a:pPr>
            <a:r>
              <a:rPr lang="en-US" baseline="0" dirty="0"/>
              <a:t>Modeling a database by using Entity Framework Core.</a:t>
            </a:r>
          </a:p>
          <a:p>
            <a:pPr marL="171450" indent="-171450">
              <a:buFontTx/>
              <a:buChar char="-"/>
            </a:pPr>
            <a:r>
              <a:rPr lang="en-US" baseline="0" dirty="0"/>
              <a:t>Querying databases by using Entity Framework Core.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Entity Framework is an object-relational mapper library for Microsoft .NET that is designed to reduce the impedance mismatch between the relational and object-oriented worlds. The goal of the library is to enable developers to interact with data stored in relational databases by using strongly typed .NET objects that represent the application's domain and to eliminate the need for a large portion of the data access "plumbing" code that they usually need to write to access data in a 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28580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Entity Framework Core (EF Core) is a recent rewrite of the entire Entity Framework library to target .NET Standard. Entity Framework Core can be used with .NET Framework applications and .NET Core applications. Entity Framework Core was built to be more lightweight and agile than the full Entity Framework by dropping many of the earlier features from Entity Framework and implementing new, modern, and extensible features at an agile pace. For new applications, we recommend considering using Entity Framework Core over Entity Framework.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77992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Entity Framework (EF) provider model allows Entity Framework to be used with different types of database servers. For example, one provider can be plugged in to allow Entity Framework to be used against Microsoft SQL Server, whereas another provider can be plugged in to allow Entity Framework to be used against Oracle Database. There are many current providers in the market for databases,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SQLite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PostgreSQL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MySQL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MariaDB</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MyCAT</a:t>
            </a:r>
            <a:r>
              <a:rPr lang="en-US" sz="882" b="0" i="0" kern="1200" dirty="0">
                <a:solidFill>
                  <a:schemeClr val="tx1"/>
                </a:solidFill>
                <a:effectLst/>
                <a:latin typeface="Segoe UI Light" pitchFamily="34" charset="0"/>
                <a:ea typeface="+mn-ea"/>
                <a:cs typeface="+mn-cs"/>
              </a:rPr>
              <a:t>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SQL Server Compact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Firebird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DB2</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Informix</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Oracle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Microsoft Access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b="0" dirty="0">
                <a:effectLst/>
              </a:rPr>
              <a:t>Note</a:t>
            </a:r>
            <a:r>
              <a:rPr lang="en-US" b="1" dirty="0">
                <a:effectLst/>
              </a:rPr>
              <a:t>:</a:t>
            </a:r>
            <a:r>
              <a:rPr lang="en-US" dirty="0">
                <a:effectLst/>
              </a:rPr>
              <a:t> If a provider that you need is not available, you can write a provider yourself, although you should understand that it will not be a trivial undertaking.</a:t>
            </a:r>
          </a:p>
          <a:p>
            <a:endParaRPr lang="en-US" dirty="0">
              <a:effectLst/>
            </a:endParaRPr>
          </a:p>
          <a:p>
            <a:r>
              <a:rPr lang="en-US" sz="882" b="0" i="0" kern="1200" dirty="0">
                <a:solidFill>
                  <a:schemeClr val="tx1"/>
                </a:solidFill>
                <a:effectLst/>
                <a:latin typeface="Segoe UI Light" pitchFamily="34" charset="0"/>
                <a:ea typeface="+mn-ea"/>
                <a:cs typeface="+mn-cs"/>
              </a:rPr>
              <a:t>Entity Framework Core also ships with an </a:t>
            </a:r>
            <a:r>
              <a:rPr lang="en-US" sz="882" b="0" i="0" kern="1200" dirty="0" err="1">
                <a:solidFill>
                  <a:schemeClr val="tx1"/>
                </a:solidFill>
                <a:effectLst/>
                <a:latin typeface="Segoe UI Light" pitchFamily="34" charset="0"/>
                <a:ea typeface="+mn-ea"/>
                <a:cs typeface="+mn-cs"/>
              </a:rPr>
              <a:t>InMemory</a:t>
            </a:r>
            <a:r>
              <a:rPr lang="en-US" sz="882" b="0" i="0" kern="1200" dirty="0">
                <a:solidFill>
                  <a:schemeClr val="tx1"/>
                </a:solidFill>
                <a:effectLst/>
                <a:latin typeface="Segoe UI Light" pitchFamily="34" charset="0"/>
                <a:ea typeface="+mn-ea"/>
                <a:cs typeface="+mn-cs"/>
              </a:rPr>
              <a:t> provider. This database provider allows Entity Framework Core to be used with an in-memory database. The </a:t>
            </a:r>
            <a:r>
              <a:rPr lang="en-US" sz="882" b="0" i="0" kern="1200" dirty="0" err="1">
                <a:solidFill>
                  <a:schemeClr val="tx1"/>
                </a:solidFill>
                <a:effectLst/>
                <a:latin typeface="Segoe UI Light" pitchFamily="34" charset="0"/>
                <a:ea typeface="+mn-ea"/>
                <a:cs typeface="+mn-cs"/>
              </a:rPr>
              <a:t>InMemory</a:t>
            </a:r>
            <a:r>
              <a:rPr lang="en-US" sz="882" b="0" i="0" kern="1200" dirty="0">
                <a:solidFill>
                  <a:schemeClr val="tx1"/>
                </a:solidFill>
                <a:effectLst/>
                <a:latin typeface="Segoe UI Light" pitchFamily="34" charset="0"/>
                <a:ea typeface="+mn-ea"/>
                <a:cs typeface="+mn-cs"/>
              </a:rPr>
              <a:t> provider is useful when you want to test components by using something that approximates connecting to the real database without the overhead of actual database operations.</a:t>
            </a:r>
          </a:p>
          <a:p>
            <a:endParaRPr lang="en-US" sz="882" b="0" i="0" kern="1200" dirty="0">
              <a:solidFill>
                <a:schemeClr val="tx1"/>
              </a:solidFill>
              <a:effectLst/>
              <a:latin typeface="Segoe UI Light" pitchFamily="34" charset="0"/>
              <a:ea typeface="+mn-ea"/>
              <a:cs typeface="+mn-cs"/>
            </a:endParaRPr>
          </a:p>
          <a:p>
            <a:r>
              <a:rPr lang="en-US" b="0" dirty="0">
                <a:effectLst/>
              </a:rPr>
              <a:t>Note</a:t>
            </a:r>
            <a:r>
              <a:rPr lang="en-US" b="1" dirty="0">
                <a:effectLst/>
              </a:rPr>
              <a:t>:</a:t>
            </a:r>
            <a:r>
              <a:rPr lang="en-US" dirty="0">
                <a:effectLst/>
              </a:rPr>
              <a:t> EF Core database providers do not have to be relational databases. </a:t>
            </a:r>
            <a:r>
              <a:rPr lang="en-US" dirty="0" err="1">
                <a:effectLst/>
              </a:rPr>
              <a:t>InMemory</a:t>
            </a:r>
            <a:r>
              <a:rPr lang="en-US" dirty="0">
                <a:effectLst/>
              </a:rPr>
              <a:t> is designed to be a general-purpose database for testing and is not designed to mimic a relational database.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7062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he MySQL team maintains a database provider for both Entity Framework and Entity Framework Core as part of the MySQL Connector for .NET library. Along with the MySQL team, other third-party groups have written providers for MySQL. Two of the MySQL providers are:</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MySql.Data.EntityFrameworkCore</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https://aka.ms/AA4gbio</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Pomelo.EntityFrameworkCore.MySql</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https://aka.ms/AA4gbih</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599449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There are multiple third-party organizations that have written .NET libraries to access PostgreSQL. Many of them have rewritten their Entity Framework providers to support Entity Framework Core. These libraries include:</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Npgsql.EntityFrameworkCore.PostgreSQL</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https://aka.ms/AA4gj9r</a:t>
            </a:r>
            <a:r>
              <a:rPr lang="en-US" sz="882" b="0" i="0"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US" sz="882" b="0" i="0" kern="1200" dirty="0" err="1">
                <a:solidFill>
                  <a:schemeClr val="tx1"/>
                </a:solidFill>
                <a:effectLst/>
                <a:latin typeface="Segoe UI Light" pitchFamily="34" charset="0"/>
                <a:ea typeface="+mn-ea"/>
                <a:cs typeface="+mn-cs"/>
              </a:rPr>
              <a:t>Devart.Data.PostgreSql.EFCore</a:t>
            </a:r>
            <a:r>
              <a:rPr lang="en-US" sz="882" b="0" i="0" kern="1200" dirty="0">
                <a:solidFill>
                  <a:schemeClr val="tx1"/>
                </a:solidFill>
                <a:effectLst/>
                <a:latin typeface="Segoe UI Light" pitchFamily="34" charset="0"/>
                <a:ea typeface="+mn-ea"/>
                <a:cs typeface="+mn-cs"/>
              </a:rPr>
              <a:t> (</a:t>
            </a:r>
            <a:r>
              <a:rPr lang="en-US" sz="882" b="0" i="0" u="none" strike="noStrike" kern="1200" dirty="0">
                <a:solidFill>
                  <a:schemeClr val="tx1"/>
                </a:solidFill>
                <a:effectLst/>
                <a:latin typeface="Segoe UI Light" pitchFamily="34" charset="0"/>
                <a:ea typeface="+mn-ea"/>
                <a:cs typeface="+mn-cs"/>
              </a:rPr>
              <a:t>https://aka.ms/AA4gj9r</a:t>
            </a:r>
            <a:r>
              <a:rPr lang="en-US" sz="882" b="0" i="0" kern="1200" dirty="0">
                <a:solidFill>
                  <a:schemeClr val="tx1"/>
                </a:solidFill>
                <a:effectLst/>
                <a:latin typeface="Segoe UI Light" pitchFamily="34" charset="0"/>
                <a:ea typeface="+mn-ea"/>
                <a:cs typeface="+mn-cs"/>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55826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use Entity Framework to query, insert, update, and delete data using .NET objects, you first must create a model that maps the entities and relationships defined in your model to tables in a database.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Entity Framework uses a set of conventions to build a model based on the shapes of your entity classes. You can specify additional configuration to supplement and override what was discovered by convention. The conventions can be applied to a model targeting any data store and when targeting any relational database. Providers might also enable a configuration that is specific to a particular data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First, let’s observe how we can model a database with a single table named </a:t>
            </a:r>
            <a:r>
              <a:rPr lang="en-US" sz="882" b="1" i="0" kern="1200" dirty="0">
                <a:solidFill>
                  <a:schemeClr val="tx1"/>
                </a:solidFill>
                <a:effectLst/>
                <a:latin typeface="Segoe UI Light" pitchFamily="34" charset="0"/>
                <a:ea typeface="+mn-ea"/>
                <a:cs typeface="+mn-cs"/>
              </a:rPr>
              <a:t>Blogs</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If we want to use plain-old CLR objects (POCOs), such as existing domain objects, to model this table, we would have a class that is similar to the code on the slide.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47801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Logically, our database has a table that is a collection of these blog instances. Without knowing anything about Entity Framework, we would probably create a class similar to the code above.</a:t>
            </a:r>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8051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Now, we need to find a way to mark these classes in C# as models of our database. Including a type in the model means that Entity Framework has metadata about that type and will attempt to read and write instances from and to the database. There are two methods for modeling a database: the fluent API or data annotations.</a:t>
            </a:r>
          </a:p>
          <a:p>
            <a:br>
              <a:rPr lang="en-US" dirty="0"/>
            </a:br>
            <a:r>
              <a:rPr lang="en-US" sz="882" b="0" i="0" kern="1200" dirty="0">
                <a:solidFill>
                  <a:schemeClr val="tx1"/>
                </a:solidFill>
                <a:effectLst/>
                <a:latin typeface="Segoe UI Light" pitchFamily="34" charset="0"/>
                <a:ea typeface="+mn-ea"/>
                <a:cs typeface="+mn-cs"/>
              </a:rPr>
              <a:t>You can override the </a:t>
            </a:r>
            <a:r>
              <a:rPr lang="en-US" sz="882" b="1" i="0" kern="1200" dirty="0" err="1">
                <a:solidFill>
                  <a:schemeClr val="tx1"/>
                </a:solidFill>
                <a:effectLst/>
                <a:latin typeface="Segoe UI Light" pitchFamily="34" charset="0"/>
                <a:ea typeface="+mn-ea"/>
                <a:cs typeface="+mn-cs"/>
              </a:rPr>
              <a:t>OnModelCreating</a:t>
            </a:r>
            <a:r>
              <a:rPr lang="en-US" sz="882" b="0" i="0" kern="1200" dirty="0">
                <a:solidFill>
                  <a:schemeClr val="tx1"/>
                </a:solidFill>
                <a:effectLst/>
                <a:latin typeface="Segoe UI Light" pitchFamily="34" charset="0"/>
                <a:ea typeface="+mn-ea"/>
                <a:cs typeface="+mn-cs"/>
              </a:rPr>
              <a:t> method in your derived context class and use the </a:t>
            </a:r>
            <a:r>
              <a:rPr lang="en-US" sz="882" b="0" i="0" kern="1200" dirty="0" err="1">
                <a:solidFill>
                  <a:schemeClr val="tx1"/>
                </a:solidFill>
                <a:effectLst/>
                <a:latin typeface="Segoe UI Light" pitchFamily="34" charset="0"/>
                <a:ea typeface="+mn-ea"/>
                <a:cs typeface="+mn-cs"/>
              </a:rPr>
              <a:t>ModelBuilder</a:t>
            </a:r>
            <a:r>
              <a:rPr lang="en-US" sz="882" b="0" i="0" kern="1200" dirty="0">
                <a:solidFill>
                  <a:schemeClr val="tx1"/>
                </a:solidFill>
                <a:effectLst/>
                <a:latin typeface="Segoe UI Light" pitchFamily="34" charset="0"/>
                <a:ea typeface="+mn-ea"/>
                <a:cs typeface="+mn-cs"/>
              </a:rPr>
              <a:t> API to configure your model. This is the most powerful method of configuration and allows the configuration to be specified without modifying your entity classes. The fluent API configuration has the highest precedence and will override conventions and data annotations.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08596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apply attributes, known as data annotations, to your classes and properties. Data annotations will override conventions but will be overwritten by a fluent API configuration (if it exists).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29530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a model, the primary class your application interacts with is </a:t>
            </a:r>
            <a:r>
              <a:rPr lang="en-US" sz="882" b="1" i="0" kern="1200" dirty="0" err="1">
                <a:solidFill>
                  <a:schemeClr val="tx1"/>
                </a:solidFill>
                <a:effectLst/>
                <a:latin typeface="Segoe UI Light" pitchFamily="34" charset="0"/>
                <a:ea typeface="+mn-ea"/>
                <a:cs typeface="+mn-cs"/>
              </a:rPr>
              <a:t>System.Data.Entity.DbContext</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(often referred to as the </a:t>
            </a:r>
            <a:r>
              <a:rPr lang="en-US" sz="882" b="0" i="1" kern="1200" dirty="0">
                <a:solidFill>
                  <a:schemeClr val="tx1"/>
                </a:solidFill>
                <a:effectLst/>
                <a:latin typeface="Segoe UI Light" pitchFamily="34" charset="0"/>
                <a:ea typeface="+mn-ea"/>
                <a:cs typeface="+mn-cs"/>
              </a:rPr>
              <a:t>context class</a:t>
            </a:r>
            <a:r>
              <a:rPr lang="en-US" sz="882" b="0" i="0" kern="1200" dirty="0">
                <a:solidFill>
                  <a:schemeClr val="tx1"/>
                </a:solidFill>
                <a:effectLst/>
                <a:latin typeface="Segoe UI Light" pitchFamily="34" charset="0"/>
                <a:ea typeface="+mn-ea"/>
                <a:cs typeface="+mn-cs"/>
              </a:rPr>
              <a:t>). You can use a </a:t>
            </a:r>
            <a:r>
              <a:rPr lang="en-US" sz="882" b="1" i="0" kern="1200" dirty="0" err="1">
                <a:solidFill>
                  <a:schemeClr val="tx1"/>
                </a:solidFill>
                <a:effectLst/>
                <a:latin typeface="Segoe UI Light" pitchFamily="34" charset="0"/>
                <a:ea typeface="+mn-ea"/>
                <a:cs typeface="+mn-cs"/>
              </a:rPr>
              <a:t>DbContext</a:t>
            </a:r>
            <a:r>
              <a:rPr lang="en-US" sz="882" b="0" i="0" kern="1200" dirty="0">
                <a:solidFill>
                  <a:schemeClr val="tx1"/>
                </a:solidFill>
                <a:effectLst/>
                <a:latin typeface="Segoe UI Light" pitchFamily="34" charset="0"/>
                <a:ea typeface="+mn-ea"/>
                <a:cs typeface="+mn-cs"/>
              </a:rPr>
              <a:t> class associated to a model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and execute queries.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Materialize query results as entity objects.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Track changes that are made to those objects.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Persist object changes back on the database.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Bind objects in memory to UI controls.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We recommended that you work with the context by defining a class that derives from </a:t>
            </a:r>
            <a:r>
              <a:rPr lang="en-US" sz="882" b="1" i="0" kern="1200" dirty="0" err="1">
                <a:solidFill>
                  <a:schemeClr val="tx1"/>
                </a:solidFill>
                <a:effectLst/>
                <a:latin typeface="Segoe UI Light" pitchFamily="34" charset="0"/>
                <a:ea typeface="+mn-ea"/>
                <a:cs typeface="+mn-cs"/>
              </a:rPr>
              <a:t>DbContext</a:t>
            </a:r>
            <a:r>
              <a:rPr lang="en-US" sz="882" b="0" i="0" kern="1200" dirty="0">
                <a:solidFill>
                  <a:schemeClr val="tx1"/>
                </a:solidFill>
                <a:effectLst/>
                <a:latin typeface="Segoe UI Light" pitchFamily="34" charset="0"/>
                <a:ea typeface="+mn-ea"/>
                <a:cs typeface="+mn-cs"/>
              </a:rPr>
              <a:t> and exposes </a:t>
            </a:r>
            <a:r>
              <a:rPr lang="en-US" sz="882" b="1" i="0" kern="1200" dirty="0" err="1">
                <a:solidFill>
                  <a:schemeClr val="tx1"/>
                </a:solidFill>
                <a:effectLst/>
                <a:latin typeface="Segoe UI Light" pitchFamily="34" charset="0"/>
                <a:ea typeface="+mn-ea"/>
                <a:cs typeface="+mn-cs"/>
              </a:rPr>
              <a:t>DbSet</a:t>
            </a:r>
            <a:r>
              <a:rPr lang="en-US" sz="882" b="0" i="0" kern="1200" dirty="0">
                <a:solidFill>
                  <a:schemeClr val="tx1"/>
                </a:solidFill>
                <a:effectLst/>
                <a:latin typeface="Segoe UI Light" pitchFamily="34" charset="0"/>
                <a:ea typeface="+mn-ea"/>
                <a:cs typeface="+mn-cs"/>
              </a:rPr>
              <a:t> properties that represent collections of the specified entities in the context.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06285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DbSet</a:t>
            </a:r>
            <a:r>
              <a:rPr lang="en-US" sz="882" b="1" i="0" kern="1200" dirty="0">
                <a:solidFill>
                  <a:schemeClr val="tx1"/>
                </a:solidFill>
                <a:effectLst/>
                <a:latin typeface="Segoe UI Light" pitchFamily="34" charset="0"/>
                <a:ea typeface="+mn-ea"/>
                <a:cs typeface="+mn-cs"/>
              </a:rPr>
              <a:t>&lt;&gt;</a:t>
            </a:r>
            <a:r>
              <a:rPr lang="en-US" sz="882" b="0" i="0" kern="1200" dirty="0">
                <a:solidFill>
                  <a:schemeClr val="tx1"/>
                </a:solidFill>
                <a:effectLst/>
                <a:latin typeface="Segoe UI Light" pitchFamily="34" charset="0"/>
                <a:ea typeface="+mn-ea"/>
                <a:cs typeface="+mn-cs"/>
              </a:rPr>
              <a:t> generic class includes methods that will allow you to query your database by using language-integrated query (LINQ).</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If you are already familiar with the LINQ syntax, you can perform many queries in Entity Framework Core without the need to learn too much. This is because the </a:t>
            </a:r>
            <a:r>
              <a:rPr lang="en-US" sz="882" b="0" i="0" kern="1200" dirty="0" err="1">
                <a:solidFill>
                  <a:schemeClr val="tx1"/>
                </a:solidFill>
                <a:effectLst/>
                <a:latin typeface="Segoe UI Light" pitchFamily="34" charset="0"/>
                <a:ea typeface="+mn-ea"/>
                <a:cs typeface="+mn-cs"/>
              </a:rPr>
              <a:t>DbSet</a:t>
            </a:r>
            <a:r>
              <a:rPr lang="en-US" sz="882" b="0" i="0" kern="1200" dirty="0">
                <a:solidFill>
                  <a:schemeClr val="tx1"/>
                </a:solidFill>
                <a:effectLst/>
                <a:latin typeface="Segoe UI Light" pitchFamily="34" charset="0"/>
                <a:ea typeface="+mn-ea"/>
                <a:cs typeface="+mn-cs"/>
              </a:rPr>
              <a:t>&lt;&gt;generic class implements the </a:t>
            </a:r>
            <a:r>
              <a:rPr lang="en-US" sz="882" b="1" i="0" kern="1200" dirty="0" err="1">
                <a:solidFill>
                  <a:schemeClr val="tx1"/>
                </a:solidFill>
                <a:effectLst/>
                <a:latin typeface="Segoe UI Light" pitchFamily="34" charset="0"/>
                <a:ea typeface="+mn-ea"/>
                <a:cs typeface="+mn-cs"/>
              </a:rPr>
              <a:t>IEnumerable</a:t>
            </a:r>
            <a:r>
              <a:rPr lang="en-US" sz="882" b="1" i="0" kern="1200" dirty="0">
                <a:solidFill>
                  <a:schemeClr val="tx1"/>
                </a:solidFill>
                <a:effectLst/>
                <a:latin typeface="Segoe UI Light" pitchFamily="34" charset="0"/>
                <a:ea typeface="+mn-ea"/>
                <a:cs typeface="+mn-cs"/>
              </a:rPr>
              <a:t>&lt;&gt;</a:t>
            </a:r>
            <a:r>
              <a:rPr lang="en-US" sz="882" b="0" i="0" kern="1200" dirty="0">
                <a:solidFill>
                  <a:schemeClr val="tx1"/>
                </a:solidFill>
                <a:effectLst/>
                <a:latin typeface="Segoe UI Light" pitchFamily="34" charset="0"/>
                <a:ea typeface="+mn-ea"/>
                <a:cs typeface="+mn-cs"/>
              </a:rPr>
              <a:t> interface, giving you access to many of the existing LINQ queries.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you can load all the data from a table by enumerating the collection with a call to the </a:t>
            </a:r>
            <a:r>
              <a:rPr lang="en-US" sz="882" b="1" i="0" kern="1200" dirty="0" err="1">
                <a:solidFill>
                  <a:schemeClr val="tx1"/>
                </a:solidFill>
                <a:effectLst/>
                <a:latin typeface="Segoe UI Light" pitchFamily="34" charset="0"/>
                <a:ea typeface="+mn-ea"/>
                <a:cs typeface="+mn-cs"/>
              </a:rPr>
              <a:t>ToList</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LINQ methods such as the </a:t>
            </a:r>
            <a:r>
              <a:rPr lang="en-US" sz="882" b="1" i="0" kern="1200" dirty="0">
                <a:solidFill>
                  <a:schemeClr val="tx1"/>
                </a:solidFill>
                <a:effectLst/>
                <a:latin typeface="Segoe UI Light" pitchFamily="34" charset="0"/>
                <a:ea typeface="+mn-ea"/>
                <a:cs typeface="+mn-cs"/>
              </a:rPr>
              <a:t>Where</a:t>
            </a:r>
            <a:r>
              <a:rPr lang="en-US" sz="882" b="0" i="0" kern="1200" dirty="0">
                <a:solidFill>
                  <a:schemeClr val="tx1"/>
                </a:solidFill>
                <a:effectLst/>
                <a:latin typeface="Segoe UI Light" pitchFamily="34" charset="0"/>
                <a:ea typeface="+mn-ea"/>
                <a:cs typeface="+mn-cs"/>
              </a:rPr>
              <a:t> method to filter your resulting list.</a:t>
            </a:r>
          </a:p>
          <a:p>
            <a:br>
              <a:rPr lang="en-US" dirty="0"/>
            </a:br>
            <a:r>
              <a:rPr lang="en-US" sz="882" b="0" i="0" kern="1200" dirty="0">
                <a:solidFill>
                  <a:schemeClr val="tx1"/>
                </a:solidFill>
                <a:effectLst/>
                <a:latin typeface="Segoe UI Light" pitchFamily="34" charset="0"/>
                <a:ea typeface="+mn-ea"/>
                <a:cs typeface="+mn-cs"/>
              </a:rPr>
              <a:t>You can also use the </a:t>
            </a:r>
            <a:r>
              <a:rPr lang="en-US" sz="882" b="1" i="0" kern="1200" dirty="0">
                <a:solidFill>
                  <a:schemeClr val="tx1"/>
                </a:solidFill>
                <a:effectLst/>
                <a:latin typeface="Segoe UI Light" pitchFamily="34" charset="0"/>
                <a:ea typeface="+mn-ea"/>
                <a:cs typeface="+mn-cs"/>
              </a:rPr>
              <a:t>Single</a:t>
            </a:r>
            <a:r>
              <a:rPr lang="en-US" sz="882" b="0" i="0" kern="1200" dirty="0">
                <a:solidFill>
                  <a:schemeClr val="tx1"/>
                </a:solidFill>
                <a:effectLst/>
                <a:latin typeface="Segoe UI Light" pitchFamily="34" charset="0"/>
                <a:ea typeface="+mn-ea"/>
                <a:cs typeface="+mn-cs"/>
              </a:rPr>
              <a:t> method to get a single instance that matches a specific filter.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call LINQ operators, you are simply building up an in-memory representation of the query. The query is sent to the database only when the results are consumed (enumerated).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59231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use the </a:t>
            </a:r>
            <a:r>
              <a:rPr lang="en-US" b="1" dirty="0"/>
              <a:t>Add </a:t>
            </a:r>
            <a:r>
              <a:rPr lang="en-US" b="0" dirty="0"/>
              <a:t>method of the </a:t>
            </a:r>
            <a:r>
              <a:rPr lang="en-US" b="1" dirty="0" err="1"/>
              <a:t>DbSet</a:t>
            </a:r>
            <a:r>
              <a:rPr lang="en-US" b="1" dirty="0"/>
              <a:t>&lt;&gt; </a:t>
            </a:r>
            <a:r>
              <a:rPr lang="en-US" b="0" dirty="0"/>
              <a:t>class and the </a:t>
            </a:r>
            <a:r>
              <a:rPr lang="en-US" b="1" dirty="0" err="1"/>
              <a:t>SaveChanges</a:t>
            </a:r>
            <a:r>
              <a:rPr lang="en-US" b="1" dirty="0"/>
              <a:t> </a:t>
            </a:r>
            <a:r>
              <a:rPr lang="en-US" b="0" dirty="0"/>
              <a:t>method of the </a:t>
            </a:r>
            <a:r>
              <a:rPr lang="en-US" b="1" dirty="0" err="1"/>
              <a:t>DbContext</a:t>
            </a:r>
            <a:r>
              <a:rPr lang="en-US" b="0" dirty="0"/>
              <a:t> class to persist new records to the database.</a:t>
            </a:r>
          </a:p>
          <a:p>
            <a:endParaRPr lang="en-US" b="0" dirty="0"/>
          </a:p>
          <a:p>
            <a:r>
              <a:rPr lang="en-US" b="0" dirty="0"/>
              <a:t>Note: Remember that all changes to entities are tracked but not persisted until you call </a:t>
            </a:r>
            <a:r>
              <a:rPr lang="en-US" b="1" dirty="0" err="1"/>
              <a:t>SaveChanges</a:t>
            </a:r>
            <a:r>
              <a:rPr lang="en-US" b="1" dirty="0"/>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278841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entity changes are tracked, you can use Entity Framework to query for entities from a database, make a change and then call </a:t>
            </a:r>
            <a:r>
              <a:rPr lang="en-US" b="1" dirty="0" err="1"/>
              <a:t>SaveChanges</a:t>
            </a:r>
            <a:r>
              <a:rPr lang="en-US" b="1" dirty="0"/>
              <a:t> </a:t>
            </a:r>
            <a:r>
              <a:rPr lang="en-US" b="0" dirty="0"/>
              <a:t>to persist that change to the database.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097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Add Entity Framework to a .NET Core project</a:t>
            </a:r>
          </a:p>
          <a:p>
            <a:pPr marL="171450" indent="-171450">
              <a:buFont typeface="Arial" panose="020B0604020202020204" pitchFamily="34" charset="0"/>
              <a:buChar char="•"/>
            </a:pPr>
            <a:r>
              <a:rPr lang="en-US" dirty="0"/>
              <a:t>Use Entity Framework to create database and table entities</a:t>
            </a:r>
          </a:p>
          <a:p>
            <a:pPr marL="171450" indent="-171450">
              <a:buFont typeface="Arial" panose="020B0604020202020204" pitchFamily="34" charset="0"/>
              <a:buChar char="•"/>
            </a:pPr>
            <a:r>
              <a:rPr lang="en-US" dirty="0"/>
              <a:t>Issue queries to a SQL Database using LINQ and Entity Framework</a:t>
            </a:r>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a:p>
        </p:txBody>
      </p:sp>
    </p:spTree>
    <p:extLst>
      <p:ext uri="{BB962C8B-B14F-4D97-AF65-F5344CB8AC3E}">
        <p14:creationId xmlns:p14="http://schemas.microsoft.com/office/powerpoint/2010/main" val="3761670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SQL Database.</a:t>
            </a:r>
          </a:p>
          <a:p>
            <a:pPr marL="171450" indent="-171450">
              <a:buFontTx/>
              <a:buChar char="-"/>
            </a:pPr>
            <a:r>
              <a:rPr lang="en-US" baseline="0" dirty="0"/>
              <a:t>Choosing the right SQL option in Azure.</a:t>
            </a:r>
          </a:p>
          <a:p>
            <a:pPr marL="171450" indent="-171450">
              <a:buFontTx/>
              <a:buChar char="-"/>
            </a:pPr>
            <a:r>
              <a:rPr lang="en-US" baseline="0" dirty="0"/>
              <a:t>Create a copy of an Azure SQL database.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SQL Database is a general-purpose relational database managed service in Microsoft Azure that supports structures such as relational data, JSON, spatial, and XML. SQL Database delivers dynamically scalable performance within two different purchasing models: a </a:t>
            </a:r>
            <a:r>
              <a:rPr lang="en-US" sz="882" b="0" i="0" kern="1200" dirty="0" err="1">
                <a:solidFill>
                  <a:schemeClr val="tx1"/>
                </a:solidFill>
                <a:effectLst/>
                <a:latin typeface="Segoe UI Light" pitchFamily="34" charset="0"/>
                <a:ea typeface="+mn-ea"/>
                <a:cs typeface="+mn-cs"/>
              </a:rPr>
              <a:t>vCore</a:t>
            </a:r>
            <a:r>
              <a:rPr lang="en-US" sz="882" b="0" i="0" kern="1200" dirty="0">
                <a:solidFill>
                  <a:schemeClr val="tx1"/>
                </a:solidFill>
                <a:effectLst/>
                <a:latin typeface="Segoe UI Light" pitchFamily="34" charset="0"/>
                <a:ea typeface="+mn-ea"/>
                <a:cs typeface="+mn-cs"/>
              </a:rPr>
              <a:t>-based purchasing model and a DTU-based purchasing model. SQL Database also provides options such as </a:t>
            </a:r>
            <a:r>
              <a:rPr lang="en-US" sz="882" b="0" i="0" kern="1200" dirty="0" err="1">
                <a:solidFill>
                  <a:schemeClr val="tx1"/>
                </a:solidFill>
                <a:effectLst/>
                <a:latin typeface="Segoe UI Light" pitchFamily="34" charset="0"/>
                <a:ea typeface="+mn-ea"/>
                <a:cs typeface="+mn-cs"/>
              </a:rPr>
              <a:t>columnstore</a:t>
            </a:r>
            <a:r>
              <a:rPr lang="en-US" sz="882" b="0" i="0" kern="1200" dirty="0">
                <a:solidFill>
                  <a:schemeClr val="tx1"/>
                </a:solidFill>
                <a:effectLst/>
                <a:latin typeface="Segoe UI Light" pitchFamily="34" charset="0"/>
                <a:ea typeface="+mn-ea"/>
                <a:cs typeface="+mn-cs"/>
              </a:rPr>
              <a:t> indexes for extreme analytic analysis and reporting, and in-memory OLTP for extreme transactional processing. Microsoft handles all patching and updating of the SQL code base seamlessly and abstracts away all management of the underlying infrastructure.</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SQL Database shares its code base with the Microsoft SQL Server database engine. With the Microsoft cloud-first strategy, the newest capabilities of SQL Server are released first to SQL Database, and then to SQL Server itself. This approach provides you with the newest SQL Server capabilities with no overhead for patching or upgrading—and with these new features tested across millions of databases.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24810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SQL Database provides the following deployment options for an Azure SQL Database: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single database with its own set of resources managed via a logical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pooled database in an elastic pool with a shared set of resources managed via a logical server.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As a part of a collection of databases known as a managed instance that contains system and user databases and shared set of resources.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6306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Azure, you can have your SQL Server workloads running in a hosted infrastructure (IaaS) or running as a hosted service (PaaS). The key question that you need to ask when deciding between PaaS or IaaS is this: Do you want to manage your database, apply patches, and take backups, or do you want to delegate these operations to Azure? Depending on the answer, you have the following options: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SQL Database</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fully-managed SQL database engine, based on the latest stable Enterprise Edition of SQL Server. This is a relational database as a service (</a:t>
            </a:r>
            <a:r>
              <a:rPr lang="en-US" sz="882" b="0" i="0" kern="1200" dirty="0" err="1">
                <a:solidFill>
                  <a:schemeClr val="tx1"/>
                </a:solidFill>
                <a:effectLst/>
                <a:latin typeface="Segoe UI Light" pitchFamily="34" charset="0"/>
                <a:ea typeface="+mn-ea"/>
                <a:cs typeface="+mn-cs"/>
              </a:rPr>
              <a:t>DaaS</a:t>
            </a:r>
            <a:r>
              <a:rPr lang="en-US" sz="882" b="0" i="0" kern="1200" dirty="0">
                <a:solidFill>
                  <a:schemeClr val="tx1"/>
                </a:solidFill>
                <a:effectLst/>
                <a:latin typeface="Segoe UI Light" pitchFamily="34" charset="0"/>
                <a:ea typeface="+mn-ea"/>
                <a:cs typeface="+mn-cs"/>
              </a:rPr>
              <a:t>) hosted in the Azure cloud that falls into the industry category of platform as a service (PaaS). SQL Database is built on standardized hardware and software that is owned, hosted, and maintained by Microsoft. With SQL Database, you can use built-in features and functionality that require extensive configuration in SQL Server. When using SQL Database, you pay as you go, with options to scale up or out for greater power with no interruption. SQL Database has additional features that are not available in SQL Server, such as built-in intelligence and management. Azure SQL Database offers several deployment options:</a:t>
            </a:r>
          </a:p>
          <a:p>
            <a:pPr lvl="1"/>
            <a:r>
              <a:rPr lang="en-US" sz="882" b="0" i="0" kern="1200" dirty="0">
                <a:solidFill>
                  <a:schemeClr val="tx1"/>
                </a:solidFill>
                <a:effectLst/>
                <a:latin typeface="Segoe UI Light" pitchFamily="34" charset="0"/>
                <a:ea typeface="+mn-ea"/>
                <a:cs typeface="+mn-cs"/>
              </a:rPr>
              <a:t>You can deploy a single database to a logical server. A logical server containing single and pooled databases offers most of database-scoped features of SQL Server. This option is optimized for modern application development of new cloud-born applications.</a:t>
            </a:r>
          </a:p>
          <a:p>
            <a:pPr lvl="1"/>
            <a:r>
              <a:rPr lang="en-US" sz="882" b="0" i="0" kern="1200" dirty="0">
                <a:solidFill>
                  <a:schemeClr val="tx1"/>
                </a:solidFill>
                <a:effectLst/>
                <a:latin typeface="Segoe UI Light" pitchFamily="34" charset="0"/>
                <a:ea typeface="+mn-ea"/>
                <a:cs typeface="+mn-cs"/>
              </a:rPr>
              <a:t>You can deploy to a Azure SQL Database Managed Instances. With Azure SQL Database Managed Instance, Azure SQL Database offers shared resources for databases and additional instance-scoped features. Azure SQL Database Managed Instance supports database migration from on-premises with minimal to no database change. This option provides all of the PaaS benefits of Azure SQL Database but adds capabilities that were previously only available in SQL VMs. This includes a native virtual network (</a:t>
            </a:r>
            <a:r>
              <a:rPr lang="en-US" sz="882" b="0" i="0" kern="1200" dirty="0" err="1">
                <a:solidFill>
                  <a:schemeClr val="tx1"/>
                </a:solidFill>
                <a:effectLst/>
                <a:latin typeface="Segoe UI Light" pitchFamily="34" charset="0"/>
                <a:ea typeface="+mn-ea"/>
                <a:cs typeface="+mn-cs"/>
              </a:rPr>
              <a:t>VNet</a:t>
            </a:r>
            <a:r>
              <a:rPr lang="en-US" sz="882" b="0" i="0" kern="1200" dirty="0">
                <a:solidFill>
                  <a:schemeClr val="tx1"/>
                </a:solidFill>
                <a:effectLst/>
                <a:latin typeface="Segoe UI Light" pitchFamily="34" charset="0"/>
                <a:ea typeface="+mn-ea"/>
                <a:cs typeface="+mn-cs"/>
              </a:rPr>
              <a:t>) and near 100% compatibility with on-premises SQL Server.</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SQL Server on Azure Virtual Machines</a:t>
            </a:r>
            <a:r>
              <a:rPr lang="en-US" sz="882" b="0" i="0" kern="1200" dirty="0">
                <a:solidFill>
                  <a:schemeClr val="tx1"/>
                </a:solidFill>
                <a:effectLst/>
                <a:latin typeface="Segoe UI Light" pitchFamily="34" charset="0"/>
                <a:ea typeface="+mn-ea"/>
                <a:cs typeface="+mn-cs"/>
              </a:rPr>
              <a:t> </a:t>
            </a:r>
          </a:p>
          <a:p>
            <a:r>
              <a:rPr lang="en-US" sz="882" b="0" i="0" kern="1200" dirty="0">
                <a:solidFill>
                  <a:schemeClr val="tx1"/>
                </a:solidFill>
                <a:effectLst/>
                <a:latin typeface="Segoe UI Light" pitchFamily="34" charset="0"/>
                <a:ea typeface="+mn-ea"/>
                <a:cs typeface="+mn-cs"/>
              </a:rPr>
              <a:t>Infrastructure as a service (IaaS) that allows you to run SQL Server inside a fully managed virtual machine in the Azure cloud. SQL Server virtual machines also run on standardized hardware that is owned, hosted, and maintained by Microsoft. When using SQL Server on a VM, you can either pay as you go for a SQL Server license already included in a SQL Server image or easily use an existing license. You can also stop or resume the VM as needed. SQL Server is installed and hosted in the cloud on Windows Server or Linux virtual machines (VMs) running on Azure, also known as an infrastructure as a service (IaaS). SQL Server on Azure virtual machines is a good option for migrating on-premises SQL Server databases and applications without any database change. All recent versions and editions of SQL Server are available for installation in an IaaS virtual machine. The most significant difference from SQL Database is that SQL Server VMs allow full control over the database engine. You can choose: when maintenance/patching will start, to change the recovery model to simple or bulk logged to enable faster load less log, to pause or start engine when needed, and you can fully customize the SQL Server database engine. With this additional control comes with added responsibility to manage the virtual machines.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67096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22351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Create a new SQL Server instance using the portal</a:t>
            </a:r>
          </a:p>
          <a:p>
            <a:pPr marL="171450" indent="-171450">
              <a:buFont typeface="Arial" panose="020B0604020202020204" pitchFamily="34" charset="0"/>
              <a:buChar char="•"/>
            </a:pPr>
            <a:r>
              <a:rPr lang="en-US" dirty="0"/>
              <a:t>Create a new SQL database instance using the portal and the existing server</a:t>
            </a:r>
          </a:p>
          <a:p>
            <a:pPr marL="171450" indent="-171450">
              <a:buFont typeface="Arial" panose="020B0604020202020204" pitchFamily="34" charset="0"/>
              <a:buChar char="•"/>
            </a:pPr>
            <a:r>
              <a:rPr lang="en-US" dirty="0"/>
              <a:t>Query the SQL database instances using the Azure CLI</a:t>
            </a:r>
          </a:p>
        </p:txBody>
      </p:sp>
      <p:sp>
        <p:nvSpPr>
          <p:cNvPr id="4" name="Slide Number Placeholder 3"/>
          <p:cNvSpPr>
            <a:spLocks noGrp="1"/>
          </p:cNvSpPr>
          <p:nvPr>
            <p:ph type="sldNum" sz="quarter" idx="5"/>
          </p:nvPr>
        </p:nvSpPr>
        <p:spPr/>
        <p:txBody>
          <a:bodyPr/>
          <a:lstStyle/>
          <a:p>
            <a:fld id="{C36DE848-917B-4977-8FFB-D5973E30E536}" type="slidenum">
              <a:rPr lang="en-US" smtClean="0"/>
              <a:t>8</a:t>
            </a:fld>
            <a:endParaRPr lang="en-US"/>
          </a:p>
        </p:txBody>
      </p:sp>
    </p:spTree>
    <p:extLst>
      <p:ext uri="{BB962C8B-B14F-4D97-AF65-F5344CB8AC3E}">
        <p14:creationId xmlns:p14="http://schemas.microsoft.com/office/powerpoint/2010/main" val="139019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database copy is a snapshot of the source database as of the time of the copy request. You can select the same server or a different server, its service tier and compute size, or a different compute size within the same service tier (edition). After the copy is complete, it becomes a fully functional, independent database. At this point, you can upgrade or downgrade it to any edition. The logins, users, and permissions can be managed independently.</a:t>
            </a:r>
          </a:p>
          <a:p>
            <a:br>
              <a:rPr lang="en-US" dirty="0"/>
            </a:br>
            <a:r>
              <a:rPr lang="en-US" sz="882" b="0" i="0" kern="1200" dirty="0">
                <a:solidFill>
                  <a:schemeClr val="tx1"/>
                </a:solidFill>
                <a:effectLst/>
                <a:latin typeface="Segoe UI Light" pitchFamily="34" charset="0"/>
                <a:ea typeface="+mn-ea"/>
                <a:cs typeface="+mn-cs"/>
              </a:rPr>
              <a:t>When you copy a database to the same logical server, the same logins can be used on both databases. The security principal that you use to copy the database becomes the database owner on the new database. All database users, their permissions, and their security identifiers (SIDs) are copied to the database copy. When you copy a database to a different logical server, the security principal on the new server becomes the database owner on the new database. If you use contained database users for data access, ensure that both the primary and secondary databases always have the same user credentials, so that after the copy is complete you can immediately access it with the same credentials.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After the new database is online on the destination server, use the ALTER USER statement to remap the users from the new database to logins on the destination server.</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11:21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11394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AA4gbio"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aka.ms/AA4gbi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ka.ms/AA4gbii"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aka.ms/AA4gj9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AZ-203.3</a:t>
            </a:r>
            <a:br>
              <a:rPr lang="en-US" dirty="0"/>
            </a:br>
            <a:r>
              <a:rPr lang="en-US" dirty="0"/>
              <a:t>Module 03: Develop solutions that use a relational database</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a:xfrm>
            <a:off x="588263" y="457200"/>
            <a:ext cx="11018520" cy="553998"/>
          </a:xfrm>
        </p:spPr>
        <p:txBody>
          <a:bodyPr/>
          <a:lstStyle/>
          <a:p>
            <a:r>
              <a:rPr lang="en-US" dirty="0"/>
              <a:t>Copy an Azure SQL database – Azure PowerShell</a:t>
            </a:r>
          </a:p>
        </p:txBody>
      </p:sp>
      <p:sp>
        <p:nvSpPr>
          <p:cNvPr id="4" name="Text Placeholder 3">
            <a:extLst>
              <a:ext uri="{FF2B5EF4-FFF2-40B4-BE49-F238E27FC236}">
                <a16:creationId xmlns:a16="http://schemas.microsoft.com/office/drawing/2014/main" id="{A420A939-6C55-4CA7-BE09-F7FD318B2EE9}"/>
              </a:ext>
            </a:extLst>
          </p:cNvPr>
          <p:cNvSpPr>
            <a:spLocks noGrp="1"/>
          </p:cNvSpPr>
          <p:nvPr>
            <p:ph type="body" sz="quarter" idx="10"/>
          </p:nvPr>
        </p:nvSpPr>
        <p:spPr>
          <a:xfrm>
            <a:off x="588263" y="1436688"/>
            <a:ext cx="11018520" cy="2523768"/>
          </a:xfrm>
        </p:spPr>
        <p:txBody>
          <a:bodyPr/>
          <a:lstStyle/>
          <a:p>
            <a:r>
              <a:rPr lang="en-US" sz="2000" dirty="0"/>
              <a:t>New-</a:t>
            </a:r>
            <a:r>
              <a:rPr lang="en-US" sz="2000" dirty="0" err="1"/>
              <a:t>AzureRmSqlDatabaseCopy</a:t>
            </a:r>
            <a:r>
              <a:rPr lang="en-US" sz="2000" dirty="0"/>
              <a:t> ` </a:t>
            </a:r>
          </a:p>
          <a:p>
            <a:r>
              <a:rPr lang="en-US" sz="2000" dirty="0"/>
              <a:t>    -</a:t>
            </a:r>
            <a:r>
              <a:rPr lang="en-US" sz="2000" dirty="0" err="1"/>
              <a:t>ResourceGroupName</a:t>
            </a:r>
            <a:r>
              <a:rPr lang="en-US" sz="2000" dirty="0"/>
              <a:t> "</a:t>
            </a:r>
            <a:r>
              <a:rPr lang="en-US" sz="2000" dirty="0" err="1"/>
              <a:t>myResourceGroup</a:t>
            </a:r>
            <a:r>
              <a:rPr lang="en-US" sz="2000" dirty="0"/>
              <a:t>" `</a:t>
            </a:r>
          </a:p>
          <a:p>
            <a:r>
              <a:rPr lang="en-US" sz="2000" dirty="0"/>
              <a:t>    -</a:t>
            </a:r>
            <a:r>
              <a:rPr lang="en-US" sz="2000" dirty="0" err="1"/>
              <a:t>ServerName</a:t>
            </a:r>
            <a:r>
              <a:rPr lang="en-US" sz="2000" dirty="0"/>
              <a:t> $</a:t>
            </a:r>
            <a:r>
              <a:rPr lang="en-US" sz="2000" dirty="0" err="1"/>
              <a:t>sourceserver</a:t>
            </a:r>
            <a:r>
              <a:rPr lang="en-US" sz="2000" dirty="0"/>
              <a:t> `</a:t>
            </a:r>
          </a:p>
          <a:p>
            <a:r>
              <a:rPr lang="en-US" sz="2000" dirty="0"/>
              <a:t>    -</a:t>
            </a:r>
            <a:r>
              <a:rPr lang="en-US" sz="2000" dirty="0" err="1"/>
              <a:t>DatabaseName</a:t>
            </a:r>
            <a:r>
              <a:rPr lang="en-US" sz="2000" dirty="0"/>
              <a:t> "</a:t>
            </a:r>
            <a:r>
              <a:rPr lang="en-US" sz="2000" dirty="0" err="1"/>
              <a:t>MySampleDatabase</a:t>
            </a:r>
            <a:r>
              <a:rPr lang="en-US" sz="2000" dirty="0"/>
              <a:t>" `</a:t>
            </a:r>
          </a:p>
          <a:p>
            <a:r>
              <a:rPr lang="en-US" sz="2000" dirty="0"/>
              <a:t>    -</a:t>
            </a:r>
            <a:r>
              <a:rPr lang="en-US" sz="2000" dirty="0" err="1"/>
              <a:t>CopyResourceGroupName</a:t>
            </a:r>
            <a:r>
              <a:rPr lang="en-US" sz="2000" dirty="0"/>
              <a:t> "</a:t>
            </a:r>
            <a:r>
              <a:rPr lang="en-US" sz="2000" dirty="0" err="1"/>
              <a:t>myResourceGroup</a:t>
            </a:r>
            <a:r>
              <a:rPr lang="en-US" sz="2000" dirty="0"/>
              <a:t>" `</a:t>
            </a:r>
          </a:p>
          <a:p>
            <a:r>
              <a:rPr lang="en-US" sz="2000" dirty="0"/>
              <a:t>    -</a:t>
            </a:r>
            <a:r>
              <a:rPr lang="en-US" sz="2000" dirty="0" err="1"/>
              <a:t>CopyServerName</a:t>
            </a:r>
            <a:r>
              <a:rPr lang="en-US" sz="2000" dirty="0"/>
              <a:t> $</a:t>
            </a:r>
            <a:r>
              <a:rPr lang="en-US" sz="2000" dirty="0" err="1"/>
              <a:t>targetserver</a:t>
            </a:r>
            <a:r>
              <a:rPr lang="en-US" sz="2000" dirty="0"/>
              <a:t> `</a:t>
            </a:r>
          </a:p>
          <a:p>
            <a:r>
              <a:rPr lang="en-US" sz="2000" dirty="0"/>
              <a:t>    -</a:t>
            </a:r>
            <a:r>
              <a:rPr lang="en-US" sz="2000" dirty="0" err="1"/>
              <a:t>CopyDatabaseName</a:t>
            </a:r>
            <a:r>
              <a:rPr lang="en-US" sz="2000" dirty="0"/>
              <a:t> "</a:t>
            </a:r>
            <a:r>
              <a:rPr lang="en-US" sz="2000" dirty="0" err="1"/>
              <a:t>CopyOfMySampleDatabase</a:t>
            </a:r>
            <a:r>
              <a:rPr lang="en-US" sz="2000" dirty="0"/>
              <a:t>"</a:t>
            </a:r>
          </a:p>
        </p:txBody>
      </p:sp>
    </p:spTree>
    <p:extLst>
      <p:ext uri="{BB962C8B-B14F-4D97-AF65-F5344CB8AC3E}">
        <p14:creationId xmlns:p14="http://schemas.microsoft.com/office/powerpoint/2010/main" val="16469529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Create, read, update, and delete database entities by using code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8983-FE60-4C6D-8E71-3F2B474A8463}"/>
              </a:ext>
            </a:extLst>
          </p:cNvPr>
          <p:cNvSpPr>
            <a:spLocks noGrp="1"/>
          </p:cNvSpPr>
          <p:nvPr>
            <p:ph type="title"/>
          </p:nvPr>
        </p:nvSpPr>
        <p:spPr/>
        <p:txBody>
          <a:bodyPr/>
          <a:lstStyle/>
          <a:p>
            <a:r>
              <a:rPr lang="en-US" dirty="0"/>
              <a:t>Entity Framework</a:t>
            </a:r>
          </a:p>
        </p:txBody>
      </p:sp>
      <p:sp>
        <p:nvSpPr>
          <p:cNvPr id="3" name="Text Placeholder 2">
            <a:extLst>
              <a:ext uri="{FF2B5EF4-FFF2-40B4-BE49-F238E27FC236}">
                <a16:creationId xmlns:a16="http://schemas.microsoft.com/office/drawing/2014/main" id="{07C7252E-CBC4-4AB5-B294-208C8301188A}"/>
              </a:ext>
            </a:extLst>
          </p:cNvPr>
          <p:cNvSpPr>
            <a:spLocks noGrp="1"/>
          </p:cNvSpPr>
          <p:nvPr>
            <p:ph type="body" sz="quarter" idx="10"/>
          </p:nvPr>
        </p:nvSpPr>
        <p:spPr>
          <a:xfrm>
            <a:off x="584200" y="1445022"/>
            <a:ext cx="11018520" cy="4136517"/>
          </a:xfrm>
        </p:spPr>
        <p:txBody>
          <a:bodyPr/>
          <a:lstStyle/>
          <a:p>
            <a:r>
              <a:rPr lang="en-US" dirty="0">
                <a:latin typeface="Segoe UI" panose="020B0502040204020203" pitchFamily="34" charset="0"/>
                <a:cs typeface="Segoe UI" panose="020B0502040204020203" pitchFamily="34" charset="0"/>
              </a:rPr>
              <a:t>Object-relational mapper library for .NET</a:t>
            </a:r>
          </a:p>
          <a:p>
            <a:r>
              <a:rPr lang="en-US" dirty="0">
                <a:latin typeface="Segoe UI" panose="020B0502040204020203" pitchFamily="34" charset="0"/>
                <a:cs typeface="Segoe UI" panose="020B0502040204020203" pitchFamily="34" charset="0"/>
              </a:rPr>
              <a:t>Designed to reduce the impedance mismatch between the relational and object-oriented world</a:t>
            </a:r>
          </a:p>
          <a:p>
            <a:r>
              <a:rPr lang="en-US" dirty="0">
                <a:latin typeface="Segoe UI" panose="020B0502040204020203" pitchFamily="34" charset="0"/>
                <a:cs typeface="Segoe UI" panose="020B0502040204020203" pitchFamily="34" charset="0"/>
              </a:rPr>
              <a:t>Goal is to enable developers to interact with data stored in relational databases by using strongly typed .NET objects that represent the application's domain </a:t>
            </a:r>
          </a:p>
          <a:p>
            <a:r>
              <a:rPr lang="en-US" dirty="0">
                <a:latin typeface="Segoe UI" panose="020B0502040204020203" pitchFamily="34" charset="0"/>
                <a:cs typeface="Segoe UI" panose="020B0502040204020203" pitchFamily="34" charset="0"/>
              </a:rPr>
              <a:t>Eliminates the need for a large portion of the data access "plumbing" code that they usually need to write to access data in a database</a:t>
            </a:r>
          </a:p>
        </p:txBody>
      </p:sp>
    </p:spTree>
    <p:extLst>
      <p:ext uri="{BB962C8B-B14F-4D97-AF65-F5344CB8AC3E}">
        <p14:creationId xmlns:p14="http://schemas.microsoft.com/office/powerpoint/2010/main" val="15483155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8983-FE60-4C6D-8E71-3F2B474A8463}"/>
              </a:ext>
            </a:extLst>
          </p:cNvPr>
          <p:cNvSpPr>
            <a:spLocks noGrp="1"/>
          </p:cNvSpPr>
          <p:nvPr>
            <p:ph type="title"/>
          </p:nvPr>
        </p:nvSpPr>
        <p:spPr/>
        <p:txBody>
          <a:bodyPr/>
          <a:lstStyle/>
          <a:p>
            <a:r>
              <a:rPr lang="en-US" dirty="0"/>
              <a:t>Entity Framework Core and Entity Framework</a:t>
            </a:r>
          </a:p>
        </p:txBody>
      </p:sp>
      <p:sp>
        <p:nvSpPr>
          <p:cNvPr id="3" name="Text Placeholder 2">
            <a:extLst>
              <a:ext uri="{FF2B5EF4-FFF2-40B4-BE49-F238E27FC236}">
                <a16:creationId xmlns:a16="http://schemas.microsoft.com/office/drawing/2014/main" id="{07C7252E-CBC4-4AB5-B294-208C8301188A}"/>
              </a:ext>
            </a:extLst>
          </p:cNvPr>
          <p:cNvSpPr>
            <a:spLocks noGrp="1"/>
          </p:cNvSpPr>
          <p:nvPr>
            <p:ph type="body" sz="quarter" idx="10"/>
          </p:nvPr>
        </p:nvSpPr>
        <p:spPr>
          <a:xfrm>
            <a:off x="593725" y="1445022"/>
            <a:ext cx="10912475" cy="4567404"/>
          </a:xfrm>
        </p:spPr>
        <p:txBody>
          <a:bodyPr/>
          <a:lstStyle/>
          <a:p>
            <a:r>
              <a:rPr lang="en-US" dirty="0">
                <a:latin typeface="Segoe UI" panose="020B0502040204020203" pitchFamily="34" charset="0"/>
                <a:cs typeface="Segoe UI" panose="020B0502040204020203" pitchFamily="34" charset="0"/>
              </a:rPr>
              <a:t>Entity Framework Core (EF Core) is a recent rewrite of the entire Entity Framework library to target .NET standard</a:t>
            </a:r>
          </a:p>
          <a:p>
            <a:r>
              <a:rPr lang="en-US" dirty="0">
                <a:latin typeface="Segoe UI" panose="020B0502040204020203" pitchFamily="34" charset="0"/>
                <a:cs typeface="Segoe UI" panose="020B0502040204020203" pitchFamily="34" charset="0"/>
              </a:rPr>
              <a:t>Entity Framework Core can be used with .NET Framework applications and .NET Core applications </a:t>
            </a:r>
          </a:p>
          <a:p>
            <a:r>
              <a:rPr lang="en-US" dirty="0">
                <a:latin typeface="Segoe UI" panose="020B0502040204020203" pitchFamily="34" charset="0"/>
                <a:cs typeface="Segoe UI" panose="020B0502040204020203" pitchFamily="34" charset="0"/>
              </a:rPr>
              <a:t>Entity Framework Core was built to be more lightweight and agile than the full Entity Framework, by dropping many of the earlier features from Entity Framework and implementing new, modern, and extensible features at an agile pace</a:t>
            </a:r>
          </a:p>
          <a:p>
            <a:r>
              <a:rPr lang="en-US" dirty="0">
                <a:latin typeface="Segoe UI" panose="020B0502040204020203" pitchFamily="34" charset="0"/>
                <a:cs typeface="Segoe UI" panose="020B0502040204020203" pitchFamily="34" charset="0"/>
              </a:rPr>
              <a:t>For new applications, we recommend considering using Entity Framework Core over Entity Framework</a:t>
            </a:r>
          </a:p>
        </p:txBody>
      </p:sp>
    </p:spTree>
    <p:extLst>
      <p:ext uri="{BB962C8B-B14F-4D97-AF65-F5344CB8AC3E}">
        <p14:creationId xmlns:p14="http://schemas.microsoft.com/office/powerpoint/2010/main" val="39041486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D1F-B101-4AA4-B05B-68AFC5C8B12A}"/>
              </a:ext>
            </a:extLst>
          </p:cNvPr>
          <p:cNvSpPr>
            <a:spLocks noGrp="1"/>
          </p:cNvSpPr>
          <p:nvPr>
            <p:ph type="title"/>
          </p:nvPr>
        </p:nvSpPr>
        <p:spPr/>
        <p:txBody>
          <a:bodyPr/>
          <a:lstStyle/>
          <a:p>
            <a:r>
              <a:rPr lang="en-US" dirty="0"/>
              <a:t>Entity Framework providers</a:t>
            </a:r>
          </a:p>
        </p:txBody>
      </p:sp>
      <p:sp>
        <p:nvSpPr>
          <p:cNvPr id="3" name="Text Placeholder 2">
            <a:extLst>
              <a:ext uri="{FF2B5EF4-FFF2-40B4-BE49-F238E27FC236}">
                <a16:creationId xmlns:a16="http://schemas.microsoft.com/office/drawing/2014/main" id="{4D7CEB80-0C53-4D5C-9547-1189BE9772D7}"/>
              </a:ext>
            </a:extLst>
          </p:cNvPr>
          <p:cNvSpPr>
            <a:spLocks noGrp="1"/>
          </p:cNvSpPr>
          <p:nvPr>
            <p:ph type="body" sz="quarter" idx="10"/>
          </p:nvPr>
        </p:nvSpPr>
        <p:spPr>
          <a:xfrm>
            <a:off x="586390" y="1443895"/>
            <a:ext cx="11018520" cy="430887"/>
          </a:xfrm>
        </p:spPr>
        <p:txBody>
          <a:bodyPr/>
          <a:lstStyle/>
          <a:p>
            <a:pPr algn="ctr"/>
            <a:r>
              <a:rPr lang="en-US" dirty="0">
                <a:latin typeface="Segoe UI" panose="020B0502040204020203" pitchFamily="34" charset="0"/>
                <a:cs typeface="Segoe UI" panose="020B0502040204020203" pitchFamily="34" charset="0"/>
              </a:rPr>
              <a:t>There are many database providers in the current market, including:</a:t>
            </a:r>
            <a:endParaRPr lang="en-US" i="1"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9DB3EE44-6793-4BA6-8DA0-9946A15F2108}"/>
              </a:ext>
            </a:extLst>
          </p:cNvPr>
          <p:cNvSpPr/>
          <p:nvPr/>
        </p:nvSpPr>
        <p:spPr>
          <a:xfrm>
            <a:off x="593724" y="2721570"/>
            <a:ext cx="11018519" cy="2074414"/>
          </a:xfrm>
          <a:prstGeom prst="rect">
            <a:avLst/>
          </a:prstGeom>
        </p:spPr>
        <p:txBody>
          <a:bodyPr wrap="square" numCol="3">
            <a:spAutoFit/>
          </a:bodyPr>
          <a:lstStyle/>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SQL Server</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SQLite</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PostgreSQL</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MySQL</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MariaDB</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MyCAT Server</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SQL Server Compact</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Firebird</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DB2</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Informix</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Oracle</a:t>
            </a:r>
          </a:p>
          <a:p>
            <a:pPr algn="ctr" defTabSz="932742">
              <a:spcBef>
                <a:spcPct val="20000"/>
              </a:spcBef>
              <a:buSzPct val="90000"/>
            </a:pPr>
            <a:r>
              <a:rPr lang="en-US" sz="28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Microsoft Access</a:t>
            </a:r>
          </a:p>
        </p:txBody>
      </p:sp>
    </p:spTree>
    <p:extLst>
      <p:ext uri="{BB962C8B-B14F-4D97-AF65-F5344CB8AC3E}">
        <p14:creationId xmlns:p14="http://schemas.microsoft.com/office/powerpoint/2010/main" val="2060187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A2AA-98E5-462A-929C-C15831BE4322}"/>
              </a:ext>
            </a:extLst>
          </p:cNvPr>
          <p:cNvSpPr>
            <a:spLocks noGrp="1"/>
          </p:cNvSpPr>
          <p:nvPr>
            <p:ph type="title"/>
          </p:nvPr>
        </p:nvSpPr>
        <p:spPr/>
        <p:txBody>
          <a:bodyPr/>
          <a:lstStyle/>
          <a:p>
            <a:r>
              <a:rPr lang="en-US" dirty="0"/>
              <a:t>MySQL providers</a:t>
            </a:r>
          </a:p>
        </p:txBody>
      </p:sp>
      <p:sp>
        <p:nvSpPr>
          <p:cNvPr id="3" name="Text Placeholder 2">
            <a:extLst>
              <a:ext uri="{FF2B5EF4-FFF2-40B4-BE49-F238E27FC236}">
                <a16:creationId xmlns:a16="http://schemas.microsoft.com/office/drawing/2014/main" id="{3A8AE63D-CE3E-4991-A5D9-AF433254EFA0}"/>
              </a:ext>
            </a:extLst>
          </p:cNvPr>
          <p:cNvSpPr>
            <a:spLocks noGrp="1"/>
          </p:cNvSpPr>
          <p:nvPr>
            <p:ph type="body" sz="quarter" idx="10"/>
          </p:nvPr>
        </p:nvSpPr>
        <p:spPr>
          <a:xfrm>
            <a:off x="593725" y="1445022"/>
            <a:ext cx="11018520" cy="2367956"/>
          </a:xfrm>
        </p:spPr>
        <p:txBody>
          <a:bodyPr/>
          <a:lstStyle/>
          <a:p>
            <a:pPr>
              <a:lnSpc>
                <a:spcPct val="150000"/>
              </a:lnSpc>
            </a:pPr>
            <a:r>
              <a:rPr lang="en-US" dirty="0">
                <a:latin typeface="+mn-lt"/>
              </a:rPr>
              <a:t>MySql.Data.EntityFrameworkCore</a:t>
            </a:r>
          </a:p>
          <a:p>
            <a:pPr lvl="1">
              <a:lnSpc>
                <a:spcPct val="150000"/>
              </a:lnSpc>
            </a:pPr>
            <a:r>
              <a:rPr lang="en-US" dirty="0">
                <a:hlinkClick r:id="rId3"/>
              </a:rPr>
              <a:t>https://aka.ms/AA4gbio</a:t>
            </a:r>
            <a:r>
              <a:rPr lang="en-US" dirty="0"/>
              <a:t> </a:t>
            </a:r>
          </a:p>
          <a:p>
            <a:pPr>
              <a:lnSpc>
                <a:spcPct val="150000"/>
              </a:lnSpc>
            </a:pPr>
            <a:r>
              <a:rPr lang="en-US" dirty="0" err="1">
                <a:latin typeface="+mn-lt"/>
              </a:rPr>
              <a:t>Pomelo.EntityFrameworkCore.MySql</a:t>
            </a:r>
            <a:endParaRPr lang="en-US" dirty="0">
              <a:latin typeface="+mn-lt"/>
            </a:endParaRPr>
          </a:p>
          <a:p>
            <a:pPr lvl="1">
              <a:lnSpc>
                <a:spcPct val="150000"/>
              </a:lnSpc>
            </a:pPr>
            <a:r>
              <a:rPr lang="en-US" dirty="0">
                <a:hlinkClick r:id="rId4"/>
              </a:rPr>
              <a:t>https://aka.ms/AA4gbih</a:t>
            </a:r>
            <a:r>
              <a:rPr lang="en-US" dirty="0"/>
              <a:t> </a:t>
            </a:r>
            <a:endParaRPr lang="en-US" dirty="0">
              <a:latin typeface="+mn-lt"/>
            </a:endParaRPr>
          </a:p>
        </p:txBody>
      </p:sp>
    </p:spTree>
    <p:extLst>
      <p:ext uri="{BB962C8B-B14F-4D97-AF65-F5344CB8AC3E}">
        <p14:creationId xmlns:p14="http://schemas.microsoft.com/office/powerpoint/2010/main" val="5528500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A2AA-98E5-462A-929C-C15831BE4322}"/>
              </a:ext>
            </a:extLst>
          </p:cNvPr>
          <p:cNvSpPr>
            <a:spLocks noGrp="1"/>
          </p:cNvSpPr>
          <p:nvPr>
            <p:ph type="title"/>
          </p:nvPr>
        </p:nvSpPr>
        <p:spPr/>
        <p:txBody>
          <a:bodyPr/>
          <a:lstStyle/>
          <a:p>
            <a:r>
              <a:rPr lang="en-US" dirty="0"/>
              <a:t>PostgreSQL providers</a:t>
            </a:r>
          </a:p>
        </p:txBody>
      </p:sp>
      <p:sp>
        <p:nvSpPr>
          <p:cNvPr id="3" name="Text Placeholder 2">
            <a:extLst>
              <a:ext uri="{FF2B5EF4-FFF2-40B4-BE49-F238E27FC236}">
                <a16:creationId xmlns:a16="http://schemas.microsoft.com/office/drawing/2014/main" id="{3A8AE63D-CE3E-4991-A5D9-AF433254EFA0}"/>
              </a:ext>
            </a:extLst>
          </p:cNvPr>
          <p:cNvSpPr>
            <a:spLocks noGrp="1"/>
          </p:cNvSpPr>
          <p:nvPr>
            <p:ph type="body" sz="quarter" idx="10"/>
          </p:nvPr>
        </p:nvSpPr>
        <p:spPr>
          <a:xfrm>
            <a:off x="593725" y="1445022"/>
            <a:ext cx="11018520" cy="2367956"/>
          </a:xfrm>
        </p:spPr>
        <p:txBody>
          <a:bodyPr/>
          <a:lstStyle/>
          <a:p>
            <a:pPr>
              <a:lnSpc>
                <a:spcPct val="150000"/>
              </a:lnSpc>
            </a:pPr>
            <a:r>
              <a:rPr lang="en-US" dirty="0" err="1">
                <a:latin typeface="Segoe UI" panose="020B0502040204020203" pitchFamily="34" charset="0"/>
                <a:cs typeface="Segoe UI" panose="020B0502040204020203" pitchFamily="34" charset="0"/>
              </a:rPr>
              <a:t>Npgsql.EntityFrameworkCore.PostgreSQL</a:t>
            </a:r>
            <a:endParaRPr lang="en-US" dirty="0">
              <a:latin typeface="Segoe UI" panose="020B0502040204020203" pitchFamily="34" charset="0"/>
              <a:cs typeface="Segoe UI" panose="020B0502040204020203" pitchFamily="34" charset="0"/>
            </a:endParaRPr>
          </a:p>
          <a:p>
            <a:pPr marL="457200" lvl="2" indent="-228600">
              <a:lnSpc>
                <a:spcPct val="150000"/>
              </a:lnSpc>
            </a:pPr>
            <a:r>
              <a:rPr lang="en-US" sz="2000" dirty="0">
                <a:latin typeface="Segoe UI" panose="020B0502040204020203" pitchFamily="34" charset="0"/>
                <a:cs typeface="Segoe UI" panose="020B0502040204020203" pitchFamily="34" charset="0"/>
                <a:hlinkClick r:id="rId3"/>
              </a:rPr>
              <a:t>https://aka.ms/AA4gbii</a:t>
            </a:r>
            <a:r>
              <a:rPr lang="en-US" sz="2000" dirty="0">
                <a:latin typeface="Segoe UI" panose="020B0502040204020203" pitchFamily="34" charset="0"/>
                <a:cs typeface="Segoe UI" panose="020B0502040204020203" pitchFamily="34" charset="0"/>
              </a:rPr>
              <a:t> </a:t>
            </a:r>
          </a:p>
          <a:p>
            <a:pPr>
              <a:lnSpc>
                <a:spcPct val="150000"/>
              </a:lnSpc>
            </a:pPr>
            <a:r>
              <a:rPr lang="en-US" dirty="0" err="1">
                <a:latin typeface="Segoe UI" panose="020B0502040204020203" pitchFamily="34" charset="0"/>
                <a:cs typeface="Segoe UI" panose="020B0502040204020203" pitchFamily="34" charset="0"/>
              </a:rPr>
              <a:t>Devart.Data.PostgreSql.EFCore</a:t>
            </a:r>
            <a:endParaRPr lang="en-US" dirty="0">
              <a:latin typeface="Segoe UI" panose="020B0502040204020203" pitchFamily="34" charset="0"/>
              <a:cs typeface="Segoe UI" panose="020B0502040204020203" pitchFamily="34" charset="0"/>
            </a:endParaRPr>
          </a:p>
          <a:p>
            <a:pPr lvl="1">
              <a:lnSpc>
                <a:spcPct val="150000"/>
              </a:lnSpc>
            </a:pPr>
            <a:r>
              <a:rPr lang="en-US" dirty="0">
                <a:latin typeface="Segoe UI" panose="020B0502040204020203" pitchFamily="34" charset="0"/>
                <a:cs typeface="Segoe UI" panose="020B0502040204020203" pitchFamily="34" charset="0"/>
                <a:hlinkClick r:id="rId4"/>
              </a:rPr>
              <a:t>https://aka.ms/AA4gj9r</a:t>
            </a:r>
            <a:r>
              <a:rPr lang="en-US"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4945086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Modeling a database by using Entity Framework Core</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3754875"/>
            <a:ext cx="7593712" cy="2154436"/>
          </a:xfrm>
        </p:spPr>
        <p:txBody>
          <a:bodyPr/>
          <a:lstStyle/>
          <a:p>
            <a:r>
              <a:rPr lang="en-US" sz="2000" dirty="0"/>
              <a:t>public class Blog</a:t>
            </a:r>
          </a:p>
          <a:p>
            <a:r>
              <a:rPr lang="en-US" sz="2000" dirty="0"/>
              <a:t>{</a:t>
            </a:r>
          </a:p>
          <a:p>
            <a:r>
              <a:rPr lang="en-US" sz="2000" dirty="0"/>
              <a:t>	public int BlogId { get; set; }</a:t>
            </a:r>
          </a:p>
          <a:p>
            <a:r>
              <a:rPr lang="en-US" sz="2000" dirty="0"/>
              <a:t>	public string Url { get; set; }</a:t>
            </a:r>
          </a:p>
          <a:p>
            <a:r>
              <a:rPr lang="en-US" sz="2000" dirty="0"/>
              <a:t>	public string Description { get; set; }</a:t>
            </a:r>
          </a:p>
          <a:p>
            <a:r>
              <a:rPr lang="en-US" sz="2000" dirty="0"/>
              <a:t>}</a:t>
            </a:r>
          </a:p>
        </p:txBody>
      </p:sp>
      <p:graphicFrame>
        <p:nvGraphicFramePr>
          <p:cNvPr id="4" name="Table 3" descr="Example database with two records each containing a primary key field and two descriptive fields.">
            <a:extLst>
              <a:ext uri="{FF2B5EF4-FFF2-40B4-BE49-F238E27FC236}">
                <a16:creationId xmlns:a16="http://schemas.microsoft.com/office/drawing/2014/main" id="{AEBBE251-8E08-47F1-8475-2004EF59ADFD}"/>
              </a:ext>
            </a:extLst>
          </p:cNvPr>
          <p:cNvGraphicFramePr>
            <a:graphicFrameLocks noGrp="1"/>
          </p:cNvGraphicFramePr>
          <p:nvPr>
            <p:extLst>
              <p:ext uri="{D42A27DB-BD31-4B8C-83A1-F6EECF244321}">
                <p14:modId xmlns:p14="http://schemas.microsoft.com/office/powerpoint/2010/main" val="4242355329"/>
              </p:ext>
            </p:extLst>
          </p:nvPr>
        </p:nvGraphicFramePr>
        <p:xfrm>
          <a:off x="588263" y="1619211"/>
          <a:ext cx="7275256" cy="1483914"/>
        </p:xfrm>
        <a:graphic>
          <a:graphicData uri="http://schemas.openxmlformats.org/drawingml/2006/table">
            <a:tbl>
              <a:tblPr firstRow="1" firstCol="1">
                <a:tableStyleId>{793D81CF-94F2-401A-BA57-92F5A7B2D0C5}</a:tableStyleId>
              </a:tblPr>
              <a:tblGrid>
                <a:gridCol w="1119270">
                  <a:extLst>
                    <a:ext uri="{9D8B030D-6E8A-4147-A177-3AD203B41FA5}">
                      <a16:colId xmlns:a16="http://schemas.microsoft.com/office/drawing/2014/main" val="766649182"/>
                    </a:ext>
                  </a:extLst>
                </a:gridCol>
                <a:gridCol w="2238540">
                  <a:extLst>
                    <a:ext uri="{9D8B030D-6E8A-4147-A177-3AD203B41FA5}">
                      <a16:colId xmlns:a16="http://schemas.microsoft.com/office/drawing/2014/main" val="3722764828"/>
                    </a:ext>
                  </a:extLst>
                </a:gridCol>
                <a:gridCol w="3917446">
                  <a:extLst>
                    <a:ext uri="{9D8B030D-6E8A-4147-A177-3AD203B41FA5}">
                      <a16:colId xmlns:a16="http://schemas.microsoft.com/office/drawing/2014/main" val="913228881"/>
                    </a:ext>
                  </a:extLst>
                </a:gridCol>
              </a:tblGrid>
              <a:tr h="494119">
                <a:tc>
                  <a:txBody>
                    <a:bodyPr/>
                    <a:lstStyle/>
                    <a:p>
                      <a:pPr marL="0" marR="0">
                        <a:lnSpc>
                          <a:spcPct val="107000"/>
                        </a:lnSpc>
                        <a:spcBef>
                          <a:spcPts val="0"/>
                        </a:spcBef>
                        <a:spcAft>
                          <a:spcPts val="0"/>
                        </a:spcAft>
                      </a:pPr>
                      <a:r>
                        <a:rPr lang="en-US" sz="1800" dirty="0">
                          <a:effectLst/>
                        </a:rPr>
                        <a:t>BlogId</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Url</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1550830400"/>
                  </a:ext>
                </a:extLst>
              </a:tr>
              <a:tr h="494119">
                <a:tc>
                  <a:txBody>
                    <a:bodyPr/>
                    <a:lstStyle/>
                    <a:p>
                      <a:pPr marL="0" marR="0">
                        <a:lnSpc>
                          <a:spcPct val="107000"/>
                        </a:lnSpc>
                        <a:spcBef>
                          <a:spcPts val="0"/>
                        </a:spcBef>
                        <a:spcAft>
                          <a:spcPts val="0"/>
                        </a:spcAft>
                      </a:pPr>
                      <a:r>
                        <a:rPr lang="en-US" sz="1800" dirty="0">
                          <a:effectLst/>
                        </a:rPr>
                        <a:t>1</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/first-post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This is my first post on this platform</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684999938"/>
                  </a:ext>
                </a:extLst>
              </a:tr>
              <a:tr h="494119">
                <a:tc>
                  <a:txBody>
                    <a:bodyPr/>
                    <a:lstStyle/>
                    <a:p>
                      <a:pPr marL="0" marR="0">
                        <a:lnSpc>
                          <a:spcPct val="107000"/>
                        </a:lnSpc>
                        <a:spcBef>
                          <a:spcPts val="0"/>
                        </a:spcBef>
                        <a:spcAft>
                          <a:spcPts val="0"/>
                        </a:spcAft>
                      </a:pPr>
                      <a:r>
                        <a:rPr lang="en-US" sz="1800" dirty="0">
                          <a:effectLst/>
                        </a:rPr>
                        <a:t>2</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/follow-up-post</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tc>
                  <a:txBody>
                    <a:bodyPr/>
                    <a:lstStyle/>
                    <a:p>
                      <a:pPr marL="0" marR="0">
                        <a:lnSpc>
                          <a:spcPct val="107000"/>
                        </a:lnSpc>
                        <a:spcBef>
                          <a:spcPts val="0"/>
                        </a:spcBef>
                        <a:spcAft>
                          <a:spcPts val="0"/>
                        </a:spcAft>
                      </a:pPr>
                      <a:r>
                        <a:rPr lang="en-US" sz="1800" dirty="0">
                          <a:effectLst/>
                        </a:rPr>
                        <a:t>NULL</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tc>
                <a:extLst>
                  <a:ext uri="{0D108BD9-81ED-4DB2-BD59-A6C34878D82A}">
                    <a16:rowId xmlns:a16="http://schemas.microsoft.com/office/drawing/2014/main" val="2059555353"/>
                  </a:ext>
                </a:extLst>
              </a:tr>
            </a:tbl>
          </a:graphicData>
        </a:graphic>
      </p:graphicFrame>
    </p:spTree>
    <p:extLst>
      <p:ext uri="{BB962C8B-B14F-4D97-AF65-F5344CB8AC3E}">
        <p14:creationId xmlns:p14="http://schemas.microsoft.com/office/powerpoint/2010/main" val="2122180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Modeling classes</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36688"/>
            <a:ext cx="11018520" cy="1415772"/>
          </a:xfrm>
        </p:spPr>
        <p:txBody>
          <a:bodyPr/>
          <a:lstStyle/>
          <a:p>
            <a:r>
              <a:rPr lang="en-US" sz="2000" dirty="0"/>
              <a:t>public class BlogDatabase</a:t>
            </a:r>
          </a:p>
          <a:p>
            <a:r>
              <a:rPr lang="en-US" sz="2000" dirty="0"/>
              <a:t>{</a:t>
            </a:r>
          </a:p>
          <a:p>
            <a:r>
              <a:rPr lang="en-US" sz="2000" dirty="0"/>
              <a:t>	public IEnumerable&lt;Blog&gt; Blogs { get; set; }</a:t>
            </a:r>
          </a:p>
          <a:p>
            <a:r>
              <a:rPr lang="en-US" sz="2000" dirty="0"/>
              <a:t>}</a:t>
            </a:r>
          </a:p>
        </p:txBody>
      </p:sp>
    </p:spTree>
    <p:extLst>
      <p:ext uri="{BB962C8B-B14F-4D97-AF65-F5344CB8AC3E}">
        <p14:creationId xmlns:p14="http://schemas.microsoft.com/office/powerpoint/2010/main" val="37480198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fluent API</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36688"/>
            <a:ext cx="11018520" cy="2893100"/>
          </a:xfrm>
        </p:spPr>
        <p:txBody>
          <a:bodyPr/>
          <a:lstStyle/>
          <a:p>
            <a:r>
              <a:rPr lang="en-US" sz="2000" dirty="0"/>
              <a:t>protected override void OnModelCreating(ModelBuilder modelBuilder)</a:t>
            </a:r>
          </a:p>
          <a:p>
            <a:r>
              <a:rPr lang="en-US" sz="2000" dirty="0"/>
              <a:t>{</a:t>
            </a:r>
          </a:p>
          <a:p>
            <a:r>
              <a:rPr lang="en-US" sz="2000" dirty="0"/>
              <a:t>	modelBuilder.Entity&lt;Blog&gt;()</a:t>
            </a:r>
          </a:p>
          <a:p>
            <a:r>
              <a:rPr lang="en-US" sz="2000" dirty="0"/>
              <a:t>		.HasKey(c =&gt; c.BlogId)</a:t>
            </a:r>
          </a:p>
          <a:p>
            <a:r>
              <a:rPr lang="en-US" sz="2000" dirty="0"/>
              <a:t>		.Property(b =&gt; b.Url)</a:t>
            </a:r>
          </a:p>
          <a:p>
            <a:r>
              <a:rPr lang="en-US" sz="2000" dirty="0"/>
              <a:t>		.IsRequired()</a:t>
            </a:r>
          </a:p>
          <a:p>
            <a:r>
              <a:rPr lang="en-US" sz="2000" dirty="0"/>
              <a:t>		.Property(b =&gt; b.Description);</a:t>
            </a:r>
          </a:p>
          <a:p>
            <a:r>
              <a:rPr lang="en-US" sz="2000" dirty="0"/>
              <a:t>}</a:t>
            </a:r>
          </a:p>
        </p:txBody>
      </p:sp>
    </p:spTree>
    <p:extLst>
      <p:ext uri="{BB962C8B-B14F-4D97-AF65-F5344CB8AC3E}">
        <p14:creationId xmlns:p14="http://schemas.microsoft.com/office/powerpoint/2010/main" val="18970226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SQL Database</a:t>
            </a:r>
          </a:p>
          <a:p>
            <a:pPr marL="342900" indent="-342900">
              <a:buFont typeface="Arial" panose="020B0604020202020204" pitchFamily="34" charset="0"/>
              <a:buChar char="•"/>
            </a:pPr>
            <a:r>
              <a:rPr lang="en-US" dirty="0"/>
              <a:t>Create, read, update, and delete database entities by using code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data annotations</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36688"/>
            <a:ext cx="11018520" cy="3631763"/>
          </a:xfrm>
        </p:spPr>
        <p:txBody>
          <a:bodyPr/>
          <a:lstStyle/>
          <a:p>
            <a:r>
              <a:rPr lang="en-US" sz="2000" dirty="0"/>
              <a:t>public class Blog</a:t>
            </a:r>
          </a:p>
          <a:p>
            <a:r>
              <a:rPr lang="en-US" sz="2000" dirty="0"/>
              <a:t>{</a:t>
            </a:r>
          </a:p>
          <a:p>
            <a:r>
              <a:rPr lang="en-US" sz="2000" dirty="0"/>
              <a:t>	[Key]</a:t>
            </a:r>
          </a:p>
          <a:p>
            <a:r>
              <a:rPr lang="en-US" sz="2000" dirty="0"/>
              <a:t>	public int BlogId { get; set; }</a:t>
            </a:r>
          </a:p>
          <a:p>
            <a:endParaRPr lang="en-US" sz="2000" dirty="0"/>
          </a:p>
          <a:p>
            <a:r>
              <a:rPr lang="en-US" sz="2000" dirty="0"/>
              <a:t>	[Required]</a:t>
            </a:r>
          </a:p>
          <a:p>
            <a:r>
              <a:rPr lang="en-US" sz="2000" dirty="0"/>
              <a:t>	public string Url { get; set; }</a:t>
            </a:r>
          </a:p>
          <a:p>
            <a:endParaRPr lang="en-US" sz="2000" dirty="0"/>
          </a:p>
          <a:p>
            <a:r>
              <a:rPr lang="en-US" sz="2000" dirty="0"/>
              <a:t>	public string Description { get; set; }</a:t>
            </a:r>
          </a:p>
          <a:p>
            <a:r>
              <a:rPr lang="en-US" sz="2000" dirty="0"/>
              <a:t>}</a:t>
            </a:r>
          </a:p>
        </p:txBody>
      </p:sp>
    </p:spTree>
    <p:extLst>
      <p:ext uri="{BB962C8B-B14F-4D97-AF65-F5344CB8AC3E}">
        <p14:creationId xmlns:p14="http://schemas.microsoft.com/office/powerpoint/2010/main" val="30557497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p:txBody>
          <a:bodyPr/>
          <a:lstStyle/>
          <a:p>
            <a:r>
              <a:rPr lang="en-US" dirty="0"/>
              <a:t>Entity Framework DbContext implementation</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36688"/>
            <a:ext cx="11018520" cy="1415772"/>
          </a:xfrm>
        </p:spPr>
        <p:txBody>
          <a:bodyPr/>
          <a:lstStyle/>
          <a:p>
            <a:r>
              <a:rPr lang="en-US" sz="2000" dirty="0"/>
              <a:t>public class BlogContext : DbContext</a:t>
            </a:r>
          </a:p>
          <a:p>
            <a:r>
              <a:rPr lang="en-US" sz="2000" dirty="0"/>
              <a:t>{</a:t>
            </a:r>
          </a:p>
          <a:p>
            <a:r>
              <a:rPr lang="en-US" sz="2000" dirty="0"/>
              <a:t>    public DbSet&lt;Blog&gt; Blogs { get; set; }</a:t>
            </a:r>
          </a:p>
          <a:p>
            <a:r>
              <a:rPr lang="en-US" sz="2000" dirty="0"/>
              <a:t>}</a:t>
            </a:r>
          </a:p>
        </p:txBody>
      </p:sp>
    </p:spTree>
    <p:extLst>
      <p:ext uri="{BB962C8B-B14F-4D97-AF65-F5344CB8AC3E}">
        <p14:creationId xmlns:p14="http://schemas.microsoft.com/office/powerpoint/2010/main" val="18353700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a:xfrm>
            <a:off x="588263" y="457200"/>
            <a:ext cx="11018520" cy="553998"/>
          </a:xfrm>
        </p:spPr>
        <p:txBody>
          <a:bodyPr/>
          <a:lstStyle/>
          <a:p>
            <a:r>
              <a:rPr lang="en-US" dirty="0"/>
              <a:t>Querying databases by using Entity Framework Core</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46213"/>
            <a:ext cx="11018520" cy="2523768"/>
          </a:xfrm>
        </p:spPr>
        <p:txBody>
          <a:bodyPr/>
          <a:lstStyle/>
          <a:p>
            <a:r>
              <a:rPr lang="en-US" sz="2000" dirty="0"/>
              <a:t>List&lt;Blog&gt; allblogs = context.Blogs.ToList();</a:t>
            </a:r>
          </a:p>
          <a:p>
            <a:endParaRPr lang="en-US" sz="2000" dirty="0"/>
          </a:p>
          <a:p>
            <a:r>
              <a:rPr lang="en-US" sz="2000" dirty="0"/>
              <a:t>IEnumerable&lt;Blog&gt; someblogs = context.Blogs</a:t>
            </a:r>
          </a:p>
          <a:p>
            <a:r>
              <a:rPr lang="en-US" sz="2000" dirty="0"/>
              <a:t>	.Where(b =&gt; b.Url.Contains("dotnet"))</a:t>
            </a:r>
          </a:p>
          <a:p>
            <a:endParaRPr lang="en-US" sz="2000" dirty="0"/>
          </a:p>
          <a:p>
            <a:r>
              <a:rPr lang="en-US" sz="2000" dirty="0"/>
              <a:t>Blog specificblog = context.Blogs</a:t>
            </a:r>
          </a:p>
          <a:p>
            <a:r>
              <a:rPr lang="en-US" sz="2000" dirty="0"/>
              <a:t>	.Single(b =&gt; b.BlogId == 1);</a:t>
            </a:r>
          </a:p>
        </p:txBody>
      </p:sp>
    </p:spTree>
    <p:extLst>
      <p:ext uri="{BB962C8B-B14F-4D97-AF65-F5344CB8AC3E}">
        <p14:creationId xmlns:p14="http://schemas.microsoft.com/office/powerpoint/2010/main" val="30781207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a:xfrm>
            <a:off x="588263" y="457200"/>
            <a:ext cx="11018520" cy="553998"/>
          </a:xfrm>
        </p:spPr>
        <p:txBody>
          <a:bodyPr/>
          <a:lstStyle/>
          <a:p>
            <a:r>
              <a:rPr lang="en-US" dirty="0"/>
              <a:t>Creating records by using Entity Framework</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46213"/>
            <a:ext cx="11018520" cy="3939540"/>
          </a:xfrm>
        </p:spPr>
        <p:txBody>
          <a:bodyPr/>
          <a:lstStyle/>
          <a:p>
            <a:r>
              <a:rPr lang="en-US" sz="2000" dirty="0"/>
              <a:t>using (var context = new BlogContext())</a:t>
            </a:r>
          </a:p>
          <a:p>
            <a:r>
              <a:rPr lang="en-US" sz="2000" dirty="0"/>
              <a:t>{</a:t>
            </a:r>
          </a:p>
          <a:p>
            <a:r>
              <a:rPr lang="en-US" sz="2000" dirty="0"/>
              <a:t>    var blog = new Blog { Url = "/sample-post", Description = "This is an example of a post." };</a:t>
            </a:r>
          </a:p>
          <a:p>
            <a:endParaRPr lang="en-US" sz="2000" dirty="0"/>
          </a:p>
          <a:p>
            <a:r>
              <a:rPr lang="en-US" sz="2000" dirty="0"/>
              <a:t>    context.Blogs.Add(blog);</a:t>
            </a:r>
          </a:p>
          <a:p>
            <a:endParaRPr lang="en-US" sz="2000" dirty="0"/>
          </a:p>
          <a:p>
            <a:r>
              <a:rPr lang="en-US" sz="2000" dirty="0"/>
              <a:t>    context.SaveChanges();</a:t>
            </a:r>
          </a:p>
          <a:p>
            <a:endParaRPr lang="en-US" sz="2000" dirty="0"/>
          </a:p>
          <a:p>
            <a:r>
              <a:rPr lang="en-US" sz="2000" dirty="0"/>
              <a:t>    Console.WriteLine(blog.BlogId + ": " +  blog.Url);</a:t>
            </a:r>
          </a:p>
          <a:p>
            <a:r>
              <a:rPr lang="en-US" sz="2000" dirty="0"/>
              <a:t>}</a:t>
            </a:r>
          </a:p>
        </p:txBody>
      </p:sp>
    </p:spTree>
    <p:extLst>
      <p:ext uri="{BB962C8B-B14F-4D97-AF65-F5344CB8AC3E}">
        <p14:creationId xmlns:p14="http://schemas.microsoft.com/office/powerpoint/2010/main" val="25041021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8C5C-6E40-4A3D-B1DC-C36D8965DEA9}"/>
              </a:ext>
            </a:extLst>
          </p:cNvPr>
          <p:cNvSpPr>
            <a:spLocks noGrp="1"/>
          </p:cNvSpPr>
          <p:nvPr>
            <p:ph type="title"/>
          </p:nvPr>
        </p:nvSpPr>
        <p:spPr>
          <a:xfrm>
            <a:off x="588263" y="457200"/>
            <a:ext cx="11018520" cy="553998"/>
          </a:xfrm>
        </p:spPr>
        <p:txBody>
          <a:bodyPr/>
          <a:lstStyle/>
          <a:p>
            <a:r>
              <a:rPr lang="en-US" dirty="0"/>
              <a:t>Modifying records by using Entity Framework</a:t>
            </a:r>
          </a:p>
        </p:txBody>
      </p:sp>
      <p:sp>
        <p:nvSpPr>
          <p:cNvPr id="3" name="Text Placeholder 2">
            <a:extLst>
              <a:ext uri="{FF2B5EF4-FFF2-40B4-BE49-F238E27FC236}">
                <a16:creationId xmlns:a16="http://schemas.microsoft.com/office/drawing/2014/main" id="{B74D6C5D-3955-4E47-8FF5-BF7D2ABFAC9A}"/>
              </a:ext>
            </a:extLst>
          </p:cNvPr>
          <p:cNvSpPr>
            <a:spLocks noGrp="1"/>
          </p:cNvSpPr>
          <p:nvPr>
            <p:ph type="body" sz="quarter" idx="10"/>
          </p:nvPr>
        </p:nvSpPr>
        <p:spPr>
          <a:xfrm>
            <a:off x="588263" y="1446213"/>
            <a:ext cx="11018520" cy="2893100"/>
          </a:xfrm>
        </p:spPr>
        <p:txBody>
          <a:bodyPr/>
          <a:lstStyle/>
          <a:p>
            <a:r>
              <a:rPr lang="en-US" sz="2000" dirty="0"/>
              <a:t>using (var context = new BlogContext())</a:t>
            </a:r>
          </a:p>
          <a:p>
            <a:r>
              <a:rPr lang="en-US" sz="2000" dirty="0"/>
              <a:t>{</a:t>
            </a:r>
          </a:p>
          <a:p>
            <a:r>
              <a:rPr lang="en-US" sz="2000" dirty="0"/>
              <a:t>    var blog = context.Blogs.First();</a:t>
            </a:r>
          </a:p>
          <a:p>
            <a:endParaRPr lang="en-US" sz="2000" dirty="0"/>
          </a:p>
          <a:p>
            <a:r>
              <a:rPr lang="en-US" sz="2000" dirty="0"/>
              <a:t>    blog.Url = "/original-post";</a:t>
            </a:r>
          </a:p>
          <a:p>
            <a:endParaRPr lang="en-US" sz="2000" dirty="0"/>
          </a:p>
          <a:p>
            <a:r>
              <a:rPr lang="en-US" sz="2000" dirty="0"/>
              <a:t>    context.SaveChanges();</a:t>
            </a:r>
          </a:p>
          <a:p>
            <a:r>
              <a:rPr lang="en-US" sz="2000" dirty="0"/>
              <a:t>}</a:t>
            </a:r>
          </a:p>
        </p:txBody>
      </p:sp>
    </p:spTree>
    <p:extLst>
      <p:ext uri="{BB962C8B-B14F-4D97-AF65-F5344CB8AC3E}">
        <p14:creationId xmlns:p14="http://schemas.microsoft.com/office/powerpoint/2010/main" val="3113104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EEAA-1C02-46F1-953E-86BB2AC0F443}"/>
              </a:ext>
            </a:extLst>
          </p:cNvPr>
          <p:cNvSpPr>
            <a:spLocks noGrp="1"/>
          </p:cNvSpPr>
          <p:nvPr>
            <p:ph type="title"/>
          </p:nvPr>
        </p:nvSpPr>
        <p:spPr>
          <a:xfrm>
            <a:off x="585216" y="2534625"/>
            <a:ext cx="9144000" cy="997196"/>
          </a:xfrm>
        </p:spPr>
        <p:txBody>
          <a:bodyPr/>
          <a:lstStyle/>
          <a:p>
            <a:r>
              <a:rPr lang="en-US" dirty="0"/>
              <a:t>Demo: Writing Entity Framework code by using C#</a:t>
            </a:r>
          </a:p>
        </p:txBody>
      </p:sp>
      <p:sp>
        <p:nvSpPr>
          <p:cNvPr id="3" name="Text Placeholder 2">
            <a:extLst>
              <a:ext uri="{FF2B5EF4-FFF2-40B4-BE49-F238E27FC236}">
                <a16:creationId xmlns:a16="http://schemas.microsoft.com/office/drawing/2014/main" id="{E3E61CC2-6328-491C-B7D4-03AF4388182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39031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615553"/>
          </a:xfrm>
        </p:spPr>
        <p:txBody>
          <a:bodyPr/>
          <a:lstStyle/>
          <a:p>
            <a:pPr marL="342900" indent="-342900">
              <a:buFont typeface="Arial" panose="020B0604020202020204" pitchFamily="34" charset="0"/>
              <a:buChar char="•"/>
            </a:pPr>
            <a:r>
              <a:rPr lang="en-US" dirty="0"/>
              <a:t>Azure SQL Database</a:t>
            </a:r>
          </a:p>
          <a:p>
            <a:pPr marL="342900" indent="-342900">
              <a:buFont typeface="Arial" panose="020B0604020202020204" pitchFamily="34" charset="0"/>
              <a:buChar char="•"/>
            </a:pPr>
            <a:r>
              <a:rPr lang="en-US" dirty="0"/>
              <a:t>Create, read, update, and delete database entities by using code</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SQL Database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a:xfrm>
            <a:off x="588263" y="457200"/>
            <a:ext cx="11018520" cy="553998"/>
          </a:xfrm>
        </p:spPr>
        <p:txBody>
          <a:bodyPr/>
          <a:lstStyle/>
          <a:p>
            <a:r>
              <a:rPr lang="en-US" dirty="0"/>
              <a:t>Azure SQL Database</a:t>
            </a:r>
          </a:p>
        </p:txBody>
      </p:sp>
      <p:sp>
        <p:nvSpPr>
          <p:cNvPr id="3" name="Text Placeholder 2">
            <a:extLst>
              <a:ext uri="{FF2B5EF4-FFF2-40B4-BE49-F238E27FC236}">
                <a16:creationId xmlns:a16="http://schemas.microsoft.com/office/drawing/2014/main" id="{EBFF9F2F-A8F2-4869-BB6B-F2EAB17B9B4E}"/>
              </a:ext>
            </a:extLst>
          </p:cNvPr>
          <p:cNvSpPr>
            <a:spLocks noGrp="1"/>
          </p:cNvSpPr>
          <p:nvPr>
            <p:ph type="body" sz="quarter" idx="10"/>
          </p:nvPr>
        </p:nvSpPr>
        <p:spPr>
          <a:xfrm>
            <a:off x="584200" y="1435497"/>
            <a:ext cx="11018520" cy="2573012"/>
          </a:xfrm>
        </p:spPr>
        <p:txBody>
          <a:bodyPr/>
          <a:lstStyle/>
          <a:p>
            <a:r>
              <a:rPr lang="en-US" dirty="0">
                <a:latin typeface="+mn-lt"/>
              </a:rPr>
              <a:t>Relational database managed service</a:t>
            </a:r>
          </a:p>
          <a:p>
            <a:pPr lvl="1"/>
            <a:r>
              <a:rPr lang="en-US" dirty="0"/>
              <a:t>Microsoft handles patching and updates</a:t>
            </a:r>
          </a:p>
          <a:p>
            <a:r>
              <a:rPr lang="en-US" dirty="0">
                <a:latin typeface="+mn-lt"/>
              </a:rPr>
              <a:t>Shares code and features with SQL Server</a:t>
            </a:r>
          </a:p>
          <a:p>
            <a:r>
              <a:rPr lang="en-US" dirty="0">
                <a:latin typeface="+mn-lt"/>
              </a:rPr>
              <a:t>Two purchasing models</a:t>
            </a:r>
          </a:p>
          <a:p>
            <a:pPr lvl="1"/>
            <a:r>
              <a:rPr lang="en-US" dirty="0" err="1"/>
              <a:t>vCore</a:t>
            </a:r>
            <a:r>
              <a:rPr lang="en-US" dirty="0"/>
              <a:t>-based compute purchasing</a:t>
            </a:r>
          </a:p>
          <a:p>
            <a:pPr lvl="1"/>
            <a:r>
              <a:rPr lang="en-US" dirty="0"/>
              <a:t>DTU-based throughput purchasing</a:t>
            </a:r>
          </a:p>
        </p:txBody>
      </p:sp>
    </p:spTree>
    <p:extLst>
      <p:ext uri="{BB962C8B-B14F-4D97-AF65-F5344CB8AC3E}">
        <p14:creationId xmlns:p14="http://schemas.microsoft.com/office/powerpoint/2010/main" val="16154474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581E-CC83-465A-AE05-DDD824700123}"/>
              </a:ext>
            </a:extLst>
          </p:cNvPr>
          <p:cNvSpPr>
            <a:spLocks noGrp="1"/>
          </p:cNvSpPr>
          <p:nvPr>
            <p:ph type="title"/>
          </p:nvPr>
        </p:nvSpPr>
        <p:spPr/>
        <p:txBody>
          <a:bodyPr/>
          <a:lstStyle/>
          <a:p>
            <a:r>
              <a:rPr lang="en-US" dirty="0"/>
              <a:t>Azure SQL Database deployment options</a:t>
            </a:r>
          </a:p>
        </p:txBody>
      </p:sp>
      <p:grpSp>
        <p:nvGrpSpPr>
          <p:cNvPr id="4" name="Group 3" descr="Illustrates the relationship between the Azure SQL DB service and all of its variant services (&quot;Managed Instance&quot;, &quot;Single&quot;, and &quot;Elastic Pool&quot;).">
            <a:extLst>
              <a:ext uri="{FF2B5EF4-FFF2-40B4-BE49-F238E27FC236}">
                <a16:creationId xmlns:a16="http://schemas.microsoft.com/office/drawing/2014/main" id="{8DD6B3E7-F12F-49EF-8D86-80EE822F0CC3}"/>
              </a:ext>
            </a:extLst>
          </p:cNvPr>
          <p:cNvGrpSpPr/>
          <p:nvPr/>
        </p:nvGrpSpPr>
        <p:grpSpPr>
          <a:xfrm>
            <a:off x="1481738" y="2448373"/>
            <a:ext cx="9228524" cy="2638781"/>
            <a:chOff x="1481738" y="2448373"/>
            <a:chExt cx="9228524" cy="2638781"/>
          </a:xfrm>
        </p:grpSpPr>
        <p:pic>
          <p:nvPicPr>
            <p:cNvPr id="5" name="Picture 4" descr="Illustrates the relationship between the Azure SQL DB service and all of its variant services (&quot;Managed Instance&quot;, &quot;Single&quot;, and &quot;Elastic Pool&quot;).">
              <a:extLst>
                <a:ext uri="{FF2B5EF4-FFF2-40B4-BE49-F238E27FC236}">
                  <a16:creationId xmlns:a16="http://schemas.microsoft.com/office/drawing/2014/main" id="{B26D3311-2160-42F9-987F-8382687BC25F}"/>
                </a:ext>
              </a:extLst>
            </p:cNvPr>
            <p:cNvPicPr>
              <a:picLocks noChangeAspect="1"/>
            </p:cNvPicPr>
            <p:nvPr/>
          </p:nvPicPr>
          <p:blipFill>
            <a:blip r:embed="rId3"/>
            <a:stretch>
              <a:fillRect/>
            </a:stretch>
          </p:blipFill>
          <p:spPr>
            <a:xfrm>
              <a:off x="1481738" y="2448373"/>
              <a:ext cx="9228524" cy="2638781"/>
            </a:xfrm>
            <a:prstGeom prst="rect">
              <a:avLst/>
            </a:prstGeom>
          </p:spPr>
        </p:pic>
        <p:sp>
          <p:nvSpPr>
            <p:cNvPr id="3" name="TextBox 2">
              <a:extLst>
                <a:ext uri="{FF2B5EF4-FFF2-40B4-BE49-F238E27FC236}">
                  <a16:creationId xmlns:a16="http://schemas.microsoft.com/office/drawing/2014/main" id="{53E6A97B-98DD-466F-B8CE-30D45414060A}"/>
                </a:ext>
              </a:extLst>
            </p:cNvPr>
            <p:cNvSpPr txBox="1"/>
            <p:nvPr/>
          </p:nvSpPr>
          <p:spPr>
            <a:xfrm>
              <a:off x="2343956" y="4223524"/>
              <a:ext cx="1893194" cy="677108"/>
            </a:xfrm>
            <a:prstGeom prst="rect">
              <a:avLst/>
            </a:prstGeom>
            <a:solidFill>
              <a:srgbClr val="CBB3D1"/>
            </a:solidFill>
          </p:spPr>
          <p:txBody>
            <a:bodyPr wrap="square" lIns="91440" tIns="0" rIns="0" bIns="0" rtlCol="0">
              <a:spAutoFit/>
            </a:bodyPr>
            <a:lstStyle/>
            <a:p>
              <a:pPr algn="l"/>
              <a:r>
                <a:rPr lang="en-US" sz="2200" b="1" dirty="0">
                  <a:gradFill>
                    <a:gsLst>
                      <a:gs pos="2917">
                        <a:schemeClr val="tx1"/>
                      </a:gs>
                      <a:gs pos="30000">
                        <a:schemeClr val="tx1"/>
                      </a:gs>
                    </a:gsLst>
                    <a:lin ang="5400000" scaled="0"/>
                  </a:gradFill>
                </a:rPr>
                <a:t>Managed Instance</a:t>
              </a:r>
            </a:p>
          </p:txBody>
        </p:sp>
        <p:sp>
          <p:nvSpPr>
            <p:cNvPr id="6" name="TextBox 5">
              <a:extLst>
                <a:ext uri="{FF2B5EF4-FFF2-40B4-BE49-F238E27FC236}">
                  <a16:creationId xmlns:a16="http://schemas.microsoft.com/office/drawing/2014/main" id="{E72A4993-23FF-47D3-8CAA-9448141C547E}"/>
                </a:ext>
              </a:extLst>
            </p:cNvPr>
            <p:cNvSpPr txBox="1"/>
            <p:nvPr/>
          </p:nvSpPr>
          <p:spPr>
            <a:xfrm>
              <a:off x="5610617" y="4263280"/>
              <a:ext cx="1664826" cy="567137"/>
            </a:xfrm>
            <a:prstGeom prst="rect">
              <a:avLst/>
            </a:prstGeom>
            <a:solidFill>
              <a:srgbClr val="FDD01C"/>
            </a:solidFill>
          </p:spPr>
          <p:txBody>
            <a:bodyPr wrap="square" lIns="91440" tIns="0" rIns="0" bIns="0" rtlCol="0" anchor="ctr" anchorCtr="0">
              <a:noAutofit/>
            </a:bodyPr>
            <a:lstStyle/>
            <a:p>
              <a:pPr algn="l"/>
              <a:r>
                <a:rPr lang="en-US" sz="2200" b="1" dirty="0">
                  <a:gradFill>
                    <a:gsLst>
                      <a:gs pos="2917">
                        <a:schemeClr val="tx1"/>
                      </a:gs>
                      <a:gs pos="30000">
                        <a:schemeClr val="tx1"/>
                      </a:gs>
                    </a:gsLst>
                    <a:lin ang="5400000" scaled="0"/>
                  </a:gradFill>
                </a:rPr>
                <a:t>Single</a:t>
              </a:r>
            </a:p>
          </p:txBody>
        </p:sp>
        <p:sp>
          <p:nvSpPr>
            <p:cNvPr id="7" name="TextBox 6">
              <a:extLst>
                <a:ext uri="{FF2B5EF4-FFF2-40B4-BE49-F238E27FC236}">
                  <a16:creationId xmlns:a16="http://schemas.microsoft.com/office/drawing/2014/main" id="{250BE0D5-43A5-47EB-8DB2-CD44A43324A3}"/>
                </a:ext>
              </a:extLst>
            </p:cNvPr>
            <p:cNvSpPr txBox="1"/>
            <p:nvPr/>
          </p:nvSpPr>
          <p:spPr>
            <a:xfrm>
              <a:off x="9011601" y="4263280"/>
              <a:ext cx="1404607" cy="637352"/>
            </a:xfrm>
            <a:prstGeom prst="rect">
              <a:avLst/>
            </a:prstGeom>
            <a:solidFill>
              <a:srgbClr val="D5E86B"/>
            </a:solidFill>
          </p:spPr>
          <p:txBody>
            <a:bodyPr wrap="square" lIns="91440" tIns="91440" rIns="0" bIns="91440" rtlCol="0" anchor="ctr" anchorCtr="0">
              <a:noAutofit/>
            </a:bodyPr>
            <a:lstStyle/>
            <a:p>
              <a:pPr algn="l"/>
              <a:r>
                <a:rPr lang="en-US" sz="2200" b="1" dirty="0">
                  <a:gradFill>
                    <a:gsLst>
                      <a:gs pos="2917">
                        <a:schemeClr val="tx1"/>
                      </a:gs>
                      <a:gs pos="30000">
                        <a:schemeClr val="tx1"/>
                      </a:gs>
                    </a:gsLst>
                    <a:lin ang="5400000" scaled="0"/>
                  </a:gradFill>
                </a:rPr>
                <a:t>Elastic Pool</a:t>
              </a:r>
            </a:p>
          </p:txBody>
        </p:sp>
        <p:sp>
          <p:nvSpPr>
            <p:cNvPr id="8" name="TextBox 7">
              <a:extLst>
                <a:ext uri="{FF2B5EF4-FFF2-40B4-BE49-F238E27FC236}">
                  <a16:creationId xmlns:a16="http://schemas.microsoft.com/office/drawing/2014/main" id="{7E4E3214-D6D5-4C43-9EC3-EB1A3095B1C2}"/>
                </a:ext>
              </a:extLst>
            </p:cNvPr>
            <p:cNvSpPr txBox="1"/>
            <p:nvPr/>
          </p:nvSpPr>
          <p:spPr>
            <a:xfrm>
              <a:off x="5234609" y="2563062"/>
              <a:ext cx="1987826" cy="696408"/>
            </a:xfrm>
            <a:prstGeom prst="rect">
              <a:avLst/>
            </a:prstGeom>
            <a:solidFill>
              <a:srgbClr val="9CE4FA"/>
            </a:solidFill>
          </p:spPr>
          <p:txBody>
            <a:bodyPr wrap="square" lIns="91440" tIns="91440" rIns="0" bIns="91440" rtlCol="0" anchor="ctr" anchorCtr="0">
              <a:noAutofit/>
            </a:bodyPr>
            <a:lstStyle/>
            <a:p>
              <a:pPr algn="ctr"/>
              <a:r>
                <a:rPr lang="en-US" sz="2200" b="1" dirty="0">
                  <a:gradFill>
                    <a:gsLst>
                      <a:gs pos="2917">
                        <a:schemeClr val="tx1"/>
                      </a:gs>
                      <a:gs pos="30000">
                        <a:schemeClr val="tx1"/>
                      </a:gs>
                    </a:gsLst>
                    <a:lin ang="5400000" scaled="0"/>
                  </a:gradFill>
                </a:rPr>
                <a:t>SQL Database</a:t>
              </a:r>
            </a:p>
            <a:p>
              <a:pPr algn="ctr"/>
              <a:r>
                <a:rPr lang="en-US" sz="2200" dirty="0">
                  <a:gradFill>
                    <a:gsLst>
                      <a:gs pos="2917">
                        <a:schemeClr val="tx1"/>
                      </a:gs>
                      <a:gs pos="30000">
                        <a:schemeClr val="tx1"/>
                      </a:gs>
                    </a:gsLst>
                    <a:lin ang="5400000" scaled="0"/>
                  </a:gradFill>
                </a:rPr>
                <a:t>(PaaS)</a:t>
              </a:r>
            </a:p>
          </p:txBody>
        </p:sp>
      </p:grpSp>
    </p:spTree>
    <p:extLst>
      <p:ext uri="{BB962C8B-B14F-4D97-AF65-F5344CB8AC3E}">
        <p14:creationId xmlns:p14="http://schemas.microsoft.com/office/powerpoint/2010/main" val="11151190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Choosing the right SQL option in Azure</a:t>
            </a:r>
          </a:p>
        </p:txBody>
      </p:sp>
      <p:graphicFrame>
        <p:nvGraphicFramePr>
          <p:cNvPr id="4" name="Table 3" descr="Table illustrating advantages for each SQL Server option in Azure. Columns are: SQL Server on VM, Azure SQL Database (Managed Instance), Azure SQL Database (Logical server).">
            <a:extLst>
              <a:ext uri="{FF2B5EF4-FFF2-40B4-BE49-F238E27FC236}">
                <a16:creationId xmlns:a16="http://schemas.microsoft.com/office/drawing/2014/main" id="{332AD451-F7E6-420C-A039-A56FB7C1F250}"/>
              </a:ext>
            </a:extLst>
          </p:cNvPr>
          <p:cNvGraphicFramePr>
            <a:graphicFrameLocks noGrp="1"/>
          </p:cNvGraphicFramePr>
          <p:nvPr>
            <p:extLst>
              <p:ext uri="{D42A27DB-BD31-4B8C-83A1-F6EECF244321}">
                <p14:modId xmlns:p14="http://schemas.microsoft.com/office/powerpoint/2010/main" val="464786961"/>
              </p:ext>
            </p:extLst>
          </p:nvPr>
        </p:nvGraphicFramePr>
        <p:xfrm>
          <a:off x="609600" y="1420781"/>
          <a:ext cx="10972800" cy="4846320"/>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160343">
                <a:tc>
                  <a:txBody>
                    <a:bodyPr/>
                    <a:lstStyle/>
                    <a:p>
                      <a:pPr algn="ctr"/>
                      <a:r>
                        <a:rPr lang="en-US" sz="1800" dirty="0">
                          <a:effectLst/>
                        </a:rPr>
                        <a:t>SQL Server on a </a:t>
                      </a:r>
                      <a:br>
                        <a:rPr lang="en-US" sz="1800" dirty="0">
                          <a:effectLst/>
                        </a:rPr>
                      </a:br>
                      <a:r>
                        <a:rPr lang="en-US" sz="1800" dirty="0">
                          <a:effectLst/>
                        </a:rPr>
                        <a:t>virtual machine (VM)</a:t>
                      </a:r>
                    </a:p>
                  </a:txBody>
                  <a:tcPr marL="45720" marR="45720" anchor="ct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tc>
                <a:extLst>
                  <a:ext uri="{0D108BD9-81ED-4DB2-BD59-A6C34878D82A}">
                    <a16:rowId xmlns:a16="http://schemas.microsoft.com/office/drawing/2014/main" val="1892380651"/>
                  </a:ext>
                </a:extLst>
              </a:tr>
              <a:tr h="1452557">
                <a:tc>
                  <a:txBody>
                    <a:bodyPr/>
                    <a:lstStyle/>
                    <a:p>
                      <a:pPr marL="285750" indent="-285750">
                        <a:buFont typeface="Arial" panose="020B0604020202020204" pitchFamily="34" charset="0"/>
                        <a:buChar char="•"/>
                      </a:pPr>
                      <a:r>
                        <a:rPr lang="en-US" sz="1800" dirty="0">
                          <a:effectLst/>
                        </a:rPr>
                        <a:t>You have full control over the SQL Server engine</a:t>
                      </a:r>
                    </a:p>
                    <a:p>
                      <a:pPr marL="285750" indent="-285750">
                        <a:buFont typeface="Arial" panose="020B0604020202020204" pitchFamily="34" charset="0"/>
                        <a:buChar char="•"/>
                      </a:pPr>
                      <a:r>
                        <a:rPr lang="en-US" sz="1800" dirty="0">
                          <a:effectLst/>
                        </a:rPr>
                        <a:t>Up to 99.95% availability</a:t>
                      </a:r>
                    </a:p>
                    <a:p>
                      <a:pPr marL="285750" indent="-285750">
                        <a:buFont typeface="Arial" panose="020B0604020202020204" pitchFamily="34" charset="0"/>
                        <a:buChar char="•"/>
                      </a:pPr>
                      <a:r>
                        <a:rPr lang="en-US" sz="1800" dirty="0">
                          <a:effectLst/>
                        </a:rPr>
                        <a:t>Full parity with the matching version of on-premises SQL Server</a:t>
                      </a:r>
                    </a:p>
                    <a:p>
                      <a:pPr marL="285750" indent="-285750">
                        <a:buFont typeface="Arial" panose="020B0604020202020204" pitchFamily="34" charset="0"/>
                        <a:buChar char="•"/>
                      </a:pPr>
                      <a:r>
                        <a:rPr lang="en-US" sz="1800" dirty="0">
                          <a:effectLst/>
                        </a:rPr>
                        <a:t>Fixed, well-known database engine version</a:t>
                      </a:r>
                    </a:p>
                    <a:p>
                      <a:pPr marL="285750" indent="-285750">
                        <a:buFont typeface="Arial" panose="020B0604020202020204" pitchFamily="34" charset="0"/>
                        <a:buChar char="•"/>
                      </a:pPr>
                      <a:r>
                        <a:rPr lang="en-US" sz="1800" dirty="0">
                          <a:effectLst/>
                        </a:rPr>
                        <a:t>Easy migration from SQL Server on-premises</a:t>
                      </a:r>
                    </a:p>
                    <a:p>
                      <a:pPr marL="285750" indent="-285750">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85750" indent="-285750">
                        <a:buFont typeface="Arial" panose="020B0604020202020204" pitchFamily="34" charset="0"/>
                        <a:buChar char="•"/>
                      </a:pPr>
                      <a:r>
                        <a:rPr lang="en-US" sz="1800" dirty="0">
                          <a:effectLst/>
                        </a:rPr>
                        <a:t>You have the ability to deploy application or services on the host where SQL Server is placed</a:t>
                      </a:r>
                    </a:p>
                  </a:txBody>
                  <a:tcPr marL="45720" marR="45720"/>
                </a:tc>
                <a:tc>
                  <a:txBody>
                    <a:bodyPr/>
                    <a:lstStyle/>
                    <a:p>
                      <a:pPr marL="285750" indent="-285750">
                        <a:buFont typeface="Arial" panose="020B0604020202020204" pitchFamily="34" charset="0"/>
                        <a:buChar char="•"/>
                      </a:pPr>
                      <a:r>
                        <a:rPr lang="en-US" sz="1800" dirty="0">
                          <a:effectLst/>
                        </a:rPr>
                        <a:t>High compatibility with SQL Server on-premises</a:t>
                      </a:r>
                    </a:p>
                    <a:p>
                      <a:pPr marL="285750" indent="-285750">
                        <a:buFont typeface="Arial" panose="020B0604020202020204" pitchFamily="34" charset="0"/>
                        <a:buChar char="•"/>
                      </a:pPr>
                      <a:r>
                        <a:rPr lang="en-US" sz="1800" dirty="0">
                          <a:effectLst/>
                        </a:rPr>
                        <a:t>99.99% availability guaranteed</a:t>
                      </a:r>
                    </a:p>
                    <a:p>
                      <a:pPr marL="285750" indent="-285750">
                        <a:buFont typeface="Arial" panose="020B0604020202020204" pitchFamily="34" charset="0"/>
                        <a:buChar char="•"/>
                      </a:pPr>
                      <a:r>
                        <a:rPr lang="en-US" sz="1800" dirty="0">
                          <a:effectLst/>
                        </a:rPr>
                        <a:t>Built-in backups, patching, recovery</a:t>
                      </a:r>
                    </a:p>
                    <a:p>
                      <a:pPr marL="285750" indent="-285750">
                        <a:buFont typeface="Arial" panose="020B0604020202020204" pitchFamily="34" charset="0"/>
                        <a:buChar char="•"/>
                      </a:pPr>
                      <a:r>
                        <a:rPr lang="en-US" sz="1800" dirty="0">
                          <a:effectLst/>
                        </a:rPr>
                        <a:t>Latest stable Database Engine version</a:t>
                      </a:r>
                    </a:p>
                    <a:p>
                      <a:pPr marL="285750" indent="-285750">
                        <a:buFont typeface="Arial" panose="020B0604020202020204" pitchFamily="34" charset="0"/>
                        <a:buChar char="•"/>
                      </a:pPr>
                      <a:r>
                        <a:rPr lang="en-US" sz="1800" dirty="0">
                          <a:effectLst/>
                        </a:rPr>
                        <a:t>Easy migration from SQL Server</a:t>
                      </a:r>
                    </a:p>
                    <a:p>
                      <a:pPr marL="285750" indent="-285750">
                        <a:buFont typeface="Arial" panose="020B0604020202020204" pitchFamily="34" charset="0"/>
                        <a:buChar char="•"/>
                      </a:pPr>
                      <a:r>
                        <a:rPr lang="en-US" sz="1800" dirty="0">
                          <a:effectLst/>
                        </a:rPr>
                        <a:t>Private IP address within Azure </a:t>
                      </a:r>
                      <a:r>
                        <a:rPr lang="en-US" sz="1800" dirty="0" err="1">
                          <a:effectLst/>
                        </a:rPr>
                        <a:t>VNet</a:t>
                      </a:r>
                      <a:endParaRPr lang="en-US" sz="1800" dirty="0">
                        <a:effectLst/>
                      </a:endParaRPr>
                    </a:p>
                    <a:p>
                      <a:pPr marL="285750" indent="-285750">
                        <a:buFont typeface="Arial" panose="020B0604020202020204" pitchFamily="34" charset="0"/>
                        <a:buChar char="•"/>
                      </a:pPr>
                      <a:r>
                        <a:rPr lang="en-US" sz="1800" dirty="0">
                          <a:effectLst/>
                        </a:rPr>
                        <a:t>Built-in advanced intelligence and security</a:t>
                      </a:r>
                    </a:p>
                    <a:p>
                      <a:pPr marL="285750" indent="-285750">
                        <a:buFont typeface="Arial" panose="020B0604020202020204" pitchFamily="34" charset="0"/>
                        <a:buChar char="•"/>
                      </a:pPr>
                      <a:r>
                        <a:rPr lang="en-US" sz="1800" dirty="0">
                          <a:effectLst/>
                        </a:rPr>
                        <a:t>Online change of resources (CPU/storage)</a:t>
                      </a:r>
                    </a:p>
                  </a:txBody>
                  <a:tcPr marL="45720" marR="45720"/>
                </a:tc>
                <a:tc>
                  <a:txBody>
                    <a:bodyPr/>
                    <a:lstStyle/>
                    <a:p>
                      <a:pPr marL="285750" indent="-285750">
                        <a:buFont typeface="Arial" panose="020B0604020202020204" pitchFamily="34" charset="0"/>
                        <a:buChar char="•"/>
                      </a:pPr>
                      <a:r>
                        <a:rPr lang="en-US" sz="1800" dirty="0">
                          <a:effectLst/>
                        </a:rPr>
                        <a:t>The most commonly used SQL Server features are available</a:t>
                      </a:r>
                    </a:p>
                    <a:p>
                      <a:pPr marL="285750" indent="-285750">
                        <a:buFont typeface="Arial" panose="020B0604020202020204" pitchFamily="34" charset="0"/>
                        <a:buChar char="•"/>
                      </a:pPr>
                      <a:r>
                        <a:rPr lang="en-US" sz="1800" dirty="0">
                          <a:effectLst/>
                        </a:rPr>
                        <a:t>99.99% availability guaranteed</a:t>
                      </a:r>
                    </a:p>
                    <a:p>
                      <a:pPr marL="285750" indent="-285750">
                        <a:buFont typeface="Arial" panose="020B0604020202020204" pitchFamily="34" charset="0"/>
                        <a:buChar char="•"/>
                      </a:pPr>
                      <a:r>
                        <a:rPr lang="en-US" sz="1800" dirty="0">
                          <a:effectLst/>
                        </a:rPr>
                        <a:t>Built-in backups, patching, recovery</a:t>
                      </a:r>
                    </a:p>
                    <a:p>
                      <a:pPr marL="285750" indent="-285750">
                        <a:buFont typeface="Arial" panose="020B0604020202020204" pitchFamily="34" charset="0"/>
                        <a:buChar char="•"/>
                      </a:pPr>
                      <a:r>
                        <a:rPr lang="en-US" sz="1800" dirty="0">
                          <a:effectLst/>
                        </a:rPr>
                        <a:t>Latest stable Database Engine version</a:t>
                      </a:r>
                    </a:p>
                    <a:p>
                      <a:pPr marL="285750" indent="-285750">
                        <a:buFont typeface="Arial" panose="020B0604020202020204" pitchFamily="34" charset="0"/>
                        <a:buChar char="•"/>
                      </a:pPr>
                      <a:r>
                        <a:rPr lang="en-US" sz="1800" dirty="0">
                          <a:effectLst/>
                        </a:rPr>
                        <a:t>Ability to assign necessary resources (CPU/storage) to individual databases</a:t>
                      </a:r>
                    </a:p>
                    <a:p>
                      <a:pPr marL="285750" indent="-285750">
                        <a:buFont typeface="Arial" panose="020B0604020202020204" pitchFamily="34" charset="0"/>
                        <a:buChar char="•"/>
                      </a:pPr>
                      <a:r>
                        <a:rPr lang="en-US" sz="1800" dirty="0">
                          <a:effectLst/>
                        </a:rPr>
                        <a:t>Built-in advanced intelligence and security</a:t>
                      </a:r>
                    </a:p>
                    <a:p>
                      <a:pPr marL="285750" indent="-285750">
                        <a:buFont typeface="Arial" panose="020B0604020202020204" pitchFamily="34" charset="0"/>
                        <a:buChar char="•"/>
                      </a:pPr>
                      <a:r>
                        <a:rPr lang="en-US" sz="1800" dirty="0">
                          <a:effectLst/>
                        </a:rPr>
                        <a:t>Online change of resources (CPU/storage)</a:t>
                      </a:r>
                    </a:p>
                  </a:txBody>
                  <a:tcPr marL="45720" marR="45720"/>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42280126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B43-7B86-46DC-8605-E39C224B660A}"/>
              </a:ext>
            </a:extLst>
          </p:cNvPr>
          <p:cNvSpPr>
            <a:spLocks noGrp="1"/>
          </p:cNvSpPr>
          <p:nvPr>
            <p:ph type="title"/>
          </p:nvPr>
        </p:nvSpPr>
        <p:spPr/>
        <p:txBody>
          <a:bodyPr/>
          <a:lstStyle/>
          <a:p>
            <a:r>
              <a:rPr lang="en-US" dirty="0"/>
              <a:t>SQL option weaknesses</a:t>
            </a:r>
          </a:p>
        </p:txBody>
      </p:sp>
      <p:graphicFrame>
        <p:nvGraphicFramePr>
          <p:cNvPr id="3" name="Table 2" descr="Table illustrating weaknesses for each SQL Server option in Azure. Columns are: SQL Server on VM, Azure SQL Database (Managed Instance), Azure SQL Database (Logical server).">
            <a:extLst>
              <a:ext uri="{FF2B5EF4-FFF2-40B4-BE49-F238E27FC236}">
                <a16:creationId xmlns:a16="http://schemas.microsoft.com/office/drawing/2014/main" id="{80F88E02-38FD-45FF-81CD-FB4CC22F55BD}"/>
              </a:ext>
            </a:extLst>
          </p:cNvPr>
          <p:cNvGraphicFramePr>
            <a:graphicFrameLocks noGrp="1"/>
          </p:cNvGraphicFramePr>
          <p:nvPr>
            <p:extLst>
              <p:ext uri="{D42A27DB-BD31-4B8C-83A1-F6EECF244321}">
                <p14:modId xmlns:p14="http://schemas.microsoft.com/office/powerpoint/2010/main" val="2362165118"/>
              </p:ext>
            </p:extLst>
          </p:nvPr>
        </p:nvGraphicFramePr>
        <p:xfrm>
          <a:off x="609600" y="1420781"/>
          <a:ext cx="10972800" cy="4572000"/>
        </p:xfrm>
        <a:graphic>
          <a:graphicData uri="http://schemas.openxmlformats.org/drawingml/2006/table">
            <a:tbl>
              <a:tblPr firstRow="1">
                <a:tableStyleId>{793D81CF-94F2-401A-BA57-92F5A7B2D0C5}</a:tableStyleId>
              </a:tblPr>
              <a:tblGrid>
                <a:gridCol w="3657600">
                  <a:extLst>
                    <a:ext uri="{9D8B030D-6E8A-4147-A177-3AD203B41FA5}">
                      <a16:colId xmlns:a16="http://schemas.microsoft.com/office/drawing/2014/main" val="850890663"/>
                    </a:ext>
                  </a:extLst>
                </a:gridCol>
                <a:gridCol w="3657600">
                  <a:extLst>
                    <a:ext uri="{9D8B030D-6E8A-4147-A177-3AD203B41FA5}">
                      <a16:colId xmlns:a16="http://schemas.microsoft.com/office/drawing/2014/main" val="2987299937"/>
                    </a:ext>
                  </a:extLst>
                </a:gridCol>
                <a:gridCol w="3657600">
                  <a:extLst>
                    <a:ext uri="{9D8B030D-6E8A-4147-A177-3AD203B41FA5}">
                      <a16:colId xmlns:a16="http://schemas.microsoft.com/office/drawing/2014/main" val="3263965111"/>
                    </a:ext>
                  </a:extLst>
                </a:gridCol>
              </a:tblGrid>
              <a:tr h="160343">
                <a:tc>
                  <a:txBody>
                    <a:bodyPr/>
                    <a:lstStyle/>
                    <a:p>
                      <a:pPr algn="ctr"/>
                      <a:r>
                        <a:rPr lang="en-US" sz="1800" dirty="0">
                          <a:effectLst/>
                        </a:rPr>
                        <a:t>SQL Server on VM</a:t>
                      </a:r>
                    </a:p>
                  </a:txBody>
                  <a:tcPr marL="45720" marR="45720" anchor="ctr"/>
                </a:tc>
                <a:tc>
                  <a:txBody>
                    <a:bodyPr/>
                    <a:lstStyle/>
                    <a:p>
                      <a:pPr algn="ctr"/>
                      <a:r>
                        <a:rPr lang="en-US" sz="1800" dirty="0">
                          <a:effectLst/>
                        </a:rPr>
                        <a:t>Azure SQL Database </a:t>
                      </a:r>
                      <a:br>
                        <a:rPr lang="en-US" sz="1800" dirty="0">
                          <a:effectLst/>
                        </a:rPr>
                      </a:br>
                      <a:r>
                        <a:rPr lang="en-US" sz="1800" dirty="0">
                          <a:effectLst/>
                        </a:rPr>
                        <a:t>(Managed Instance)</a:t>
                      </a:r>
                    </a:p>
                  </a:txBody>
                  <a:tcPr marL="45720" marR="45720" anchor="ctr"/>
                </a:tc>
                <a:tc>
                  <a:txBody>
                    <a:bodyPr/>
                    <a:lstStyle/>
                    <a:p>
                      <a:pPr algn="ctr"/>
                      <a:r>
                        <a:rPr lang="en-US" sz="1800" dirty="0">
                          <a:effectLst/>
                        </a:rPr>
                        <a:t>Azure SQL Database </a:t>
                      </a:r>
                      <a:br>
                        <a:rPr lang="en-US" sz="1800" dirty="0">
                          <a:effectLst/>
                        </a:rPr>
                      </a:br>
                      <a:r>
                        <a:rPr lang="en-US" sz="1800" dirty="0">
                          <a:effectLst/>
                        </a:rPr>
                        <a:t>(Logical server)</a:t>
                      </a:r>
                    </a:p>
                  </a:txBody>
                  <a:tcPr marL="45720" marR="45720" anchor="ctr"/>
                </a:tc>
                <a:extLst>
                  <a:ext uri="{0D108BD9-81ED-4DB2-BD59-A6C34878D82A}">
                    <a16:rowId xmlns:a16="http://schemas.microsoft.com/office/drawing/2014/main" val="1892380651"/>
                  </a:ext>
                </a:extLst>
              </a:tr>
              <a:tr h="1452557">
                <a:tc>
                  <a:txBody>
                    <a:bodyPr/>
                    <a:lstStyle/>
                    <a:p>
                      <a:pPr marL="285750" indent="-285750">
                        <a:buFont typeface="Arial" panose="020B0604020202020204" pitchFamily="34" charset="0"/>
                        <a:buChar char="•"/>
                      </a:pPr>
                      <a:r>
                        <a:rPr lang="en-US" sz="1800" dirty="0">
                          <a:effectLst/>
                        </a:rPr>
                        <a:t>You need to manage your backups and patches</a:t>
                      </a:r>
                    </a:p>
                    <a:p>
                      <a:pPr marL="285750" indent="-285750">
                        <a:buFont typeface="Arial" panose="020B0604020202020204" pitchFamily="34" charset="0"/>
                        <a:buChar char="•"/>
                      </a:pPr>
                      <a:r>
                        <a:rPr lang="en-US" sz="1800" dirty="0">
                          <a:effectLst/>
                        </a:rPr>
                        <a:t>You need to implement your own high-availability solution</a:t>
                      </a:r>
                    </a:p>
                    <a:p>
                      <a:pPr marL="285750" indent="-285750">
                        <a:buFont typeface="Arial" panose="020B0604020202020204" pitchFamily="34" charset="0"/>
                        <a:buChar char="•"/>
                      </a:pPr>
                      <a:r>
                        <a:rPr lang="en-US" sz="1800" dirty="0">
                          <a:effectLst/>
                        </a:rPr>
                        <a:t>There is downtime while changing the resources (CPU/storage)</a:t>
                      </a:r>
                    </a:p>
                  </a:txBody>
                  <a:tcPr marL="45720" marR="45720"/>
                </a:tc>
                <a:tc>
                  <a:txBody>
                    <a:bodyPr/>
                    <a:lstStyle/>
                    <a:p>
                      <a:pPr marL="285750" indent="-285750">
                        <a:buFont typeface="Arial" panose="020B0604020202020204" pitchFamily="34" charset="0"/>
                        <a:buChar char="•"/>
                      </a:pPr>
                      <a:r>
                        <a:rPr lang="en-US" sz="1800" dirty="0">
                          <a:effectLst/>
                        </a:rPr>
                        <a:t>There is still a minimal number of SQL Server features that are not available</a:t>
                      </a:r>
                    </a:p>
                    <a:p>
                      <a:pPr marL="285750" indent="-285750">
                        <a:buFont typeface="Arial" panose="020B0604020202020204" pitchFamily="34" charset="0"/>
                        <a:buChar char="•"/>
                      </a:pPr>
                      <a:r>
                        <a:rPr lang="en-US" sz="1800" dirty="0">
                          <a:effectLst/>
                        </a:rPr>
                        <a:t>No guaranteed exact maintenance time (but nearly transparent)</a:t>
                      </a:r>
                    </a:p>
                    <a:p>
                      <a:pPr marL="285750" indent="-285750">
                        <a:buFont typeface="Arial" panose="020B0604020202020204" pitchFamily="34" charset="0"/>
                        <a:buChar char="•"/>
                      </a:pPr>
                      <a:r>
                        <a:rPr lang="en-US" sz="1800" dirty="0">
                          <a:effectLst/>
                        </a:rPr>
                        <a:t>Compatibility with the SQL Server version can be achieved only by using database compatibility levels</a:t>
                      </a:r>
                    </a:p>
                  </a:txBody>
                  <a:tcPr marL="45720" marR="45720"/>
                </a:tc>
                <a:tc>
                  <a:txBody>
                    <a:bodyPr/>
                    <a:lstStyle/>
                    <a:p>
                      <a:pPr marL="285750" indent="-285750">
                        <a:buFont typeface="Arial" panose="020B0604020202020204" pitchFamily="34" charset="0"/>
                        <a:buChar char="•"/>
                      </a:pPr>
                      <a:r>
                        <a:rPr lang="en-US" sz="1800" dirty="0">
                          <a:effectLst/>
                        </a:rPr>
                        <a:t>Migration from SQL Server might be difficult</a:t>
                      </a:r>
                    </a:p>
                    <a:p>
                      <a:pPr marL="285750" indent="-285750">
                        <a:buFont typeface="Arial" panose="020B0604020202020204" pitchFamily="34" charset="0"/>
                        <a:buChar char="•"/>
                      </a:pPr>
                      <a:r>
                        <a:rPr lang="en-US" sz="1800" dirty="0">
                          <a:effectLst/>
                        </a:rPr>
                        <a:t>Some SQL Server features are not available</a:t>
                      </a:r>
                    </a:p>
                    <a:p>
                      <a:pPr marL="285750" indent="-285750">
                        <a:buFont typeface="Arial" panose="020B0604020202020204" pitchFamily="34" charset="0"/>
                        <a:buChar char="•"/>
                      </a:pPr>
                      <a:r>
                        <a:rPr lang="en-US" sz="1800" dirty="0">
                          <a:effectLst/>
                        </a:rPr>
                        <a:t>No guaranteed exact maintenance time (but nearly transparent)</a:t>
                      </a:r>
                    </a:p>
                    <a:p>
                      <a:pPr marL="285750" indent="-285750">
                        <a:buFont typeface="Arial" panose="020B0604020202020204" pitchFamily="34" charset="0"/>
                        <a:buChar char="•"/>
                      </a:pPr>
                      <a:r>
                        <a:rPr lang="en-US" sz="1800" dirty="0">
                          <a:effectLst/>
                        </a:rPr>
                        <a:t>Compatibility with the SQL Server version can be achieved only by using database compatibility levels</a:t>
                      </a:r>
                    </a:p>
                    <a:p>
                      <a:pPr marL="285750" indent="-285750">
                        <a:buFont typeface="Arial" panose="020B0604020202020204" pitchFamily="34" charset="0"/>
                        <a:buChar char="•"/>
                      </a:pPr>
                      <a:r>
                        <a:rPr lang="en-US" sz="1800" dirty="0">
                          <a:effectLst/>
                        </a:rPr>
                        <a:t>Private IP address cannot be assigned (you can limit the access using firewall rules)</a:t>
                      </a:r>
                    </a:p>
                  </a:txBody>
                  <a:tcPr marL="45720" marR="45720"/>
                </a:tc>
                <a:extLst>
                  <a:ext uri="{0D108BD9-81ED-4DB2-BD59-A6C34878D82A}">
                    <a16:rowId xmlns:a16="http://schemas.microsoft.com/office/drawing/2014/main" val="2352382952"/>
                  </a:ext>
                </a:extLst>
              </a:tr>
            </a:tbl>
          </a:graphicData>
        </a:graphic>
      </p:graphicFrame>
    </p:spTree>
    <p:extLst>
      <p:ext uri="{BB962C8B-B14F-4D97-AF65-F5344CB8AC3E}">
        <p14:creationId xmlns:p14="http://schemas.microsoft.com/office/powerpoint/2010/main" val="30430526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BFCB-781E-4B1D-90B3-C3854936DB34}"/>
              </a:ext>
            </a:extLst>
          </p:cNvPr>
          <p:cNvSpPr>
            <a:spLocks noGrp="1"/>
          </p:cNvSpPr>
          <p:nvPr>
            <p:ph type="title"/>
          </p:nvPr>
        </p:nvSpPr>
        <p:spPr>
          <a:xfrm>
            <a:off x="585216" y="3033223"/>
            <a:ext cx="9144000" cy="498598"/>
          </a:xfrm>
        </p:spPr>
        <p:txBody>
          <a:bodyPr/>
          <a:lstStyle/>
          <a:p>
            <a:r>
              <a:rPr lang="en-US" dirty="0"/>
              <a:t>Demo: Creating an Azure SQL Database</a:t>
            </a:r>
          </a:p>
        </p:txBody>
      </p:sp>
      <p:sp>
        <p:nvSpPr>
          <p:cNvPr id="3" name="Text Placeholder 2">
            <a:extLst>
              <a:ext uri="{FF2B5EF4-FFF2-40B4-BE49-F238E27FC236}">
                <a16:creationId xmlns:a16="http://schemas.microsoft.com/office/drawing/2014/main" id="{C25DDC3C-A07A-482E-A127-7212B79C906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1923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7946-4D42-4FA8-9DD0-B9D703BF19D0}"/>
              </a:ext>
            </a:extLst>
          </p:cNvPr>
          <p:cNvSpPr>
            <a:spLocks noGrp="1"/>
          </p:cNvSpPr>
          <p:nvPr>
            <p:ph type="title"/>
          </p:nvPr>
        </p:nvSpPr>
        <p:spPr/>
        <p:txBody>
          <a:bodyPr/>
          <a:lstStyle/>
          <a:p>
            <a:r>
              <a:rPr lang="en-US" dirty="0"/>
              <a:t>Copy an Azure SQL database - Azure portal</a:t>
            </a:r>
          </a:p>
        </p:txBody>
      </p:sp>
      <p:pic>
        <p:nvPicPr>
          <p:cNvPr id="5" name="Picture 4" descr="Screenshot of the Copy blade for a SQL database in the Azure portal.">
            <a:extLst>
              <a:ext uri="{FF2B5EF4-FFF2-40B4-BE49-F238E27FC236}">
                <a16:creationId xmlns:a16="http://schemas.microsoft.com/office/drawing/2014/main" id="{341F207F-2143-461C-B66E-E1BA4A23E828}"/>
              </a:ext>
            </a:extLst>
          </p:cNvPr>
          <p:cNvPicPr>
            <a:picLocks noChangeAspect="1"/>
          </p:cNvPicPr>
          <p:nvPr/>
        </p:nvPicPr>
        <p:blipFill>
          <a:blip r:embed="rId3"/>
          <a:stretch>
            <a:fillRect/>
          </a:stretch>
        </p:blipFill>
        <p:spPr>
          <a:xfrm>
            <a:off x="588263" y="1309258"/>
            <a:ext cx="11141170" cy="5091542"/>
          </a:xfrm>
          <a:prstGeom prst="rect">
            <a:avLst/>
          </a:prstGeom>
        </p:spPr>
      </p:pic>
    </p:spTree>
    <p:extLst>
      <p:ext uri="{BB962C8B-B14F-4D97-AF65-F5344CB8AC3E}">
        <p14:creationId xmlns:p14="http://schemas.microsoft.com/office/powerpoint/2010/main" val="335360967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3339</Words>
  <Application>Microsoft Office PowerPoint</Application>
  <PresentationFormat>Widescreen</PresentationFormat>
  <Paragraphs>364</Paragraphs>
  <Slides>27</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AZ-203.3 Module 03: Develop solutions that use a relational database</vt:lpstr>
      <vt:lpstr>Topics</vt:lpstr>
      <vt:lpstr>Lesson 01: Azure SQL Database</vt:lpstr>
      <vt:lpstr>Azure SQL Database</vt:lpstr>
      <vt:lpstr>Azure SQL Database deployment options</vt:lpstr>
      <vt:lpstr>Choosing the right SQL option in Azure</vt:lpstr>
      <vt:lpstr>SQL option weaknesses</vt:lpstr>
      <vt:lpstr>Demo: Creating an Azure SQL Database</vt:lpstr>
      <vt:lpstr>Copy an Azure SQL database - Azure portal</vt:lpstr>
      <vt:lpstr>Copy an Azure SQL database – Azure PowerShell</vt:lpstr>
      <vt:lpstr>Lesson 02: Create, read, update, and delete database entities by using code</vt:lpstr>
      <vt:lpstr>Entity Framework</vt:lpstr>
      <vt:lpstr>Entity Framework Core and Entity Framework</vt:lpstr>
      <vt:lpstr>Entity Framework providers</vt:lpstr>
      <vt:lpstr>MySQL providers</vt:lpstr>
      <vt:lpstr>PostgreSQL providers</vt:lpstr>
      <vt:lpstr>Modeling a database by using Entity Framework Core</vt:lpstr>
      <vt:lpstr>Modeling classes</vt:lpstr>
      <vt:lpstr>Entity Framework fluent API</vt:lpstr>
      <vt:lpstr>Entity Framework data annotations</vt:lpstr>
      <vt:lpstr>Entity Framework DbContext implementation</vt:lpstr>
      <vt:lpstr>Querying databases by using Entity Framework Core</vt:lpstr>
      <vt:lpstr>Creating records by using Entity Framework</vt:lpstr>
      <vt:lpstr>Modifying records by using Entity Framework</vt:lpstr>
      <vt:lpstr>Demo: Writing Entity Framework code by using C#</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2019-03-12T18:26:31Z</dcterms:modified>
</cp:coreProperties>
</file>