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33"/>
  </p:notesMasterIdLst>
  <p:handoutMasterIdLst>
    <p:handoutMasterId r:id="rId34"/>
  </p:handoutMasterIdLst>
  <p:sldIdLst>
    <p:sldId id="1719" r:id="rId3"/>
    <p:sldId id="1892" r:id="rId4"/>
    <p:sldId id="1888" r:id="rId5"/>
    <p:sldId id="1920" r:id="rId6"/>
    <p:sldId id="1921" r:id="rId7"/>
    <p:sldId id="1922" r:id="rId8"/>
    <p:sldId id="1923" r:id="rId9"/>
    <p:sldId id="1906" r:id="rId10"/>
    <p:sldId id="1907" r:id="rId11"/>
    <p:sldId id="1929" r:id="rId12"/>
    <p:sldId id="1909" r:id="rId13"/>
    <p:sldId id="1890" r:id="rId14"/>
    <p:sldId id="1925" r:id="rId15"/>
    <p:sldId id="1917" r:id="rId16"/>
    <p:sldId id="1916" r:id="rId17"/>
    <p:sldId id="1918" r:id="rId18"/>
    <p:sldId id="1940" r:id="rId19"/>
    <p:sldId id="1928" r:id="rId20"/>
    <p:sldId id="1911" r:id="rId21"/>
    <p:sldId id="1883" r:id="rId22"/>
    <p:sldId id="1912" r:id="rId23"/>
    <p:sldId id="1913" r:id="rId24"/>
    <p:sldId id="1914" r:id="rId25"/>
    <p:sldId id="1915" r:id="rId26"/>
    <p:sldId id="1941" r:id="rId27"/>
    <p:sldId id="260" r:id="rId28"/>
    <p:sldId id="261" r:id="rId29"/>
    <p:sldId id="270" r:id="rId30"/>
    <p:sldId id="1893" r:id="rId31"/>
    <p:sldId id="1886"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Blob Storage" id="{2E675DD4-771C-422F-8A39-69BEC512AEEE}">
          <p14:sldIdLst>
            <p14:sldId id="1888"/>
            <p14:sldId id="1920"/>
            <p14:sldId id="1921"/>
            <p14:sldId id="1922"/>
            <p14:sldId id="1923"/>
            <p14:sldId id="1906"/>
            <p14:sldId id="1907"/>
            <p14:sldId id="1929"/>
            <p14:sldId id="1909"/>
          </p14:sldIdLst>
        </p14:section>
        <p14:section name="Lesson 02: Working with Azure Blob Storage" id="{232A6C67-0603-4144-901A-DDF31D00D39F}">
          <p14:sldIdLst>
            <p14:sldId id="1890"/>
            <p14:sldId id="1925"/>
            <p14:sldId id="1917"/>
            <p14:sldId id="1916"/>
            <p14:sldId id="1918"/>
            <p14:sldId id="1940"/>
            <p14:sldId id="1928"/>
            <p14:sldId id="1911"/>
            <p14:sldId id="1883"/>
            <p14:sldId id="1912"/>
            <p14:sldId id="1913"/>
            <p14:sldId id="1914"/>
            <p14:sldId id="1915"/>
            <p14:sldId id="1941"/>
          </p14:sldIdLst>
        </p14:section>
        <p14:section name="Lab: Constructing a polyglot data solution" id="{E52E03CF-6AE6-4570-95F9-3D1F8667D530}">
          <p14:sldIdLst>
            <p14:sldId id="260"/>
            <p14:sldId id="261"/>
            <p14:sldId id="270"/>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899" autoAdjust="0"/>
  </p:normalViewPr>
  <p:slideViewPr>
    <p:cSldViewPr snapToGrid="0">
      <p:cViewPr>
        <p:scale>
          <a:sx n="100" d="100"/>
          <a:sy n="100" d="100"/>
        </p:scale>
        <p:origin x="924" y="43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11:27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11:21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Azure Blob storage.</a:t>
            </a:r>
          </a:p>
          <a:p>
            <a:pPr marL="171450" indent="-171450">
              <a:buFontTx/>
              <a:buChar char="-"/>
            </a:pPr>
            <a:r>
              <a:rPr lang="en-US" dirty="0"/>
              <a:t>Working with Azure Blob storage.</a:t>
            </a:r>
          </a:p>
          <a:p>
            <a:pPr marL="171450" indent="-171450">
              <a:buFontTx/>
              <a:buChar char="-"/>
            </a:pPr>
            <a:r>
              <a:rPr lang="en-US"/>
              <a:t>Lab: Constructing a polyglot data solution</a:t>
            </a:r>
            <a:endParaRPr lang="en-US" dirty="0"/>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scenario where an SAS is useful is a service where users read and write their own data to your storage account. In a scenario where a storage account stores user data, there are two typical design patterns:</a:t>
            </a:r>
          </a:p>
          <a:p>
            <a:pPr marL="171450" indent="-171450">
              <a:buFont typeface="Arial" panose="020B0604020202020204" pitchFamily="34" charset="0"/>
              <a:buChar char="•"/>
            </a:pPr>
            <a:r>
              <a:rPr lang="en-US" dirty="0"/>
              <a:t>Clients upload and download data via a front-end proxy service, which performs authentication. This front-end proxy service has the advantage of allowing the validation of business rules, but for large amounts of data or high-volume transactions, creating a service that can scale to match demand might be expensive or difficult.</a:t>
            </a:r>
          </a:p>
          <a:p>
            <a:pPr marL="171450" indent="-171450">
              <a:buFont typeface="Arial" panose="020B0604020202020204" pitchFamily="34" charset="0"/>
              <a:buChar char="•"/>
            </a:pPr>
            <a:r>
              <a:rPr lang="en-US" dirty="0"/>
              <a:t>Using the valet key pattern, a lightweight service authenticates the client as needed and then generates a SAS. After the client receives the SAS, they can access storage account resources directly with the permissions defined by the SAS and for the interval allowed by the SAS. The SAS mitigates the need for routing all data through the front-end proxy service.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11:25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958755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Shared Access Signature can take one of two forms: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ad hoc SAS.</a:t>
            </a:r>
            <a:r>
              <a:rPr lang="en-US" sz="882" b="0" i="0" kern="1200" dirty="0">
                <a:solidFill>
                  <a:schemeClr val="tx1"/>
                </a:solidFill>
                <a:effectLst/>
                <a:latin typeface="Segoe UI Light" pitchFamily="34" charset="0"/>
                <a:ea typeface="+mn-ea"/>
                <a:cs typeface="+mn-cs"/>
              </a:rPr>
              <a:t> When you create an ad hoc SAS, the start time, expiration time, and permissions for the SAS are all specified on the SAS URI (or implied in the case where the start time is omitted). This type of SAS can be created on a container, blob, table, or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 SAS with a stored access policy.</a:t>
            </a:r>
            <a:r>
              <a:rPr lang="en-US" sz="882" b="0" i="0" kern="1200" dirty="0">
                <a:solidFill>
                  <a:schemeClr val="tx1"/>
                </a:solidFill>
                <a:effectLst/>
                <a:latin typeface="Segoe UI Light" pitchFamily="34" charset="0"/>
                <a:ea typeface="+mn-ea"/>
                <a:cs typeface="+mn-cs"/>
              </a:rPr>
              <a:t> A stored access policy is defined on a resource container—a blob container, table, or queue—and can be used to manage constraints for one or more Shared Access Signatures. When you associate an SAS with a stored access policy, the SAS inherits the constraints—the start time, expiration time, and permissions—defined for the stored access policy.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difference between the two forms is important for one key scenario: revocation. An SAS is a URL, so anyone who obtains the SAS can use it regardless of who requested it to begin with. If a SAS is published publicly, it can be used by anyone in the world. Stored access policies give you the option to revoke permissions without having to regenerate the storage account keys. Set the expiration on these to be a very long time (or infinite), and make sure that it is regularly updated to move it further into the future.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018296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Managing blob properties and metadata.</a:t>
            </a:r>
          </a:p>
          <a:p>
            <a:pPr marL="171450" indent="-171450">
              <a:buFontTx/>
              <a:buChar char="-"/>
            </a:pPr>
            <a:r>
              <a:rPr lang="en-US" dirty="0"/>
              <a:t>Manipulating blob container properties in .NET.</a:t>
            </a:r>
          </a:p>
          <a:p>
            <a:pPr marL="171450" indent="-171450">
              <a:buFontTx/>
              <a:buChar char="-"/>
            </a:pPr>
            <a:r>
              <a:rPr lang="en-US" dirty="0"/>
              <a:t>Manipulating blob container metadata in .NET.</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Lease blob operation.</a:t>
            </a:r>
          </a:p>
          <a:p>
            <a:pPr marL="171450" indent="-171450">
              <a:buFontTx/>
              <a:buChar char="-"/>
            </a:pPr>
            <a:r>
              <a:rPr lang="en-US" dirty="0" err="1"/>
              <a:t>AzCopy</a:t>
            </a: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support custom metadata, represented as HTTP headers. Metadata headers can be set on a request that creates a new container or blob resource, or on a request that explicitly creates a property on an existing resource.</a:t>
            </a:r>
          </a:p>
          <a:p>
            <a:endParaRPr lang="en-US" dirty="0"/>
          </a:p>
          <a:p>
            <a:r>
              <a:rPr lang="en-US" dirty="0"/>
              <a:t>Metadata headers are name/value pairs. The format for the header is:</a:t>
            </a:r>
          </a:p>
          <a:p>
            <a:endParaRPr lang="en-US" dirty="0"/>
          </a:p>
          <a:p>
            <a:pPr lvl="1"/>
            <a:r>
              <a:rPr lang="en-US" b="1" dirty="0" err="1"/>
              <a:t>x-ms-meta-name:string-value</a:t>
            </a:r>
            <a:r>
              <a:rPr lang="en-US" b="1" dirty="0"/>
              <a:t>  </a:t>
            </a:r>
          </a:p>
          <a:p>
            <a:endParaRPr lang="en-US" dirty="0"/>
          </a:p>
          <a:p>
            <a:r>
              <a:rPr lang="en-US" dirty="0"/>
              <a:t>Beginning with version 2009-09-19, metadata names must adhere to the naming rules for C# identifiers. Names are case insensitive. Note that metadata names preserve the case with which they were created, but are case-insensitive when set or read. If two or more metadata headers with the same name are submitted for a resource, the Blob service returns status code 400 (Bad Request). The metadata consists of name/value pairs. The total size of all metadata pairs can be up to 8 kilobytes (KB) in size. Metadata name/value pairs are valid HTTP headers, and so they adhere to all restrictions governing HTTP headers.</a:t>
            </a:r>
          </a:p>
          <a:p>
            <a:endParaRPr lang="en-US" dirty="0"/>
          </a:p>
          <a:p>
            <a:r>
              <a:rPr lang="en-US" dirty="0"/>
              <a:t>Metadata on a blob or container resource can be retrieved or set directly, without returning or altering the content of the resource. Note that metadata values can only be read or written in full; partial updates are not supported. Setting metadata on a resource overwrites any existing metadata values for that resource.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86808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also support certain standard HTTP properties. Properties and metadata are both represented as standard HTTP headers; the difference between them is in the naming of the headers. Metadata headers are named with the header prefix </a:t>
            </a:r>
            <a:r>
              <a:rPr lang="en-US" b="1" dirty="0"/>
              <a:t>x-</a:t>
            </a:r>
            <a:r>
              <a:rPr lang="en-US" b="1" dirty="0" err="1"/>
              <a:t>ms</a:t>
            </a:r>
            <a:r>
              <a:rPr lang="en-US" b="1" dirty="0"/>
              <a:t>-meta- </a:t>
            </a:r>
            <a:r>
              <a:rPr lang="en-US" dirty="0"/>
              <a:t>and a custom name. Property headers use standard HTTP header names, as specified in the Header Field Definitions section 14 of the HTTP/1.1 protocol specification.</a:t>
            </a:r>
          </a:p>
          <a:p>
            <a:endParaRPr lang="en-US" dirty="0"/>
          </a:p>
          <a:p>
            <a:r>
              <a:rPr lang="en-US" dirty="0"/>
              <a:t>The standard HTTP headers supported on containers include:</a:t>
            </a:r>
          </a:p>
          <a:p>
            <a:endParaRPr lang="en-US" dirty="0"/>
          </a:p>
          <a:p>
            <a:pPr marL="171450" indent="-171450">
              <a:buFont typeface="Arial" panose="020B0604020202020204" pitchFamily="34" charset="0"/>
              <a:buChar char="•"/>
            </a:pPr>
            <a:r>
              <a:rPr lang="en-US" dirty="0" err="1"/>
              <a:t>ETag</a:t>
            </a:r>
            <a:endParaRPr lang="en-US" dirty="0"/>
          </a:p>
          <a:p>
            <a:pPr marL="171450" indent="-171450">
              <a:buFont typeface="Arial" panose="020B0604020202020204" pitchFamily="34" charset="0"/>
              <a:buChar char="•"/>
            </a:pPr>
            <a:r>
              <a:rPr lang="en-US" dirty="0"/>
              <a:t>Last-Modified</a:t>
            </a:r>
          </a:p>
          <a:p>
            <a:endParaRPr lang="en-US" dirty="0"/>
          </a:p>
          <a:p>
            <a:r>
              <a:rPr lang="en-US" dirty="0"/>
              <a:t>The standard HTTP headers supported on blobs include: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err="1"/>
              <a:t>ETag</a:t>
            </a:r>
            <a:endParaRPr lang="en-US" dirty="0"/>
          </a:p>
          <a:p>
            <a:pPr marL="171450" indent="-171450">
              <a:buFont typeface="Arial" panose="020B0604020202020204" pitchFamily="34" charset="0"/>
              <a:buChar char="•"/>
            </a:pPr>
            <a:r>
              <a:rPr lang="en-US" dirty="0"/>
              <a:t>Last-Modified</a:t>
            </a:r>
          </a:p>
          <a:p>
            <a:pPr marL="171450" indent="-171450">
              <a:buFont typeface="Arial" panose="020B0604020202020204" pitchFamily="34" charset="0"/>
              <a:buChar char="•"/>
            </a:pPr>
            <a:r>
              <a:rPr lang="en-US" dirty="0"/>
              <a:t>Content-Length</a:t>
            </a:r>
          </a:p>
          <a:p>
            <a:pPr marL="171450" indent="-171450">
              <a:buFont typeface="Arial" panose="020B0604020202020204" pitchFamily="34" charset="0"/>
              <a:buChar char="•"/>
            </a:pPr>
            <a:r>
              <a:rPr lang="en-US" dirty="0"/>
              <a:t>Content-Type</a:t>
            </a:r>
          </a:p>
          <a:p>
            <a:pPr marL="171450" indent="-171450">
              <a:buFont typeface="Arial" panose="020B0604020202020204" pitchFamily="34" charset="0"/>
              <a:buChar char="•"/>
            </a:pPr>
            <a:r>
              <a:rPr lang="en-US" dirty="0"/>
              <a:t>Content-MD5</a:t>
            </a:r>
          </a:p>
          <a:p>
            <a:pPr marL="171450" indent="-171450">
              <a:buFont typeface="Arial" panose="020B0604020202020204" pitchFamily="34" charset="0"/>
              <a:buChar char="•"/>
            </a:pPr>
            <a:r>
              <a:rPr lang="en-US" dirty="0"/>
              <a:t>Content-Encoding</a:t>
            </a:r>
          </a:p>
          <a:p>
            <a:pPr marL="171450" indent="-171450">
              <a:buFont typeface="Arial" panose="020B0604020202020204" pitchFamily="34" charset="0"/>
              <a:buChar char="•"/>
            </a:pPr>
            <a:r>
              <a:rPr lang="en-US" dirty="0"/>
              <a:t>Content-Language</a:t>
            </a:r>
          </a:p>
          <a:p>
            <a:pPr marL="171450" indent="-171450">
              <a:buFont typeface="Arial" panose="020B0604020202020204" pitchFamily="34" charset="0"/>
              <a:buChar char="•"/>
            </a:pPr>
            <a:r>
              <a:rPr lang="en-US" dirty="0"/>
              <a:t>Cache-Control</a:t>
            </a:r>
          </a:p>
          <a:p>
            <a:pPr marL="171450" indent="-171450">
              <a:buFont typeface="Arial" panose="020B0604020202020204" pitchFamily="34" charset="0"/>
              <a:buChar char="•"/>
            </a:pPr>
            <a:r>
              <a:rPr lang="en-US" dirty="0"/>
              <a:t>Origin</a:t>
            </a:r>
          </a:p>
          <a:p>
            <a:pPr marL="171450" indent="-171450">
              <a:buFont typeface="Arial" panose="020B0604020202020204" pitchFamily="34" charset="0"/>
              <a:buChar char="•"/>
            </a:pPr>
            <a:r>
              <a:rPr lang="en-US" dirty="0"/>
              <a:t>Range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111987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CloudStorageAccount</a:t>
            </a:r>
            <a:r>
              <a:rPr lang="en-US" sz="882" b="0" i="0" kern="1200" dirty="0">
                <a:solidFill>
                  <a:schemeClr val="tx1"/>
                </a:solidFill>
                <a:effectLst/>
                <a:latin typeface="Segoe UI Light" pitchFamily="34" charset="0"/>
                <a:ea typeface="+mn-ea"/>
                <a:cs typeface="+mn-cs"/>
              </a:rPr>
              <a:t> class contains the </a:t>
            </a:r>
            <a:r>
              <a:rPr lang="en-US" sz="882" b="1" i="0" kern="1200" dirty="0" err="1">
                <a:solidFill>
                  <a:schemeClr val="tx1"/>
                </a:solidFill>
                <a:effectLst/>
                <a:latin typeface="Segoe UI Light" pitchFamily="34" charset="0"/>
                <a:ea typeface="+mn-ea"/>
                <a:cs typeface="+mn-cs"/>
              </a:rPr>
              <a:t>CreateCloudBlobClient</a:t>
            </a:r>
            <a:r>
              <a:rPr lang="en-US" sz="882" b="0" i="0" kern="1200" dirty="0">
                <a:solidFill>
                  <a:schemeClr val="tx1"/>
                </a:solidFill>
                <a:effectLst/>
                <a:latin typeface="Segoe UI Light" pitchFamily="34" charset="0"/>
                <a:ea typeface="+mn-ea"/>
                <a:cs typeface="+mn-cs"/>
              </a:rPr>
              <a:t> method that gives you programmatic access to a client that manages your file shares.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reference a specific blob container, you can use the </a:t>
            </a:r>
            <a:r>
              <a:rPr lang="en-US" sz="882" b="1" i="0" kern="1200" dirty="0" err="1">
                <a:solidFill>
                  <a:schemeClr val="tx1"/>
                </a:solidFill>
                <a:effectLst/>
                <a:latin typeface="Segoe UI Light" pitchFamily="34" charset="0"/>
                <a:ea typeface="+mn-ea"/>
                <a:cs typeface="+mn-cs"/>
              </a:rPr>
              <a:t>GetContainerReference</a:t>
            </a:r>
            <a:r>
              <a:rPr lang="en-US" sz="882" b="0" i="0" kern="1200" dirty="0">
                <a:solidFill>
                  <a:schemeClr val="tx1"/>
                </a:solidFill>
                <a:effectLst/>
                <a:latin typeface="Segoe UI Light" pitchFamily="34" charset="0"/>
                <a:ea typeface="+mn-ea"/>
                <a:cs typeface="+mn-cs"/>
              </a:rPr>
              <a:t> method of the </a:t>
            </a:r>
            <a:r>
              <a:rPr lang="en-US" sz="882" b="1" i="0" kern="1200" dirty="0" err="1">
                <a:solidFill>
                  <a:schemeClr val="tx1"/>
                </a:solidFill>
                <a:effectLst/>
                <a:latin typeface="Segoe UI Light" pitchFamily="34" charset="0"/>
                <a:ea typeface="+mn-ea"/>
                <a:cs typeface="+mn-cs"/>
              </a:rPr>
              <a:t>CloudBlobClient</a:t>
            </a:r>
            <a:r>
              <a:rPr lang="en-US" sz="882" b="0" i="0" kern="1200" dirty="0">
                <a:solidFill>
                  <a:schemeClr val="tx1"/>
                </a:solidFill>
                <a:effectLst/>
                <a:latin typeface="Segoe UI Light" pitchFamily="34" charset="0"/>
                <a:ea typeface="+mn-ea"/>
                <a:cs typeface="+mn-cs"/>
              </a:rPr>
              <a:t> class.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you have a reference to the container, you can ensure that the container exists. This will create the container if it does not already exist in the Azure storage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 hydrated reference, you can perform actions such as fetching the properties (metadata) of the container by using the </a:t>
            </a:r>
            <a:r>
              <a:rPr lang="en-US" sz="882" b="1" i="0" kern="1200" dirty="0" err="1">
                <a:solidFill>
                  <a:schemeClr val="tx1"/>
                </a:solidFill>
                <a:effectLst/>
                <a:latin typeface="Segoe UI Light" pitchFamily="34" charset="0"/>
                <a:ea typeface="+mn-ea"/>
                <a:cs typeface="+mn-cs"/>
              </a:rPr>
              <a:t>FetchAttributesAsync</a:t>
            </a:r>
            <a:r>
              <a:rPr lang="en-US" sz="882" b="0" i="0" kern="1200" dirty="0">
                <a:solidFill>
                  <a:schemeClr val="tx1"/>
                </a:solidFill>
                <a:effectLst/>
                <a:latin typeface="Segoe UI Light" pitchFamily="34" charset="0"/>
                <a:ea typeface="+mn-ea"/>
                <a:cs typeface="+mn-cs"/>
              </a:rPr>
              <a:t> method of the </a:t>
            </a:r>
            <a:r>
              <a:rPr lang="en-US" sz="882" b="1" i="0" kern="1200" dirty="0" err="1">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the method is invoked, the local variable is hydrated with values for various container metadata. This metadata can be accessed by using the Properties property of the </a:t>
            </a:r>
            <a:r>
              <a:rPr lang="en-US" sz="882" b="1" i="0" kern="1200" dirty="0" err="1">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 which is of the type </a:t>
            </a:r>
            <a:r>
              <a:rPr lang="en-US" sz="882" b="1" i="0" kern="1200" dirty="0" err="1">
                <a:solidFill>
                  <a:schemeClr val="tx1"/>
                </a:solidFill>
                <a:effectLst/>
                <a:latin typeface="Segoe UI Light" pitchFamily="34" charset="0"/>
                <a:ea typeface="+mn-ea"/>
                <a:cs typeface="+mn-cs"/>
              </a:rPr>
              <a:t>BlobContainerProperties</a:t>
            </a:r>
            <a:r>
              <a:rPr lang="en-US" sz="882" b="0" i="0" kern="1200" dirty="0">
                <a:solidFill>
                  <a:schemeClr val="tx1"/>
                </a:solidFill>
                <a:effectLst/>
                <a:latin typeface="Segoe UI Light" pitchFamily="34" charset="0"/>
                <a:ea typeface="+mn-ea"/>
                <a:cs typeface="+mn-cs"/>
              </a:rPr>
              <a:t>.</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733247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the existing </a:t>
            </a:r>
            <a:r>
              <a:rPr lang="en-US" sz="882" b="1" i="0" kern="1200" dirty="0" err="1">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variable (named </a:t>
            </a:r>
            <a:r>
              <a:rPr lang="en-US" sz="882" b="0" i="1"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you can set and retrieve custom metadata for the container instance. This metadata is hydrated when you call the </a:t>
            </a:r>
            <a:r>
              <a:rPr lang="en-US" sz="882" b="1" i="0" kern="1200" dirty="0" err="1">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or </a:t>
            </a:r>
            <a:r>
              <a:rPr lang="en-US" sz="882" b="1" i="0" kern="1200" dirty="0" err="1">
                <a:solidFill>
                  <a:schemeClr val="tx1"/>
                </a:solidFill>
                <a:effectLst/>
                <a:latin typeface="Segoe UI Light" pitchFamily="34" charset="0"/>
                <a:ea typeface="+mn-ea"/>
                <a:cs typeface="+mn-cs"/>
              </a:rPr>
              <a:t>FetchAttributesAsync</a:t>
            </a:r>
            <a:r>
              <a:rPr lang="en-US" sz="882" b="0" i="0" kern="1200" dirty="0">
                <a:solidFill>
                  <a:schemeClr val="tx1"/>
                </a:solidFill>
                <a:effectLst/>
                <a:latin typeface="Segoe UI Light" pitchFamily="34" charset="0"/>
                <a:ea typeface="+mn-ea"/>
                <a:cs typeface="+mn-cs"/>
              </a:rPr>
              <a:t> method on your blob or container to populate the Metadata collection.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code example sets metadata on a container. In this example, we use the collection's </a:t>
            </a:r>
            <a:r>
              <a:rPr lang="en-US" sz="882" b="1" i="0" kern="1200" dirty="0">
                <a:solidFill>
                  <a:schemeClr val="tx1"/>
                </a:solidFill>
                <a:effectLst/>
                <a:latin typeface="Segoe UI Light" pitchFamily="34" charset="0"/>
                <a:ea typeface="+mn-ea"/>
                <a:cs typeface="+mn-cs"/>
              </a:rPr>
              <a:t>Add</a:t>
            </a:r>
            <a:r>
              <a:rPr lang="en-US" sz="882" b="0" i="0" kern="1200" dirty="0">
                <a:solidFill>
                  <a:schemeClr val="tx1"/>
                </a:solidFill>
                <a:effectLst/>
                <a:latin typeface="Segoe UI Light" pitchFamily="34" charset="0"/>
                <a:ea typeface="+mn-ea"/>
                <a:cs typeface="+mn-cs"/>
              </a:rPr>
              <a:t> method to set a metadata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 next example, we set the metadata value by using implicit key/value syntax.</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persist the newly set metadata, you must call the </a:t>
            </a:r>
            <a:r>
              <a:rPr lang="en-US" sz="882" b="1" i="0" kern="1200" dirty="0" err="1">
                <a:solidFill>
                  <a:schemeClr val="tx1"/>
                </a:solidFill>
                <a:effectLst/>
                <a:latin typeface="Segoe UI Light" pitchFamily="34" charset="0"/>
                <a:ea typeface="+mn-ea"/>
                <a:cs typeface="+mn-cs"/>
              </a:rPr>
              <a:t>SetMetadataAsync</a:t>
            </a:r>
            <a:r>
              <a:rPr lang="en-US" sz="882" b="0" i="0" kern="1200" dirty="0">
                <a:solidFill>
                  <a:schemeClr val="tx1"/>
                </a:solidFill>
                <a:effectLst/>
                <a:latin typeface="Segoe UI Light" pitchFamily="34" charset="0"/>
                <a:ea typeface="+mn-ea"/>
                <a:cs typeface="+mn-cs"/>
              </a:rPr>
              <a:t> method of the </a:t>
            </a:r>
            <a:r>
              <a:rPr lang="en-US" sz="882" b="1" i="0" kern="1200" dirty="0" err="1">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303804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the Azure Storage SDK for .NET to create and validate blobs and containers in Azure Storage</a:t>
            </a:r>
          </a:p>
          <a:p>
            <a:pPr marL="171450" indent="-171450">
              <a:buFont typeface="Arial" panose="020B0604020202020204" pitchFamily="34" charset="0"/>
              <a:buChar char="•"/>
            </a:pPr>
            <a:r>
              <a:rPr lang="en-US" dirty="0"/>
              <a:t>Manage the container by creating, downloading, listing and deleting blobs using the Azure Storage SDK for .NET</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a:p>
        </p:txBody>
      </p:sp>
    </p:spTree>
    <p:extLst>
      <p:ext uri="{BB962C8B-B14F-4D97-AF65-F5344CB8AC3E}">
        <p14:creationId xmlns:p14="http://schemas.microsoft.com/office/powerpoint/2010/main" val="3481545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Lease Blob operation establishes and manages a lock on a blob for write and delete operations. The lock duration can be 15 to 60 seconds, or can be infinite.</a:t>
            </a:r>
          </a:p>
          <a:p>
            <a:br>
              <a:rPr lang="en-US" dirty="0"/>
            </a:br>
            <a:r>
              <a:rPr lang="en-US" sz="882" b="0" i="0" kern="1200" dirty="0">
                <a:solidFill>
                  <a:schemeClr val="tx1"/>
                </a:solidFill>
                <a:effectLst/>
                <a:latin typeface="Segoe UI Light" pitchFamily="34" charset="0"/>
                <a:ea typeface="+mn-ea"/>
                <a:cs typeface="+mn-cs"/>
              </a:rPr>
              <a:t>The Lease Blob operation can be called in one of five modes: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Acquire</a:t>
            </a:r>
            <a:r>
              <a:rPr lang="en-US" sz="882" b="0" i="0" kern="1200" dirty="0">
                <a:solidFill>
                  <a:schemeClr val="tx1"/>
                </a:solidFill>
                <a:effectLst/>
                <a:latin typeface="Segoe UI Light" pitchFamily="34" charset="0"/>
                <a:ea typeface="+mn-ea"/>
                <a:cs typeface="+mn-cs"/>
              </a:rPr>
              <a:t>, to request a new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Renew</a:t>
            </a:r>
            <a:r>
              <a:rPr lang="en-US" sz="882" b="0" i="0" kern="1200" dirty="0">
                <a:solidFill>
                  <a:schemeClr val="tx1"/>
                </a:solidFill>
                <a:effectLst/>
                <a:latin typeface="Segoe UI Light" pitchFamily="34" charset="0"/>
                <a:ea typeface="+mn-ea"/>
                <a:cs typeface="+mn-cs"/>
              </a:rPr>
              <a:t>, to renew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Change</a:t>
            </a:r>
            <a:r>
              <a:rPr lang="en-US" sz="882" b="0" i="0" kern="1200" dirty="0">
                <a:solidFill>
                  <a:schemeClr val="tx1"/>
                </a:solidFill>
                <a:effectLst/>
                <a:latin typeface="Segoe UI Light" pitchFamily="34" charset="0"/>
                <a:ea typeface="+mn-ea"/>
                <a:cs typeface="+mn-cs"/>
              </a:rPr>
              <a:t>, to change the ID of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Release</a:t>
            </a:r>
            <a:r>
              <a:rPr lang="en-US" sz="882" b="0" i="0" kern="1200" dirty="0">
                <a:solidFill>
                  <a:schemeClr val="tx1"/>
                </a:solidFill>
                <a:effectLst/>
                <a:latin typeface="Segoe UI Light" pitchFamily="34" charset="0"/>
                <a:ea typeface="+mn-ea"/>
                <a:cs typeface="+mn-cs"/>
              </a:rPr>
              <a:t>, to free the lease if it is no longer needed so that another client may immediately acquire a lease against the blob.</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Break</a:t>
            </a:r>
            <a:r>
              <a:rPr lang="en-US" sz="882" b="0" i="0" kern="1200" dirty="0">
                <a:solidFill>
                  <a:schemeClr val="tx1"/>
                </a:solidFill>
                <a:effectLst/>
                <a:latin typeface="Segoe UI Light" pitchFamily="34" charset="0"/>
                <a:ea typeface="+mn-ea"/>
                <a:cs typeface="+mn-cs"/>
              </a:rPr>
              <a:t>, to end the lease but ensure that another client cannot acquire a new lease until the current lease period has expired.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877162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As with Azure Files, you can use </a:t>
            </a:r>
            <a:r>
              <a:rPr lang="en-US" sz="882" b="0" i="0" kern="1200" dirty="0" err="1">
                <a:solidFill>
                  <a:schemeClr val="tx1"/>
                </a:solidFill>
                <a:effectLst/>
                <a:latin typeface="Segoe UI Light" pitchFamily="34" charset="0"/>
                <a:ea typeface="+mn-ea"/>
                <a:cs typeface="+mn-cs"/>
              </a:rPr>
              <a:t>AzCopy</a:t>
            </a:r>
            <a:r>
              <a:rPr lang="en-US" sz="882" b="0" i="0" kern="1200" dirty="0">
                <a:solidFill>
                  <a:schemeClr val="tx1"/>
                </a:solidFill>
                <a:effectLst/>
                <a:latin typeface="Segoe UI Light" pitchFamily="34" charset="0"/>
                <a:ea typeface="+mn-ea"/>
                <a:cs typeface="+mn-cs"/>
              </a:rPr>
              <a:t> to copy blobs between storage containers. </a:t>
            </a:r>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654260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download blobs from a container to your local computer.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Alternatively, you can remove the </a:t>
            </a:r>
            <a:r>
              <a:rPr lang="en-US" sz="882" b="1" i="0" kern="1200" dirty="0">
                <a:solidFill>
                  <a:schemeClr val="tx1"/>
                </a:solidFill>
                <a:effectLst/>
                <a:latin typeface="Segoe UI Light" pitchFamily="34" charset="0"/>
                <a:ea typeface="+mn-ea"/>
                <a:cs typeface="+mn-cs"/>
              </a:rPr>
              <a:t>/Pattern</a:t>
            </a:r>
            <a:r>
              <a:rPr lang="en-US" sz="882" b="0" i="0" kern="1200" dirty="0">
                <a:solidFill>
                  <a:schemeClr val="tx1"/>
                </a:solidFill>
                <a:effectLst/>
                <a:latin typeface="Segoe UI Light" pitchFamily="34" charset="0"/>
                <a:ea typeface="+mn-ea"/>
                <a:cs typeface="+mn-cs"/>
              </a:rPr>
              <a:t> option to download all the blobs from the container.</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Remember, blobs do not have a folder hierarchy. The entire path of the blob constitutes the name. Assuming you are running the </a:t>
            </a:r>
            <a:r>
              <a:rPr lang="en-US" sz="882" b="1" i="0" kern="1200" dirty="0">
                <a:solidFill>
                  <a:schemeClr val="tx1"/>
                </a:solidFill>
                <a:effectLst/>
                <a:latin typeface="Segoe UI Light" pitchFamily="34" charset="0"/>
                <a:ea typeface="+mn-ea"/>
                <a:cs typeface="+mn-cs"/>
              </a:rPr>
              <a:t>download</a:t>
            </a:r>
            <a:r>
              <a:rPr lang="en-US" sz="882" b="0" i="0" kern="1200" dirty="0">
                <a:solidFill>
                  <a:schemeClr val="tx1"/>
                </a:solidFill>
                <a:effectLst/>
                <a:latin typeface="Segoe UI Light" pitchFamily="34" charset="0"/>
                <a:ea typeface="+mn-ea"/>
                <a:cs typeface="+mn-cs"/>
              </a:rPr>
              <a:t> command in the </a:t>
            </a:r>
            <a:r>
              <a:rPr lang="en-US" sz="882" b="1" i="0" kern="1200" dirty="0">
                <a:solidFill>
                  <a:schemeClr val="tx1"/>
                </a:solidFill>
                <a:effectLst/>
                <a:latin typeface="Segoe UI Light" pitchFamily="34" charset="0"/>
                <a:ea typeface="+mn-ea"/>
                <a:cs typeface="+mn-cs"/>
              </a:rPr>
              <a:t>C:\myfolder</a:t>
            </a:r>
            <a:r>
              <a:rPr lang="en-US" sz="882" b="0" i="0" kern="1200" dirty="0">
                <a:solidFill>
                  <a:schemeClr val="tx1"/>
                </a:solidFill>
                <a:effectLst/>
                <a:latin typeface="Segoe UI Light" pitchFamily="34" charset="0"/>
                <a:ea typeface="+mn-ea"/>
                <a:cs typeface="+mn-cs"/>
              </a:rPr>
              <a:t> path and are downloading a blob named </a:t>
            </a:r>
            <a:r>
              <a:rPr lang="en-US" sz="882" b="1" i="0" kern="1200" dirty="0">
                <a:solidFill>
                  <a:schemeClr val="tx1"/>
                </a:solidFill>
                <a:effectLst/>
                <a:latin typeface="Segoe UI Light" pitchFamily="34" charset="0"/>
                <a:ea typeface="+mn-ea"/>
                <a:cs typeface="+mn-cs"/>
              </a:rPr>
              <a:t>vd1\a.txt</a:t>
            </a:r>
            <a:r>
              <a:rPr lang="en-US" sz="882" b="0" i="0" kern="1200" dirty="0">
                <a:solidFill>
                  <a:schemeClr val="tx1"/>
                </a:solidFill>
                <a:effectLst/>
                <a:latin typeface="Segoe UI Light" pitchFamily="34" charset="0"/>
                <a:ea typeface="+mn-ea"/>
                <a:cs typeface="+mn-cs"/>
              </a:rPr>
              <a:t>, the </a:t>
            </a:r>
            <a:r>
              <a:rPr lang="en-US" sz="882" b="0" i="0" kern="1200" dirty="0" err="1">
                <a:solidFill>
                  <a:schemeClr val="tx1"/>
                </a:solidFill>
                <a:effectLst/>
                <a:latin typeface="Segoe UI Light" pitchFamily="34" charset="0"/>
                <a:ea typeface="+mn-ea"/>
                <a:cs typeface="+mn-cs"/>
              </a:rPr>
              <a:t>AzCopy</a:t>
            </a:r>
            <a:r>
              <a:rPr lang="en-US" sz="882" b="0" i="0" kern="1200" dirty="0">
                <a:solidFill>
                  <a:schemeClr val="tx1"/>
                </a:solidFill>
                <a:effectLst/>
                <a:latin typeface="Segoe UI Light" pitchFamily="34" charset="0"/>
                <a:ea typeface="+mn-ea"/>
                <a:cs typeface="+mn-cs"/>
              </a:rPr>
              <a:t> tool will hydrate the blob in the following local path: </a:t>
            </a:r>
            <a:r>
              <a:rPr lang="en-US" b="1" dirty="0"/>
              <a:t>C:\myfolder\vd1\a.txt</a:t>
            </a:r>
            <a:r>
              <a:rPr lang="en-US" b="0" dirty="0"/>
              <a:t>.</a:t>
            </a:r>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244618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882" b="0" i="0" kern="1200" dirty="0">
                <a:solidFill>
                  <a:schemeClr val="tx1"/>
                </a:solidFill>
                <a:effectLst/>
                <a:latin typeface="Segoe UI Light" pitchFamily="34" charset="0"/>
                <a:ea typeface="+mn-ea"/>
                <a:cs typeface="+mn-cs"/>
              </a:rPr>
              <a:t>You can also perform pattern matching before downloading blobs. In this example, all blobs beginning with the prefix "</a:t>
            </a:r>
            <a:r>
              <a:rPr lang="en-US" sz="882" b="1" i="0" kern="1200" dirty="0">
                <a:solidFill>
                  <a:schemeClr val="tx1"/>
                </a:solidFill>
                <a:effectLst/>
                <a:latin typeface="Segoe UI Light" pitchFamily="34" charset="0"/>
                <a:ea typeface="+mn-ea"/>
                <a:cs typeface="+mn-cs"/>
              </a:rPr>
              <a:t>a</a:t>
            </a:r>
            <a:r>
              <a:rPr lang="en-US" sz="882" b="0" i="0" kern="1200" dirty="0">
                <a:solidFill>
                  <a:schemeClr val="tx1"/>
                </a:solidFill>
                <a:effectLst/>
                <a:latin typeface="Segoe UI Light" pitchFamily="34" charset="0"/>
                <a:ea typeface="+mn-ea"/>
                <a:cs typeface="+mn-cs"/>
              </a:rPr>
              <a:t>" are downloaded.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660276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simplest example of copying blobs would be to copy blobs from one container in the storage account to another.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Because you used the full URI to copy blobs within a storage account, you can copy blobs to another storage account by using the destination URI. The only difference in this example is the base of the URI referencing a different storage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a:t>
            </a:r>
            <a:r>
              <a:rPr lang="en-US" sz="882" b="0" i="0" kern="1200" dirty="0" err="1">
                <a:solidFill>
                  <a:schemeClr val="tx1"/>
                </a:solidFill>
                <a:effectLst/>
                <a:latin typeface="Segoe UI Light" pitchFamily="34" charset="0"/>
                <a:ea typeface="+mn-ea"/>
                <a:cs typeface="+mn-cs"/>
              </a:rPr>
              <a:t>AzCopy</a:t>
            </a:r>
            <a:r>
              <a:rPr lang="en-US" sz="882" b="0" i="0" kern="1200" dirty="0">
                <a:solidFill>
                  <a:schemeClr val="tx1"/>
                </a:solidFill>
                <a:effectLst/>
                <a:latin typeface="Segoe UI Light" pitchFamily="34" charset="0"/>
                <a:ea typeface="+mn-ea"/>
                <a:cs typeface="+mn-cs"/>
              </a:rPr>
              <a:t> copies data between two storage endpoints asynchronously. Therefore, the copy operation runs in the background by using spare bandwidth capacity that has no Service Level Agreement (SLA) in terms of how fast a blob is copied, and </a:t>
            </a:r>
            <a:r>
              <a:rPr lang="en-US" sz="882" b="0" i="0" kern="1200" dirty="0" err="1">
                <a:solidFill>
                  <a:schemeClr val="tx1"/>
                </a:solidFill>
                <a:effectLst/>
                <a:latin typeface="Segoe UI Light" pitchFamily="34" charset="0"/>
                <a:ea typeface="+mn-ea"/>
                <a:cs typeface="+mn-cs"/>
              </a:rPr>
              <a:t>AzCopy</a:t>
            </a:r>
            <a:r>
              <a:rPr lang="en-US" sz="882" b="0" i="0" kern="1200" dirty="0">
                <a:solidFill>
                  <a:schemeClr val="tx1"/>
                </a:solidFill>
                <a:effectLst/>
                <a:latin typeface="Segoe UI Light" pitchFamily="34" charset="0"/>
                <a:ea typeface="+mn-ea"/>
                <a:cs typeface="+mn-cs"/>
              </a:rPr>
              <a:t> periodically checks the copy status until the copying has completed or failed.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213420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SyncCopy</a:t>
            </a:r>
            <a:r>
              <a:rPr lang="en-US" sz="882" b="0" i="0" kern="1200" dirty="0">
                <a:solidFill>
                  <a:schemeClr val="tx1"/>
                </a:solidFill>
                <a:effectLst/>
                <a:latin typeface="Segoe UI Light" pitchFamily="34" charset="0"/>
                <a:ea typeface="+mn-ea"/>
                <a:cs typeface="+mn-cs"/>
              </a:rPr>
              <a:t> option ensures that the copy operation gets a consistent speed. </a:t>
            </a:r>
            <a:r>
              <a:rPr lang="en-US" sz="882" b="0" i="0" kern="1200" dirty="0" err="1">
                <a:solidFill>
                  <a:schemeClr val="tx1"/>
                </a:solidFill>
                <a:effectLst/>
                <a:latin typeface="Segoe UI Light" pitchFamily="34" charset="0"/>
                <a:ea typeface="+mn-ea"/>
                <a:cs typeface="+mn-cs"/>
              </a:rPr>
              <a:t>AzCopy</a:t>
            </a:r>
            <a:r>
              <a:rPr lang="en-US" sz="882" b="0" i="0" kern="1200" dirty="0">
                <a:solidFill>
                  <a:schemeClr val="tx1"/>
                </a:solidFill>
                <a:effectLst/>
                <a:latin typeface="Segoe UI Light" pitchFamily="34" charset="0"/>
                <a:ea typeface="+mn-ea"/>
                <a:cs typeface="+mn-cs"/>
              </a:rPr>
              <a:t> performs the synchronous copy by downloading the blobs to copy from the specified source to local memory and then uploading them to the blob storage destination.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559448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your knowledge of </a:t>
            </a:r>
            <a:r>
              <a:rPr lang="en-US" sz="882" b="0" i="0" kern="1200" dirty="0" err="1">
                <a:solidFill>
                  <a:schemeClr val="tx1"/>
                </a:solidFill>
                <a:effectLst/>
                <a:latin typeface="Segoe UI Light" pitchFamily="34" charset="0"/>
                <a:ea typeface="+mn-ea"/>
                <a:cs typeface="+mn-cs"/>
              </a:rPr>
              <a:t>AzCopy</a:t>
            </a:r>
            <a:r>
              <a:rPr lang="en-US" sz="882" b="0" i="0" kern="1200" dirty="0">
                <a:solidFill>
                  <a:schemeClr val="tx1"/>
                </a:solidFill>
                <a:effectLst/>
                <a:latin typeface="Segoe UI Light" pitchFamily="34" charset="0"/>
                <a:ea typeface="+mn-ea"/>
                <a:cs typeface="+mn-cs"/>
              </a:rPr>
              <a:t> to copy blobs and file shares, you can use the same commands to copy between storage types. The only things you would need to change are the URIs used in the </a:t>
            </a:r>
            <a:r>
              <a:rPr lang="en-US" sz="882" b="1" i="0" kern="1200" dirty="0">
                <a:solidFill>
                  <a:schemeClr val="tx1"/>
                </a:solidFill>
                <a:effectLst/>
                <a:latin typeface="Segoe UI Light" pitchFamily="34" charset="0"/>
                <a:ea typeface="+mn-ea"/>
                <a:cs typeface="+mn-cs"/>
              </a:rPr>
              <a:t>/Source</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Dest</a:t>
            </a:r>
            <a:r>
              <a:rPr lang="en-US" sz="882" b="0" i="0" kern="1200" dirty="0">
                <a:solidFill>
                  <a:schemeClr val="tx1"/>
                </a:solidFill>
                <a:effectLst/>
                <a:latin typeface="Segoe UI Light" pitchFamily="34" charset="0"/>
                <a:ea typeface="+mn-ea"/>
                <a:cs typeface="+mn-cs"/>
              </a:rPr>
              <a:t> options. In this first example, we copy content from an Azure Files share to a blob.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819442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Open the Azure Cloud Shell</a:t>
            </a:r>
          </a:p>
          <a:p>
            <a:pPr marL="171450" indent="-171450">
              <a:buFont typeface="Arial" panose="020B0604020202020204" pitchFamily="34" charset="0"/>
              <a:buChar char="•"/>
            </a:pPr>
            <a:r>
              <a:rPr lang="en-US" dirty="0"/>
              <a:t>Create two Storage accounts using the Azure CLI</a:t>
            </a:r>
          </a:p>
          <a:p>
            <a:pPr marL="171450" indent="-171450">
              <a:buFont typeface="Arial" panose="020B0604020202020204" pitchFamily="34" charset="0"/>
              <a:buChar char="•"/>
            </a:pPr>
            <a:r>
              <a:rPr lang="en-US" dirty="0"/>
              <a:t>Populate one of the Storage accounts with a sample blob</a:t>
            </a:r>
          </a:p>
          <a:p>
            <a:pPr marL="171450" indent="-171450">
              <a:buFont typeface="Arial" panose="020B0604020202020204" pitchFamily="34" charset="0"/>
              <a:buChar char="•"/>
            </a:pPr>
            <a:r>
              <a:rPr lang="en-US" dirty="0"/>
              <a:t>Use </a:t>
            </a:r>
            <a:r>
              <a:rPr lang="en-US" dirty="0" err="1"/>
              <a:t>AzCopy</a:t>
            </a:r>
            <a:r>
              <a:rPr lang="en-US" dirty="0"/>
              <a:t> to asynchronously copy the blob between accounts</a:t>
            </a:r>
          </a:p>
        </p:txBody>
      </p:sp>
      <p:sp>
        <p:nvSpPr>
          <p:cNvPr id="4" name="Slide Number Placeholder 3"/>
          <p:cNvSpPr>
            <a:spLocks noGrp="1"/>
          </p:cNvSpPr>
          <p:nvPr>
            <p:ph type="sldNum" sz="quarter" idx="5"/>
          </p:nvPr>
        </p:nvSpPr>
        <p:spPr/>
        <p:txBody>
          <a:bodyPr/>
          <a:lstStyle/>
          <a:p>
            <a:fld id="{C36DE848-917B-4977-8FFB-D5973E30E536}" type="slidenum">
              <a:rPr lang="en-US" smtClean="0"/>
              <a:t>25</a:t>
            </a:fld>
            <a:endParaRPr lang="en-US"/>
          </a:p>
        </p:txBody>
      </p:sp>
    </p:spTree>
    <p:extLst>
      <p:ext uri="{BB962C8B-B14F-4D97-AF65-F5344CB8AC3E}">
        <p14:creationId xmlns:p14="http://schemas.microsoft.com/office/powerpoint/2010/main" val="1928144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have been assigned the task of updating your company’s existing event registration system to use more than one data service in Microsoft Azure. Your company’s goal is to leverage the best data service for each application component. After conducting thorough research, you decide to store event sign-up sheets in Azure Storage, event metadata in Azure SQL Database and event registrations in Azure Cosmos DB. You will take the existing application code and rewrite it to connect to and use these data services hosted in Azure.</a:t>
            </a:r>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a:p>
        </p:txBody>
      </p:sp>
    </p:spTree>
    <p:extLst>
      <p:ext uri="{BB962C8B-B14F-4D97-AF65-F5344CB8AC3E}">
        <p14:creationId xmlns:p14="http://schemas.microsoft.com/office/powerpoint/2010/main" val="2754817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a:p>
        </p:txBody>
      </p:sp>
    </p:spTree>
    <p:extLst>
      <p:ext uri="{BB962C8B-B14F-4D97-AF65-F5344CB8AC3E}">
        <p14:creationId xmlns:p14="http://schemas.microsoft.com/office/powerpoint/2010/main" val="2935690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Sign in to the lab virtual machine</a:t>
            </a:r>
          </a:p>
          <a:p>
            <a:pPr lvl="0"/>
            <a:r>
              <a:rPr lang="en-US" sz="1200" kern="1200" dirty="0">
                <a:solidFill>
                  <a:schemeClr val="tx1"/>
                </a:solidFill>
                <a:effectLst/>
                <a:latin typeface="+mn-lt"/>
                <a:ea typeface="+mn-ea"/>
                <a:cs typeface="+mn-cs"/>
              </a:rPr>
              <a:t>Ensure that your students are signed in to their </a:t>
            </a:r>
            <a:r>
              <a:rPr lang="en-US" sz="1200" b="1" kern="1200" dirty="0">
                <a:solidFill>
                  <a:schemeClr val="tx1"/>
                </a:solidFill>
                <a:effectLst/>
                <a:latin typeface="+mn-lt"/>
                <a:ea typeface="+mn-ea"/>
                <a:cs typeface="+mn-cs"/>
              </a:rPr>
              <a:t>Windows 10</a:t>
            </a:r>
            <a:r>
              <a:rPr lang="en-US" sz="1200" kern="1200" dirty="0">
                <a:solidFill>
                  <a:schemeClr val="tx1"/>
                </a:solidFill>
                <a:effectLst/>
                <a:latin typeface="+mn-lt"/>
                <a:ea typeface="+mn-ea"/>
                <a:cs typeface="+mn-cs"/>
              </a:rPr>
              <a:t> virtual machine by using the following credentials:</a:t>
            </a:r>
          </a:p>
          <a:p>
            <a:pPr lvl="1"/>
            <a:r>
              <a:rPr lang="en-US" sz="1200" b="1" kern="1200" dirty="0">
                <a:solidFill>
                  <a:schemeClr val="tx1"/>
                </a:solidFill>
                <a:effectLst/>
                <a:latin typeface="+mn-lt"/>
                <a:ea typeface="+mn-ea"/>
                <a:cs typeface="+mn-cs"/>
              </a:rPr>
              <a:t>Username</a:t>
            </a:r>
            <a:r>
              <a:rPr lang="en-US" sz="1200" kern="1200" dirty="0">
                <a:solidFill>
                  <a:schemeClr val="tx1"/>
                </a:solidFill>
                <a:effectLst/>
                <a:latin typeface="+mn-lt"/>
                <a:ea typeface="+mn-ea"/>
                <a:cs typeface="+mn-cs"/>
              </a:rPr>
              <a:t>: Admin</a:t>
            </a:r>
          </a:p>
          <a:p>
            <a:pPr lvl="1"/>
            <a:r>
              <a:rPr lang="en-US" sz="1200" b="1" kern="1200" dirty="0">
                <a:solidFill>
                  <a:schemeClr val="tx1"/>
                </a:solidFill>
                <a:effectLst/>
                <a:latin typeface="+mn-lt"/>
                <a:ea typeface="+mn-ea"/>
                <a:cs typeface="+mn-cs"/>
              </a:rPr>
              <a:t>Password</a:t>
            </a:r>
            <a:r>
              <a:rPr lang="en-US" sz="1200" kern="1200" dirty="0">
                <a:solidFill>
                  <a:schemeClr val="tx1"/>
                </a:solidFill>
                <a:effectLst/>
                <a:latin typeface="+mn-lt"/>
                <a:ea typeface="+mn-ea"/>
                <a:cs typeface="+mn-cs"/>
              </a:rPr>
              <a:t>: Pa55w.rd</a:t>
            </a:r>
          </a:p>
        </p:txBody>
      </p:sp>
      <p:sp>
        <p:nvSpPr>
          <p:cNvPr id="4" name="Slide Number Placeholder 3"/>
          <p:cNvSpPr>
            <a:spLocks noGrp="1"/>
          </p:cNvSpPr>
          <p:nvPr>
            <p:ph type="sldNum" sz="quarter" idx="5"/>
          </p:nvPr>
        </p:nvSpPr>
        <p:spPr/>
        <p:txBody>
          <a:bodyPr/>
          <a:lstStyle/>
          <a:p>
            <a:fld id="{C36DE848-917B-4977-8FFB-D5973E30E536}" type="slidenum">
              <a:rPr lang="en-US" smtClean="0"/>
              <a:t>28</a:t>
            </a:fld>
            <a:endParaRPr lang="en-US"/>
          </a:p>
        </p:txBody>
      </p:sp>
    </p:spTree>
    <p:extLst>
      <p:ext uri="{BB962C8B-B14F-4D97-AF65-F5344CB8AC3E}">
        <p14:creationId xmlns:p14="http://schemas.microsoft.com/office/powerpoint/2010/main" val="1888739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Blob storage</a:t>
            </a:r>
          </a:p>
          <a:p>
            <a:pPr marL="171450" indent="-171450">
              <a:buFontTx/>
              <a:buChar char="-"/>
            </a:pPr>
            <a:r>
              <a:rPr lang="en-US" baseline="0" dirty="0"/>
              <a:t>Storage tiers</a:t>
            </a:r>
          </a:p>
          <a:p>
            <a:pPr marL="171450" indent="-171450">
              <a:buFontTx/>
              <a:buChar char="-"/>
            </a:pPr>
            <a:r>
              <a:rPr lang="en-US" dirty="0"/>
              <a:t>Blob types</a:t>
            </a:r>
          </a:p>
          <a:p>
            <a:pPr marL="171450" indent="-171450">
              <a:buFontTx/>
              <a:buChar char="-"/>
            </a:pPr>
            <a:r>
              <a:rPr lang="en-US" baseline="0" dirty="0"/>
              <a:t>Blob events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Shared access signatures (SAS)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Stored access policies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Blob storage is the Microsoft object storage solution for the cloud. Blob storage is optimized for storing massive amounts of unstructured data. Unstructured data is data that does not adhere to a particular data model or definition, such as text or binary data.</a:t>
            </a:r>
          </a:p>
          <a:p>
            <a:br>
              <a:rPr lang="en-US" dirty="0"/>
            </a:br>
            <a:r>
              <a:rPr lang="en-US" sz="882" b="0" i="0" kern="1200" dirty="0">
                <a:solidFill>
                  <a:schemeClr val="tx1"/>
                </a:solidFill>
                <a:effectLst/>
                <a:latin typeface="Segoe UI Light" pitchFamily="34" charset="0"/>
                <a:ea typeface="+mn-ea"/>
                <a:cs typeface="+mn-cs"/>
              </a:rPr>
              <a:t>Users or client applications can access objects in Blob storage via HTTP/HTTPS, from anywhere in the world. Objects in Blob storage are accessible via the Azure Storage REST API, Azure PowerShell, Azure CLI, or an Azure Storage client library. Client libraries are available for a variety of languages, including .NET, Java, Node.js, Python, Go, PHP, and Ruby.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8274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Storage offers different storage tiers, which allow you to store Blob object data in the most cost-effective manner. The available tiers include: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Hot storage</a:t>
            </a:r>
            <a:r>
              <a:rPr lang="en-US" sz="882" b="0" i="0" kern="1200" dirty="0">
                <a:solidFill>
                  <a:schemeClr val="tx1"/>
                </a:solidFill>
                <a:effectLst/>
                <a:latin typeface="Segoe UI Light" pitchFamily="34" charset="0"/>
                <a:ea typeface="+mn-ea"/>
                <a:cs typeface="+mn-cs"/>
              </a:rPr>
              <a:t>: is optimized for storing data that is accessed frequently.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Cool storage</a:t>
            </a:r>
            <a:r>
              <a:rPr lang="en-US" sz="882" b="0" i="0" kern="1200" dirty="0">
                <a:solidFill>
                  <a:schemeClr val="tx1"/>
                </a:solidFill>
                <a:effectLst/>
                <a:latin typeface="Segoe UI Light" pitchFamily="34" charset="0"/>
                <a:ea typeface="+mn-ea"/>
                <a:cs typeface="+mn-cs"/>
              </a:rPr>
              <a:t> is optimized for storing data that is infrequently accessed and stored for at least 30 days.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Archive storage</a:t>
            </a:r>
            <a:r>
              <a:rPr lang="en-US" sz="882" b="0" i="0" kern="1200" dirty="0">
                <a:solidFill>
                  <a:schemeClr val="tx1"/>
                </a:solidFill>
                <a:effectLst/>
                <a:latin typeface="Segoe UI Light" pitchFamily="34" charset="0"/>
                <a:ea typeface="+mn-ea"/>
                <a:cs typeface="+mn-cs"/>
              </a:rPr>
              <a:t> is optimized for storing data that is rarely accessed and stored for at least 180 days with flexible latency requirements (on the order of hours).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considerations accompany the different storage tiers: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Archive storage tier is only available at the blob level and not at the storage account level.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Data in the Cool storage tier can tolerate slightly lower availability, but still requires high durability and similar time-to-access and throughput characteristics as Hot data. For Cool data, a slightly lower availability SLA and higher access costs compared to Hot data are acceptable tradeoffs for lower storage costs.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Archive storage is offline and offers the lowest storage costs but also the highest access costs.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Only the Hot and Cool storage tiers can be set at the account level. Currently the Archive tier cannot be set at the account level.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Hot, Cool, and Archive tiers can be set at the object level.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556291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Block blobs</a:t>
            </a:r>
          </a:p>
          <a:p>
            <a:r>
              <a:rPr lang="en-US" dirty="0"/>
              <a:t>Block blobs let you upload large blobs efficiently. Block blobs comprise blocks, each of which is identified by a block ID. You create or modify a block blob by writing a set of blocks and committing them by their block IDs. Each block can be a different size, up to a maximum of 100 megabytes (MB) (4 MB for requests using REST versions before 2016-05-31), and a block blob can include up to 50,000 blocks. The maximum size of a block blob is therefore slightly more than 4.75 TB (100 MB X 50,000 blocks). For REST versions before 2016-05-31, the maximum size of a block blob is a little more than 195 GB (4 MB X 50,000 blocks). If you are writing a block blob that is no more than 256 MB (64 MB for requests using REST versions before 2016-05-31) in size, you can upload it in its entirety with a single write operation.</a:t>
            </a:r>
          </a:p>
          <a:p>
            <a:endParaRPr lang="en-US" b="1" dirty="0"/>
          </a:p>
          <a:p>
            <a:r>
              <a:rPr lang="en-US" b="1" dirty="0"/>
              <a:t>Append blobs</a:t>
            </a:r>
          </a:p>
          <a:p>
            <a:r>
              <a:rPr lang="en-US" dirty="0"/>
              <a:t>An append blob comprises blocks and is optimized for append operations. When you modify an append blob, blocks are added to the end of the blob only, via the Append Block operation. Updating or deleting of existing blocks is not supported. Unlike a block blob, an append blob does not expose its block IDs. </a:t>
            </a:r>
            <a:r>
              <a:rPr lang="en-US" sz="882" b="0" i="0" kern="1200" dirty="0">
                <a:solidFill>
                  <a:schemeClr val="tx1"/>
                </a:solidFill>
                <a:effectLst/>
                <a:latin typeface="Segoe UI Light" pitchFamily="34" charset="0"/>
                <a:ea typeface="+mn-ea"/>
                <a:cs typeface="+mn-cs"/>
              </a:rPr>
              <a:t>Each block in an append blob can be a different size, up to a maximum of 4 MB, and an append blob can include up to 50,000 blocks. The maximum size of an append blob is therefore slightly more than 195 GB (4 MB X 50,000 blocks).</a:t>
            </a:r>
          </a:p>
          <a:p>
            <a:br>
              <a:rPr lang="en-US" b="1" dirty="0"/>
            </a:br>
            <a:r>
              <a:rPr lang="en-US" b="1" dirty="0"/>
              <a:t>Page blobs</a:t>
            </a:r>
          </a:p>
          <a:p>
            <a:r>
              <a:rPr lang="en-US" dirty="0"/>
              <a:t>Page blobs are a collection of 512-byte pages optimized for random read and write operations. To create a page blob, you initialize the page blob and specify the maximum size the page blob will grow. To add or update the contents of a page blob, you write a page or pages by specifying an offset and a range that align to 512-byte page boundaries. A write to a page blob can overwrite just one page, some pages, or up to 4 MB of the page blob. Writes to page blobs happen in-place and are immediately committed to the blob. The maximum size for a page blob is 8 terabytes (TB).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98424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events allow applications to react to the creation and deletion of blobs using modern serverless architectures. It does so without the need for complicated code or expensive and inefficient polling services. Instead, events are pushed through Azure Event Grid to subscribers such as Azure Functions, Azure Logic Apps, or even to your own custom http listener, and you only pay for what you use.</a:t>
            </a:r>
          </a:p>
          <a:p>
            <a:endParaRPr lang="en-US" dirty="0"/>
          </a:p>
          <a:p>
            <a:r>
              <a:rPr lang="en-US" dirty="0"/>
              <a:t>Blob storage events are reliably sent to the Event grid service which provides reliable delivery services to your applications through rich retry policies and dead-letter delivery.</a:t>
            </a:r>
          </a:p>
          <a:p>
            <a:endParaRPr lang="en-US" dirty="0"/>
          </a:p>
          <a:p>
            <a:r>
              <a:rPr lang="en-US" dirty="0"/>
              <a:t>Common Blob storage event scenarios include image or video processing, search indexing, or any file-oriented workflow. Asynchronous file uploads are a good fit for events. When changes are infrequent, but your scenario requires immediate responsiveness, event-based architecture can be especially efficient.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19557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Shared Access Signature (SAS) is a URI that grants restricted access rights to containers, binary large objects (blobs), queues, and tables for a specific time interval. By providing a client with a Shared Access Signature, you can enable them to access resources in your storage account without sharing your account key with them.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766602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Shared Access Signature URI query parameters incorporate all of the information necessary to grant controlled access to a storage resource. The URI query parameters specify the time interval over which the Shared Access Signature is valid, the permissions that it grants, the resource that is to be made available, and the signature that the storage services should use to authenticate the request.</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48644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tags" Target="../tags/tag1.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925776"/>
            <a:ext cx="4167887" cy="2769989"/>
          </a:xfrm>
        </p:spPr>
        <p:txBody>
          <a:bodyPr/>
          <a:lstStyle/>
          <a:p>
            <a:r>
              <a:rPr lang="en-US" dirty="0"/>
              <a:t>AZ-203.3</a:t>
            </a:r>
            <a:br>
              <a:rPr lang="en-US" dirty="0"/>
            </a:br>
            <a:r>
              <a:rPr lang="en-US" dirty="0"/>
              <a:t>Module 04: Develop solutions that use Microsoft Azure Blob storage</a:t>
            </a:r>
          </a:p>
        </p:txBody>
      </p:sp>
      <p:sp>
        <p:nvSpPr>
          <p:cNvPr id="5" name="Text Placeholder 4"/>
          <p:cNvSpPr>
            <a:spLocks noGrp="1"/>
          </p:cNvSpPr>
          <p:nvPr>
            <p:ph type="body" sz="quarter" idx="12"/>
          </p:nvPr>
        </p:nvSpPr>
        <p:spPr>
          <a:xfrm>
            <a:off x="582042" y="4124628"/>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Valet key pattern by using Shared Access Signatures</a:t>
            </a:r>
          </a:p>
        </p:txBody>
      </p:sp>
      <p:grpSp>
        <p:nvGrpSpPr>
          <p:cNvPr id="6" name="Group 5" descr="Image illustrating a SAS provider sending a token to a client device and the client device accessing services directly."/>
          <p:cNvGrpSpPr/>
          <p:nvPr/>
        </p:nvGrpSpPr>
        <p:grpSpPr>
          <a:xfrm>
            <a:off x="1430445" y="1458410"/>
            <a:ext cx="9331109" cy="4824634"/>
            <a:chOff x="3540842" y="1898305"/>
            <a:chExt cx="7998076" cy="4147940"/>
          </a:xfrm>
        </p:grpSpPr>
        <p:grpSp>
          <p:nvGrpSpPr>
            <p:cNvPr id="5" name="Group 4"/>
            <p:cNvGrpSpPr/>
            <p:nvPr/>
          </p:nvGrpSpPr>
          <p:grpSpPr>
            <a:xfrm>
              <a:off x="9780810" y="3395774"/>
              <a:ext cx="1758108" cy="2650471"/>
              <a:chOff x="9780810" y="3395774"/>
              <a:chExt cx="1758108" cy="2650471"/>
            </a:xfrm>
          </p:grpSpPr>
          <p:sp>
            <p:nvSpPr>
              <p:cNvPr id="47" name="Rounded Rectangle 5">
                <a:extLst>
                  <a:ext uri="{FF2B5EF4-FFF2-40B4-BE49-F238E27FC236}">
                    <a16:creationId xmlns:a16="http://schemas.microsoft.com/office/drawing/2014/main" id="{5BFFE9DC-F5D4-45FF-B38B-E32F4E48C497}"/>
                  </a:ext>
                </a:extLst>
              </p:cNvPr>
              <p:cNvSpPr/>
              <p:nvPr/>
            </p:nvSpPr>
            <p:spPr>
              <a:xfrm>
                <a:off x="9780810" y="3395774"/>
                <a:ext cx="1758108" cy="2650471"/>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b"/>
              <a:lstStyle/>
              <a:p>
                <a:pPr algn="ctr"/>
                <a:r>
                  <a:rPr lang="en-US" sz="1400" dirty="0">
                    <a:solidFill>
                      <a:schemeClr val="bg2">
                        <a:lumMod val="25000"/>
                      </a:schemeClr>
                    </a:solidFill>
                    <a:latin typeface="Segoe UI" panose="020B0502040204020203" pitchFamily="34" charset="0"/>
                    <a:cs typeface="Segoe UI" panose="020B0502040204020203" pitchFamily="34" charset="0"/>
                  </a:rPr>
                  <a:t>Azure Storage</a:t>
                </a:r>
              </a:p>
            </p:txBody>
          </p:sp>
          <p:sp>
            <p:nvSpPr>
              <p:cNvPr id="33" name="TextBox 32">
                <a:extLst>
                  <a:ext uri="{FF2B5EF4-FFF2-40B4-BE49-F238E27FC236}">
                    <a16:creationId xmlns:a16="http://schemas.microsoft.com/office/drawing/2014/main" id="{6D58411E-7FAB-45DC-A09D-962D1AC11418}"/>
                  </a:ext>
                </a:extLst>
              </p:cNvPr>
              <p:cNvSpPr txBox="1"/>
              <p:nvPr/>
            </p:nvSpPr>
            <p:spPr>
              <a:xfrm>
                <a:off x="10393605" y="4319550"/>
                <a:ext cx="530639" cy="264609"/>
              </a:xfrm>
              <a:prstGeom prst="rect">
                <a:avLst/>
              </a:prstGeom>
              <a:noFill/>
            </p:spPr>
            <p:txBody>
              <a:bodyPr wrap="none" rtlCol="0">
                <a:spAutoFit/>
              </a:bodyPr>
              <a:lstStyle/>
              <a:p>
                <a:r>
                  <a:rPr lang="en-US" sz="1400" dirty="0">
                    <a:latin typeface="Segoe UI" panose="020B0502040204020203" pitchFamily="34" charset="0"/>
                    <a:cs typeface="Segoe UI" panose="020B0502040204020203" pitchFamily="34" charset="0"/>
                  </a:rPr>
                  <a:t>Blobs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8607" y="4970140"/>
                <a:ext cx="702514" cy="70251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26371" y="3569018"/>
                <a:ext cx="666986" cy="666986"/>
              </a:xfrm>
              <a:prstGeom prst="rect">
                <a:avLst/>
              </a:prstGeom>
            </p:spPr>
          </p:pic>
        </p:grpSp>
        <p:sp>
          <p:nvSpPr>
            <p:cNvPr id="32" name="TextBox 31">
              <a:extLst>
                <a:ext uri="{FF2B5EF4-FFF2-40B4-BE49-F238E27FC236}">
                  <a16:creationId xmlns:a16="http://schemas.microsoft.com/office/drawing/2014/main" id="{8B5064D5-4C69-4B9A-A39C-5B590570865A}"/>
                </a:ext>
              </a:extLst>
            </p:cNvPr>
            <p:cNvSpPr txBox="1"/>
            <p:nvPr/>
          </p:nvSpPr>
          <p:spPr>
            <a:xfrm>
              <a:off x="3540842" y="4746672"/>
              <a:ext cx="1339924" cy="264609"/>
            </a:xfrm>
            <a:prstGeom prst="rect">
              <a:avLst/>
            </a:prstGeom>
            <a:noFill/>
          </p:spPr>
          <p:txBody>
            <a:bodyPr wrap="none" rtlCol="0">
              <a:spAutoFit/>
            </a:bodyPr>
            <a:lstStyle/>
            <a:p>
              <a:r>
                <a:rPr lang="en-US" sz="1400" dirty="0">
                  <a:latin typeface="Segoe UI" panose="020B0502040204020203" pitchFamily="34" charset="0"/>
                  <a:cs typeface="Segoe UI" panose="020B0502040204020203" pitchFamily="34" charset="0"/>
                </a:rPr>
                <a:t>Client application</a:t>
              </a:r>
            </a:p>
          </p:txBody>
        </p:sp>
        <p:sp>
          <p:nvSpPr>
            <p:cNvPr id="35" name="TextBox 34">
              <a:extLst>
                <a:ext uri="{FF2B5EF4-FFF2-40B4-BE49-F238E27FC236}">
                  <a16:creationId xmlns:a16="http://schemas.microsoft.com/office/drawing/2014/main" id="{59BE9E7B-FAA9-4443-83DC-D2995CD6303C}"/>
                </a:ext>
              </a:extLst>
            </p:cNvPr>
            <p:cNvSpPr txBox="1"/>
            <p:nvPr/>
          </p:nvSpPr>
          <p:spPr>
            <a:xfrm>
              <a:off x="6666097" y="2772823"/>
              <a:ext cx="1281007" cy="317530"/>
            </a:xfrm>
            <a:prstGeom prst="rect">
              <a:avLst/>
            </a:prstGeom>
            <a:solidFill>
              <a:srgbClr val="0078D4"/>
            </a:solidFill>
          </p:spPr>
          <p:txBody>
            <a:bodyPr wrap="none" rtlCol="0">
              <a:spAutoFit/>
            </a:bodyPr>
            <a:lstStyle/>
            <a:p>
              <a:r>
                <a:rPr lang="en-US" sz="1800" dirty="0">
                  <a:solidFill>
                    <a:schemeClr val="bg1"/>
                  </a:solidFill>
                  <a:latin typeface="Segoe UI" panose="020B0502040204020203" pitchFamily="34" charset="0"/>
                  <a:cs typeface="Segoe UI" panose="020B0502040204020203" pitchFamily="34" charset="0"/>
                </a:rPr>
                <a:t>SAS provider</a:t>
              </a:r>
            </a:p>
          </p:txBody>
        </p:sp>
        <p:cxnSp>
          <p:nvCxnSpPr>
            <p:cNvPr id="36" name="Straight Arrow Connector 35">
              <a:extLst>
                <a:ext uri="{FF2B5EF4-FFF2-40B4-BE49-F238E27FC236}">
                  <a16:creationId xmlns:a16="http://schemas.microsoft.com/office/drawing/2014/main" id="{826B2E81-9E9C-462B-A1F8-9544347348DD}"/>
                </a:ext>
              </a:extLst>
            </p:cNvPr>
            <p:cNvCxnSpPr>
              <a:cxnSpLocks/>
            </p:cNvCxnSpPr>
            <p:nvPr/>
          </p:nvCxnSpPr>
          <p:spPr>
            <a:xfrm flipV="1">
              <a:off x="4717530" y="2985388"/>
              <a:ext cx="1878156" cy="1411569"/>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DB0BFA51-B51A-4A79-ACA5-A12EEB5C02EB}"/>
                </a:ext>
              </a:extLst>
            </p:cNvPr>
            <p:cNvSpPr txBox="1"/>
            <p:nvPr/>
          </p:nvSpPr>
          <p:spPr>
            <a:xfrm rot="19394178">
              <a:off x="4509731" y="3341418"/>
              <a:ext cx="2151079" cy="264609"/>
            </a:xfrm>
            <a:prstGeom prst="rect">
              <a:avLst/>
            </a:prstGeom>
            <a:noFill/>
          </p:spPr>
          <p:txBody>
            <a:bodyPr wrap="none" rtlCol="0">
              <a:spAutoFit/>
            </a:bodyPr>
            <a:lstStyle/>
            <a:p>
              <a:r>
                <a:rPr lang="en-US" sz="1400" dirty="0">
                  <a:latin typeface="+mj-lt"/>
                </a:rPr>
                <a:t>Authenticate and get an SAS</a:t>
              </a:r>
            </a:p>
          </p:txBody>
        </p:sp>
        <p:cxnSp>
          <p:nvCxnSpPr>
            <p:cNvPr id="38" name="Straight Arrow Connector 37">
              <a:extLst>
                <a:ext uri="{FF2B5EF4-FFF2-40B4-BE49-F238E27FC236}">
                  <a16:creationId xmlns:a16="http://schemas.microsoft.com/office/drawing/2014/main" id="{C2FC035F-DCB6-4747-891E-F383535E3B66}"/>
                </a:ext>
              </a:extLst>
            </p:cNvPr>
            <p:cNvCxnSpPr>
              <a:cxnSpLocks/>
            </p:cNvCxnSpPr>
            <p:nvPr/>
          </p:nvCxnSpPr>
          <p:spPr>
            <a:xfrm>
              <a:off x="4836389" y="4515816"/>
              <a:ext cx="4987275" cy="0"/>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9" name="Straight Arrow Connector 38">
              <a:extLst>
                <a:ext uri="{FF2B5EF4-FFF2-40B4-BE49-F238E27FC236}">
                  <a16:creationId xmlns:a16="http://schemas.microsoft.com/office/drawing/2014/main" id="{1EA5F359-FCA6-4D3F-AE96-9D0D979FA0C5}"/>
                </a:ext>
              </a:extLst>
            </p:cNvPr>
            <p:cNvCxnSpPr/>
            <p:nvPr/>
          </p:nvCxnSpPr>
          <p:spPr>
            <a:xfrm>
              <a:off x="8120028" y="3083295"/>
              <a:ext cx="1737357" cy="1323211"/>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B7CACEFB-96AE-4A56-8248-F6E0BBC00A93}"/>
                </a:ext>
              </a:extLst>
            </p:cNvPr>
            <p:cNvSpPr txBox="1"/>
            <p:nvPr/>
          </p:nvSpPr>
          <p:spPr>
            <a:xfrm rot="2199286">
              <a:off x="7935925" y="3394480"/>
              <a:ext cx="2043632" cy="264609"/>
            </a:xfrm>
            <a:prstGeom prst="rect">
              <a:avLst/>
            </a:prstGeom>
            <a:noFill/>
            <a:ln>
              <a:noFill/>
            </a:ln>
          </p:spPr>
          <p:txBody>
            <a:bodyPr wrap="none" rtlCol="0">
              <a:spAutoFit/>
            </a:bodyPr>
            <a:lstStyle/>
            <a:p>
              <a:r>
                <a:rPr lang="en-US" sz="1400" dirty="0">
                  <a:latin typeface="+mj-lt"/>
                </a:rPr>
                <a:t>Get SAS Token for the blob</a:t>
              </a:r>
            </a:p>
          </p:txBody>
        </p:sp>
        <p:sp>
          <p:nvSpPr>
            <p:cNvPr id="42" name="TextBox 41">
              <a:extLst>
                <a:ext uri="{FF2B5EF4-FFF2-40B4-BE49-F238E27FC236}">
                  <a16:creationId xmlns:a16="http://schemas.microsoft.com/office/drawing/2014/main" id="{F22205C1-BB73-4B88-A859-6F70048CFDDF}"/>
                </a:ext>
              </a:extLst>
            </p:cNvPr>
            <p:cNvSpPr txBox="1"/>
            <p:nvPr/>
          </p:nvSpPr>
          <p:spPr>
            <a:xfrm>
              <a:off x="6289443" y="4119957"/>
              <a:ext cx="2043578" cy="264609"/>
            </a:xfrm>
            <a:prstGeom prst="rect">
              <a:avLst/>
            </a:prstGeom>
            <a:noFill/>
          </p:spPr>
          <p:txBody>
            <a:bodyPr wrap="none" rtlCol="0">
              <a:spAutoFit/>
            </a:bodyPr>
            <a:lstStyle/>
            <a:p>
              <a:r>
                <a:rPr lang="en-IN" sz="1400" dirty="0">
                  <a:latin typeface="+mj-lt"/>
                </a:rPr>
                <a:t>Directly save and read data</a:t>
              </a:r>
            </a:p>
          </p:txBody>
        </p:sp>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64727" y="4034301"/>
              <a:ext cx="1083179" cy="686709"/>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4149" y="1898305"/>
              <a:ext cx="780290" cy="780290"/>
            </a:xfrm>
            <a:prstGeom prst="rect">
              <a:avLst/>
            </a:prstGeom>
          </p:spPr>
        </p:pic>
      </p:grpSp>
    </p:spTree>
    <p:custDataLst>
      <p:tags r:id="rId1"/>
    </p:custDataLst>
    <p:extLst>
      <p:ext uri="{BB962C8B-B14F-4D97-AF65-F5344CB8AC3E}">
        <p14:creationId xmlns:p14="http://schemas.microsoft.com/office/powerpoint/2010/main" val="68866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649E3A-5800-4E1B-90E4-9FAD93DE8883}"/>
              </a:ext>
            </a:extLst>
          </p:cNvPr>
          <p:cNvSpPr>
            <a:spLocks noGrp="1"/>
          </p:cNvSpPr>
          <p:nvPr>
            <p:ph type="title"/>
          </p:nvPr>
        </p:nvSpPr>
        <p:spPr/>
        <p:txBody>
          <a:bodyPr/>
          <a:lstStyle/>
          <a:p>
            <a:r>
              <a:rPr lang="en-US" dirty="0"/>
              <a:t>Stored access policies</a:t>
            </a:r>
          </a:p>
        </p:txBody>
      </p:sp>
      <p:sp>
        <p:nvSpPr>
          <p:cNvPr id="4" name="Text Placeholder 3">
            <a:extLst>
              <a:ext uri="{FF2B5EF4-FFF2-40B4-BE49-F238E27FC236}">
                <a16:creationId xmlns:a16="http://schemas.microsoft.com/office/drawing/2014/main" id="{5AC1B744-3077-4498-B8D9-D639E77B63FE}"/>
              </a:ext>
            </a:extLst>
          </p:cNvPr>
          <p:cNvSpPr>
            <a:spLocks noGrp="1"/>
          </p:cNvSpPr>
          <p:nvPr>
            <p:ph type="body" sz="quarter" idx="10"/>
          </p:nvPr>
        </p:nvSpPr>
        <p:spPr>
          <a:xfrm>
            <a:off x="593725" y="1378347"/>
            <a:ext cx="10941050" cy="3447098"/>
          </a:xfrm>
        </p:spPr>
        <p:txBody>
          <a:bodyPr/>
          <a:lstStyle/>
          <a:p>
            <a:r>
              <a:rPr lang="en-US" sz="2600" dirty="0">
                <a:latin typeface="Segoe UI" panose="020B0502040204020203" pitchFamily="34" charset="0"/>
                <a:cs typeface="Segoe UI" panose="020B0502040204020203" pitchFamily="34" charset="0"/>
              </a:rPr>
              <a:t>A Shared Access Signature can take one of two forms:</a:t>
            </a:r>
          </a:p>
          <a:p>
            <a:pPr lvl="1"/>
            <a:r>
              <a:rPr lang="en-US" dirty="0">
                <a:latin typeface="Segoe UI" panose="020B0502040204020203" pitchFamily="34" charset="0"/>
                <a:cs typeface="Segoe UI" panose="020B0502040204020203" pitchFamily="34" charset="0"/>
              </a:rPr>
              <a:t>Ad-hoc</a:t>
            </a:r>
          </a:p>
          <a:p>
            <a:pPr lvl="2"/>
            <a:r>
              <a:rPr lang="en-US" sz="1800" dirty="0">
                <a:latin typeface="Segoe UI" panose="020B0502040204020203" pitchFamily="34" charset="0"/>
                <a:cs typeface="Segoe UI" panose="020B0502040204020203" pitchFamily="34" charset="0"/>
              </a:rPr>
              <a:t>When you create an ad hoc SAS, the start time, expiration time, and permissions for the SAS are all specified on the SAS URI (or implied in the case where the start time is omitted)</a:t>
            </a:r>
          </a:p>
          <a:p>
            <a:pPr lvl="1"/>
            <a:r>
              <a:rPr lang="en-US" dirty="0">
                <a:latin typeface="Segoe UI" panose="020B0502040204020203" pitchFamily="34" charset="0"/>
                <a:cs typeface="Segoe UI" panose="020B0502040204020203" pitchFamily="34" charset="0"/>
              </a:rPr>
              <a:t>SAS generated from stored access policy</a:t>
            </a:r>
          </a:p>
          <a:p>
            <a:pPr lvl="2"/>
            <a:r>
              <a:rPr lang="en-US" sz="1800" dirty="0">
                <a:latin typeface="Segoe UI" panose="020B0502040204020203" pitchFamily="34" charset="0"/>
                <a:cs typeface="Segoe UI" panose="020B0502040204020203" pitchFamily="34" charset="0"/>
              </a:rPr>
              <a:t>A stored access policy is defined on a resource container and can be used to manage constraints for one or more Shared Access Signatures</a:t>
            </a:r>
          </a:p>
          <a:p>
            <a:pPr lvl="2"/>
            <a:r>
              <a:rPr lang="en-US" sz="1800" dirty="0">
                <a:latin typeface="Segoe UI" panose="020B0502040204020203" pitchFamily="34" charset="0"/>
                <a:cs typeface="Segoe UI" panose="020B0502040204020203" pitchFamily="34" charset="0"/>
              </a:rPr>
              <a:t>When you associate a SAS with a stored access policy, the SAS inherits the constraints defined for the stored access policy</a:t>
            </a:r>
          </a:p>
          <a:p>
            <a:r>
              <a:rPr lang="en-US" sz="2600" dirty="0">
                <a:latin typeface="Segoe UI" panose="020B0502040204020203" pitchFamily="34" charset="0"/>
                <a:cs typeface="Segoe UI" panose="020B0502040204020203" pitchFamily="34" charset="0"/>
              </a:rPr>
              <a:t>Anyone who obtains the SAS can use it</a:t>
            </a:r>
          </a:p>
        </p:txBody>
      </p:sp>
    </p:spTree>
    <p:extLst>
      <p:ext uri="{BB962C8B-B14F-4D97-AF65-F5344CB8AC3E}">
        <p14:creationId xmlns:p14="http://schemas.microsoft.com/office/powerpoint/2010/main" val="27138183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Working with Azure Blob storage</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2B05-5711-49AE-8ECC-CB55F2132539}"/>
              </a:ext>
            </a:extLst>
          </p:cNvPr>
          <p:cNvSpPr>
            <a:spLocks noGrp="1"/>
          </p:cNvSpPr>
          <p:nvPr>
            <p:ph type="title"/>
          </p:nvPr>
        </p:nvSpPr>
        <p:spPr>
          <a:xfrm>
            <a:off x="588263" y="457200"/>
            <a:ext cx="11018520" cy="553998"/>
          </a:xfrm>
        </p:spPr>
        <p:txBody>
          <a:bodyPr/>
          <a:lstStyle/>
          <a:p>
            <a:r>
              <a:rPr lang="en-US" dirty="0"/>
              <a:t>Managing blob properties and metadata</a:t>
            </a:r>
          </a:p>
        </p:txBody>
      </p:sp>
      <p:sp>
        <p:nvSpPr>
          <p:cNvPr id="3" name="Text Placeholder 2">
            <a:extLst>
              <a:ext uri="{FF2B5EF4-FFF2-40B4-BE49-F238E27FC236}">
                <a16:creationId xmlns:a16="http://schemas.microsoft.com/office/drawing/2014/main" id="{84E243DA-AE54-4015-B07D-C4E86AA29575}"/>
              </a:ext>
            </a:extLst>
          </p:cNvPr>
          <p:cNvSpPr>
            <a:spLocks noGrp="1"/>
          </p:cNvSpPr>
          <p:nvPr>
            <p:ph type="body" sz="quarter" idx="10"/>
          </p:nvPr>
        </p:nvSpPr>
        <p:spPr>
          <a:xfrm>
            <a:off x="584200" y="1435497"/>
            <a:ext cx="11018520" cy="2942344"/>
          </a:xfrm>
        </p:spPr>
        <p:txBody>
          <a:bodyPr/>
          <a:lstStyle/>
          <a:p>
            <a:r>
              <a:rPr lang="en-US" dirty="0">
                <a:latin typeface="Segoe UI" panose="020B0502040204020203" pitchFamily="34" charset="0"/>
                <a:cs typeface="Segoe UI" panose="020B0502040204020203" pitchFamily="34" charset="0"/>
              </a:rPr>
              <a:t>Containers and blobs support custom metadata</a:t>
            </a:r>
          </a:p>
          <a:p>
            <a:pPr lvl="1"/>
            <a:r>
              <a:rPr lang="en-US" dirty="0">
                <a:latin typeface="Segoe UI" panose="020B0502040204020203" pitchFamily="34" charset="0"/>
                <a:cs typeface="Segoe UI" panose="020B0502040204020203" pitchFamily="34" charset="0"/>
              </a:rPr>
              <a:t>Represented by using HTTP headers</a:t>
            </a:r>
          </a:p>
          <a:p>
            <a:r>
              <a:rPr lang="en-US" dirty="0">
                <a:latin typeface="Segoe UI" panose="020B0502040204020203" pitchFamily="34" charset="0"/>
                <a:cs typeface="Segoe UI" panose="020B0502040204020203" pitchFamily="34" charset="0"/>
              </a:rPr>
              <a:t>Metadata headers are set on requests</a:t>
            </a:r>
          </a:p>
          <a:p>
            <a:pPr lvl="1"/>
            <a:r>
              <a:rPr lang="en-US" dirty="0">
                <a:latin typeface="Segoe UI" panose="020B0502040204020203" pitchFamily="34" charset="0"/>
                <a:cs typeface="Segoe UI" panose="020B0502040204020203" pitchFamily="34" charset="0"/>
              </a:rPr>
              <a:t>During the creation of a new resource</a:t>
            </a:r>
          </a:p>
          <a:p>
            <a:pPr lvl="1"/>
            <a:r>
              <a:rPr lang="en-US" dirty="0">
                <a:latin typeface="Segoe UI" panose="020B0502040204020203" pitchFamily="34" charset="0"/>
                <a:cs typeface="Segoe UI" panose="020B0502040204020203" pitchFamily="34" charset="0"/>
              </a:rPr>
              <a:t>During a special operation that explicitly creates a property on an existing resource</a:t>
            </a:r>
          </a:p>
          <a:p>
            <a:r>
              <a:rPr lang="en-US" dirty="0">
                <a:latin typeface="Segoe UI" panose="020B0502040204020203" pitchFamily="34" charset="0"/>
                <a:cs typeface="Segoe UI" panose="020B0502040204020203" pitchFamily="34" charset="0"/>
              </a:rPr>
              <a:t>Metadata headers start with the </a:t>
            </a:r>
            <a:r>
              <a:rPr lang="en-US" b="1" dirty="0">
                <a:latin typeface="Segoe UI" panose="020B0502040204020203" pitchFamily="34" charset="0"/>
                <a:cs typeface="Segoe UI" panose="020B0502040204020203" pitchFamily="34" charset="0"/>
              </a:rPr>
              <a:t>x-</a:t>
            </a:r>
            <a:r>
              <a:rPr lang="en-US" b="1" dirty="0" err="1">
                <a:latin typeface="Segoe UI" panose="020B0502040204020203" pitchFamily="34" charset="0"/>
                <a:cs typeface="Segoe UI" panose="020B0502040204020203" pitchFamily="34" charset="0"/>
              </a:rPr>
              <a:t>ms</a:t>
            </a:r>
            <a:r>
              <a:rPr lang="en-US" b="1" dirty="0">
                <a:latin typeface="Segoe UI" panose="020B0502040204020203" pitchFamily="34" charset="0"/>
                <a:cs typeface="Segoe UI" panose="020B0502040204020203" pitchFamily="34" charset="0"/>
              </a:rPr>
              <a:t>-meta-* </a:t>
            </a:r>
            <a:r>
              <a:rPr lang="en-US" dirty="0">
                <a:latin typeface="Segoe UI" panose="020B0502040204020203" pitchFamily="34" charset="0"/>
                <a:cs typeface="Segoe UI" panose="020B0502040204020203" pitchFamily="34" charset="0"/>
              </a:rPr>
              <a:t>prefix:</a:t>
            </a:r>
          </a:p>
          <a:p>
            <a:pPr marL="428625" lvl="2" indent="0">
              <a:buNone/>
            </a:pPr>
            <a:r>
              <a:rPr lang="en-US" sz="2000" dirty="0" err="1">
                <a:latin typeface="Consolas" panose="020B0609020204030204" pitchFamily="49" charset="0"/>
              </a:rPr>
              <a:t>x-ms-meta-name:string-value</a:t>
            </a:r>
            <a:endParaRPr lang="en-US" sz="2000" dirty="0">
              <a:latin typeface="Consolas" panose="020B0609020204030204" pitchFamily="49" charset="0"/>
            </a:endParaRPr>
          </a:p>
        </p:txBody>
      </p:sp>
    </p:spTree>
    <p:extLst>
      <p:ext uri="{BB962C8B-B14F-4D97-AF65-F5344CB8AC3E}">
        <p14:creationId xmlns:p14="http://schemas.microsoft.com/office/powerpoint/2010/main" val="35732208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6B02-50E0-4CF3-AB44-F53009069C8D}"/>
              </a:ext>
            </a:extLst>
          </p:cNvPr>
          <p:cNvSpPr>
            <a:spLocks noGrp="1"/>
          </p:cNvSpPr>
          <p:nvPr>
            <p:ph type="title"/>
          </p:nvPr>
        </p:nvSpPr>
        <p:spPr/>
        <p:txBody>
          <a:bodyPr/>
          <a:lstStyle/>
          <a:p>
            <a:r>
              <a:rPr lang="en-US" dirty="0"/>
              <a:t>Blob container properties</a:t>
            </a:r>
          </a:p>
        </p:txBody>
      </p:sp>
      <p:graphicFrame>
        <p:nvGraphicFramePr>
          <p:cNvPr id="3" name="Table 2" descr="List of container properties that are available as default metadata. Lists 5 properties such as &quot;ETag&quot;, and &quot;LastModified&quot;, and the &quot;Description&quot; column gives a description of each property.">
            <a:extLst>
              <a:ext uri="{FF2B5EF4-FFF2-40B4-BE49-F238E27FC236}">
                <a16:creationId xmlns:a16="http://schemas.microsoft.com/office/drawing/2014/main" id="{3EDE3B21-934D-4296-878A-7392C0DDE540}"/>
              </a:ext>
            </a:extLst>
          </p:cNvPr>
          <p:cNvGraphicFramePr>
            <a:graphicFrameLocks noGrp="1"/>
          </p:cNvGraphicFramePr>
          <p:nvPr>
            <p:extLst>
              <p:ext uri="{D42A27DB-BD31-4B8C-83A1-F6EECF244321}">
                <p14:modId xmlns:p14="http://schemas.microsoft.com/office/powerpoint/2010/main" val="545751318"/>
              </p:ext>
            </p:extLst>
          </p:nvPr>
        </p:nvGraphicFramePr>
        <p:xfrm>
          <a:off x="588263" y="1397000"/>
          <a:ext cx="11018520" cy="5029520"/>
        </p:xfrm>
        <a:graphic>
          <a:graphicData uri="http://schemas.openxmlformats.org/drawingml/2006/table">
            <a:tbl>
              <a:tblPr firstRow="1" firstCol="1">
                <a:tableStyleId>{793D81CF-94F2-401A-BA57-92F5A7B2D0C5}</a:tableStyleId>
              </a:tblPr>
              <a:tblGrid>
                <a:gridCol w="2916455">
                  <a:extLst>
                    <a:ext uri="{9D8B030D-6E8A-4147-A177-3AD203B41FA5}">
                      <a16:colId xmlns:a16="http://schemas.microsoft.com/office/drawing/2014/main" val="2027637614"/>
                    </a:ext>
                  </a:extLst>
                </a:gridCol>
                <a:gridCol w="8102065">
                  <a:extLst>
                    <a:ext uri="{9D8B030D-6E8A-4147-A177-3AD203B41FA5}">
                      <a16:colId xmlns:a16="http://schemas.microsoft.com/office/drawing/2014/main" val="3555986169"/>
                    </a:ext>
                  </a:extLst>
                </a:gridCol>
              </a:tblGrid>
              <a:tr h="482102">
                <a:tc>
                  <a:txBody>
                    <a:bodyPr/>
                    <a:lstStyle/>
                    <a:p>
                      <a:pPr marL="0" marR="0">
                        <a:lnSpc>
                          <a:spcPct val="107000"/>
                        </a:lnSpc>
                        <a:spcBef>
                          <a:spcPts val="0"/>
                        </a:spcBef>
                        <a:spcAft>
                          <a:spcPts val="0"/>
                        </a:spcAft>
                      </a:pPr>
                      <a:r>
                        <a:rPr lang="en-US" sz="1800" dirty="0">
                          <a:effectLst/>
                        </a:rPr>
                        <a:t>Property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819039883"/>
                  </a:ext>
                </a:extLst>
              </a:tr>
              <a:tr h="1009613">
                <a:tc>
                  <a:txBody>
                    <a:bodyPr/>
                    <a:lstStyle/>
                    <a:p>
                      <a:pPr marL="0" marR="0">
                        <a:lnSpc>
                          <a:spcPct val="107000"/>
                        </a:lnSpc>
                        <a:spcBef>
                          <a:spcPts val="0"/>
                        </a:spcBef>
                        <a:spcAft>
                          <a:spcPts val="0"/>
                        </a:spcAft>
                      </a:pPr>
                      <a:r>
                        <a:rPr lang="en-US" sz="1800" dirty="0" err="1">
                          <a:effectLst/>
                        </a:rPr>
                        <a:t>ETag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This is a standard HTTP header that gives a value that is unchanged unless a property of the container is changed. This value can be used to implement optimistic concurrency with the blob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3036417687"/>
                  </a:ext>
                </a:extLst>
              </a:tr>
              <a:tr h="573870">
                <a:tc>
                  <a:txBody>
                    <a:bodyPr/>
                    <a:lstStyle/>
                    <a:p>
                      <a:pPr marL="0" marR="0">
                        <a:lnSpc>
                          <a:spcPct val="107000"/>
                        </a:lnSpc>
                        <a:spcBef>
                          <a:spcPts val="0"/>
                        </a:spcBef>
                        <a:spcAft>
                          <a:spcPts val="0"/>
                        </a:spcAft>
                      </a:pPr>
                      <a:r>
                        <a:rPr lang="en-US" sz="1800" dirty="0" err="1">
                          <a:effectLst/>
                        </a:rPr>
                        <a:t>LastModified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This property indicates when the container was last 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747046571"/>
                  </a:ext>
                </a:extLst>
              </a:tr>
              <a:tr h="749126">
                <a:tc>
                  <a:txBody>
                    <a:bodyPr/>
                    <a:lstStyle/>
                    <a:p>
                      <a:pPr marL="0" marR="0">
                        <a:lnSpc>
                          <a:spcPct val="107000"/>
                        </a:lnSpc>
                        <a:spcBef>
                          <a:spcPts val="0"/>
                        </a:spcBef>
                        <a:spcAft>
                          <a:spcPts val="0"/>
                        </a:spcAft>
                      </a:pPr>
                      <a:r>
                        <a:rPr lang="en-US" sz="1800" dirty="0" err="1">
                          <a:effectLst/>
                        </a:rPr>
                        <a:t>PublicAccess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This property indicates the level of public access that is allowed on the container. Valid values include Blob, Container, Off, and Unknown.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187626887"/>
                  </a:ext>
                </a:extLst>
              </a:tr>
              <a:tr h="1009613">
                <a:tc>
                  <a:txBody>
                    <a:bodyPr/>
                    <a:lstStyle/>
                    <a:p>
                      <a:pPr marL="0" marR="0">
                        <a:lnSpc>
                          <a:spcPct val="107000"/>
                        </a:lnSpc>
                        <a:spcBef>
                          <a:spcPts val="0"/>
                        </a:spcBef>
                        <a:spcAft>
                          <a:spcPts val="0"/>
                        </a:spcAft>
                      </a:pPr>
                      <a:r>
                        <a:rPr lang="en-US" sz="1800">
                          <a:effectLst/>
                        </a:rPr>
                        <a:t>HasImmutabilityPolicy</a:t>
                      </a:r>
                      <a:endParaRPr lang="en-US" sz="180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This property indicates whether the container has an immutability policy. An immutability policy will help ensure that blobs are stored for a minimum amount of retention time.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1301361333"/>
                  </a:ext>
                </a:extLst>
              </a:tr>
              <a:tr h="1009613">
                <a:tc>
                  <a:txBody>
                    <a:bodyPr/>
                    <a:lstStyle/>
                    <a:p>
                      <a:pPr marL="0" marR="0">
                        <a:lnSpc>
                          <a:spcPct val="107000"/>
                        </a:lnSpc>
                        <a:spcBef>
                          <a:spcPts val="0"/>
                        </a:spcBef>
                        <a:spcAft>
                          <a:spcPts val="0"/>
                        </a:spcAft>
                      </a:pPr>
                      <a:r>
                        <a:rPr lang="en-US" sz="1800" dirty="0" err="1">
                          <a:effectLst/>
                        </a:rPr>
                        <a:t>HasLegalHold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This property indicates whether the container has an active legal hold. A legal hold will help ensure that blobs remain unchanged until the hold is removed.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4025872313"/>
                  </a:ext>
                </a:extLst>
              </a:tr>
            </a:tbl>
          </a:graphicData>
        </a:graphic>
      </p:graphicFrame>
    </p:spTree>
    <p:extLst>
      <p:ext uri="{BB962C8B-B14F-4D97-AF65-F5344CB8AC3E}">
        <p14:creationId xmlns:p14="http://schemas.microsoft.com/office/powerpoint/2010/main" val="25816978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01E0-7947-4D0D-879C-89F163621F98}"/>
              </a:ext>
            </a:extLst>
          </p:cNvPr>
          <p:cNvSpPr>
            <a:spLocks noGrp="1"/>
          </p:cNvSpPr>
          <p:nvPr>
            <p:ph type="title"/>
          </p:nvPr>
        </p:nvSpPr>
        <p:spPr/>
        <p:txBody>
          <a:bodyPr/>
          <a:lstStyle/>
          <a:p>
            <a:r>
              <a:rPr lang="en-US" dirty="0"/>
              <a:t>Manipulating blob container properties in .NET</a:t>
            </a:r>
          </a:p>
        </p:txBody>
      </p:sp>
      <p:sp>
        <p:nvSpPr>
          <p:cNvPr id="3" name="Text Placeholder 2">
            <a:extLst>
              <a:ext uri="{FF2B5EF4-FFF2-40B4-BE49-F238E27FC236}">
                <a16:creationId xmlns:a16="http://schemas.microsoft.com/office/drawing/2014/main" id="{24634944-8D5C-4A2E-BCB2-95F32078354B}"/>
              </a:ext>
            </a:extLst>
          </p:cNvPr>
          <p:cNvSpPr>
            <a:spLocks noGrp="1"/>
          </p:cNvSpPr>
          <p:nvPr>
            <p:ph type="body" sz="quarter" idx="10"/>
          </p:nvPr>
        </p:nvSpPr>
        <p:spPr>
          <a:xfrm>
            <a:off x="588263" y="1446213"/>
            <a:ext cx="11018520" cy="3262432"/>
          </a:xfrm>
        </p:spPr>
        <p:txBody>
          <a:bodyPr/>
          <a:lstStyle/>
          <a:p>
            <a:r>
              <a:rPr lang="en-US" sz="2000" dirty="0" err="1"/>
              <a:t>CloudBlobClient</a:t>
            </a:r>
            <a:r>
              <a:rPr lang="en-US" sz="2000" dirty="0"/>
              <a:t> client = </a:t>
            </a:r>
            <a:r>
              <a:rPr lang="en-US" sz="2000" dirty="0" err="1"/>
              <a:t>storageAccount.CreateCloudBlobClient</a:t>
            </a:r>
            <a:r>
              <a:rPr lang="en-US" sz="2000" dirty="0"/>
              <a:t>();</a:t>
            </a:r>
          </a:p>
          <a:p>
            <a:endParaRPr lang="en-US" sz="2000" dirty="0"/>
          </a:p>
          <a:p>
            <a:r>
              <a:rPr lang="fr-FR" sz="2000" dirty="0" err="1"/>
              <a:t>CloudBlobContainer</a:t>
            </a:r>
            <a:r>
              <a:rPr lang="fr-FR" sz="2000" dirty="0"/>
              <a:t> container = </a:t>
            </a:r>
            <a:r>
              <a:rPr lang="fr-FR" sz="2000" dirty="0" err="1"/>
              <a:t>client.GetContainerReference</a:t>
            </a:r>
            <a:r>
              <a:rPr lang="fr-FR" sz="2000" dirty="0"/>
              <a:t>("images");</a:t>
            </a:r>
          </a:p>
          <a:p>
            <a:endParaRPr lang="fr-FR" sz="2000" dirty="0"/>
          </a:p>
          <a:p>
            <a:r>
              <a:rPr lang="en-US" sz="2000" dirty="0" err="1"/>
              <a:t>container.CreateIfNotExists</a:t>
            </a:r>
            <a:r>
              <a:rPr lang="en-US" sz="2000" dirty="0"/>
              <a:t>();</a:t>
            </a:r>
          </a:p>
          <a:p>
            <a:endParaRPr lang="en-US" sz="2000" dirty="0"/>
          </a:p>
          <a:p>
            <a:r>
              <a:rPr lang="en-US" sz="2000" dirty="0"/>
              <a:t>await </a:t>
            </a:r>
            <a:r>
              <a:rPr lang="en-US" sz="2000" dirty="0" err="1"/>
              <a:t>container.FetchAttributesAsync</a:t>
            </a:r>
            <a:r>
              <a:rPr lang="en-US" sz="2000" dirty="0"/>
              <a:t>();</a:t>
            </a:r>
          </a:p>
          <a:p>
            <a:endParaRPr lang="en-US" sz="2000" dirty="0"/>
          </a:p>
          <a:p>
            <a:r>
              <a:rPr lang="en-US" sz="2000" dirty="0"/>
              <a:t>container.Properties.*</a:t>
            </a:r>
          </a:p>
        </p:txBody>
      </p:sp>
    </p:spTree>
    <p:extLst>
      <p:ext uri="{BB962C8B-B14F-4D97-AF65-F5344CB8AC3E}">
        <p14:creationId xmlns:p14="http://schemas.microsoft.com/office/powerpoint/2010/main" val="1124703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01E0-7947-4D0D-879C-89F163621F98}"/>
              </a:ext>
            </a:extLst>
          </p:cNvPr>
          <p:cNvSpPr>
            <a:spLocks noGrp="1"/>
          </p:cNvSpPr>
          <p:nvPr>
            <p:ph type="title"/>
          </p:nvPr>
        </p:nvSpPr>
        <p:spPr/>
        <p:txBody>
          <a:bodyPr/>
          <a:lstStyle/>
          <a:p>
            <a:r>
              <a:rPr lang="en-US" dirty="0"/>
              <a:t>Manipulating blob container metadata in .NET</a:t>
            </a:r>
          </a:p>
        </p:txBody>
      </p:sp>
      <p:sp>
        <p:nvSpPr>
          <p:cNvPr id="3" name="Text Placeholder 2">
            <a:extLst>
              <a:ext uri="{FF2B5EF4-FFF2-40B4-BE49-F238E27FC236}">
                <a16:creationId xmlns:a16="http://schemas.microsoft.com/office/drawing/2014/main" id="{24634944-8D5C-4A2E-BCB2-95F32078354B}"/>
              </a:ext>
            </a:extLst>
          </p:cNvPr>
          <p:cNvSpPr>
            <a:spLocks noGrp="1"/>
          </p:cNvSpPr>
          <p:nvPr>
            <p:ph type="body" sz="quarter" idx="10"/>
          </p:nvPr>
        </p:nvSpPr>
        <p:spPr>
          <a:xfrm>
            <a:off x="588263" y="1446213"/>
            <a:ext cx="11018520" cy="3631763"/>
          </a:xfrm>
        </p:spPr>
        <p:txBody>
          <a:bodyPr/>
          <a:lstStyle/>
          <a:p>
            <a:r>
              <a:rPr lang="en-US" sz="2000" dirty="0" err="1"/>
              <a:t>CloudBlobClient</a:t>
            </a:r>
            <a:r>
              <a:rPr lang="en-US" sz="2000" dirty="0"/>
              <a:t> client = </a:t>
            </a:r>
            <a:r>
              <a:rPr lang="en-US" sz="2000" dirty="0" err="1"/>
              <a:t>storageAccount.CreateCloudBlobClient</a:t>
            </a:r>
            <a:r>
              <a:rPr lang="en-US" sz="2000" dirty="0"/>
              <a:t>();</a:t>
            </a:r>
          </a:p>
          <a:p>
            <a:endParaRPr lang="en-US" sz="2000" dirty="0"/>
          </a:p>
          <a:p>
            <a:r>
              <a:rPr lang="fr-FR" sz="2000" dirty="0" err="1"/>
              <a:t>CloudBlobContainer</a:t>
            </a:r>
            <a:r>
              <a:rPr lang="fr-FR" sz="2000" dirty="0"/>
              <a:t> container = </a:t>
            </a:r>
            <a:r>
              <a:rPr lang="fr-FR" sz="2000" dirty="0" err="1"/>
              <a:t>client.GetContainerReference</a:t>
            </a:r>
            <a:r>
              <a:rPr lang="fr-FR" sz="2000" dirty="0"/>
              <a:t>("images");</a:t>
            </a:r>
          </a:p>
          <a:p>
            <a:endParaRPr lang="fr-FR" sz="2000" dirty="0"/>
          </a:p>
          <a:p>
            <a:r>
              <a:rPr lang="en-US" sz="2000" dirty="0" err="1"/>
              <a:t>container.CreateIfNotExists</a:t>
            </a:r>
            <a:r>
              <a:rPr lang="en-US" sz="2000" dirty="0"/>
              <a:t>();</a:t>
            </a:r>
          </a:p>
          <a:p>
            <a:endParaRPr lang="en-US" sz="2000" dirty="0"/>
          </a:p>
          <a:p>
            <a:r>
              <a:rPr lang="en-US" sz="2000" dirty="0" err="1"/>
              <a:t>container.Metadata.Add</a:t>
            </a:r>
            <a:r>
              <a:rPr lang="en-US" sz="2000" dirty="0"/>
              <a:t>("</a:t>
            </a:r>
            <a:r>
              <a:rPr lang="en-US" sz="2000" dirty="0" err="1"/>
              <a:t>docType</a:t>
            </a:r>
            <a:r>
              <a:rPr lang="en-US" sz="2000" dirty="0"/>
              <a:t>", "</a:t>
            </a:r>
            <a:r>
              <a:rPr lang="en-US" sz="2000" dirty="0" err="1"/>
              <a:t>textDocuments</a:t>
            </a:r>
            <a:r>
              <a:rPr lang="en-US" sz="2000" dirty="0"/>
              <a:t>");</a:t>
            </a:r>
          </a:p>
          <a:p>
            <a:r>
              <a:rPr lang="en-US" sz="2000" dirty="0" err="1"/>
              <a:t>container.Metadata</a:t>
            </a:r>
            <a:r>
              <a:rPr lang="en-US" sz="2000" dirty="0"/>
              <a:t>["category"] = "guidance";</a:t>
            </a:r>
          </a:p>
          <a:p>
            <a:endParaRPr lang="en-US" sz="2000" dirty="0"/>
          </a:p>
          <a:p>
            <a:r>
              <a:rPr lang="en-US" sz="2000" dirty="0"/>
              <a:t>await </a:t>
            </a:r>
            <a:r>
              <a:rPr lang="en-US" sz="2000" dirty="0" err="1"/>
              <a:t>container.SetMetadataAsync</a:t>
            </a:r>
            <a:r>
              <a:rPr lang="en-US" sz="2000" dirty="0"/>
              <a:t>();</a:t>
            </a:r>
          </a:p>
        </p:txBody>
      </p:sp>
    </p:spTree>
    <p:extLst>
      <p:ext uri="{BB962C8B-B14F-4D97-AF65-F5344CB8AC3E}">
        <p14:creationId xmlns:p14="http://schemas.microsoft.com/office/powerpoint/2010/main" val="22143779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58B-45D2-4295-A9BA-A3B0574D90E5}"/>
              </a:ext>
            </a:extLst>
          </p:cNvPr>
          <p:cNvSpPr>
            <a:spLocks noGrp="1"/>
          </p:cNvSpPr>
          <p:nvPr>
            <p:ph type="title"/>
          </p:nvPr>
        </p:nvSpPr>
        <p:spPr>
          <a:xfrm>
            <a:off x="585216" y="2534625"/>
            <a:ext cx="9144000" cy="997196"/>
          </a:xfrm>
        </p:spPr>
        <p:txBody>
          <a:bodyPr/>
          <a:lstStyle/>
          <a:p>
            <a:r>
              <a:rPr lang="en-US" dirty="0"/>
              <a:t>Demo: Managing Azure Blob storage by using .NET</a:t>
            </a:r>
          </a:p>
        </p:txBody>
      </p:sp>
      <p:sp>
        <p:nvSpPr>
          <p:cNvPr id="3" name="Text Placeholder 2">
            <a:extLst>
              <a:ext uri="{FF2B5EF4-FFF2-40B4-BE49-F238E27FC236}">
                <a16:creationId xmlns:a16="http://schemas.microsoft.com/office/drawing/2014/main" id="{12F18E70-76B8-4ACE-9E24-3707E684819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447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2456-D127-46C4-8358-BE16564EDCE5}"/>
              </a:ext>
            </a:extLst>
          </p:cNvPr>
          <p:cNvSpPr>
            <a:spLocks noGrp="1"/>
          </p:cNvSpPr>
          <p:nvPr>
            <p:ph type="title"/>
          </p:nvPr>
        </p:nvSpPr>
        <p:spPr>
          <a:xfrm>
            <a:off x="588263" y="457200"/>
            <a:ext cx="11018520" cy="553998"/>
          </a:xfrm>
        </p:spPr>
        <p:txBody>
          <a:bodyPr/>
          <a:lstStyle/>
          <a:p>
            <a:r>
              <a:rPr lang="en-US" dirty="0"/>
              <a:t>Lease Blob operation</a:t>
            </a:r>
          </a:p>
        </p:txBody>
      </p:sp>
      <p:sp>
        <p:nvSpPr>
          <p:cNvPr id="3" name="Text Placeholder 2">
            <a:extLst>
              <a:ext uri="{FF2B5EF4-FFF2-40B4-BE49-F238E27FC236}">
                <a16:creationId xmlns:a16="http://schemas.microsoft.com/office/drawing/2014/main" id="{EF8AF880-7FC8-401B-839A-4893DF20CB7A}"/>
              </a:ext>
            </a:extLst>
          </p:cNvPr>
          <p:cNvSpPr>
            <a:spLocks noGrp="1"/>
          </p:cNvSpPr>
          <p:nvPr>
            <p:ph type="body" sz="quarter" idx="10"/>
          </p:nvPr>
        </p:nvSpPr>
        <p:spPr>
          <a:xfrm>
            <a:off x="584200" y="1435497"/>
            <a:ext cx="11018520" cy="3533275"/>
          </a:xfrm>
        </p:spPr>
        <p:txBody>
          <a:bodyPr/>
          <a:lstStyle/>
          <a:p>
            <a:r>
              <a:rPr lang="en-US" dirty="0">
                <a:latin typeface="Segoe UI" panose="020B0502040204020203" pitchFamily="34" charset="0"/>
                <a:cs typeface="Segoe UI" panose="020B0502040204020203" pitchFamily="34" charset="0"/>
              </a:rPr>
              <a:t>Establishes a lock on a blob for write and delete</a:t>
            </a:r>
          </a:p>
          <a:p>
            <a:pPr lvl="1"/>
            <a:r>
              <a:rPr lang="en-US" dirty="0">
                <a:latin typeface="Segoe UI" panose="020B0502040204020203" pitchFamily="34" charset="0"/>
                <a:cs typeface="Segoe UI" panose="020B0502040204020203" pitchFamily="34" charset="0"/>
              </a:rPr>
              <a:t>Duration is typically 15 to 60 seconds</a:t>
            </a:r>
          </a:p>
          <a:p>
            <a:pPr lvl="1"/>
            <a:r>
              <a:rPr lang="en-US" dirty="0">
                <a:latin typeface="Segoe UI" panose="020B0502040204020203" pitchFamily="34" charset="0"/>
                <a:cs typeface="Segoe UI" panose="020B0502040204020203" pitchFamily="34" charset="0"/>
              </a:rPr>
              <a:t>Optionally, you can establish an infinite lock</a:t>
            </a:r>
          </a:p>
          <a:p>
            <a:r>
              <a:rPr lang="en-US" dirty="0">
                <a:latin typeface="Segoe UI" panose="020B0502040204020203" pitchFamily="34" charset="0"/>
                <a:cs typeface="Segoe UI" panose="020B0502040204020203" pitchFamily="34" charset="0"/>
              </a:rPr>
              <a:t>Operation has five modes</a:t>
            </a:r>
          </a:p>
          <a:p>
            <a:pPr lvl="1"/>
            <a:r>
              <a:rPr lang="en-US" dirty="0">
                <a:latin typeface="Segoe UI" panose="020B0502040204020203" pitchFamily="34" charset="0"/>
                <a:cs typeface="Segoe UI" panose="020B0502040204020203" pitchFamily="34" charset="0"/>
              </a:rPr>
              <a:t>Acquire</a:t>
            </a:r>
          </a:p>
          <a:p>
            <a:pPr lvl="1"/>
            <a:r>
              <a:rPr lang="en-US" dirty="0">
                <a:latin typeface="Segoe UI" panose="020B0502040204020203" pitchFamily="34" charset="0"/>
                <a:cs typeface="Segoe UI" panose="020B0502040204020203" pitchFamily="34" charset="0"/>
              </a:rPr>
              <a:t>Renew</a:t>
            </a:r>
          </a:p>
          <a:p>
            <a:pPr lvl="1"/>
            <a:r>
              <a:rPr lang="en-US" dirty="0">
                <a:latin typeface="Segoe UI" panose="020B0502040204020203" pitchFamily="34" charset="0"/>
                <a:cs typeface="Segoe UI" panose="020B0502040204020203" pitchFamily="34" charset="0"/>
              </a:rPr>
              <a:t>Change</a:t>
            </a:r>
          </a:p>
          <a:p>
            <a:pPr lvl="1"/>
            <a:r>
              <a:rPr lang="en-US" dirty="0">
                <a:latin typeface="Segoe UI" panose="020B0502040204020203" pitchFamily="34" charset="0"/>
                <a:cs typeface="Segoe UI" panose="020B0502040204020203" pitchFamily="34" charset="0"/>
              </a:rPr>
              <a:t>Release</a:t>
            </a:r>
          </a:p>
          <a:p>
            <a:pPr lvl="1"/>
            <a:r>
              <a:rPr lang="en-US" dirty="0">
                <a:latin typeface="Segoe UI" panose="020B0502040204020203" pitchFamily="34" charset="0"/>
                <a:cs typeface="Segoe UI" panose="020B0502040204020203" pitchFamily="34" charset="0"/>
              </a:rPr>
              <a:t>Break (end the lease but prevent other clients from acquiring a new lease)</a:t>
            </a:r>
          </a:p>
        </p:txBody>
      </p:sp>
    </p:spTree>
    <p:extLst>
      <p:ext uri="{BB962C8B-B14F-4D97-AF65-F5344CB8AC3E}">
        <p14:creationId xmlns:p14="http://schemas.microsoft.com/office/powerpoint/2010/main" val="12691596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3ED74-A897-441F-A114-BB5D1B3707B1}"/>
              </a:ext>
            </a:extLst>
          </p:cNvPr>
          <p:cNvSpPr>
            <a:spLocks noGrp="1"/>
          </p:cNvSpPr>
          <p:nvPr>
            <p:ph type="title"/>
          </p:nvPr>
        </p:nvSpPr>
        <p:spPr/>
        <p:txBody>
          <a:bodyPr/>
          <a:lstStyle/>
          <a:p>
            <a:r>
              <a:rPr lang="en-US" dirty="0" err="1"/>
              <a:t>AzCopy</a:t>
            </a:r>
            <a:endParaRPr lang="en-US" dirty="0"/>
          </a:p>
        </p:txBody>
      </p:sp>
      <p:sp>
        <p:nvSpPr>
          <p:cNvPr id="5" name="Text Placeholder 4">
            <a:extLst>
              <a:ext uri="{FF2B5EF4-FFF2-40B4-BE49-F238E27FC236}">
                <a16:creationId xmlns:a16="http://schemas.microsoft.com/office/drawing/2014/main" id="{871C771F-B207-4765-84C7-67161CAE3852}"/>
              </a:ext>
            </a:extLst>
          </p:cNvPr>
          <p:cNvSpPr>
            <a:spLocks noGrp="1"/>
          </p:cNvSpPr>
          <p:nvPr>
            <p:ph type="body" sz="quarter" idx="10"/>
          </p:nvPr>
        </p:nvSpPr>
        <p:spPr>
          <a:xfrm>
            <a:off x="588263" y="1446213"/>
            <a:ext cx="11018520" cy="1317284"/>
          </a:xfrm>
        </p:spPr>
        <p:txBody>
          <a:bodyPr/>
          <a:lstStyle/>
          <a:p>
            <a:r>
              <a:rPr lang="fr-FR" dirty="0">
                <a:latin typeface="Segoe UI" panose="020B0502040204020203" pitchFamily="34" charset="0"/>
                <a:cs typeface="Segoe UI" panose="020B0502040204020203" pitchFamily="34" charset="0"/>
              </a:rPr>
              <a:t>Basic </a:t>
            </a:r>
            <a:r>
              <a:rPr lang="fr-FR" dirty="0" err="1">
                <a:latin typeface="Segoe UI" panose="020B0502040204020203" pitchFamily="34" charset="0"/>
                <a:cs typeface="Segoe UI" panose="020B0502040204020203" pitchFamily="34" charset="0"/>
              </a:rPr>
              <a:t>syntax</a:t>
            </a:r>
            <a:r>
              <a:rPr lang="fr-FR" dirty="0">
                <a:latin typeface="Segoe UI" panose="020B0502040204020203" pitchFamily="34" charset="0"/>
                <a:cs typeface="Segoe UI" panose="020B0502040204020203" pitchFamily="34" charset="0"/>
              </a:rPr>
              <a:t>:</a:t>
            </a:r>
          </a:p>
          <a:p>
            <a:endParaRPr lang="fr-FR" dirty="0"/>
          </a:p>
          <a:p>
            <a:r>
              <a:rPr lang="fr-FR" sz="2000" dirty="0" err="1"/>
              <a:t>AzCopy</a:t>
            </a:r>
            <a:r>
              <a:rPr lang="fr-FR" sz="2000" dirty="0"/>
              <a:t> /Source:&lt;source&gt; /Dest:&lt;destination&gt; [Options]</a:t>
            </a:r>
          </a:p>
        </p:txBody>
      </p:sp>
    </p:spTree>
    <p:extLst>
      <p:ext uri="{BB962C8B-B14F-4D97-AF65-F5344CB8AC3E}">
        <p14:creationId xmlns:p14="http://schemas.microsoft.com/office/powerpoint/2010/main" val="8913541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Blob storage</a:t>
            </a:r>
          </a:p>
          <a:p>
            <a:pPr marL="342900" indent="-342900">
              <a:buFont typeface="Arial" panose="020B0604020202020204" pitchFamily="34" charset="0"/>
              <a:buChar char="•"/>
            </a:pPr>
            <a:r>
              <a:rPr lang="en-US" dirty="0"/>
              <a:t>Working with Azure Blob storage</a:t>
            </a:r>
          </a:p>
          <a:p>
            <a:pPr marL="342900" indent="-342900">
              <a:buFont typeface="Arial" panose="020B0604020202020204" pitchFamily="34" charset="0"/>
              <a:buChar char="•"/>
            </a:pPr>
            <a:r>
              <a:rPr lang="en-US" dirty="0"/>
              <a:t>Lab: Constructing a polyglot data solution</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109A-06F6-45FA-9C22-35E005C10578}"/>
              </a:ext>
            </a:extLst>
          </p:cNvPr>
          <p:cNvSpPr>
            <a:spLocks noGrp="1"/>
          </p:cNvSpPr>
          <p:nvPr>
            <p:ph type="title"/>
          </p:nvPr>
        </p:nvSpPr>
        <p:spPr/>
        <p:txBody>
          <a:bodyPr/>
          <a:lstStyle/>
          <a:p>
            <a:r>
              <a:rPr lang="en-US" dirty="0" err="1"/>
              <a:t>AzCopy</a:t>
            </a:r>
            <a:r>
              <a:rPr lang="en-US" dirty="0"/>
              <a:t> – downloading blobs</a:t>
            </a:r>
          </a:p>
        </p:txBody>
      </p:sp>
      <p:sp>
        <p:nvSpPr>
          <p:cNvPr id="3" name="Text Placeholder 2">
            <a:extLst>
              <a:ext uri="{FF2B5EF4-FFF2-40B4-BE49-F238E27FC236}">
                <a16:creationId xmlns:a16="http://schemas.microsoft.com/office/drawing/2014/main" id="{0358E0D2-7A25-44EE-95BE-2EEE463D1B8B}"/>
              </a:ext>
            </a:extLst>
          </p:cNvPr>
          <p:cNvSpPr>
            <a:spLocks noGrp="1"/>
          </p:cNvSpPr>
          <p:nvPr>
            <p:ph type="body" sz="quarter" idx="10"/>
          </p:nvPr>
        </p:nvSpPr>
        <p:spPr>
          <a:xfrm>
            <a:off x="588263" y="1446213"/>
            <a:ext cx="11018520" cy="4345805"/>
          </a:xfrm>
        </p:spPr>
        <p:txBody>
          <a:bodyPr/>
          <a:lstStyle/>
          <a:p>
            <a:r>
              <a:rPr lang="fr-FR" dirty="0">
                <a:latin typeface="Segoe UI" panose="020B0502040204020203" pitchFamily="34" charset="0"/>
                <a:cs typeface="Segoe UI" panose="020B0502040204020203" pitchFamily="34" charset="0"/>
              </a:rPr>
              <a:t>Download blobs </a:t>
            </a:r>
            <a:r>
              <a:rPr lang="fr-FR" dirty="0" err="1">
                <a:latin typeface="Segoe UI" panose="020B0502040204020203" pitchFamily="34" charset="0"/>
                <a:cs typeface="Segoe UI" panose="020B0502040204020203" pitchFamily="34" charset="0"/>
              </a:rPr>
              <a:t>matching</a:t>
            </a:r>
            <a:r>
              <a:rPr lang="fr-FR" dirty="0">
                <a:latin typeface="Segoe UI" panose="020B0502040204020203" pitchFamily="34" charset="0"/>
                <a:cs typeface="Segoe UI" panose="020B0502040204020203" pitchFamily="34" charset="0"/>
              </a:rPr>
              <a:t> a </a:t>
            </a:r>
            <a:r>
              <a:rPr lang="fr-FR" dirty="0" err="1">
                <a:latin typeface="Segoe UI" panose="020B0502040204020203" pitchFamily="34" charset="0"/>
                <a:cs typeface="Segoe UI" panose="020B0502040204020203" pitchFamily="34" charset="0"/>
              </a:rPr>
              <a:t>specific</a:t>
            </a:r>
            <a:r>
              <a:rPr lang="fr-FR" dirty="0">
                <a:latin typeface="Segoe UI" panose="020B0502040204020203" pitchFamily="34" charset="0"/>
                <a:cs typeface="Segoe UI" panose="020B0502040204020203" pitchFamily="34" charset="0"/>
              </a:rPr>
              <a:t> pattern:</a:t>
            </a:r>
          </a:p>
          <a:p>
            <a:endParaRPr lang="fr-FR" sz="2400" dirty="0"/>
          </a:p>
          <a:p>
            <a:r>
              <a:rPr lang="en-US" sz="2000" dirty="0" err="1"/>
              <a:t>AzCopy</a:t>
            </a:r>
            <a:endParaRPr lang="en-US" sz="2000" dirty="0"/>
          </a:p>
          <a:p>
            <a:r>
              <a:rPr lang="en-US" sz="2000" dirty="0"/>
              <a:t>/</a:t>
            </a:r>
            <a:r>
              <a:rPr lang="en-US" sz="2000" dirty="0" err="1"/>
              <a:t>Source:https</a:t>
            </a:r>
            <a:r>
              <a:rPr lang="en-US" sz="2000" dirty="0"/>
              <a:t>://myaccount.blob.core.windows.net/</a:t>
            </a:r>
            <a:r>
              <a:rPr lang="en-US" sz="2000" dirty="0" err="1"/>
              <a:t>mycontainer</a:t>
            </a:r>
            <a:endParaRPr lang="en-US" sz="2000" dirty="0"/>
          </a:p>
          <a:p>
            <a:r>
              <a:rPr lang="en-US" sz="2000" dirty="0"/>
              <a:t>/</a:t>
            </a:r>
            <a:r>
              <a:rPr lang="en-US" sz="2000" dirty="0" err="1"/>
              <a:t>Dest:C</a:t>
            </a:r>
            <a:r>
              <a:rPr lang="en-US" sz="2000" dirty="0"/>
              <a:t>:\</a:t>
            </a:r>
            <a:r>
              <a:rPr lang="en-US" sz="2000" dirty="0" err="1"/>
              <a:t>myfolder</a:t>
            </a:r>
            <a:r>
              <a:rPr lang="en-US" sz="2000" dirty="0"/>
              <a:t> /</a:t>
            </a:r>
            <a:r>
              <a:rPr lang="en-US" sz="2000" dirty="0" err="1"/>
              <a:t>SourceKey:key</a:t>
            </a:r>
            <a:r>
              <a:rPr lang="en-US" sz="2000" dirty="0"/>
              <a:t> /</a:t>
            </a:r>
            <a:r>
              <a:rPr lang="en-US" sz="2000" dirty="0" err="1"/>
              <a:t>Pattern:"abc.txt</a:t>
            </a:r>
            <a:r>
              <a:rPr lang="en-US" sz="2000" dirty="0"/>
              <a:t>"</a:t>
            </a:r>
          </a:p>
          <a:p>
            <a:endParaRPr lang="en-US" sz="2000" dirty="0"/>
          </a:p>
          <a:p>
            <a:r>
              <a:rPr lang="en-US" dirty="0">
                <a:latin typeface="Segoe UI" panose="020B0502040204020203" pitchFamily="34" charset="0"/>
                <a:cs typeface="Segoe UI" panose="020B0502040204020203" pitchFamily="34" charset="0"/>
              </a:rPr>
              <a:t>Download all blobs in container:</a:t>
            </a:r>
          </a:p>
          <a:p>
            <a:endParaRPr lang="en-US" sz="2000" dirty="0"/>
          </a:p>
          <a:p>
            <a:r>
              <a:rPr lang="en-US" sz="2000" dirty="0" err="1"/>
              <a:t>AzCopy</a:t>
            </a:r>
            <a:endParaRPr lang="en-US" sz="2000" dirty="0"/>
          </a:p>
          <a:p>
            <a:r>
              <a:rPr lang="en-US" sz="2000" dirty="0"/>
              <a:t>/</a:t>
            </a:r>
            <a:r>
              <a:rPr lang="en-US" sz="2000" dirty="0" err="1"/>
              <a:t>Source:https</a:t>
            </a:r>
            <a:r>
              <a:rPr lang="en-US" sz="2000" dirty="0"/>
              <a:t>://myaccount.blob.core.windows.net/</a:t>
            </a:r>
            <a:r>
              <a:rPr lang="en-US" sz="2000" dirty="0" err="1"/>
              <a:t>mycontainer</a:t>
            </a:r>
            <a:endParaRPr lang="en-US" sz="2000" dirty="0"/>
          </a:p>
          <a:p>
            <a:r>
              <a:rPr lang="en-US" sz="2000" dirty="0"/>
              <a:t>/</a:t>
            </a:r>
            <a:r>
              <a:rPr lang="en-US" sz="2000" dirty="0" err="1"/>
              <a:t>Dest:C</a:t>
            </a:r>
            <a:r>
              <a:rPr lang="en-US" sz="2000" dirty="0"/>
              <a:t>:\</a:t>
            </a:r>
            <a:r>
              <a:rPr lang="en-US" sz="2000" dirty="0" err="1"/>
              <a:t>myfolder</a:t>
            </a:r>
            <a:r>
              <a:rPr lang="en-US" sz="2000" dirty="0"/>
              <a:t> /</a:t>
            </a:r>
            <a:r>
              <a:rPr lang="en-US" sz="2000" dirty="0" err="1"/>
              <a:t>SourceKey:key</a:t>
            </a:r>
            <a:r>
              <a:rPr lang="en-US" sz="2000" dirty="0"/>
              <a:t> /S</a:t>
            </a:r>
          </a:p>
        </p:txBody>
      </p:sp>
    </p:spTree>
    <p:extLst>
      <p:ext uri="{BB962C8B-B14F-4D97-AF65-F5344CB8AC3E}">
        <p14:creationId xmlns:p14="http://schemas.microsoft.com/office/powerpoint/2010/main" val="27769112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109A-06F6-45FA-9C22-35E005C10578}"/>
              </a:ext>
            </a:extLst>
          </p:cNvPr>
          <p:cNvSpPr>
            <a:spLocks noGrp="1"/>
          </p:cNvSpPr>
          <p:nvPr>
            <p:ph type="title"/>
          </p:nvPr>
        </p:nvSpPr>
        <p:spPr/>
        <p:txBody>
          <a:bodyPr/>
          <a:lstStyle/>
          <a:p>
            <a:r>
              <a:rPr lang="en-US" dirty="0" err="1"/>
              <a:t>AzCopy</a:t>
            </a:r>
            <a:r>
              <a:rPr lang="en-US" dirty="0"/>
              <a:t> – downloading blobs (continued)</a:t>
            </a:r>
          </a:p>
        </p:txBody>
      </p:sp>
      <p:sp>
        <p:nvSpPr>
          <p:cNvPr id="3" name="Text Placeholder 2">
            <a:extLst>
              <a:ext uri="{FF2B5EF4-FFF2-40B4-BE49-F238E27FC236}">
                <a16:creationId xmlns:a16="http://schemas.microsoft.com/office/drawing/2014/main" id="{0358E0D2-7A25-44EE-95BE-2EEE463D1B8B}"/>
              </a:ext>
            </a:extLst>
          </p:cNvPr>
          <p:cNvSpPr>
            <a:spLocks noGrp="1"/>
          </p:cNvSpPr>
          <p:nvPr>
            <p:ph type="body" sz="quarter" idx="10"/>
          </p:nvPr>
        </p:nvSpPr>
        <p:spPr>
          <a:xfrm>
            <a:off x="588263" y="1446213"/>
            <a:ext cx="11018520" cy="1982081"/>
          </a:xfrm>
        </p:spPr>
        <p:txBody>
          <a:bodyPr/>
          <a:lstStyle/>
          <a:p>
            <a:r>
              <a:rPr lang="fr-FR" dirty="0">
                <a:latin typeface="Segoe UI" panose="020B0502040204020203" pitchFamily="34" charset="0"/>
                <a:cs typeface="Segoe UI" panose="020B0502040204020203" pitchFamily="34" charset="0"/>
              </a:rPr>
              <a:t>Pattern match on a* </a:t>
            </a:r>
            <a:r>
              <a:rPr lang="fr-FR" dirty="0" err="1">
                <a:latin typeface="Segoe UI" panose="020B0502040204020203" pitchFamily="34" charset="0"/>
                <a:cs typeface="Segoe UI" panose="020B0502040204020203" pitchFamily="34" charset="0"/>
              </a:rPr>
              <a:t>prefix</a:t>
            </a:r>
            <a:endParaRPr lang="fr-FR" dirty="0">
              <a:latin typeface="Segoe UI" panose="020B0502040204020203" pitchFamily="34" charset="0"/>
              <a:cs typeface="Segoe UI" panose="020B0502040204020203" pitchFamily="34" charset="0"/>
            </a:endParaRPr>
          </a:p>
          <a:p>
            <a:endParaRPr lang="fr-FR" sz="2400" dirty="0"/>
          </a:p>
          <a:p>
            <a:r>
              <a:rPr lang="en-US" sz="2000" dirty="0" err="1"/>
              <a:t>AzCopy</a:t>
            </a:r>
            <a:endParaRPr lang="en-US" sz="2000" dirty="0"/>
          </a:p>
          <a:p>
            <a:r>
              <a:rPr lang="en-US" sz="2000" dirty="0"/>
              <a:t>/</a:t>
            </a:r>
            <a:r>
              <a:rPr lang="en-US" sz="2000" dirty="0" err="1"/>
              <a:t>Source:https</a:t>
            </a:r>
            <a:r>
              <a:rPr lang="en-US" sz="2000" dirty="0"/>
              <a:t>://myaccount.blob.core.windows.net/</a:t>
            </a:r>
            <a:r>
              <a:rPr lang="en-US" sz="2000" dirty="0" err="1"/>
              <a:t>mycontainer</a:t>
            </a:r>
            <a:endParaRPr lang="en-US" sz="2000" dirty="0"/>
          </a:p>
          <a:p>
            <a:r>
              <a:rPr lang="en-US" sz="2000" dirty="0"/>
              <a:t>/</a:t>
            </a:r>
            <a:r>
              <a:rPr lang="en-US" sz="2000" dirty="0" err="1"/>
              <a:t>Dest:C</a:t>
            </a:r>
            <a:r>
              <a:rPr lang="en-US" sz="2000" dirty="0"/>
              <a:t>:\</a:t>
            </a:r>
            <a:r>
              <a:rPr lang="en-US" sz="2000" dirty="0" err="1"/>
              <a:t>myfolder</a:t>
            </a:r>
            <a:r>
              <a:rPr lang="en-US" sz="2000" dirty="0"/>
              <a:t> /</a:t>
            </a:r>
            <a:r>
              <a:rPr lang="en-US" sz="2000" dirty="0" err="1"/>
              <a:t>SourceKey:key</a:t>
            </a:r>
            <a:r>
              <a:rPr lang="en-US" sz="2000" dirty="0"/>
              <a:t> /</a:t>
            </a:r>
            <a:r>
              <a:rPr lang="en-US" sz="2000" dirty="0" err="1"/>
              <a:t>Pattern:a</a:t>
            </a:r>
            <a:r>
              <a:rPr lang="en-US" sz="2000" dirty="0"/>
              <a:t> /S</a:t>
            </a:r>
          </a:p>
        </p:txBody>
      </p:sp>
    </p:spTree>
    <p:extLst>
      <p:ext uri="{BB962C8B-B14F-4D97-AF65-F5344CB8AC3E}">
        <p14:creationId xmlns:p14="http://schemas.microsoft.com/office/powerpoint/2010/main" val="28179253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109A-06F6-45FA-9C22-35E005C10578}"/>
              </a:ext>
            </a:extLst>
          </p:cNvPr>
          <p:cNvSpPr>
            <a:spLocks noGrp="1"/>
          </p:cNvSpPr>
          <p:nvPr>
            <p:ph type="title"/>
          </p:nvPr>
        </p:nvSpPr>
        <p:spPr/>
        <p:txBody>
          <a:bodyPr/>
          <a:lstStyle/>
          <a:p>
            <a:r>
              <a:rPr lang="en-US" dirty="0" err="1"/>
              <a:t>AzCopy</a:t>
            </a:r>
            <a:r>
              <a:rPr lang="en-US" dirty="0"/>
              <a:t> – copying blobs between containers</a:t>
            </a:r>
          </a:p>
        </p:txBody>
      </p:sp>
      <p:sp>
        <p:nvSpPr>
          <p:cNvPr id="3" name="Text Placeholder 2">
            <a:extLst>
              <a:ext uri="{FF2B5EF4-FFF2-40B4-BE49-F238E27FC236}">
                <a16:creationId xmlns:a16="http://schemas.microsoft.com/office/drawing/2014/main" id="{0358E0D2-7A25-44EE-95BE-2EEE463D1B8B}"/>
              </a:ext>
            </a:extLst>
          </p:cNvPr>
          <p:cNvSpPr>
            <a:spLocks noGrp="1"/>
          </p:cNvSpPr>
          <p:nvPr>
            <p:ph type="body" sz="quarter" idx="10"/>
          </p:nvPr>
        </p:nvSpPr>
        <p:spPr>
          <a:xfrm>
            <a:off x="588263" y="1360488"/>
            <a:ext cx="10898887" cy="5099345"/>
          </a:xfrm>
        </p:spPr>
        <p:txBody>
          <a:bodyPr/>
          <a:lstStyle/>
          <a:p>
            <a:r>
              <a:rPr lang="fr-FR" dirty="0" err="1">
                <a:latin typeface="Segoe UI" panose="020B0502040204020203" pitchFamily="34" charset="0"/>
                <a:cs typeface="Segoe UI" panose="020B0502040204020203" pitchFamily="34" charset="0"/>
              </a:rPr>
              <a:t>Same</a:t>
            </a:r>
            <a:r>
              <a:rPr lang="fr-FR" dirty="0">
                <a:latin typeface="Segoe UI" panose="020B0502040204020203" pitchFamily="34" charset="0"/>
                <a:cs typeface="Segoe UI" panose="020B0502040204020203" pitchFamily="34" charset="0"/>
              </a:rPr>
              <a:t> </a:t>
            </a:r>
            <a:r>
              <a:rPr lang="fr-FR" dirty="0" err="1">
                <a:latin typeface="Segoe UI" panose="020B0502040204020203" pitchFamily="34" charset="0"/>
                <a:cs typeface="Segoe UI" panose="020B0502040204020203" pitchFamily="34" charset="0"/>
              </a:rPr>
              <a:t>account</a:t>
            </a:r>
            <a:r>
              <a:rPr lang="fr-FR" dirty="0">
                <a:latin typeface="Segoe UI" panose="020B0502040204020203" pitchFamily="34" charset="0"/>
                <a:cs typeface="Segoe UI" panose="020B0502040204020203" pitchFamily="34" charset="0"/>
              </a:rPr>
              <a:t>:</a:t>
            </a:r>
          </a:p>
          <a:p>
            <a:endParaRPr lang="fr-FR" sz="2400" dirty="0"/>
          </a:p>
          <a:p>
            <a:r>
              <a:rPr lang="en-US" sz="2000" dirty="0" err="1"/>
              <a:t>AzCopy</a:t>
            </a:r>
            <a:endParaRPr lang="en-US" sz="2000" dirty="0"/>
          </a:p>
          <a:p>
            <a:r>
              <a:rPr lang="en-US" sz="2000" dirty="0"/>
              <a:t>/</a:t>
            </a:r>
            <a:r>
              <a:rPr lang="en-US" sz="2000" dirty="0" err="1"/>
              <a:t>Source:https</a:t>
            </a:r>
            <a:r>
              <a:rPr lang="en-US" sz="2000" dirty="0"/>
              <a:t>://myaccount.blob.core.windows.net/mycontainer1 /</a:t>
            </a:r>
            <a:r>
              <a:rPr lang="en-US" sz="2000" dirty="0" err="1"/>
              <a:t>Dest:https</a:t>
            </a:r>
            <a:r>
              <a:rPr lang="en-US" sz="2000" dirty="0"/>
              <a:t>://myaccount.blob.core.windows.net/mycontainer2</a:t>
            </a:r>
          </a:p>
          <a:p>
            <a:r>
              <a:rPr lang="en-US" sz="2000" dirty="0"/>
              <a:t>/</a:t>
            </a:r>
            <a:r>
              <a:rPr lang="en-US" sz="2000" dirty="0" err="1"/>
              <a:t>SourceKey:key</a:t>
            </a:r>
            <a:r>
              <a:rPr lang="en-US" sz="2000" dirty="0"/>
              <a:t> /</a:t>
            </a:r>
            <a:r>
              <a:rPr lang="en-US" sz="2000" dirty="0" err="1"/>
              <a:t>DestKey:key</a:t>
            </a:r>
            <a:r>
              <a:rPr lang="en-US" sz="2000" dirty="0"/>
              <a:t> /</a:t>
            </a:r>
            <a:r>
              <a:rPr lang="en-US" sz="2000" dirty="0" err="1"/>
              <a:t>Pattern:abc.txt</a:t>
            </a:r>
            <a:endParaRPr lang="en-US" sz="2000" dirty="0"/>
          </a:p>
          <a:p>
            <a:endParaRPr lang="fr-FR" sz="2400" dirty="0">
              <a:latin typeface="Segoe UI Semilight" panose="020B0402040204020203" pitchFamily="34" charset="0"/>
              <a:cs typeface="Segoe UI Semilight" panose="020B0402040204020203" pitchFamily="34" charset="0"/>
            </a:endParaRPr>
          </a:p>
          <a:p>
            <a:r>
              <a:rPr lang="fr-FR" dirty="0" err="1">
                <a:latin typeface="Segoe UI" panose="020B0502040204020203" pitchFamily="34" charset="0"/>
                <a:cs typeface="Segoe UI" panose="020B0502040204020203" pitchFamily="34" charset="0"/>
              </a:rPr>
              <a:t>Different</a:t>
            </a:r>
            <a:r>
              <a:rPr lang="fr-FR" dirty="0">
                <a:latin typeface="Segoe UI" panose="020B0502040204020203" pitchFamily="34" charset="0"/>
                <a:cs typeface="Segoe UI" panose="020B0502040204020203" pitchFamily="34" charset="0"/>
              </a:rPr>
              <a:t> </a:t>
            </a:r>
            <a:r>
              <a:rPr lang="fr-FR" dirty="0" err="1">
                <a:latin typeface="Segoe UI" panose="020B0502040204020203" pitchFamily="34" charset="0"/>
                <a:cs typeface="Segoe UI" panose="020B0502040204020203" pitchFamily="34" charset="0"/>
              </a:rPr>
              <a:t>account</a:t>
            </a:r>
            <a:r>
              <a:rPr lang="fr-FR" dirty="0">
                <a:latin typeface="Segoe UI" panose="020B0502040204020203" pitchFamily="34" charset="0"/>
                <a:cs typeface="Segoe UI" panose="020B0502040204020203" pitchFamily="34" charset="0"/>
              </a:rPr>
              <a:t>:</a:t>
            </a:r>
          </a:p>
          <a:p>
            <a:pPr>
              <a:spcBef>
                <a:spcPts val="500"/>
              </a:spcBef>
            </a:pPr>
            <a:endParaRPr lang="en-US" sz="2400" dirty="0"/>
          </a:p>
          <a:p>
            <a:r>
              <a:rPr lang="en-US" sz="2000" dirty="0" err="1"/>
              <a:t>AzCopy</a:t>
            </a:r>
            <a:endParaRPr lang="en-US" sz="2000" dirty="0"/>
          </a:p>
          <a:p>
            <a:r>
              <a:rPr lang="en-US" sz="2000" dirty="0"/>
              <a:t>/</a:t>
            </a:r>
            <a:r>
              <a:rPr lang="en-US" sz="2000" dirty="0" err="1"/>
              <a:t>Source:https</a:t>
            </a:r>
            <a:r>
              <a:rPr lang="en-US" sz="2000" dirty="0"/>
              <a:t>://sourceaccount.blob.core.windows.net/mycontainer1 /</a:t>
            </a:r>
            <a:r>
              <a:rPr lang="en-US" sz="2000" dirty="0" err="1"/>
              <a:t>Dest:https</a:t>
            </a:r>
            <a:r>
              <a:rPr lang="en-US" sz="2000" dirty="0"/>
              <a:t>://destaccount.blob.core.windows.net/mycontainer2</a:t>
            </a:r>
          </a:p>
          <a:p>
            <a:r>
              <a:rPr lang="en-US" sz="2000" dirty="0"/>
              <a:t>/SourceKey:key1 /DestKey:key2 /</a:t>
            </a:r>
            <a:r>
              <a:rPr lang="en-US" sz="2000" dirty="0" err="1"/>
              <a:t>Pattern:abc.txt</a:t>
            </a:r>
            <a:endParaRPr lang="en-US" sz="2000" dirty="0"/>
          </a:p>
        </p:txBody>
      </p:sp>
    </p:spTree>
    <p:extLst>
      <p:ext uri="{BB962C8B-B14F-4D97-AF65-F5344CB8AC3E}">
        <p14:creationId xmlns:p14="http://schemas.microsoft.com/office/powerpoint/2010/main" val="25396714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109A-06F6-45FA-9C22-35E005C10578}"/>
              </a:ext>
            </a:extLst>
          </p:cNvPr>
          <p:cNvSpPr>
            <a:spLocks noGrp="1"/>
          </p:cNvSpPr>
          <p:nvPr>
            <p:ph type="title"/>
          </p:nvPr>
        </p:nvSpPr>
        <p:spPr>
          <a:xfrm>
            <a:off x="588263" y="457200"/>
            <a:ext cx="11018520" cy="1107996"/>
          </a:xfrm>
        </p:spPr>
        <p:txBody>
          <a:bodyPr/>
          <a:lstStyle/>
          <a:p>
            <a:r>
              <a:rPr lang="en-US" dirty="0" err="1"/>
              <a:t>AzCopy</a:t>
            </a:r>
            <a:r>
              <a:rPr lang="en-US" dirty="0"/>
              <a:t> – copying blobs between containers (continued)</a:t>
            </a:r>
          </a:p>
        </p:txBody>
      </p:sp>
      <p:sp>
        <p:nvSpPr>
          <p:cNvPr id="3" name="Text Placeholder 2">
            <a:extLst>
              <a:ext uri="{FF2B5EF4-FFF2-40B4-BE49-F238E27FC236}">
                <a16:creationId xmlns:a16="http://schemas.microsoft.com/office/drawing/2014/main" id="{0358E0D2-7A25-44EE-95BE-2EEE463D1B8B}"/>
              </a:ext>
            </a:extLst>
          </p:cNvPr>
          <p:cNvSpPr>
            <a:spLocks noGrp="1"/>
          </p:cNvSpPr>
          <p:nvPr>
            <p:ph type="body" sz="quarter" idx="10"/>
          </p:nvPr>
        </p:nvSpPr>
        <p:spPr>
          <a:xfrm>
            <a:off x="588263" y="1446213"/>
            <a:ext cx="11018520" cy="2806922"/>
          </a:xfrm>
        </p:spPr>
        <p:txBody>
          <a:bodyPr/>
          <a:lstStyle/>
          <a:p>
            <a:endParaRPr lang="fr-FR" dirty="0">
              <a:latin typeface="Segoe UI" panose="020B0502040204020203" pitchFamily="34" charset="0"/>
              <a:cs typeface="Segoe UI" panose="020B0502040204020203" pitchFamily="34" charset="0"/>
            </a:endParaRPr>
          </a:p>
          <a:p>
            <a:r>
              <a:rPr lang="fr-FR" dirty="0">
                <a:latin typeface="Segoe UI" panose="020B0502040204020203" pitchFamily="34" charset="0"/>
                <a:cs typeface="Segoe UI" panose="020B0502040204020203" pitchFamily="34" charset="0"/>
              </a:rPr>
              <a:t>Consistent speed by </a:t>
            </a:r>
            <a:r>
              <a:rPr lang="fr-FR" dirty="0" err="1">
                <a:latin typeface="Segoe UI" panose="020B0502040204020203" pitchFamily="34" charset="0"/>
                <a:cs typeface="Segoe UI" panose="020B0502040204020203" pitchFamily="34" charset="0"/>
              </a:rPr>
              <a:t>using</a:t>
            </a:r>
            <a:r>
              <a:rPr lang="fr-FR" dirty="0">
                <a:latin typeface="Segoe UI" panose="020B0502040204020203" pitchFamily="34" charset="0"/>
                <a:cs typeface="Segoe UI" panose="020B0502040204020203" pitchFamily="34" charset="0"/>
              </a:rPr>
              <a:t> /</a:t>
            </a:r>
            <a:r>
              <a:rPr lang="fr-FR" dirty="0" err="1">
                <a:latin typeface="Segoe UI" panose="020B0502040204020203" pitchFamily="34" charset="0"/>
                <a:cs typeface="Segoe UI" panose="020B0502040204020203" pitchFamily="34" charset="0"/>
              </a:rPr>
              <a:t>SyncCopy</a:t>
            </a:r>
            <a:r>
              <a:rPr lang="fr-FR" dirty="0">
                <a:latin typeface="Segoe UI" panose="020B0502040204020203" pitchFamily="34" charset="0"/>
                <a:cs typeface="Segoe UI" panose="020B0502040204020203" pitchFamily="34" charset="0"/>
              </a:rPr>
              <a:t> option:</a:t>
            </a:r>
          </a:p>
          <a:p>
            <a:endParaRPr lang="fr-FR" sz="2400" dirty="0"/>
          </a:p>
          <a:p>
            <a:r>
              <a:rPr lang="en-US" sz="2000" dirty="0" err="1"/>
              <a:t>AzCopy</a:t>
            </a:r>
            <a:endParaRPr lang="en-US" sz="2000" dirty="0"/>
          </a:p>
          <a:p>
            <a:r>
              <a:rPr lang="en-US" sz="2000" dirty="0"/>
              <a:t>/</a:t>
            </a:r>
            <a:r>
              <a:rPr lang="en-US" sz="2000" dirty="0" err="1"/>
              <a:t>Source:https</a:t>
            </a:r>
            <a:r>
              <a:rPr lang="en-US" sz="2000" dirty="0"/>
              <a:t>://myaccount1.blob.core.windows.net/</a:t>
            </a:r>
            <a:r>
              <a:rPr lang="en-US" sz="2000" dirty="0" err="1"/>
              <a:t>myContainer</a:t>
            </a:r>
            <a:r>
              <a:rPr lang="en-US" sz="2000" dirty="0"/>
              <a:t>/ /</a:t>
            </a:r>
            <a:r>
              <a:rPr lang="en-US" sz="2000" dirty="0" err="1"/>
              <a:t>Dest:https</a:t>
            </a:r>
            <a:r>
              <a:rPr lang="en-US" sz="2000" dirty="0"/>
              <a:t>://myaccount2.blob.core.windows.net/</a:t>
            </a:r>
            <a:r>
              <a:rPr lang="en-US" sz="2000" dirty="0" err="1"/>
              <a:t>myContainer</a:t>
            </a:r>
            <a:r>
              <a:rPr lang="en-US" sz="2000" dirty="0"/>
              <a:t>/</a:t>
            </a:r>
          </a:p>
          <a:p>
            <a:r>
              <a:rPr lang="en-US" sz="2000" dirty="0"/>
              <a:t>/SourceKey:key1 /DestKey:key2 /</a:t>
            </a:r>
            <a:r>
              <a:rPr lang="en-US" sz="2000" dirty="0" err="1"/>
              <a:t>Pattern:ab</a:t>
            </a:r>
            <a:r>
              <a:rPr lang="en-US" sz="2000" dirty="0"/>
              <a:t> /</a:t>
            </a:r>
            <a:r>
              <a:rPr lang="en-US" sz="2000" dirty="0" err="1"/>
              <a:t>SyncCopy</a:t>
            </a:r>
            <a:endParaRPr lang="en-US" sz="2000" dirty="0"/>
          </a:p>
        </p:txBody>
      </p:sp>
    </p:spTree>
    <p:extLst>
      <p:ext uri="{BB962C8B-B14F-4D97-AF65-F5344CB8AC3E}">
        <p14:creationId xmlns:p14="http://schemas.microsoft.com/office/powerpoint/2010/main" val="3121031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109A-06F6-45FA-9C22-35E005C10578}"/>
              </a:ext>
            </a:extLst>
          </p:cNvPr>
          <p:cNvSpPr>
            <a:spLocks noGrp="1"/>
          </p:cNvSpPr>
          <p:nvPr>
            <p:ph type="title"/>
          </p:nvPr>
        </p:nvSpPr>
        <p:spPr/>
        <p:txBody>
          <a:bodyPr/>
          <a:lstStyle/>
          <a:p>
            <a:r>
              <a:rPr lang="en-US" dirty="0" err="1"/>
              <a:t>AzCopy</a:t>
            </a:r>
            <a:r>
              <a:rPr lang="en-US" dirty="0"/>
              <a:t> – copying blobs to Azure Files shares</a:t>
            </a:r>
          </a:p>
        </p:txBody>
      </p:sp>
      <p:sp>
        <p:nvSpPr>
          <p:cNvPr id="3" name="Text Placeholder 2">
            <a:extLst>
              <a:ext uri="{FF2B5EF4-FFF2-40B4-BE49-F238E27FC236}">
                <a16:creationId xmlns:a16="http://schemas.microsoft.com/office/drawing/2014/main" id="{0358E0D2-7A25-44EE-95BE-2EEE463D1B8B}"/>
              </a:ext>
            </a:extLst>
          </p:cNvPr>
          <p:cNvSpPr>
            <a:spLocks noGrp="1"/>
          </p:cNvSpPr>
          <p:nvPr>
            <p:ph type="body" sz="quarter" idx="10"/>
          </p:nvPr>
        </p:nvSpPr>
        <p:spPr>
          <a:xfrm>
            <a:off x="588263" y="1370013"/>
            <a:ext cx="11018520" cy="5073184"/>
          </a:xfrm>
        </p:spPr>
        <p:txBody>
          <a:bodyPr/>
          <a:lstStyle/>
          <a:p>
            <a:pPr>
              <a:spcBef>
                <a:spcPts val="500"/>
              </a:spcBef>
            </a:pPr>
            <a:r>
              <a:rPr lang="fr-FR" dirty="0">
                <a:latin typeface="Segoe UI" panose="020B0502040204020203" pitchFamily="34" charset="0"/>
                <a:cs typeface="Segoe UI" panose="020B0502040204020203" pitchFamily="34" charset="0"/>
              </a:rPr>
              <a:t>Azure Files </a:t>
            </a:r>
            <a:r>
              <a:rPr lang="fr-FR" dirty="0" err="1">
                <a:latin typeface="Segoe UI" panose="020B0502040204020203" pitchFamily="34" charset="0"/>
                <a:cs typeface="Segoe UI" panose="020B0502040204020203" pitchFamily="34" charset="0"/>
              </a:rPr>
              <a:t>share</a:t>
            </a:r>
            <a:r>
              <a:rPr lang="fr-FR" dirty="0">
                <a:latin typeface="Segoe UI" panose="020B0502040204020203" pitchFamily="34" charset="0"/>
                <a:cs typeface="Segoe UI" panose="020B0502040204020203" pitchFamily="34" charset="0"/>
              </a:rPr>
              <a:t> to blob:</a:t>
            </a:r>
          </a:p>
          <a:p>
            <a:pPr>
              <a:spcBef>
                <a:spcPts val="500"/>
              </a:spcBef>
            </a:pPr>
            <a:endParaRPr lang="fr-FR" sz="2400" dirty="0"/>
          </a:p>
          <a:p>
            <a:pPr>
              <a:spcBef>
                <a:spcPts val="500"/>
              </a:spcBef>
            </a:pPr>
            <a:r>
              <a:rPr lang="en-US" sz="2000" dirty="0" err="1"/>
              <a:t>AzCopy</a:t>
            </a:r>
            <a:endParaRPr lang="en-US" sz="2000" dirty="0"/>
          </a:p>
          <a:p>
            <a:pPr>
              <a:spcBef>
                <a:spcPts val="500"/>
              </a:spcBef>
            </a:pPr>
            <a:r>
              <a:rPr lang="en-US" sz="2000" dirty="0"/>
              <a:t>/</a:t>
            </a:r>
            <a:r>
              <a:rPr lang="en-US" sz="2000" dirty="0" err="1"/>
              <a:t>Source:https</a:t>
            </a:r>
            <a:r>
              <a:rPr lang="en-US" sz="2000" dirty="0"/>
              <a:t>://myaccount1.file.core.windows.net/</a:t>
            </a:r>
            <a:r>
              <a:rPr lang="en-US" sz="2000" dirty="0" err="1"/>
              <a:t>myfileshare</a:t>
            </a:r>
            <a:r>
              <a:rPr lang="en-US" sz="2000" dirty="0"/>
              <a:t>/ /</a:t>
            </a:r>
            <a:r>
              <a:rPr lang="en-US" sz="2000" dirty="0" err="1"/>
              <a:t>Dest:https</a:t>
            </a:r>
            <a:r>
              <a:rPr lang="en-US" sz="2000" dirty="0"/>
              <a:t>://myaccount2.blob.core.windows.net/</a:t>
            </a:r>
            <a:r>
              <a:rPr lang="en-US" sz="2000" dirty="0" err="1"/>
              <a:t>mycontainer</a:t>
            </a:r>
            <a:r>
              <a:rPr lang="en-US" sz="2000" dirty="0"/>
              <a:t>/</a:t>
            </a:r>
          </a:p>
          <a:p>
            <a:pPr>
              <a:spcBef>
                <a:spcPts val="500"/>
              </a:spcBef>
            </a:pPr>
            <a:r>
              <a:rPr lang="en-US" sz="2000" dirty="0"/>
              <a:t>/SourceKey:key1 /DestKey:key2 /S</a:t>
            </a:r>
            <a:endParaRPr lang="fr-FR" sz="2000" dirty="0">
              <a:latin typeface="Segoe UI Semilight" panose="020B0402040204020203" pitchFamily="34" charset="0"/>
              <a:cs typeface="Segoe UI Semilight" panose="020B0402040204020203" pitchFamily="34" charset="0"/>
            </a:endParaRPr>
          </a:p>
          <a:p>
            <a:pPr>
              <a:spcBef>
                <a:spcPts val="500"/>
              </a:spcBef>
            </a:pPr>
            <a:endParaRPr lang="fr-FR" sz="2400" dirty="0">
              <a:latin typeface="Segoe UI Semilight" panose="020B0402040204020203" pitchFamily="34" charset="0"/>
              <a:cs typeface="Segoe UI Semilight" panose="020B0402040204020203" pitchFamily="34" charset="0"/>
            </a:endParaRPr>
          </a:p>
          <a:p>
            <a:pPr>
              <a:spcBef>
                <a:spcPts val="500"/>
              </a:spcBef>
            </a:pPr>
            <a:r>
              <a:rPr lang="fr-FR" dirty="0">
                <a:latin typeface="Segoe UI" panose="020B0502040204020203" pitchFamily="34" charset="0"/>
                <a:cs typeface="Segoe UI" panose="020B0502040204020203" pitchFamily="34" charset="0"/>
              </a:rPr>
              <a:t>Blob to Azure Files </a:t>
            </a:r>
            <a:r>
              <a:rPr lang="fr-FR" dirty="0" err="1">
                <a:latin typeface="Segoe UI" panose="020B0502040204020203" pitchFamily="34" charset="0"/>
                <a:cs typeface="Segoe UI" panose="020B0502040204020203" pitchFamily="34" charset="0"/>
              </a:rPr>
              <a:t>share</a:t>
            </a:r>
            <a:r>
              <a:rPr lang="fr-FR" dirty="0">
                <a:latin typeface="Segoe UI" panose="020B0502040204020203" pitchFamily="34" charset="0"/>
                <a:cs typeface="Segoe UI" panose="020B0502040204020203" pitchFamily="34" charset="0"/>
              </a:rPr>
              <a:t>:</a:t>
            </a:r>
          </a:p>
          <a:p>
            <a:pPr>
              <a:spcBef>
                <a:spcPts val="500"/>
              </a:spcBef>
            </a:pPr>
            <a:endParaRPr lang="en-US" sz="2400" dirty="0"/>
          </a:p>
          <a:p>
            <a:pPr>
              <a:spcBef>
                <a:spcPts val="500"/>
              </a:spcBef>
            </a:pPr>
            <a:r>
              <a:rPr lang="en-US" sz="2000" dirty="0" err="1"/>
              <a:t>AzCopy</a:t>
            </a:r>
            <a:endParaRPr lang="en-US" sz="2000" dirty="0"/>
          </a:p>
          <a:p>
            <a:pPr>
              <a:spcBef>
                <a:spcPts val="500"/>
              </a:spcBef>
            </a:pPr>
            <a:r>
              <a:rPr lang="en-US" sz="2000" dirty="0"/>
              <a:t>/</a:t>
            </a:r>
            <a:r>
              <a:rPr lang="en-US" sz="2000" dirty="0" err="1"/>
              <a:t>Source:https</a:t>
            </a:r>
            <a:r>
              <a:rPr lang="en-US" sz="2000" dirty="0"/>
              <a:t>://myaccount1.blob.core.windows.net/</a:t>
            </a:r>
            <a:r>
              <a:rPr lang="en-US" sz="2000" dirty="0" err="1"/>
              <a:t>mycontainer</a:t>
            </a:r>
            <a:r>
              <a:rPr lang="en-US" sz="2000" dirty="0"/>
              <a:t>/ /</a:t>
            </a:r>
            <a:r>
              <a:rPr lang="en-US" sz="2000" dirty="0" err="1"/>
              <a:t>Dest:https</a:t>
            </a:r>
            <a:r>
              <a:rPr lang="en-US" sz="2000" dirty="0"/>
              <a:t>://myaccount2.file.core.windows.net/</a:t>
            </a:r>
            <a:r>
              <a:rPr lang="en-US" sz="2000" dirty="0" err="1"/>
              <a:t>myfileshare</a:t>
            </a:r>
            <a:r>
              <a:rPr lang="en-US" sz="2000" dirty="0"/>
              <a:t>/</a:t>
            </a:r>
          </a:p>
          <a:p>
            <a:pPr>
              <a:spcBef>
                <a:spcPts val="500"/>
              </a:spcBef>
            </a:pPr>
            <a:r>
              <a:rPr lang="en-US" sz="2000" dirty="0"/>
              <a:t>/SourceKey:key1 /DestKey:key2 /S</a:t>
            </a:r>
          </a:p>
        </p:txBody>
      </p:sp>
    </p:spTree>
    <p:extLst>
      <p:ext uri="{BB962C8B-B14F-4D97-AF65-F5344CB8AC3E}">
        <p14:creationId xmlns:p14="http://schemas.microsoft.com/office/powerpoint/2010/main" val="25521602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58B-45D2-4295-A9BA-A3B0574D90E5}"/>
              </a:ext>
            </a:extLst>
          </p:cNvPr>
          <p:cNvSpPr>
            <a:spLocks noGrp="1"/>
          </p:cNvSpPr>
          <p:nvPr>
            <p:ph type="title"/>
          </p:nvPr>
        </p:nvSpPr>
        <p:spPr>
          <a:xfrm>
            <a:off x="585216" y="3033223"/>
            <a:ext cx="9144000" cy="498598"/>
          </a:xfrm>
        </p:spPr>
        <p:txBody>
          <a:bodyPr/>
          <a:lstStyle/>
          <a:p>
            <a:r>
              <a:rPr lang="en-US" dirty="0"/>
              <a:t>Demo: Using </a:t>
            </a:r>
            <a:r>
              <a:rPr lang="en-US" dirty="0" err="1"/>
              <a:t>AzCopy</a:t>
            </a:r>
            <a:r>
              <a:rPr lang="en-US" dirty="0"/>
              <a:t> in the Cloud Shell</a:t>
            </a:r>
          </a:p>
        </p:txBody>
      </p:sp>
      <p:sp>
        <p:nvSpPr>
          <p:cNvPr id="3" name="Text Placeholder 2">
            <a:extLst>
              <a:ext uri="{FF2B5EF4-FFF2-40B4-BE49-F238E27FC236}">
                <a16:creationId xmlns:a16="http://schemas.microsoft.com/office/drawing/2014/main" id="{12F18E70-76B8-4ACE-9E24-3707E684819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3018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Constructing a polyglot data solution</a:t>
            </a:r>
          </a:p>
        </p:txBody>
      </p:sp>
      <p:sp>
        <p:nvSpPr>
          <p:cNvPr id="5" name="Picture Placeholder 4">
            <a:extLst>
              <a:ext uri="{FF2B5EF4-FFF2-40B4-BE49-F238E27FC236}">
                <a16:creationId xmlns:a16="http://schemas.microsoft.com/office/drawing/2014/main" id="{6E5987C8-0FAA-4B6C-9F46-D78401B76FC0}"/>
              </a:ext>
            </a:extLst>
          </p:cNvPr>
          <p:cNvSpPr>
            <a:spLocks noGrp="1"/>
          </p:cNvSpPr>
          <p:nvPr>
            <p:ph type="pic" sz="quarter" idx="11"/>
          </p:nvPr>
        </p:nvSpPr>
        <p:spPr/>
      </p:sp>
    </p:spTree>
    <p:extLst>
      <p:ext uri="{BB962C8B-B14F-4D97-AF65-F5344CB8AC3E}">
        <p14:creationId xmlns:p14="http://schemas.microsoft.com/office/powerpoint/2010/main" val="347524869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A8F1-E792-4C9F-B21A-C0F2D727D9CB}"/>
              </a:ext>
            </a:extLst>
          </p:cNvPr>
          <p:cNvSpPr>
            <a:spLocks noGrp="1"/>
          </p:cNvSpPr>
          <p:nvPr>
            <p:ph type="title"/>
          </p:nvPr>
        </p:nvSpPr>
        <p:spPr/>
        <p:txBody>
          <a:bodyPr/>
          <a:lstStyle/>
          <a:p>
            <a:r>
              <a:rPr lang="en-US" dirty="0"/>
              <a:t>Lab Objectives</a:t>
            </a:r>
          </a:p>
        </p:txBody>
      </p:sp>
      <p:sp>
        <p:nvSpPr>
          <p:cNvPr id="3" name="Text Placeholder 2">
            <a:extLst>
              <a:ext uri="{FF2B5EF4-FFF2-40B4-BE49-F238E27FC236}">
                <a16:creationId xmlns:a16="http://schemas.microsoft.com/office/drawing/2014/main" id="{3109355D-825A-4326-92AB-1BFA378C826E}"/>
              </a:ext>
            </a:extLst>
          </p:cNvPr>
          <p:cNvSpPr>
            <a:spLocks noGrp="1"/>
          </p:cNvSpPr>
          <p:nvPr>
            <p:ph type="body" sz="quarter" idx="10"/>
          </p:nvPr>
        </p:nvSpPr>
        <p:spPr>
          <a:xfrm>
            <a:off x="584200" y="1435497"/>
            <a:ext cx="11018520" cy="1943224"/>
          </a:xfrm>
        </p:spPr>
        <p:txBody>
          <a:bodyPr/>
          <a:lstStyle/>
          <a:p>
            <a:pPr marL="0" indent="0">
              <a:buNone/>
            </a:pPr>
            <a:r>
              <a:rPr lang="en-US" dirty="0"/>
              <a:t>After you complete this lab, you will be able to:</a:t>
            </a:r>
          </a:p>
          <a:p>
            <a:pPr lvl="1">
              <a:lnSpc>
                <a:spcPct val="150000"/>
              </a:lnSpc>
            </a:pPr>
            <a:r>
              <a:rPr lang="en-US" dirty="0"/>
              <a:t>Write C# code to connect to Azure SQL Database using Entity Framework.</a:t>
            </a:r>
          </a:p>
          <a:p>
            <a:pPr lvl="1">
              <a:lnSpc>
                <a:spcPct val="150000"/>
              </a:lnSpc>
            </a:pPr>
            <a:r>
              <a:rPr lang="en-US" dirty="0"/>
              <a:t>Write C# code to connect to Azure Cosmos DB by using the Azure Cosmos DB client library.</a:t>
            </a:r>
          </a:p>
          <a:p>
            <a:pPr lvl="1">
              <a:lnSpc>
                <a:spcPct val="150000"/>
              </a:lnSpc>
            </a:pPr>
            <a:r>
              <a:rPr lang="en-US" dirty="0"/>
              <a:t>Write C# code to connect to Azure Storage by using Azure Functions bindings.</a:t>
            </a:r>
          </a:p>
        </p:txBody>
      </p:sp>
    </p:spTree>
    <p:extLst>
      <p:ext uri="{BB962C8B-B14F-4D97-AF65-F5344CB8AC3E}">
        <p14:creationId xmlns:p14="http://schemas.microsoft.com/office/powerpoint/2010/main" val="204816306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a:xfrm>
            <a:off x="588263" y="457200"/>
            <a:ext cx="11018520" cy="553998"/>
          </a:xfrm>
        </p:spPr>
        <p:txBody>
          <a:bodyPr/>
          <a:lstStyle/>
          <a:p>
            <a:r>
              <a:rPr lang="en-US" dirty="0"/>
              <a:t>Lab Parameters</a:t>
            </a:r>
          </a:p>
        </p:txBody>
      </p:sp>
      <p:sp>
        <p:nvSpPr>
          <p:cNvPr id="3" name="Text Placeholder 2">
            <a:extLst>
              <a:ext uri="{FF2B5EF4-FFF2-40B4-BE49-F238E27FC236}">
                <a16:creationId xmlns:a16="http://schemas.microsoft.com/office/drawing/2014/main" id="{18FAFFF1-D02E-4C18-BDD8-D8C3C9C341C4}"/>
              </a:ext>
            </a:extLst>
          </p:cNvPr>
          <p:cNvSpPr>
            <a:spLocks noGrp="1"/>
          </p:cNvSpPr>
          <p:nvPr>
            <p:ph type="body" sz="quarter" idx="10"/>
          </p:nvPr>
        </p:nvSpPr>
        <p:spPr>
          <a:xfrm>
            <a:off x="584200" y="1435497"/>
            <a:ext cx="11018520" cy="3607141"/>
          </a:xfrm>
        </p:spPr>
        <p:txBody>
          <a:bodyPr/>
          <a:lstStyle/>
          <a:p>
            <a:endParaRPr lang="en-US" dirty="0"/>
          </a:p>
          <a:p>
            <a:r>
              <a:rPr lang="en-US" dirty="0"/>
              <a:t>Duration</a:t>
            </a:r>
          </a:p>
          <a:p>
            <a:pPr lvl="1"/>
            <a:r>
              <a:rPr lang="en-US" dirty="0"/>
              <a:t>60 minutes</a:t>
            </a:r>
          </a:p>
          <a:p>
            <a:r>
              <a:rPr lang="en-US" dirty="0"/>
              <a:t>Virtual Machine</a:t>
            </a:r>
          </a:p>
          <a:p>
            <a:pPr lvl="1"/>
            <a:r>
              <a:rPr lang="en-US" b="1" dirty="0"/>
              <a:t>AZ203-SEA-DEV</a:t>
            </a:r>
          </a:p>
          <a:p>
            <a:pPr lvl="1"/>
            <a:r>
              <a:rPr lang="en-US" dirty="0"/>
              <a:t>Username</a:t>
            </a:r>
          </a:p>
          <a:p>
            <a:pPr lvl="2"/>
            <a:r>
              <a:rPr lang="en-US" sz="1800" dirty="0"/>
              <a:t>Admin</a:t>
            </a:r>
          </a:p>
          <a:p>
            <a:pPr lvl="1"/>
            <a:r>
              <a:rPr lang="en-US" dirty="0"/>
              <a:t>Password</a:t>
            </a:r>
          </a:p>
          <a:p>
            <a:pPr lvl="2"/>
            <a:r>
              <a:rPr lang="en-US" sz="1800" dirty="0"/>
              <a:t>Pa55w.rd</a:t>
            </a:r>
          </a:p>
        </p:txBody>
      </p:sp>
    </p:spTree>
    <p:extLst>
      <p:ext uri="{BB962C8B-B14F-4D97-AF65-F5344CB8AC3E}">
        <p14:creationId xmlns:p14="http://schemas.microsoft.com/office/powerpoint/2010/main" val="29736431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Blob storage</a:t>
            </a:r>
          </a:p>
          <a:p>
            <a:pPr marL="342900" indent="-342900">
              <a:buFont typeface="Arial" panose="020B0604020202020204" pitchFamily="34" charset="0"/>
              <a:buChar char="•"/>
            </a:pPr>
            <a:r>
              <a:rPr lang="en-US" dirty="0"/>
              <a:t>Working with Azure Blob storage</a:t>
            </a:r>
          </a:p>
          <a:p>
            <a:pPr marL="342900" indent="-342900">
              <a:buFont typeface="Arial" panose="020B0604020202020204" pitchFamily="34" charset="0"/>
              <a:buChar char="•"/>
            </a:pPr>
            <a:r>
              <a:rPr lang="en-US" dirty="0"/>
              <a:t>Lab: Constructing a polyglot data solution</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Blob storage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C939A7-160E-4077-9945-27DB557CBADB}"/>
              </a:ext>
            </a:extLst>
          </p:cNvPr>
          <p:cNvSpPr>
            <a:spLocks noGrp="1"/>
          </p:cNvSpPr>
          <p:nvPr>
            <p:ph type="title"/>
          </p:nvPr>
        </p:nvSpPr>
        <p:spPr/>
        <p:txBody>
          <a:bodyPr/>
          <a:lstStyle/>
          <a:p>
            <a:r>
              <a:rPr lang="en-US" dirty="0"/>
              <a:t>Azure Blob storage</a:t>
            </a:r>
          </a:p>
        </p:txBody>
      </p:sp>
      <p:sp>
        <p:nvSpPr>
          <p:cNvPr id="4" name="Text Placeholder 3">
            <a:extLst>
              <a:ext uri="{FF2B5EF4-FFF2-40B4-BE49-F238E27FC236}">
                <a16:creationId xmlns:a16="http://schemas.microsoft.com/office/drawing/2014/main" id="{422B8E71-D079-4A78-AAED-8665BC6B80A0}"/>
              </a:ext>
            </a:extLst>
          </p:cNvPr>
          <p:cNvSpPr>
            <a:spLocks noGrp="1"/>
          </p:cNvSpPr>
          <p:nvPr>
            <p:ph type="body" sz="quarter" idx="10"/>
          </p:nvPr>
        </p:nvSpPr>
        <p:spPr>
          <a:xfrm>
            <a:off x="584200" y="1435497"/>
            <a:ext cx="11018520" cy="3681008"/>
          </a:xfrm>
        </p:spPr>
        <p:txBody>
          <a:bodyPr/>
          <a:lstStyle/>
          <a:p>
            <a:r>
              <a:rPr lang="en-US" dirty="0">
                <a:latin typeface="+mn-lt"/>
              </a:rPr>
              <a:t>Object storage solution in the cloud</a:t>
            </a:r>
          </a:p>
          <a:p>
            <a:r>
              <a:rPr lang="en-US" dirty="0">
                <a:latin typeface="+mn-lt"/>
              </a:rPr>
              <a:t>Blob storage is designed for:</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Writing to log files</a:t>
            </a:r>
          </a:p>
          <a:p>
            <a:pPr lvl="1"/>
            <a:r>
              <a:rPr lang="en-US" dirty="0"/>
              <a:t>Storing data for backup and restore, disaster recovery, and archiving</a:t>
            </a:r>
          </a:p>
          <a:p>
            <a:pPr lvl="1"/>
            <a:r>
              <a:rPr lang="en-US" dirty="0"/>
              <a:t>Storing data for analysis by an on-premises or Azure-hosted service</a:t>
            </a:r>
          </a:p>
          <a:p>
            <a:r>
              <a:rPr lang="en-US" dirty="0">
                <a:latin typeface="+mn-lt"/>
              </a:rPr>
              <a:t>Accessible via a HTTP/HTTPS API</a:t>
            </a:r>
          </a:p>
        </p:txBody>
      </p:sp>
    </p:spTree>
    <p:extLst>
      <p:ext uri="{BB962C8B-B14F-4D97-AF65-F5344CB8AC3E}">
        <p14:creationId xmlns:p14="http://schemas.microsoft.com/office/powerpoint/2010/main" val="30426020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8740-C9A4-4F73-A4C6-9A9B56FF5EA8}"/>
              </a:ext>
            </a:extLst>
          </p:cNvPr>
          <p:cNvSpPr>
            <a:spLocks noGrp="1"/>
          </p:cNvSpPr>
          <p:nvPr>
            <p:ph type="title"/>
          </p:nvPr>
        </p:nvSpPr>
        <p:spPr/>
        <p:txBody>
          <a:bodyPr/>
          <a:lstStyle/>
          <a:p>
            <a:r>
              <a:rPr lang="en-US" dirty="0"/>
              <a:t>Storage tiers</a:t>
            </a:r>
          </a:p>
        </p:txBody>
      </p:sp>
      <p:sp>
        <p:nvSpPr>
          <p:cNvPr id="3" name="Text Placeholder 2">
            <a:extLst>
              <a:ext uri="{FF2B5EF4-FFF2-40B4-BE49-F238E27FC236}">
                <a16:creationId xmlns:a16="http://schemas.microsoft.com/office/drawing/2014/main" id="{EBF3A412-D30E-492D-B8FE-D1A142E6A9D8}"/>
              </a:ext>
            </a:extLst>
          </p:cNvPr>
          <p:cNvSpPr>
            <a:spLocks noGrp="1"/>
          </p:cNvSpPr>
          <p:nvPr>
            <p:ph type="body" sz="quarter" idx="10"/>
          </p:nvPr>
        </p:nvSpPr>
        <p:spPr>
          <a:xfrm>
            <a:off x="584200" y="1435497"/>
            <a:ext cx="11018520" cy="4776692"/>
          </a:xfrm>
        </p:spPr>
        <p:txBody>
          <a:bodyPr/>
          <a:lstStyle/>
          <a:p>
            <a:r>
              <a:rPr lang="en-US" dirty="0">
                <a:latin typeface="+mn-lt"/>
              </a:rPr>
              <a:t>Storage tiers allow you to tune performance and cost to a ratio that is ideal for your solution</a:t>
            </a:r>
          </a:p>
          <a:p>
            <a:r>
              <a:rPr lang="en-US" dirty="0">
                <a:latin typeface="+mn-lt"/>
              </a:rPr>
              <a:t>There are three tiers:</a:t>
            </a:r>
          </a:p>
          <a:p>
            <a:pPr lvl="1"/>
            <a:r>
              <a:rPr lang="en-US" dirty="0"/>
              <a:t>Hot</a:t>
            </a:r>
          </a:p>
          <a:p>
            <a:pPr lvl="2"/>
            <a:r>
              <a:rPr lang="en-US" sz="1800" dirty="0"/>
              <a:t>The most common tier</a:t>
            </a:r>
          </a:p>
          <a:p>
            <a:pPr lvl="2"/>
            <a:r>
              <a:rPr lang="en-US" sz="1800" dirty="0"/>
              <a:t>Used for data that is accessed frequently</a:t>
            </a:r>
          </a:p>
          <a:p>
            <a:pPr lvl="1"/>
            <a:r>
              <a:rPr lang="en-US" dirty="0"/>
              <a:t>Cool</a:t>
            </a:r>
          </a:p>
          <a:p>
            <a:pPr lvl="2"/>
            <a:r>
              <a:rPr lang="en-US" sz="1800" dirty="0"/>
              <a:t>Used for data that is infrequently accessed</a:t>
            </a:r>
          </a:p>
          <a:p>
            <a:pPr lvl="2"/>
            <a:r>
              <a:rPr lang="en-US" sz="1800" dirty="0"/>
              <a:t>Ideal for data that is stored at least 30 days</a:t>
            </a:r>
          </a:p>
          <a:p>
            <a:pPr lvl="1"/>
            <a:r>
              <a:rPr lang="en-US" dirty="0"/>
              <a:t>Archive</a:t>
            </a:r>
          </a:p>
          <a:p>
            <a:pPr lvl="2"/>
            <a:r>
              <a:rPr lang="en-US" sz="1800" dirty="0"/>
              <a:t>Used</a:t>
            </a:r>
            <a:r>
              <a:rPr lang="en-US" dirty="0"/>
              <a:t> </a:t>
            </a:r>
            <a:r>
              <a:rPr lang="en-US" sz="1800" dirty="0"/>
              <a:t>for data that must be retained but is rarely accessed</a:t>
            </a:r>
          </a:p>
          <a:p>
            <a:pPr lvl="2"/>
            <a:r>
              <a:rPr lang="en-US" sz="1800" dirty="0"/>
              <a:t>Data stored at this tier must be flexible for hours-based latency</a:t>
            </a:r>
          </a:p>
          <a:p>
            <a:pPr lvl="2"/>
            <a:r>
              <a:rPr lang="en-US" sz="1800" dirty="0"/>
              <a:t>Ideal for data that is stored at least 180 days</a:t>
            </a:r>
          </a:p>
        </p:txBody>
      </p:sp>
    </p:spTree>
    <p:extLst>
      <p:ext uri="{BB962C8B-B14F-4D97-AF65-F5344CB8AC3E}">
        <p14:creationId xmlns:p14="http://schemas.microsoft.com/office/powerpoint/2010/main" val="33844002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Blob types</a:t>
            </a:r>
          </a:p>
        </p:txBody>
      </p:sp>
      <p:sp>
        <p:nvSpPr>
          <p:cNvPr id="3" name="Text Placeholder 2">
            <a:extLst>
              <a:ext uri="{FF2B5EF4-FFF2-40B4-BE49-F238E27FC236}">
                <a16:creationId xmlns:a16="http://schemas.microsoft.com/office/drawing/2014/main" id="{9E633590-D883-43FD-B2E8-8752BD88CCB3}"/>
              </a:ext>
            </a:extLst>
          </p:cNvPr>
          <p:cNvSpPr>
            <a:spLocks noGrp="1"/>
          </p:cNvSpPr>
          <p:nvPr>
            <p:ph type="body" sz="quarter" idx="10"/>
          </p:nvPr>
        </p:nvSpPr>
        <p:spPr>
          <a:xfrm>
            <a:off x="584200" y="1435497"/>
            <a:ext cx="11018520" cy="4789003"/>
          </a:xfrm>
        </p:spPr>
        <p:txBody>
          <a:bodyPr/>
          <a:lstStyle/>
          <a:p>
            <a:r>
              <a:rPr lang="en-US" dirty="0">
                <a:latin typeface="+mn-lt"/>
              </a:rPr>
              <a:t>Block blobs</a:t>
            </a:r>
          </a:p>
          <a:p>
            <a:pPr lvl="1"/>
            <a:r>
              <a:rPr lang="en-US" dirty="0"/>
              <a:t>Ideal for blobs stored in blocks (up to 100-megabyte chunks)</a:t>
            </a:r>
          </a:p>
          <a:p>
            <a:pPr lvl="1"/>
            <a:r>
              <a:rPr lang="en-US" dirty="0"/>
              <a:t>Blocks can be uploaded in parallel</a:t>
            </a:r>
          </a:p>
          <a:p>
            <a:pPr lvl="1"/>
            <a:r>
              <a:rPr lang="en-US" dirty="0"/>
              <a:t>Ideal for media files</a:t>
            </a:r>
          </a:p>
          <a:p>
            <a:r>
              <a:rPr lang="en-US" dirty="0">
                <a:latin typeface="+mn-lt"/>
              </a:rPr>
              <a:t>Append blobs</a:t>
            </a:r>
          </a:p>
          <a:p>
            <a:pPr lvl="1"/>
            <a:r>
              <a:rPr lang="en-US" dirty="0"/>
              <a:t>Composed of blocks</a:t>
            </a:r>
          </a:p>
          <a:p>
            <a:pPr lvl="1"/>
            <a:r>
              <a:rPr lang="en-US" dirty="0"/>
              <a:t>Optimized for append operations</a:t>
            </a:r>
          </a:p>
          <a:p>
            <a:pPr lvl="1"/>
            <a:r>
              <a:rPr lang="en-US" dirty="0"/>
              <a:t>Ideal for performant logging</a:t>
            </a:r>
          </a:p>
          <a:p>
            <a:r>
              <a:rPr lang="en-US" dirty="0">
                <a:latin typeface="+mn-lt"/>
              </a:rPr>
              <a:t>Page blobs</a:t>
            </a:r>
          </a:p>
          <a:p>
            <a:pPr lvl="1"/>
            <a:r>
              <a:rPr lang="en-US" dirty="0"/>
              <a:t>Composed of 512-byte pages</a:t>
            </a:r>
          </a:p>
          <a:p>
            <a:pPr lvl="1"/>
            <a:r>
              <a:rPr lang="en-US" dirty="0"/>
              <a:t>Similar to hard drive storage</a:t>
            </a:r>
          </a:p>
          <a:p>
            <a:pPr lvl="1"/>
            <a:r>
              <a:rPr lang="en-US" dirty="0"/>
              <a:t>Ideal for VHDs</a:t>
            </a:r>
          </a:p>
        </p:txBody>
      </p:sp>
    </p:spTree>
    <p:extLst>
      <p:ext uri="{BB962C8B-B14F-4D97-AF65-F5344CB8AC3E}">
        <p14:creationId xmlns:p14="http://schemas.microsoft.com/office/powerpoint/2010/main" val="4590867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EC82-D49F-4A0E-B133-7411DB7FF9F6}"/>
              </a:ext>
            </a:extLst>
          </p:cNvPr>
          <p:cNvSpPr>
            <a:spLocks noGrp="1"/>
          </p:cNvSpPr>
          <p:nvPr>
            <p:ph type="title"/>
          </p:nvPr>
        </p:nvSpPr>
        <p:spPr/>
        <p:txBody>
          <a:bodyPr/>
          <a:lstStyle/>
          <a:p>
            <a:r>
              <a:rPr lang="en-US" dirty="0"/>
              <a:t>Blob events</a:t>
            </a:r>
          </a:p>
        </p:txBody>
      </p:sp>
      <p:pic>
        <p:nvPicPr>
          <p:cNvPr id="5" name="Picture 4" descr="Diagram illustrating the differences between event publishers (such as &quot;Blob Storage&quot; and &quot;Resource Groups&quot;) and subscribers (such as &quot;Azure Functions&quot; and &quot;Logic Apps&quot;).">
            <a:extLst>
              <a:ext uri="{FF2B5EF4-FFF2-40B4-BE49-F238E27FC236}">
                <a16:creationId xmlns:a16="http://schemas.microsoft.com/office/drawing/2014/main" id="{230714F4-E3C7-4A59-BAFA-555AEA06EB02}"/>
              </a:ext>
            </a:extLst>
          </p:cNvPr>
          <p:cNvPicPr>
            <a:picLocks noChangeAspect="1"/>
          </p:cNvPicPr>
          <p:nvPr/>
        </p:nvPicPr>
        <p:blipFill>
          <a:blip r:embed="rId3"/>
          <a:stretch>
            <a:fillRect/>
          </a:stretch>
        </p:blipFill>
        <p:spPr>
          <a:xfrm>
            <a:off x="1524000" y="1097281"/>
            <a:ext cx="9144000" cy="5149741"/>
          </a:xfrm>
          <a:prstGeom prst="rect">
            <a:avLst/>
          </a:prstGeom>
        </p:spPr>
      </p:pic>
    </p:spTree>
    <p:extLst>
      <p:ext uri="{BB962C8B-B14F-4D97-AF65-F5344CB8AC3E}">
        <p14:creationId xmlns:p14="http://schemas.microsoft.com/office/powerpoint/2010/main" val="33154443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p:txBody>
          <a:bodyPr/>
          <a:lstStyle/>
          <a:p>
            <a:r>
              <a:rPr lang="en-US" dirty="0"/>
              <a:t>Shared Access Signatures (SASs)</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able breaking down the components of a SAS token query string. Columns are: &quot;Component&quot;, &quot;Content&quot;, and &quot;Description&quot;. ">
            <a:extLst>
              <a:ext uri="{FF2B5EF4-FFF2-40B4-BE49-F238E27FC236}">
                <a16:creationId xmlns:a16="http://schemas.microsoft.com/office/drawing/2014/main" id="{6BF9C6DF-A999-4F93-8EF8-A1F3D09F9B1B}"/>
              </a:ext>
            </a:extLst>
          </p:cNvPr>
          <p:cNvGraphicFramePr>
            <a:graphicFrameLocks noGrp="1"/>
          </p:cNvGraphicFramePr>
          <p:nvPr>
            <p:extLst>
              <p:ext uri="{D42A27DB-BD31-4B8C-83A1-F6EECF244321}">
                <p14:modId xmlns:p14="http://schemas.microsoft.com/office/powerpoint/2010/main" val="1852407393"/>
              </p:ext>
            </p:extLst>
          </p:nvPr>
        </p:nvGraphicFramePr>
        <p:xfrm>
          <a:off x="586390" y="2916944"/>
          <a:ext cx="11022999" cy="3293420"/>
        </p:xfrm>
        <a:graphic>
          <a:graphicData uri="http://schemas.openxmlformats.org/drawingml/2006/table">
            <a:tbl>
              <a:tblPr firstRow="1" firstCol="1">
                <a:tableStyleId>{793D81CF-94F2-401A-BA57-92F5A7B2D0C5}</a:tableStyleId>
              </a:tblPr>
              <a:tblGrid>
                <a:gridCol w="1720600">
                  <a:extLst>
                    <a:ext uri="{9D8B030D-6E8A-4147-A177-3AD203B41FA5}">
                      <a16:colId xmlns:a16="http://schemas.microsoft.com/office/drawing/2014/main" val="2898429877"/>
                    </a:ext>
                  </a:extLst>
                </a:gridCol>
                <a:gridCol w="4041056">
                  <a:extLst>
                    <a:ext uri="{9D8B030D-6E8A-4147-A177-3AD203B41FA5}">
                      <a16:colId xmlns:a16="http://schemas.microsoft.com/office/drawing/2014/main" val="2733480478"/>
                    </a:ext>
                  </a:extLst>
                </a:gridCol>
                <a:gridCol w="5261343">
                  <a:extLst>
                    <a:ext uri="{9D8B030D-6E8A-4147-A177-3AD203B41FA5}">
                      <a16:colId xmlns:a16="http://schemas.microsoft.com/office/drawing/2014/main" val="664766532"/>
                    </a:ext>
                  </a:extLst>
                </a:gridCol>
              </a:tblGrid>
              <a:tr h="389073">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3568817393"/>
                  </a:ext>
                </a:extLst>
              </a:tr>
              <a:tr h="639782">
                <a:tc>
                  <a:txBody>
                    <a:bodyPr/>
                    <a:lstStyle/>
                    <a:p>
                      <a:pPr marL="0" marR="0">
                        <a:lnSpc>
                          <a:spcPct val="107000"/>
                        </a:lnSpc>
                        <a:spcBef>
                          <a:spcPts val="0"/>
                        </a:spcBef>
                        <a:spcAft>
                          <a:spcPts val="0"/>
                        </a:spcAft>
                      </a:pPr>
                      <a:r>
                        <a:rPr lang="en-US" sz="1600" dirty="0">
                          <a:effectLst/>
                        </a:rPr>
                        <a:t>Blob URI</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https://myaccount.blob.core.windows.net/sascontainer/sasblob.txt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The address of the blob. Note that using HTTPS is highly recommended.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2058235691"/>
                  </a:ext>
                </a:extLst>
              </a:tr>
              <a:tr h="802474">
                <a:tc>
                  <a:txBody>
                    <a:bodyPr/>
                    <a:lstStyle/>
                    <a:p>
                      <a:pPr marL="0" marR="0">
                        <a:lnSpc>
                          <a:spcPct val="107000"/>
                        </a:lnSpc>
                        <a:spcBef>
                          <a:spcPts val="0"/>
                        </a:spcBef>
                        <a:spcAft>
                          <a:spcPts val="0"/>
                        </a:spcAft>
                      </a:pPr>
                      <a:r>
                        <a:rPr lang="en-US" sz="1600" dirty="0">
                          <a:effectLst/>
                        </a:rPr>
                        <a:t>Storage services version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err="1">
                          <a:effectLst/>
                        </a:rPr>
                        <a:t>sv</a:t>
                      </a:r>
                      <a:r>
                        <a:rPr lang="en-US" sz="1600" dirty="0">
                          <a:effectLst/>
                        </a:rPr>
                        <a:t>=2012-02-12</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a:effectLst/>
                        </a:rPr>
                        <a:t>For Azure Storage services version 2012-02-12 and later, this parameter indicates the version to use.</a:t>
                      </a:r>
                      <a:endParaRPr lang="en-US" sz="160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3893736727"/>
                  </a:ext>
                </a:extLst>
              </a:tr>
              <a:tr h="893881">
                <a:tc>
                  <a:txBody>
                    <a:bodyPr/>
                    <a:lstStyle/>
                    <a:p>
                      <a:pPr marL="0" marR="0">
                        <a:lnSpc>
                          <a:spcPct val="107000"/>
                        </a:lnSpc>
                        <a:spcBef>
                          <a:spcPts val="0"/>
                        </a:spcBef>
                        <a:spcAft>
                          <a:spcPts val="0"/>
                        </a:spcAft>
                      </a:pPr>
                      <a:r>
                        <a:rPr lang="en-US" sz="1600" dirty="0">
                          <a:effectLst/>
                        </a:rPr>
                        <a:t>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err="1">
                          <a:effectLst/>
                        </a:rPr>
                        <a:t>st</a:t>
                      </a:r>
                      <a:r>
                        <a:rPr lang="en-US" sz="1600" dirty="0">
                          <a:effectLst/>
                        </a:rPr>
                        <a:t>=2013-04-29T22%3A18%3A26Z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Specified in an International Organization for Standardization (ISO) 8061 format. If you want the SAS to be valid immediately, omit the 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2724085169"/>
                  </a:ext>
                </a:extLst>
              </a:tr>
              <a:tr h="533040">
                <a:tc>
                  <a:txBody>
                    <a:bodyPr/>
                    <a:lstStyle/>
                    <a:p>
                      <a:pPr marL="0" marR="0">
                        <a:lnSpc>
                          <a:spcPct val="107000"/>
                        </a:lnSpc>
                        <a:spcBef>
                          <a:spcPts val="0"/>
                        </a:spcBef>
                        <a:spcAft>
                          <a:spcPts val="0"/>
                        </a:spcAft>
                      </a:pPr>
                      <a:r>
                        <a:rPr lang="en-US" sz="1600" dirty="0">
                          <a:effectLst/>
                        </a:rPr>
                        <a:t>Expiration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se=2013-04-30T02%3A23%3A26Z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Specified in an ISO 8061 format.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240493089"/>
                  </a:ext>
                </a:extLst>
              </a:tr>
            </a:tbl>
          </a:graphicData>
        </a:graphic>
      </p:graphicFrame>
    </p:spTree>
    <p:extLst>
      <p:ext uri="{BB962C8B-B14F-4D97-AF65-F5344CB8AC3E}">
        <p14:creationId xmlns:p14="http://schemas.microsoft.com/office/powerpoint/2010/main" val="27398477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a:xfrm>
            <a:off x="588263" y="457200"/>
            <a:ext cx="11018520" cy="553998"/>
          </a:xfrm>
        </p:spPr>
        <p:txBody>
          <a:bodyPr/>
          <a:lstStyle/>
          <a:p>
            <a:r>
              <a:rPr lang="en-US" dirty="0"/>
              <a:t>Shared Access Signatures (SASs) (continued)</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able breaking down the remaining components of a SAS token query string">
            <a:extLst>
              <a:ext uri="{FF2B5EF4-FFF2-40B4-BE49-F238E27FC236}">
                <a16:creationId xmlns:a16="http://schemas.microsoft.com/office/drawing/2014/main" id="{6BF9C6DF-A999-4F93-8EF8-A1F3D09F9B1B}"/>
              </a:ext>
            </a:extLst>
          </p:cNvPr>
          <p:cNvGraphicFramePr>
            <a:graphicFrameLocks noGrp="1"/>
          </p:cNvGraphicFramePr>
          <p:nvPr>
            <p:extLst>
              <p:ext uri="{D42A27DB-BD31-4B8C-83A1-F6EECF244321}">
                <p14:modId xmlns:p14="http://schemas.microsoft.com/office/powerpoint/2010/main" val="605483490"/>
              </p:ext>
            </p:extLst>
          </p:nvPr>
        </p:nvGraphicFramePr>
        <p:xfrm>
          <a:off x="586390" y="3187623"/>
          <a:ext cx="11018520" cy="2802064"/>
        </p:xfrm>
        <a:graphic>
          <a:graphicData uri="http://schemas.openxmlformats.org/drawingml/2006/table">
            <a:tbl>
              <a:tblPr firstRow="1" firstCol="1">
                <a:tableStyleId>{793D81CF-94F2-401A-BA57-92F5A7B2D0C5}</a:tableStyleId>
              </a:tblPr>
              <a:tblGrid>
                <a:gridCol w="1308398">
                  <a:extLst>
                    <a:ext uri="{9D8B030D-6E8A-4147-A177-3AD203B41FA5}">
                      <a16:colId xmlns:a16="http://schemas.microsoft.com/office/drawing/2014/main" val="2898429877"/>
                    </a:ext>
                  </a:extLst>
                </a:gridCol>
                <a:gridCol w="3248712">
                  <a:extLst>
                    <a:ext uri="{9D8B030D-6E8A-4147-A177-3AD203B41FA5}">
                      <a16:colId xmlns:a16="http://schemas.microsoft.com/office/drawing/2014/main" val="2733480478"/>
                    </a:ext>
                  </a:extLst>
                </a:gridCol>
                <a:gridCol w="6461410">
                  <a:extLst>
                    <a:ext uri="{9D8B030D-6E8A-4147-A177-3AD203B41FA5}">
                      <a16:colId xmlns:a16="http://schemas.microsoft.com/office/drawing/2014/main" val="664766532"/>
                    </a:ext>
                  </a:extLst>
                </a:gridCol>
              </a:tblGrid>
              <a:tr h="0">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tc>
                <a:extLst>
                  <a:ext uri="{0D108BD9-81ED-4DB2-BD59-A6C34878D82A}">
                    <a16:rowId xmlns:a16="http://schemas.microsoft.com/office/drawing/2014/main" val="3568817393"/>
                  </a:ext>
                </a:extLst>
              </a:tr>
              <a:tr h="519435">
                <a:tc>
                  <a:txBody>
                    <a:bodyPr/>
                    <a:lstStyle/>
                    <a:p>
                      <a:pPr marL="0" marR="0">
                        <a:lnSpc>
                          <a:spcPct val="107000"/>
                        </a:lnSpc>
                        <a:spcBef>
                          <a:spcPts val="0"/>
                        </a:spcBef>
                        <a:spcAft>
                          <a:spcPts val="0"/>
                        </a:spcAft>
                      </a:pPr>
                      <a:r>
                        <a:rPr lang="en-US" sz="1600" dirty="0">
                          <a:effectLst/>
                        </a:rPr>
                        <a:t>Resource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err="1">
                          <a:effectLst/>
                        </a:rPr>
                        <a:t>sr</a:t>
                      </a:r>
                      <a:r>
                        <a:rPr lang="en-US" sz="1600" dirty="0">
                          <a:effectLst/>
                        </a:rPr>
                        <a:t>=b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The resource is a blob.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2358860225"/>
                  </a:ext>
                </a:extLst>
              </a:tr>
              <a:tr h="716437">
                <a:tc>
                  <a:txBody>
                    <a:bodyPr/>
                    <a:lstStyle/>
                    <a:p>
                      <a:pPr marL="0" marR="0">
                        <a:lnSpc>
                          <a:spcPct val="107000"/>
                        </a:lnSpc>
                        <a:spcBef>
                          <a:spcPts val="0"/>
                        </a:spcBef>
                        <a:spcAft>
                          <a:spcPts val="0"/>
                        </a:spcAft>
                      </a:pPr>
                      <a:r>
                        <a:rPr lang="en-US" sz="1600">
                          <a:effectLst/>
                        </a:rPr>
                        <a:t>Permissions</a:t>
                      </a:r>
                      <a:endParaRPr lang="en-US" sz="160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err="1">
                          <a:effectLst/>
                        </a:rPr>
                        <a:t>sp</a:t>
                      </a:r>
                      <a:r>
                        <a:rPr lang="en-US" sz="1600" dirty="0">
                          <a:effectLst/>
                        </a:rPr>
                        <a:t>=</a:t>
                      </a:r>
                      <a:r>
                        <a:rPr lang="en-US" sz="1600" dirty="0" err="1">
                          <a:effectLst/>
                        </a:rPr>
                        <a:t>rw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The permissions granted by the SAS include Read (r) and Write (w).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3357382715"/>
                  </a:ext>
                </a:extLst>
              </a:tr>
              <a:tr h="1129919">
                <a:tc>
                  <a:txBody>
                    <a:bodyPr/>
                    <a:lstStyle/>
                    <a:p>
                      <a:pPr marL="0" marR="0">
                        <a:lnSpc>
                          <a:spcPct val="107000"/>
                        </a:lnSpc>
                        <a:spcBef>
                          <a:spcPts val="0"/>
                        </a:spcBef>
                        <a:spcAft>
                          <a:spcPts val="0"/>
                        </a:spcAft>
                      </a:pPr>
                      <a:r>
                        <a:rPr lang="en-US" sz="1600" dirty="0">
                          <a:effectLst/>
                        </a:rPr>
                        <a:t>Signature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sig=Z%2FRHIX5Xcg0Mq2rqI3OlWTjEg2tYkboXr1P9ZUXDtkk%3D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Used to authenticate access to the blob. The signature is a </a:t>
                      </a:r>
                      <a:r>
                        <a:rPr lang="en-US" sz="1600" kern="1200" dirty="0">
                          <a:solidFill>
                            <a:schemeClr val="dk1"/>
                          </a:solidFill>
                          <a:effectLst/>
                          <a:latin typeface="+mn-lt"/>
                          <a:ea typeface="+mn-ea"/>
                          <a:cs typeface="+mn-cs"/>
                        </a:rPr>
                        <a:t>Hash-based Message Authentication Code (HMAC) </a:t>
                      </a:r>
                      <a:r>
                        <a:rPr lang="en-US" sz="1600" dirty="0">
                          <a:effectLst/>
                        </a:rPr>
                        <a:t>function computed over a string to sign and a key by using the SHA256 algorithm and then encoded by using Base64 encoding.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2758542510"/>
                  </a:ext>
                </a:extLst>
              </a:tr>
            </a:tbl>
          </a:graphicData>
        </a:graphic>
      </p:graphicFrame>
    </p:spTree>
    <p:extLst>
      <p:ext uri="{BB962C8B-B14F-4D97-AF65-F5344CB8AC3E}">
        <p14:creationId xmlns:p14="http://schemas.microsoft.com/office/powerpoint/2010/main" val="1006843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3978</Words>
  <Application>Microsoft Office PowerPoint</Application>
  <PresentationFormat>Widescreen</PresentationFormat>
  <Paragraphs>433</Paragraphs>
  <Slides>30</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AZ-203.3 Module 04: Develop solutions that use Microsoft Azure Blob storage</vt:lpstr>
      <vt:lpstr>Topics</vt:lpstr>
      <vt:lpstr>Lesson 01: Azure Blob storage</vt:lpstr>
      <vt:lpstr>Azure Blob storage</vt:lpstr>
      <vt:lpstr>Storage tiers</vt:lpstr>
      <vt:lpstr>Blob types</vt:lpstr>
      <vt:lpstr>Blob events</vt:lpstr>
      <vt:lpstr>Shared Access Signatures (SASs)</vt:lpstr>
      <vt:lpstr>Shared Access Signatures (SASs) (continued)</vt:lpstr>
      <vt:lpstr>Valet key pattern by using Shared Access Signatures</vt:lpstr>
      <vt:lpstr>Stored access policies</vt:lpstr>
      <vt:lpstr>Lesson 02: Working with Azure Blob storage</vt:lpstr>
      <vt:lpstr>Managing blob properties and metadata</vt:lpstr>
      <vt:lpstr>Blob container properties</vt:lpstr>
      <vt:lpstr>Manipulating blob container properties in .NET</vt:lpstr>
      <vt:lpstr>Manipulating blob container metadata in .NET</vt:lpstr>
      <vt:lpstr>Demo: Managing Azure Blob storage by using .NET</vt:lpstr>
      <vt:lpstr>Lease Blob operation</vt:lpstr>
      <vt:lpstr>AzCopy</vt:lpstr>
      <vt:lpstr>AzCopy – downloading blobs</vt:lpstr>
      <vt:lpstr>AzCopy – downloading blobs (continued)</vt:lpstr>
      <vt:lpstr>AzCopy – copying blobs between containers</vt:lpstr>
      <vt:lpstr>AzCopy – copying blobs between containers (continued)</vt:lpstr>
      <vt:lpstr>AzCopy – copying blobs to Azure Files shares</vt:lpstr>
      <vt:lpstr>Demo: Using AzCopy in the Cloud Shell</vt:lpstr>
      <vt:lpstr>Lab: Constructing a polyglot data solution</vt:lpstr>
      <vt:lpstr>Lab Objectives</vt:lpstr>
      <vt:lpstr>Lab Parameters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2019-03-12T18:28:04Z</dcterms:modified>
</cp:coreProperties>
</file>