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2"/>
  </p:notesMasterIdLst>
  <p:handoutMasterIdLst>
    <p:handoutMasterId r:id="rId33"/>
  </p:handoutMasterIdLst>
  <p:sldIdLst>
    <p:sldId id="1719" r:id="rId3"/>
    <p:sldId id="1947" r:id="rId4"/>
    <p:sldId id="1865" r:id="rId5"/>
    <p:sldId id="1903" r:id="rId6"/>
    <p:sldId id="1880" r:id="rId7"/>
    <p:sldId id="1881" r:id="rId8"/>
    <p:sldId id="1882" r:id="rId9"/>
    <p:sldId id="1884" r:id="rId10"/>
    <p:sldId id="1885" r:id="rId11"/>
    <p:sldId id="1888" r:id="rId12"/>
    <p:sldId id="1889" r:id="rId13"/>
    <p:sldId id="1890" r:id="rId14"/>
    <p:sldId id="1872" r:id="rId15"/>
    <p:sldId id="1886" r:id="rId16"/>
    <p:sldId id="1887" r:id="rId17"/>
    <p:sldId id="1906" r:id="rId18"/>
    <p:sldId id="1895" r:id="rId19"/>
    <p:sldId id="1878" r:id="rId20"/>
    <p:sldId id="1946" r:id="rId21"/>
    <p:sldId id="1894" r:id="rId22"/>
    <p:sldId id="1897" r:id="rId23"/>
    <p:sldId id="1905" r:id="rId24"/>
    <p:sldId id="1898" r:id="rId25"/>
    <p:sldId id="1899" r:id="rId26"/>
    <p:sldId id="1901" r:id="rId27"/>
    <p:sldId id="1891" r:id="rId28"/>
    <p:sldId id="1892" r:id="rId29"/>
    <p:sldId id="1893" r:id="rId30"/>
    <p:sldId id="1873"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92EB960-4500-416E-9377-88E1DE53084B}">
          <p14:sldIdLst>
            <p14:sldId id="1719"/>
            <p14:sldId id="1947"/>
          </p14:sldIdLst>
        </p14:section>
        <p14:section name="Lesson 01: Claims-based authorization" id="{4F5CA022-48AC-459D-940B-0EAFB1733836}">
          <p14:sldIdLst>
            <p14:sldId id="1865"/>
            <p14:sldId id="1903"/>
            <p14:sldId id="1880"/>
            <p14:sldId id="1881"/>
            <p14:sldId id="1882"/>
            <p14:sldId id="1884"/>
            <p14:sldId id="1885"/>
            <p14:sldId id="1888"/>
            <p14:sldId id="1889"/>
            <p14:sldId id="1890"/>
          </p14:sldIdLst>
        </p14:section>
        <p14:section name="Lesson 02: Role-based access control (RBAC) authorization" id="{3FFDB59C-E41E-48EB-9CA6-35572F0D6A70}">
          <p14:sldIdLst>
            <p14:sldId id="1872"/>
            <p14:sldId id="1886"/>
            <p14:sldId id="1887"/>
            <p14:sldId id="1906"/>
            <p14:sldId id="1895"/>
            <p14:sldId id="1878"/>
            <p14:sldId id="1946"/>
            <p14:sldId id="1894"/>
            <p14:sldId id="1897"/>
            <p14:sldId id="1905"/>
            <p14:sldId id="1898"/>
            <p14:sldId id="1899"/>
            <p14:sldId id="1901"/>
            <p14:sldId id="1891"/>
            <p14:sldId id="1892"/>
          </p14:sldIdLst>
        </p14:section>
        <p14:section name="Closing" id="{DEFD496B-E7D2-4C13-918A-3BC639E4EB06}">
          <p14:sldIdLst>
            <p14:sldId id="1893"/>
            <p14:sldId id="18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E6E6E6"/>
    <a:srgbClr val="525252"/>
    <a:srgbClr val="ADE5F8"/>
    <a:srgbClr val="0078D4"/>
    <a:srgbClr val="D83B01"/>
    <a:srgbClr val="00188D"/>
    <a:srgbClr val="1A1A1A"/>
    <a:srgbClr val="FFFFFF"/>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275" autoAdjust="0"/>
  </p:normalViewPr>
  <p:slideViewPr>
    <p:cSldViewPr snapToGrid="0">
      <p:cViewPr>
        <p:scale>
          <a:sx n="100" d="100"/>
          <a:sy n="100" d="100"/>
        </p:scale>
        <p:origin x="840" y="42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1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11:33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11:28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this module, you will cover:</a:t>
            </a:r>
          </a:p>
          <a:p>
            <a:pPr marL="171450" marR="0" lvl="0" indent="-171450" algn="l" defTabSz="914367" rtl="0" eaLnBrk="1" fontAlgn="auto" latinLnBrk="0" hangingPunct="1">
              <a:lnSpc>
                <a:spcPct val="90000"/>
              </a:lnSpc>
              <a:spcBef>
                <a:spcPts val="0"/>
              </a:spcBef>
              <a:spcAft>
                <a:spcPts val="333"/>
              </a:spcAft>
              <a:buClrTx/>
              <a:buSzTx/>
              <a:buFont typeface="Segoe UI Light" panose="020B0502040204020203" pitchFamily="34" charset="0"/>
              <a:buChar char="–"/>
              <a:tabLst/>
              <a:defRPr/>
            </a:pPr>
            <a:r>
              <a:rPr lang="en-US" dirty="0"/>
              <a:t>Claims-based authorization.</a:t>
            </a:r>
          </a:p>
          <a:p>
            <a:pPr marL="171450" marR="0" lvl="0" indent="-171450" algn="l" defTabSz="914367" rtl="0" eaLnBrk="1" fontAlgn="auto" latinLnBrk="0" hangingPunct="1">
              <a:lnSpc>
                <a:spcPct val="90000"/>
              </a:lnSpc>
              <a:spcBef>
                <a:spcPts val="0"/>
              </a:spcBef>
              <a:spcAft>
                <a:spcPts val="333"/>
              </a:spcAft>
              <a:buClrTx/>
              <a:buSzTx/>
              <a:buFont typeface="Segoe UI Light" panose="020B0502040204020203" pitchFamily="34" charset="0"/>
              <a:buChar char="–"/>
              <a:tabLst/>
              <a:defRPr/>
            </a:pPr>
            <a:r>
              <a:rPr lang="en-US" dirty="0"/>
              <a:t>Role-based access control (RBAC) authorization.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simplest type of claim policy looks for the presence of a claim and doesn't check the value. First, you need to build and register the policy. This takes place as part of the authorization service configuration, which normally takes place in </a:t>
            </a:r>
            <a:r>
              <a:rPr lang="en-US" sz="882" b="1" i="0" kern="1200" dirty="0" err="1">
                <a:solidFill>
                  <a:schemeClr val="tx1"/>
                </a:solidFill>
                <a:effectLst/>
                <a:latin typeface="Segoe UI Light" pitchFamily="34" charset="0"/>
                <a:ea typeface="+mn-ea"/>
                <a:cs typeface="+mn-cs"/>
              </a:rPr>
              <a:t>ConfigureServices</a:t>
            </a:r>
            <a:r>
              <a:rPr lang="en-US" sz="882" b="1" i="0" kern="1200" dirty="0">
                <a:solidFill>
                  <a:schemeClr val="tx1"/>
                </a:solidFill>
                <a:effectLst/>
                <a:latin typeface="Segoe UI Light" pitchFamily="34" charset="0"/>
                <a:ea typeface="+mn-ea"/>
                <a:cs typeface="+mn-cs"/>
              </a:rPr>
              <a:t>()</a:t>
            </a:r>
            <a:r>
              <a:rPr lang="en-US" sz="882" b="0" i="0" kern="1200" dirty="0">
                <a:solidFill>
                  <a:schemeClr val="tx1"/>
                </a:solidFill>
                <a:effectLst/>
                <a:latin typeface="Segoe UI Light" pitchFamily="34" charset="0"/>
                <a:ea typeface="+mn-ea"/>
                <a:cs typeface="+mn-cs"/>
              </a:rPr>
              <a:t> in your </a:t>
            </a:r>
            <a:r>
              <a:rPr lang="en-US" sz="882" b="1" i="0" kern="1200" dirty="0" err="1">
                <a:solidFill>
                  <a:schemeClr val="tx1"/>
                </a:solidFill>
                <a:effectLst/>
                <a:latin typeface="Segoe UI Light" pitchFamily="34" charset="0"/>
                <a:ea typeface="+mn-ea"/>
                <a:cs typeface="+mn-cs"/>
              </a:rPr>
              <a:t>Startup.cs</a:t>
            </a:r>
            <a:r>
              <a:rPr lang="en-US" sz="882" b="0" i="0" kern="1200" dirty="0">
                <a:solidFill>
                  <a:schemeClr val="tx1"/>
                </a:solidFill>
                <a:effectLst/>
                <a:latin typeface="Segoe UI Light" pitchFamily="34" charset="0"/>
                <a:ea typeface="+mn-ea"/>
                <a:cs typeface="+mn-cs"/>
              </a:rPr>
              <a:t> file.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50190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you have a controller that's protected by the </a:t>
            </a:r>
            <a:r>
              <a:rPr lang="en-US" sz="882" b="1" i="0" kern="1200" dirty="0" err="1">
                <a:solidFill>
                  <a:schemeClr val="tx1"/>
                </a:solidFill>
                <a:effectLst/>
                <a:latin typeface="Segoe UI Light" pitchFamily="34" charset="0"/>
                <a:ea typeface="+mn-ea"/>
                <a:cs typeface="+mn-cs"/>
              </a:rPr>
              <a:t>AuthorizeAttribute</a:t>
            </a:r>
            <a:r>
              <a:rPr lang="en-US" sz="882" b="0" i="0" kern="1200" dirty="0">
                <a:solidFill>
                  <a:schemeClr val="tx1"/>
                </a:solidFill>
                <a:effectLst/>
                <a:latin typeface="Segoe UI Light" pitchFamily="34" charset="0"/>
                <a:ea typeface="+mn-ea"/>
                <a:cs typeface="+mn-cs"/>
              </a:rPr>
              <a:t> attribute but want to allow anonymous access to particular actions, you apply the </a:t>
            </a:r>
            <a:r>
              <a:rPr lang="en-US" sz="882" b="1" i="0" kern="1200" dirty="0" err="1">
                <a:solidFill>
                  <a:schemeClr val="tx1"/>
                </a:solidFill>
                <a:effectLst/>
                <a:latin typeface="Segoe UI Light" pitchFamily="34" charset="0"/>
                <a:ea typeface="+mn-ea"/>
                <a:cs typeface="+mn-cs"/>
              </a:rPr>
              <a:t>AllowAnonymousAttribute</a:t>
            </a:r>
            <a:r>
              <a:rPr lang="en-US" sz="882" b="0" i="0" kern="1200" dirty="0">
                <a:solidFill>
                  <a:schemeClr val="tx1"/>
                </a:solidFill>
                <a:effectLst/>
                <a:latin typeface="Segoe UI Light" pitchFamily="34" charset="0"/>
                <a:ea typeface="+mn-ea"/>
                <a:cs typeface="+mn-cs"/>
              </a:rPr>
              <a:t> attribute.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4939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Most claims come with a value. You can specify a list of allowed values when creating the policy. The following example succeeds only for employees whose employee number is 1, 2, 3, 4, or 5.</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86927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An overview of role-based access control, including Azure RBAC and role assignments.</a:t>
            </a:r>
          </a:p>
          <a:p>
            <a:pPr marL="171450" indent="-171450">
              <a:buFontTx/>
              <a:buChar char="-"/>
            </a:pPr>
            <a:r>
              <a:rPr lang="en-US" baseline="0" dirty="0"/>
              <a:t>Classic subscription administrator roles, Azure RBAC roles, and Azure AD administrator roles.</a:t>
            </a:r>
          </a:p>
          <a:p>
            <a:pPr marL="171450" indent="-171450">
              <a:buFontTx/>
              <a:buChar char="-"/>
            </a:pPr>
            <a:r>
              <a:rPr lang="en-US" baseline="0" dirty="0"/>
              <a:t>Managing access using RBAC and the REST API.</a:t>
            </a:r>
          </a:p>
          <a:p>
            <a:pPr marL="171450" indent="-171450">
              <a:buFontTx/>
              <a:buChar char="-"/>
            </a:pPr>
            <a:r>
              <a:rPr lang="en-US" baseline="0" dirty="0"/>
              <a:t>Role-based authorization in ASP.NET.</a:t>
            </a:r>
          </a:p>
          <a:p>
            <a:pPr marL="171450" indent="-171450">
              <a:buFontTx/>
              <a:buChar char="-"/>
            </a:pPr>
            <a:endParaRPr lang="en-US" baseline="0" dirty="0"/>
          </a:p>
          <a:p>
            <a:pPr marL="171450" indent="-171450">
              <a:buFontTx/>
              <a:buChar char="-"/>
            </a:pPr>
            <a:endParaRPr lang="en-US" baseline="0" dirty="0"/>
          </a:p>
          <a:p>
            <a:pPr marL="171450" indent="-171450">
              <a:buFontTx/>
              <a:buChar char="-"/>
            </a:pPr>
            <a:endParaRPr lang="en-US" baseline="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0792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that the term role-based access control is not specific to Azure and provide an example illustrating its use in on-premises environments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422279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Access management for cloud resources is a critical function for any organization that is using the cloud. RBAC helps you manage who has access to Azure resources, what they can do with those resources, and what areas they have access to.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RBAC is an authorization system built on Azure Resource Manager that provides fine-grained access management of Azure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Explain the primary concepts</a:t>
            </a:r>
            <a:r>
              <a:rPr lang="en-US" sz="882" b="0" i="0" kern="1200" baseline="0" dirty="0">
                <a:solidFill>
                  <a:schemeClr val="tx1"/>
                </a:solidFill>
                <a:effectLst/>
                <a:latin typeface="Segoe UI Light" pitchFamily="34" charset="0"/>
                <a:ea typeface="+mn-ea"/>
                <a:cs typeface="+mn-cs"/>
              </a:rPr>
              <a:t> that play a role in designing and implementing Azure RBAC.</a:t>
            </a: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126393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format and syntax of an Azure</a:t>
            </a:r>
            <a:r>
              <a:rPr lang="en-US" baseline="0" dirty="0"/>
              <a:t> RBAC</a:t>
            </a:r>
            <a:r>
              <a:rPr lang="en-US" dirty="0"/>
              <a:t> role definition.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526115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role assignment</a:t>
            </a:r>
            <a:r>
              <a:rPr lang="en-US" sz="882" b="0" i="0" kern="1200" dirty="0">
                <a:solidFill>
                  <a:schemeClr val="tx1"/>
                </a:solidFill>
                <a:effectLst/>
                <a:latin typeface="Segoe UI Light" pitchFamily="34" charset="0"/>
                <a:ea typeface="+mn-ea"/>
                <a:cs typeface="+mn-cs"/>
              </a:rPr>
              <a:t> is the process of attaching a role definition to a user, group, service principal, or managed identity at a particular scope for the purpose of granting access. Access is granted by creating a role assignment, and access is revoked by removing a role assignment.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a:t>
            </a:r>
            <a:r>
              <a:rPr lang="en-US" sz="882" b="0" i="0" kern="1200" baseline="0" dirty="0">
                <a:solidFill>
                  <a:schemeClr val="tx1"/>
                </a:solidFill>
                <a:effectLst/>
                <a:latin typeface="Segoe UI Light" pitchFamily="34" charset="0"/>
                <a:ea typeface="+mn-ea"/>
                <a:cs typeface="+mn-cs"/>
              </a:rPr>
              <a:t> out that, initially</a:t>
            </a:r>
            <a:r>
              <a:rPr lang="en-US" sz="882" b="0" i="0" kern="1200" dirty="0">
                <a:solidFill>
                  <a:schemeClr val="tx1"/>
                </a:solidFill>
                <a:effectLst/>
                <a:latin typeface="Segoe UI Light" pitchFamily="34" charset="0"/>
                <a:ea typeface="+mn-ea"/>
                <a:cs typeface="+mn-cs"/>
              </a:rPr>
              <a:t>, RBAC was an allow-only model with no deny, but now RBAC supports deny assignments in a limited way. Similar to a role assignment, a deny assignment attaches a set of deny actions to a user, group, service principal, or managed identity at a particular scope for the purpose of denying access. A role assignment defines a set of actions that are allowed, while a deny assignment defines a set of actions that are not allowed. In other words, deny assignments block users from performing specified actions even if a role assignment grants them access. Deny assignments take precedence over role assignments. Currently, deny assignments are read-only and can only be set by Azure.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727461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role assignment completes the process of implementing</a:t>
            </a:r>
            <a:r>
              <a:rPr lang="en-US" baseline="0" dirty="0"/>
              <a:t> RBAC, combining service principals, a role definition, and a scope.</a:t>
            </a:r>
          </a:p>
          <a:p>
            <a:endParaRPr lang="en-US" baseline="0" dirty="0"/>
          </a:p>
          <a:p>
            <a:r>
              <a:rPr lang="en-US" sz="882" b="0" i="0" kern="1200" dirty="0">
                <a:solidFill>
                  <a:schemeClr val="tx1"/>
                </a:solidFill>
                <a:effectLst/>
                <a:latin typeface="Segoe UI Light" pitchFamily="34" charset="0"/>
                <a:ea typeface="+mn-ea"/>
                <a:cs typeface="+mn-cs"/>
              </a:rPr>
              <a:t>Note that it is possible</a:t>
            </a:r>
            <a:r>
              <a:rPr lang="en-US" sz="882" b="0" i="0" kern="1200" baseline="0" dirty="0">
                <a:solidFill>
                  <a:schemeClr val="tx1"/>
                </a:solidFill>
                <a:effectLst/>
                <a:latin typeface="Segoe UI Light" pitchFamily="34" charset="0"/>
                <a:ea typeface="+mn-ea"/>
                <a:cs typeface="+mn-cs"/>
              </a:rPr>
              <a:t> to </a:t>
            </a:r>
            <a:r>
              <a:rPr lang="en-US" sz="882" b="0" i="0" kern="1200" dirty="0">
                <a:solidFill>
                  <a:schemeClr val="tx1"/>
                </a:solidFill>
                <a:effectLst/>
                <a:latin typeface="Segoe UI Light" pitchFamily="34" charset="0"/>
                <a:ea typeface="+mn-ea"/>
                <a:cs typeface="+mn-cs"/>
              </a:rPr>
              <a:t>create role assignments by using the Azure portal, Azure CLI, Azure PowerShell, Azure SDKs, or REST APIs. There</a:t>
            </a:r>
            <a:r>
              <a:rPr lang="en-US" sz="882" b="0" i="0" kern="1200" baseline="0" dirty="0">
                <a:solidFill>
                  <a:schemeClr val="tx1"/>
                </a:solidFill>
                <a:effectLst/>
                <a:latin typeface="Segoe UI Light" pitchFamily="34" charset="0"/>
                <a:ea typeface="+mn-ea"/>
                <a:cs typeface="+mn-cs"/>
              </a:rPr>
              <a:t> is a limit of </a:t>
            </a:r>
            <a:r>
              <a:rPr lang="en-US" sz="882" b="0" i="0" kern="1200" dirty="0">
                <a:solidFill>
                  <a:schemeClr val="tx1"/>
                </a:solidFill>
                <a:effectLst/>
                <a:latin typeface="Segoe UI Light" pitchFamily="34" charset="0"/>
                <a:ea typeface="+mn-ea"/>
                <a:cs typeface="+mn-cs"/>
              </a:rPr>
              <a:t>2,000 role assignments in each subscription. To create and remove role assignments, you must have </a:t>
            </a:r>
            <a:r>
              <a:rPr lang="en-US" sz="882" b="0" i="0" kern="1200" dirty="0" err="1">
                <a:solidFill>
                  <a:schemeClr val="tx1"/>
                </a:solidFill>
                <a:effectLst/>
                <a:latin typeface="Segoe UI Light" pitchFamily="34" charset="0"/>
                <a:ea typeface="+mn-ea"/>
                <a:cs typeface="+mn-cs"/>
              </a:rPr>
              <a:t>Microsoft.Authorization</a:t>
            </a:r>
            <a:r>
              <a:rPr lang="en-US" sz="882" b="0" i="0" kern="1200" dirty="0">
                <a:solidFill>
                  <a:schemeClr val="tx1"/>
                </a:solidFill>
                <a:effectLst/>
                <a:latin typeface="Segoe UI Light" pitchFamily="34" charset="0"/>
                <a:ea typeface="+mn-ea"/>
                <a:cs typeface="+mn-cs"/>
              </a:rPr>
              <a:t>/</a:t>
            </a:r>
            <a:r>
              <a:rPr lang="en-US" sz="882" b="0" i="0" kern="1200" dirty="0" err="1">
                <a:solidFill>
                  <a:schemeClr val="tx1"/>
                </a:solidFill>
                <a:effectLst/>
                <a:latin typeface="Segoe UI Light" pitchFamily="34" charset="0"/>
                <a:ea typeface="+mn-ea"/>
                <a:cs typeface="+mn-cs"/>
              </a:rPr>
              <a:t>roleAssignments</a:t>
            </a:r>
            <a:r>
              <a:rPr lang="en-US" sz="882" b="0" i="0" kern="1200" dirty="0">
                <a:solidFill>
                  <a:schemeClr val="tx1"/>
                </a:solidFill>
                <a:effectLst/>
                <a:latin typeface="Segoe UI Light" pitchFamily="34" charset="0"/>
                <a:ea typeface="+mn-ea"/>
                <a:cs typeface="+mn-cs"/>
              </a:rPr>
              <a:t>/* permission. This permission is,</a:t>
            </a:r>
            <a:r>
              <a:rPr lang="en-US" sz="882" b="0" i="0" kern="1200" baseline="0" dirty="0">
                <a:solidFill>
                  <a:schemeClr val="tx1"/>
                </a:solidFill>
                <a:effectLst/>
                <a:latin typeface="Segoe UI Light" pitchFamily="34" charset="0"/>
                <a:ea typeface="+mn-ea"/>
                <a:cs typeface="+mn-cs"/>
              </a:rPr>
              <a:t> by default, </a:t>
            </a:r>
            <a:r>
              <a:rPr lang="en-US" sz="882" b="0" i="0" kern="1200" dirty="0">
                <a:solidFill>
                  <a:schemeClr val="tx1"/>
                </a:solidFill>
                <a:effectLst/>
                <a:latin typeface="Segoe UI Light" pitchFamily="34" charset="0"/>
                <a:ea typeface="+mn-ea"/>
                <a:cs typeface="+mn-cs"/>
              </a:rPr>
              <a:t>assigned to the Owner or User Access Administrator roles.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074756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Open the Access control (IAM) section of a resource </a:t>
            </a:r>
            <a:r>
              <a:rPr lang="en-US"/>
              <a:t>and re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a:p>
        </p:txBody>
      </p:sp>
    </p:spTree>
    <p:extLst>
      <p:ext uri="{BB962C8B-B14F-4D97-AF65-F5344CB8AC3E}">
        <p14:creationId xmlns:p14="http://schemas.microsoft.com/office/powerpoint/2010/main" val="129103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Describe the process that is RBAC uses to determine if a security principal has access to a resource.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966360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Those</a:t>
            </a:r>
            <a:r>
              <a:rPr lang="en-US" sz="882" b="0" i="0" kern="1200" baseline="0" dirty="0">
                <a:solidFill>
                  <a:schemeClr val="tx1"/>
                </a:solidFill>
                <a:effectLst/>
                <a:latin typeface="Segoe UI Light" pitchFamily="34" charset="0"/>
                <a:ea typeface="+mn-ea"/>
                <a:cs typeface="+mn-cs"/>
              </a:rPr>
              <a:t> who </a:t>
            </a:r>
            <a:r>
              <a:rPr lang="en-US" sz="882" b="0" i="0" kern="1200" dirty="0">
                <a:solidFill>
                  <a:schemeClr val="tx1"/>
                </a:solidFill>
                <a:effectLst/>
                <a:latin typeface="Segoe UI Light" pitchFamily="34" charset="0"/>
                <a:ea typeface="+mn-ea"/>
                <a:cs typeface="+mn-cs"/>
              </a:rPr>
              <a:t>are new to Azure might find it a little challenging to understand all the different roles in Azure: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Classic subscription administrator roles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role-based access control (RBAC) roles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AD administrator roles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043663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better understand roles in Azure, it helps to know some of the history. When Azure was initially released, access to resources was managed with just three administrator roles: Account Administrator, Service Administrator, and Co-Administrator. Later, role-based access control (RBAC) for Azure resources was added. Azure RBAC is a newer authorization system that provides fine-grained access management to Azure resources. RBAC includes many built-in roles, can be assigned at different scopes, and allows you to create your own custom roles. To manage resources in Azure AD, such as users, groups, and domains, there are several Azure AD administrator roles.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501626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RBAC is an authorization system built on Azure Resource Manager that provides fine-grained access management to Azure resources, such as compute and storage. Azure RBAC includes more than 70 built-in roles. There are four fundamental RBAC roles. The first three apply to all resource types.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547933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At a high level, Azure RBAC roles control permissions to manage Azure resources, while Azure AD administrator roles control permissions to manage Azure Active Directory resources. The table on the current slide compares some of the differences.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186722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Role-based access control (RBAC) is the way that you manage access to resources in Azure. This slide</a:t>
            </a:r>
            <a:r>
              <a:rPr lang="en-US" sz="882" b="0" i="0" kern="1200" baseline="0" dirty="0">
                <a:solidFill>
                  <a:schemeClr val="tx1"/>
                </a:solidFill>
                <a:effectLst/>
                <a:latin typeface="Segoe UI Light" pitchFamily="34" charset="0"/>
                <a:ea typeface="+mn-ea"/>
                <a:cs typeface="+mn-cs"/>
              </a:rPr>
              <a:t> provides an overview of </a:t>
            </a:r>
            <a:r>
              <a:rPr lang="en-US" sz="882" b="0" i="0" kern="1200" dirty="0">
                <a:solidFill>
                  <a:schemeClr val="tx1"/>
                </a:solidFill>
                <a:effectLst/>
                <a:latin typeface="Segoe UI Light" pitchFamily="34" charset="0"/>
                <a:ea typeface="+mn-ea"/>
                <a:cs typeface="+mn-cs"/>
              </a:rPr>
              <a:t>how you manage access for users, groups, and applications by using RBAC and the REST API.</a:t>
            </a:r>
          </a:p>
          <a:p>
            <a:endParaRPr lang="en-US" sz="882" b="0" i="0" kern="1200" dirty="0">
              <a:solidFill>
                <a:schemeClr val="tx1"/>
              </a:solidFill>
              <a:effectLst/>
              <a:latin typeface="Segoe UI Light" pitchFamily="34" charset="0"/>
              <a:ea typeface="+mn-ea"/>
              <a:cs typeface="+mn-cs"/>
            </a:endParaRPr>
          </a:p>
          <a:p>
            <a:r>
              <a:rPr lang="en-US" b="1" dirty="0"/>
              <a:t>List access</a:t>
            </a:r>
          </a:p>
          <a:p>
            <a:r>
              <a:rPr lang="en-US" dirty="0"/>
              <a:t>In RBAC, to list access, you list the role assignments. To list role assignments, use one of the Role Assignments - List REST APIs. To refine your results, you specify a scope and an optional filter. To call the API, you must have access to the </a:t>
            </a:r>
            <a:r>
              <a:rPr lang="en-US" dirty="0" err="1"/>
              <a:t>Microsoft.Authorization</a:t>
            </a:r>
            <a:r>
              <a:rPr lang="en-US" dirty="0"/>
              <a:t>/</a:t>
            </a:r>
            <a:r>
              <a:rPr lang="en-US" dirty="0" err="1"/>
              <a:t>roleAssignments</a:t>
            </a:r>
            <a:r>
              <a:rPr lang="en-US" dirty="0"/>
              <a:t>/read operation at the specified scope. </a:t>
            </a:r>
          </a:p>
          <a:p>
            <a:endParaRPr lang="en-US" dirty="0"/>
          </a:p>
          <a:p>
            <a:r>
              <a:rPr lang="en-US" b="1" dirty="0"/>
              <a:t>Grant access</a:t>
            </a:r>
          </a:p>
          <a:p>
            <a:r>
              <a:rPr lang="en-US" dirty="0"/>
              <a:t>In RBAC, to grant access, you create a role assignment. To create a role assignment, use the Role Assignments - Create REST API and specify the security principal, role definition, and scope. To call this API, you must have access to the </a:t>
            </a:r>
            <a:r>
              <a:rPr lang="en-US" dirty="0" err="1"/>
              <a:t>Microsoft.Authorization</a:t>
            </a:r>
            <a:r>
              <a:rPr lang="en-US" dirty="0"/>
              <a:t>/</a:t>
            </a:r>
            <a:r>
              <a:rPr lang="en-US" dirty="0" err="1"/>
              <a:t>roleAssignments</a:t>
            </a:r>
            <a:r>
              <a:rPr lang="en-US" dirty="0"/>
              <a:t>/write operation. Of the built-in roles, only Owner and User Access Administrator are granted access to this operation.</a:t>
            </a:r>
          </a:p>
          <a:p>
            <a:r>
              <a:rPr lang="en-US" dirty="0"/>
              <a:t>Use the [Role Definitions - List(https://docs.microsoft.com/en-us/rest/api/authorization/roledefinitions/list)] REST API or see Built-in roles to get the identifier for the role definition you want to assign.</a:t>
            </a:r>
          </a:p>
          <a:p>
            <a:r>
              <a:rPr lang="en-US" dirty="0"/>
              <a:t>Use a GUID tool to generate a unique identifier that will be used for the role assignment identifier. The identifier has the format:</a:t>
            </a:r>
          </a:p>
          <a:p>
            <a:r>
              <a:rPr lang="en-US" dirty="0"/>
              <a:t>00000000-0000-0000-0000-000000000000</a:t>
            </a:r>
          </a:p>
          <a:p>
            <a:r>
              <a:rPr lang="en-US" dirty="0"/>
              <a:t>Then submit the PUT</a:t>
            </a:r>
            <a:r>
              <a:rPr lang="en-US" baseline="0" dirty="0"/>
              <a:t> </a:t>
            </a:r>
            <a:r>
              <a:rPr lang="en-US" dirty="0"/>
              <a:t>request and include the request body.</a:t>
            </a:r>
          </a:p>
          <a:p>
            <a:endParaRPr lang="en-US" dirty="0"/>
          </a:p>
          <a:p>
            <a:r>
              <a:rPr lang="en-US" b="1" dirty="0"/>
              <a:t>Remove access</a:t>
            </a:r>
          </a:p>
          <a:p>
            <a:r>
              <a:rPr lang="en-US" dirty="0"/>
              <a:t>In RBAC, to remove access, you remove a role assignment. To remove a role assignment, use the Role Assignments - Delete REST API. To call this API, you must have access to the </a:t>
            </a:r>
            <a:r>
              <a:rPr lang="en-US" dirty="0" err="1"/>
              <a:t>Microsoft.Authorization</a:t>
            </a:r>
            <a:r>
              <a:rPr lang="en-US" dirty="0"/>
              <a:t>/</a:t>
            </a:r>
            <a:r>
              <a:rPr lang="en-US" dirty="0" err="1"/>
              <a:t>roleAssignments</a:t>
            </a:r>
            <a:r>
              <a:rPr lang="en-US" dirty="0"/>
              <a:t>/delete operation. Of the built-in roles, only Owner and User Access Administrator are granted access to this operation.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540243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Roles are exposed to the developer through the </a:t>
            </a:r>
            <a:r>
              <a:rPr lang="en-US" b="1" dirty="0" err="1"/>
              <a:t>IsInRole</a:t>
            </a:r>
            <a:r>
              <a:rPr lang="en-US" sz="882" b="0" i="0" kern="1200" dirty="0">
                <a:solidFill>
                  <a:schemeClr val="tx1"/>
                </a:solidFill>
                <a:effectLst/>
                <a:latin typeface="Segoe UI Light" pitchFamily="34" charset="0"/>
                <a:ea typeface="+mn-ea"/>
                <a:cs typeface="+mn-cs"/>
              </a:rPr>
              <a:t> method on the </a:t>
            </a:r>
            <a:r>
              <a:rPr lang="en-US" b="1" dirty="0" err="1"/>
              <a:t>ClaimsPrincipal</a:t>
            </a:r>
            <a:r>
              <a:rPr lang="en-US" sz="882" b="0" i="0" kern="1200" dirty="0">
                <a:solidFill>
                  <a:schemeClr val="tx1"/>
                </a:solidFill>
                <a:effectLst/>
                <a:latin typeface="Segoe UI Light" pitchFamily="34" charset="0"/>
                <a:ea typeface="+mn-ea"/>
                <a:cs typeface="+mn-cs"/>
              </a:rPr>
              <a:t> class. Role-based authorization checks are declarative—the developer embeds them within their code, against a controller or an action within a controller, specifying roles that the current user must be a member of to access the requested resource.</a:t>
            </a:r>
          </a:p>
          <a:p>
            <a:r>
              <a:rPr lang="en-US" sz="882" b="0" i="0" kern="1200" dirty="0">
                <a:solidFill>
                  <a:schemeClr val="tx1"/>
                </a:solidFill>
                <a:effectLst/>
                <a:latin typeface="Segoe UI Light" pitchFamily="34" charset="0"/>
                <a:ea typeface="+mn-ea"/>
                <a:cs typeface="+mn-cs"/>
              </a:rPr>
              <a:t>The</a:t>
            </a:r>
            <a:r>
              <a:rPr lang="en-US" sz="882" b="0" i="0" kern="1200" baseline="0" dirty="0">
                <a:solidFill>
                  <a:schemeClr val="tx1"/>
                </a:solidFill>
                <a:effectLst/>
                <a:latin typeface="Segoe UI Light" pitchFamily="34" charset="0"/>
                <a:ea typeface="+mn-ea"/>
                <a:cs typeface="+mn-cs"/>
              </a:rPr>
              <a:t> sample code shown on the current slide illustrates how one </a:t>
            </a:r>
            <a:r>
              <a:rPr lang="en-US" sz="882" b="0" i="0" kern="1200" dirty="0">
                <a:solidFill>
                  <a:schemeClr val="tx1"/>
                </a:solidFill>
                <a:effectLst/>
                <a:latin typeface="Segoe UI Light" pitchFamily="34" charset="0"/>
                <a:ea typeface="+mn-ea"/>
                <a:cs typeface="+mn-cs"/>
              </a:rPr>
              <a:t>can limit access by applying additional role authorization attributes at the action level.</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122346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Role requirements can also be expressed by using the </a:t>
            </a:r>
            <a:r>
              <a:rPr lang="en-US" dirty="0"/>
              <a:t>Policy</a:t>
            </a:r>
            <a:r>
              <a:rPr lang="en-US" sz="882" b="0" i="0" kern="1200" dirty="0">
                <a:solidFill>
                  <a:schemeClr val="tx1"/>
                </a:solidFill>
                <a:effectLst/>
                <a:latin typeface="Segoe UI Light" pitchFamily="34" charset="0"/>
                <a:ea typeface="+mn-ea"/>
                <a:cs typeface="+mn-cs"/>
              </a:rPr>
              <a:t> syntax, where a developer registers a policy at startup as part of the authorization service configuration. This normally occurs in </a:t>
            </a:r>
            <a:r>
              <a:rPr lang="en-US" dirty="0" err="1"/>
              <a:t>ConfigureServices</a:t>
            </a:r>
            <a:r>
              <a:rPr lang="en-US" dirty="0"/>
              <a:t>()</a:t>
            </a:r>
            <a:r>
              <a:rPr lang="en-US" sz="882" b="0" i="0" kern="1200" dirty="0">
                <a:solidFill>
                  <a:schemeClr val="tx1"/>
                </a:solidFill>
                <a:effectLst/>
                <a:latin typeface="Segoe UI Light" pitchFamily="34" charset="0"/>
                <a:ea typeface="+mn-ea"/>
                <a:cs typeface="+mn-cs"/>
              </a:rPr>
              <a:t> in the </a:t>
            </a:r>
            <a:r>
              <a:rPr lang="en-US" dirty="0" err="1"/>
              <a:t>Startup.cs</a:t>
            </a:r>
            <a:r>
              <a:rPr lang="en-US" sz="882" b="0" i="0" kern="1200" dirty="0">
                <a:solidFill>
                  <a:schemeClr val="tx1"/>
                </a:solidFill>
                <a:effectLst/>
                <a:latin typeface="Segoe UI Light" pitchFamily="34" charset="0"/>
                <a:ea typeface="+mn-ea"/>
                <a:cs typeface="+mn-cs"/>
              </a:rPr>
              <a:t>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Policies are applied by using the </a:t>
            </a:r>
            <a:r>
              <a:rPr lang="en-US" b="1" dirty="0"/>
              <a:t>Policy</a:t>
            </a:r>
            <a:r>
              <a:rPr lang="en-US" sz="882" b="0" i="0" kern="1200" dirty="0">
                <a:solidFill>
                  <a:schemeClr val="tx1"/>
                </a:solidFill>
                <a:effectLst/>
                <a:latin typeface="Segoe UI Light" pitchFamily="34" charset="0"/>
                <a:ea typeface="+mn-ea"/>
                <a:cs typeface="+mn-cs"/>
              </a:rPr>
              <a:t> property on the </a:t>
            </a:r>
            <a:r>
              <a:rPr lang="en-US" b="1" dirty="0" err="1"/>
              <a:t>AuthorizeAttribute</a:t>
            </a:r>
            <a:r>
              <a:rPr lang="en-US" sz="882" b="0" i="0" kern="1200" dirty="0">
                <a:solidFill>
                  <a:schemeClr val="tx1"/>
                </a:solidFill>
                <a:effectLst/>
                <a:latin typeface="Segoe UI Light" pitchFamily="34" charset="0"/>
                <a:ea typeface="+mn-ea"/>
                <a:cs typeface="+mn-cs"/>
              </a:rPr>
              <a:t> attribute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717154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Claims</a:t>
            </a:r>
          </a:p>
          <a:p>
            <a:pPr marL="171450" indent="-171450">
              <a:buFontTx/>
              <a:buChar char="-"/>
            </a:pPr>
            <a:r>
              <a:rPr lang="en-US" baseline="0" dirty="0"/>
              <a:t>Claims-based authorization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157466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high-level overview of</a:t>
            </a:r>
            <a:r>
              <a:rPr lang="en-US" baseline="0" dirty="0"/>
              <a:t> </a:t>
            </a:r>
            <a:r>
              <a:rPr lang="en-US" dirty="0"/>
              <a:t>claims</a:t>
            </a:r>
            <a:r>
              <a:rPr lang="en-US" baseline="0" dirty="0"/>
              <a:t> and </a:t>
            </a:r>
            <a:r>
              <a:rPr lang="en-US" dirty="0"/>
              <a:t>authorization</a:t>
            </a:r>
            <a:r>
              <a:rPr lang="en-US" baseline="0" dirty="0"/>
              <a:t>. Keep in mind that subsequent slides provide more examples of using both.</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01794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sample</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workflow, the user needs to access an application, so they first sign in by using their social identity. After they are signed in, the identity provider is trusted by the organization’s application and can share claims about that user with the application.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4134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an identity is created, it may be assigned one or more claims issued by a trusted party. A claim is a name/value pair that represents what the subject is and not what the subject can do. For example, you might have a driver's license issued by a local driving license authority. Your driver's license has your date of birth on it. </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30104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this case, the claim name would be </a:t>
            </a:r>
            <a:r>
              <a:rPr lang="en-US" sz="882" b="1" i="0" kern="1200" dirty="0" err="1">
                <a:solidFill>
                  <a:schemeClr val="tx1"/>
                </a:solidFill>
                <a:effectLst/>
                <a:latin typeface="Segoe UI Light" pitchFamily="34" charset="0"/>
                <a:ea typeface="+mn-ea"/>
                <a:cs typeface="+mn-cs"/>
              </a:rPr>
              <a:t>DateOfBirth</a:t>
            </a:r>
            <a:r>
              <a:rPr lang="en-US" sz="882" b="0" i="0" kern="1200" dirty="0">
                <a:solidFill>
                  <a:schemeClr val="tx1"/>
                </a:solidFill>
                <a:effectLst/>
                <a:latin typeface="Segoe UI Light" pitchFamily="34" charset="0"/>
                <a:ea typeface="+mn-ea"/>
                <a:cs typeface="+mn-cs"/>
              </a:rPr>
              <a:t>, the claim value would be your date of birth — for example, </a:t>
            </a:r>
            <a:r>
              <a:rPr lang="en-US" sz="882" b="1" i="0" kern="1200" dirty="0">
                <a:solidFill>
                  <a:schemeClr val="tx1"/>
                </a:solidFill>
                <a:effectLst/>
                <a:latin typeface="Segoe UI Light" pitchFamily="34" charset="0"/>
                <a:ea typeface="+mn-ea"/>
                <a:cs typeface="+mn-cs"/>
              </a:rPr>
              <a:t>June 8, 1970</a:t>
            </a:r>
            <a:r>
              <a:rPr lang="en-US" sz="882" b="0" i="0" kern="1200" dirty="0">
                <a:solidFill>
                  <a:schemeClr val="tx1"/>
                </a:solidFill>
                <a:effectLst/>
                <a:latin typeface="Segoe UI Light" pitchFamily="34" charset="0"/>
                <a:ea typeface="+mn-ea"/>
                <a:cs typeface="+mn-cs"/>
              </a:rPr>
              <a:t> — and the issuer would be the driving license authority. An identity can contain multiple claims with multiple values and can contain multiple claims of the same type.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39699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Draw a comparison</a:t>
            </a:r>
            <a:r>
              <a:rPr lang="en-US" baseline="0" dirty="0"/>
              <a:t> between the previous example and this one.</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19370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terms authentication and authorization can be confusing. To keep it simple, authentication is the act of verifying someone’s identity. When you authenticate someone, you are determining who they are. Authorization is the act of verifying that someone has access to a certain subsystem or operation. When you authorize someone, you are determining what they can do.</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260040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2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AZ-203.4</a:t>
            </a:r>
            <a:br>
              <a:rPr lang="en-US" dirty="0"/>
            </a:br>
            <a:r>
              <a:rPr lang="en-US" dirty="0"/>
              <a:t>Module 02</a:t>
            </a:r>
            <a:r>
              <a:rPr lang="en-US"/>
              <a:t>: Implementing </a:t>
            </a:r>
            <a:r>
              <a:rPr lang="en-US" dirty="0"/>
              <a:t>access control</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a:xfrm>
            <a:off x="588263" y="457200"/>
            <a:ext cx="11018520" cy="553998"/>
          </a:xfrm>
        </p:spPr>
        <p:txBody>
          <a:bodyPr/>
          <a:lstStyle/>
          <a:p>
            <a:r>
              <a:rPr lang="en-US" dirty="0"/>
              <a:t>Claims-based authorization: claim policy in ASP.NET</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a:xfrm>
            <a:off x="588263" y="1436688"/>
            <a:ext cx="11018520" cy="4370427"/>
          </a:xfrm>
        </p:spPr>
        <p:txBody>
          <a:bodyPr/>
          <a:lstStyle/>
          <a:p>
            <a:r>
              <a:rPr lang="en-US" sz="2000" dirty="0"/>
              <a:t>public void </a:t>
            </a:r>
            <a:r>
              <a:rPr lang="en-US" sz="2000" dirty="0" err="1"/>
              <a:t>ConfigureServices</a:t>
            </a:r>
            <a:r>
              <a:rPr lang="en-US" sz="2000" dirty="0"/>
              <a:t>(</a:t>
            </a:r>
            <a:r>
              <a:rPr lang="en-US" sz="2000" dirty="0" err="1"/>
              <a:t>IServiceCollection</a:t>
            </a:r>
            <a:r>
              <a:rPr lang="en-US" sz="2000" dirty="0"/>
              <a:t> services)</a:t>
            </a:r>
          </a:p>
          <a:p>
            <a:r>
              <a:rPr lang="en-US" sz="2000" dirty="0"/>
              <a:t>{</a:t>
            </a:r>
          </a:p>
          <a:p>
            <a:r>
              <a:rPr lang="en-US" sz="2000" dirty="0"/>
              <a:t>	</a:t>
            </a:r>
            <a:r>
              <a:rPr lang="en-US" sz="2000" dirty="0" err="1"/>
              <a:t>services.AddMvc</a:t>
            </a:r>
            <a:r>
              <a:rPr lang="en-US" sz="2000" dirty="0"/>
              <a:t>();</a:t>
            </a:r>
          </a:p>
          <a:p>
            <a:endParaRPr lang="en-US" sz="2000" dirty="0"/>
          </a:p>
          <a:p>
            <a:r>
              <a:rPr lang="en-US" sz="2000" dirty="0"/>
              <a:t>	</a:t>
            </a:r>
            <a:r>
              <a:rPr lang="en-US" sz="2000" dirty="0" err="1"/>
              <a:t>services.AddAuthorization</a:t>
            </a:r>
            <a:r>
              <a:rPr lang="en-US" sz="2000" dirty="0"/>
              <a:t>(options =&gt;</a:t>
            </a:r>
          </a:p>
          <a:p>
            <a:r>
              <a:rPr lang="en-US" sz="2000" dirty="0"/>
              <a:t>	{</a:t>
            </a:r>
          </a:p>
          <a:p>
            <a:r>
              <a:rPr lang="en-US" sz="2000" dirty="0"/>
              <a:t>		</a:t>
            </a:r>
            <a:r>
              <a:rPr lang="en-US" sz="2000" dirty="0" err="1"/>
              <a:t>options.AddPolicy</a:t>
            </a:r>
            <a:r>
              <a:rPr lang="en-US" sz="2000" dirty="0"/>
              <a:t>(</a:t>
            </a:r>
          </a:p>
          <a:p>
            <a:r>
              <a:rPr lang="en-US" sz="2000" dirty="0"/>
              <a:t>			"</a:t>
            </a:r>
            <a:r>
              <a:rPr lang="en-US" sz="2000" dirty="0" err="1"/>
              <a:t>EmployeeOnly</a:t>
            </a:r>
            <a:r>
              <a:rPr lang="en-US" sz="2000" dirty="0"/>
              <a:t>", </a:t>
            </a:r>
          </a:p>
          <a:p>
            <a:r>
              <a:rPr lang="en-US" sz="2000" dirty="0"/>
              <a:t>			policy =&gt; </a:t>
            </a:r>
            <a:r>
              <a:rPr lang="en-US" sz="2000" dirty="0" err="1"/>
              <a:t>policy.RequireClaim</a:t>
            </a:r>
            <a:r>
              <a:rPr lang="en-US" sz="2000" dirty="0"/>
              <a:t>("</a:t>
            </a:r>
            <a:r>
              <a:rPr lang="en-US" sz="2000" dirty="0" err="1"/>
              <a:t>EmployeeNumber</a:t>
            </a:r>
            <a:r>
              <a:rPr lang="en-US" sz="2000" dirty="0"/>
              <a: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852023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a:xfrm>
            <a:off x="588262" y="457200"/>
            <a:ext cx="11344658" cy="553998"/>
          </a:xfrm>
        </p:spPr>
        <p:txBody>
          <a:bodyPr/>
          <a:lstStyle/>
          <a:p>
            <a:r>
              <a:rPr lang="en-US" dirty="0"/>
              <a:t>Claims-based authorization: enforcing claims in ASP.NET </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a:xfrm>
            <a:off x="590868" y="1436688"/>
            <a:ext cx="11018520" cy="4001095"/>
          </a:xfrm>
        </p:spPr>
        <p:txBody>
          <a:bodyPr/>
          <a:lstStyle/>
          <a:p>
            <a:r>
              <a:rPr lang="en-US" sz="2000" dirty="0"/>
              <a:t>[Authorize(Policy = "</a:t>
            </a:r>
            <a:r>
              <a:rPr lang="en-US" sz="2000" dirty="0" err="1"/>
              <a:t>EmployeeOnly</a:t>
            </a:r>
            <a:r>
              <a:rPr lang="en-US" sz="2000" dirty="0"/>
              <a:t>")]</a:t>
            </a:r>
          </a:p>
          <a:p>
            <a:r>
              <a:rPr lang="en-US" sz="2000" dirty="0"/>
              <a:t>public class </a:t>
            </a:r>
            <a:r>
              <a:rPr lang="en-US" sz="2000" dirty="0" err="1"/>
              <a:t>VacationController</a:t>
            </a:r>
            <a:r>
              <a:rPr lang="en-US" sz="2000" dirty="0"/>
              <a:t> : Controller</a:t>
            </a:r>
          </a:p>
          <a:p>
            <a:r>
              <a:rPr lang="en-US" sz="2000" dirty="0"/>
              <a:t>{</a:t>
            </a:r>
          </a:p>
          <a:p>
            <a:r>
              <a:rPr lang="en-US" sz="2000" dirty="0"/>
              <a:t>	public </a:t>
            </a:r>
            <a:r>
              <a:rPr lang="en-US" sz="2000" dirty="0" err="1"/>
              <a:t>ActionResult</a:t>
            </a:r>
            <a:r>
              <a:rPr lang="en-US" sz="2000" dirty="0"/>
              <a:t> </a:t>
            </a:r>
            <a:r>
              <a:rPr lang="en-US" sz="2000" dirty="0" err="1"/>
              <a:t>VacationBalance</a:t>
            </a:r>
            <a:r>
              <a:rPr lang="en-US" sz="2000" dirty="0"/>
              <a:t>()</a:t>
            </a:r>
          </a:p>
          <a:p>
            <a:r>
              <a:rPr lang="en-US" sz="2000" dirty="0"/>
              <a:t>	{</a:t>
            </a:r>
          </a:p>
          <a:p>
            <a:r>
              <a:rPr lang="en-US" sz="2000" dirty="0"/>
              <a:t>	}</a:t>
            </a:r>
          </a:p>
          <a:p>
            <a:r>
              <a:rPr lang="en-US" sz="2000" dirty="0"/>
              <a:t>	[</a:t>
            </a:r>
            <a:r>
              <a:rPr lang="en-US" sz="2000" dirty="0" err="1"/>
              <a:t>AllowAnonymous</a:t>
            </a:r>
            <a:r>
              <a:rPr lang="en-US" sz="2000" dirty="0"/>
              <a:t>]</a:t>
            </a:r>
          </a:p>
          <a:p>
            <a:r>
              <a:rPr lang="en-US" sz="2000" dirty="0"/>
              <a:t>	public </a:t>
            </a:r>
            <a:r>
              <a:rPr lang="en-US" sz="2000" dirty="0" err="1"/>
              <a:t>ActionResult</a:t>
            </a:r>
            <a:r>
              <a:rPr lang="en-US" sz="2000" dirty="0"/>
              <a:t> </a:t>
            </a:r>
            <a:r>
              <a:rPr lang="en-US" sz="2000" dirty="0" err="1"/>
              <a:t>VacationPolicy</a:t>
            </a:r>
            <a:r>
              <a:rPr lang="en-US" sz="2000" dirty="0"/>
              <a: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7207976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p:txBody>
          <a:bodyPr/>
          <a:lstStyle/>
          <a:p>
            <a:r>
              <a:rPr lang="en-US" dirty="0"/>
              <a:t>Specific claim values using policies in ASP.NET</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a:xfrm>
            <a:off x="588263" y="1436688"/>
            <a:ext cx="11018520" cy="4210383"/>
          </a:xfrm>
        </p:spPr>
        <p:txBody>
          <a:bodyPr/>
          <a:lstStyle/>
          <a:p>
            <a:r>
              <a:rPr lang="en-US" sz="1800" dirty="0"/>
              <a:t>public void </a:t>
            </a:r>
            <a:r>
              <a:rPr lang="en-US" sz="1800" dirty="0" err="1"/>
              <a:t>ConfigureServices</a:t>
            </a:r>
            <a:r>
              <a:rPr lang="en-US" sz="1800" dirty="0"/>
              <a:t>(</a:t>
            </a:r>
            <a:r>
              <a:rPr lang="en-US" sz="1800" dirty="0" err="1"/>
              <a:t>IServiceCollection</a:t>
            </a:r>
            <a:r>
              <a:rPr lang="en-US" sz="1800" dirty="0"/>
              <a:t> services)</a:t>
            </a:r>
          </a:p>
          <a:p>
            <a:r>
              <a:rPr lang="en-US" sz="1800" dirty="0"/>
              <a:t>{</a:t>
            </a:r>
          </a:p>
          <a:p>
            <a:r>
              <a:rPr lang="en-US" sz="1800" dirty="0"/>
              <a:t>	</a:t>
            </a:r>
            <a:r>
              <a:rPr lang="en-US" sz="1800" dirty="0" err="1"/>
              <a:t>services.AddMvc</a:t>
            </a:r>
            <a:r>
              <a:rPr lang="en-US" sz="1800" dirty="0"/>
              <a:t>();</a:t>
            </a:r>
          </a:p>
          <a:p>
            <a:endParaRPr lang="en-US" sz="1800" dirty="0"/>
          </a:p>
          <a:p>
            <a:r>
              <a:rPr lang="en-US" sz="1800" dirty="0"/>
              <a:t>	</a:t>
            </a:r>
            <a:r>
              <a:rPr lang="en-US" sz="1800" dirty="0" err="1"/>
              <a:t>services.AddAuthorization</a:t>
            </a:r>
            <a:r>
              <a:rPr lang="en-US" sz="1800" dirty="0"/>
              <a:t>(options =&gt;</a:t>
            </a:r>
          </a:p>
          <a:p>
            <a:r>
              <a:rPr lang="en-US" sz="1800" dirty="0"/>
              <a:t>	{</a:t>
            </a:r>
          </a:p>
          <a:p>
            <a:r>
              <a:rPr lang="en-US" sz="1800" dirty="0"/>
              <a:t>		</a:t>
            </a:r>
            <a:r>
              <a:rPr lang="en-US" sz="1800" dirty="0" err="1"/>
              <a:t>options.AddPolicy</a:t>
            </a:r>
            <a:r>
              <a:rPr lang="en-US" sz="1800" dirty="0"/>
              <a:t>(</a:t>
            </a:r>
          </a:p>
          <a:p>
            <a:r>
              <a:rPr lang="en-US" sz="1800" dirty="0"/>
              <a:t>			"</a:t>
            </a:r>
            <a:r>
              <a:rPr lang="en-US" sz="1800" dirty="0" err="1"/>
              <a:t>SpecificEmployeesOnly</a:t>
            </a:r>
            <a:r>
              <a:rPr lang="en-US" sz="1800" dirty="0"/>
              <a:t>", </a:t>
            </a:r>
          </a:p>
          <a:p>
            <a:r>
              <a:rPr lang="en-US" sz="1800" dirty="0"/>
              <a:t>			policy =&gt; </a:t>
            </a:r>
            <a:r>
              <a:rPr lang="en-US" sz="1800" dirty="0" err="1"/>
              <a:t>policy.RequireClaim</a:t>
            </a:r>
            <a:r>
              <a:rPr lang="en-US" sz="1800" dirty="0"/>
              <a:t>("</a:t>
            </a:r>
            <a:r>
              <a:rPr lang="en-US" sz="1800" dirty="0" err="1"/>
              <a:t>EmployeeId</a:t>
            </a:r>
            <a:r>
              <a:rPr lang="en-US" sz="1800" dirty="0"/>
              <a:t>", "1", "2", "3", "4", "5")</a:t>
            </a:r>
          </a:p>
          <a:p>
            <a:r>
              <a:rPr lang="en-US" sz="1800" dirty="0"/>
              <a:t>		); 	</a:t>
            </a:r>
          </a:p>
          <a:p>
            <a:r>
              <a:rPr lang="en-US" sz="1800" dirty="0"/>
              <a:t>	});</a:t>
            </a:r>
          </a:p>
          <a:p>
            <a:r>
              <a:rPr lang="en-US" sz="1800" dirty="0"/>
              <a:t>}</a:t>
            </a:r>
          </a:p>
        </p:txBody>
      </p:sp>
    </p:spTree>
    <p:extLst>
      <p:ext uri="{BB962C8B-B14F-4D97-AF65-F5344CB8AC3E}">
        <p14:creationId xmlns:p14="http://schemas.microsoft.com/office/powerpoint/2010/main" val="7495437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r>
              <a:rPr lang="en-US" dirty="0"/>
              <a:t>Lesson 02: Role-based access control (RBAC) authorization</a:t>
            </a:r>
          </a:p>
        </p:txBody>
      </p:sp>
    </p:spTree>
    <p:extLst>
      <p:ext uri="{BB962C8B-B14F-4D97-AF65-F5344CB8AC3E}">
        <p14:creationId xmlns:p14="http://schemas.microsoft.com/office/powerpoint/2010/main" val="354617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D45E0-E12F-4A0E-B8AE-45A11703FC82}"/>
              </a:ext>
            </a:extLst>
          </p:cNvPr>
          <p:cNvSpPr>
            <a:spLocks noGrp="1"/>
          </p:cNvSpPr>
          <p:nvPr>
            <p:ph type="title"/>
          </p:nvPr>
        </p:nvSpPr>
        <p:spPr/>
        <p:txBody>
          <a:bodyPr/>
          <a:lstStyle/>
          <a:p>
            <a:r>
              <a:rPr lang="en-US" dirty="0"/>
              <a:t>Role-based access control overview</a:t>
            </a:r>
          </a:p>
        </p:txBody>
      </p:sp>
      <p:sp>
        <p:nvSpPr>
          <p:cNvPr id="4" name="Text Placeholder 3">
            <a:extLst>
              <a:ext uri="{FF2B5EF4-FFF2-40B4-BE49-F238E27FC236}">
                <a16:creationId xmlns:a16="http://schemas.microsoft.com/office/drawing/2014/main" id="{868D1C8E-8A6C-4787-B94A-B51982022F2B}"/>
              </a:ext>
            </a:extLst>
          </p:cNvPr>
          <p:cNvSpPr>
            <a:spLocks noGrp="1"/>
          </p:cNvSpPr>
          <p:nvPr>
            <p:ph type="body" sz="quarter" idx="10"/>
          </p:nvPr>
        </p:nvSpPr>
        <p:spPr>
          <a:xfrm>
            <a:off x="584200" y="1435497"/>
            <a:ext cx="11018520" cy="3373231"/>
          </a:xfrm>
        </p:spPr>
        <p:txBody>
          <a:bodyPr/>
          <a:lstStyle/>
          <a:p>
            <a:r>
              <a:rPr lang="en-US" dirty="0">
                <a:latin typeface="+mn-lt"/>
              </a:rPr>
              <a:t>User permissions are managed and enforced by an application based on user roles</a:t>
            </a:r>
          </a:p>
          <a:p>
            <a:pPr lvl="1"/>
            <a:r>
              <a:rPr lang="en-US" dirty="0"/>
              <a:t>General access is assumed to be denied</a:t>
            </a:r>
          </a:p>
          <a:p>
            <a:pPr lvl="1"/>
            <a:r>
              <a:rPr lang="en-US" dirty="0"/>
              <a:t>If a user has a role that is required to perform an action, access is then granted</a:t>
            </a:r>
          </a:p>
          <a:p>
            <a:r>
              <a:rPr lang="en-US" dirty="0">
                <a:latin typeface="+mn-lt"/>
              </a:rPr>
              <a:t>Identities can belong to one or more roles</a:t>
            </a:r>
          </a:p>
          <a:p>
            <a:pPr lvl="1"/>
            <a:r>
              <a:rPr lang="en-US" dirty="0"/>
              <a:t>Example</a:t>
            </a:r>
          </a:p>
          <a:p>
            <a:pPr lvl="2"/>
            <a:r>
              <a:rPr lang="en-US" b="1" dirty="0"/>
              <a:t>Holly</a:t>
            </a:r>
            <a:r>
              <a:rPr lang="en-US" dirty="0"/>
              <a:t> works for Contoso, Ltd., so she belongs to the </a:t>
            </a:r>
            <a:r>
              <a:rPr lang="en-US" b="1" dirty="0">
                <a:cs typeface="Segoe UI" panose="020B0502040204020203" pitchFamily="34" charset="0"/>
              </a:rPr>
              <a:t>User</a:t>
            </a:r>
            <a:r>
              <a:rPr lang="en-US" dirty="0"/>
              <a:t> role</a:t>
            </a:r>
          </a:p>
          <a:p>
            <a:pPr lvl="2"/>
            <a:r>
              <a:rPr lang="en-US" b="1" dirty="0"/>
              <a:t>Holly</a:t>
            </a:r>
            <a:r>
              <a:rPr lang="en-US" dirty="0"/>
              <a:t> was recently promoted to oversee a developer team, so she now also belongs to the </a:t>
            </a:r>
            <a:r>
              <a:rPr lang="en-US" b="1" dirty="0" err="1">
                <a:cs typeface="Segoe UI" panose="020B0502040204020203" pitchFamily="34" charset="0"/>
              </a:rPr>
              <a:t>TeamAdmin</a:t>
            </a:r>
            <a:r>
              <a:rPr lang="en-US" dirty="0"/>
              <a:t> role</a:t>
            </a:r>
          </a:p>
          <a:p>
            <a:pPr lvl="2"/>
            <a:r>
              <a:rPr lang="en-US" b="1" dirty="0"/>
              <a:t>Holly</a:t>
            </a:r>
            <a:r>
              <a:rPr lang="en-US" dirty="0"/>
              <a:t> has access to any operations that require the </a:t>
            </a:r>
            <a:r>
              <a:rPr lang="en-US" b="1" dirty="0">
                <a:cs typeface="Segoe UI" panose="020B0502040204020203" pitchFamily="34" charset="0"/>
              </a:rPr>
              <a:t>User</a:t>
            </a:r>
            <a:r>
              <a:rPr lang="en-US" dirty="0"/>
              <a:t> or </a:t>
            </a:r>
            <a:r>
              <a:rPr lang="en-US" b="1" dirty="0" err="1">
                <a:cs typeface="Segoe UI" panose="020B0502040204020203" pitchFamily="34" charset="0"/>
              </a:rPr>
              <a:t>TeamAdmin</a:t>
            </a:r>
            <a:r>
              <a:rPr lang="en-US" dirty="0"/>
              <a:t> roles</a:t>
            </a:r>
          </a:p>
        </p:txBody>
      </p:sp>
    </p:spTree>
    <p:extLst>
      <p:ext uri="{BB962C8B-B14F-4D97-AF65-F5344CB8AC3E}">
        <p14:creationId xmlns:p14="http://schemas.microsoft.com/office/powerpoint/2010/main" val="2111289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EAFA-36BC-48F4-A834-D8F17ACC76DA}"/>
              </a:ext>
            </a:extLst>
          </p:cNvPr>
          <p:cNvSpPr>
            <a:spLocks noGrp="1"/>
          </p:cNvSpPr>
          <p:nvPr>
            <p:ph type="title"/>
          </p:nvPr>
        </p:nvSpPr>
        <p:spPr>
          <a:xfrm>
            <a:off x="588263" y="457200"/>
            <a:ext cx="11018520" cy="553998"/>
          </a:xfrm>
        </p:spPr>
        <p:txBody>
          <a:bodyPr/>
          <a:lstStyle/>
          <a:p>
            <a:r>
              <a:rPr lang="en-US" dirty="0"/>
              <a:t>Role-based access control overview: Azure RBAC</a:t>
            </a:r>
          </a:p>
        </p:txBody>
      </p:sp>
      <p:sp>
        <p:nvSpPr>
          <p:cNvPr id="3" name="Text Placeholder 2">
            <a:extLst>
              <a:ext uri="{FF2B5EF4-FFF2-40B4-BE49-F238E27FC236}">
                <a16:creationId xmlns:a16="http://schemas.microsoft.com/office/drawing/2014/main" id="{DFB07F3C-66A6-4881-A3FE-3B643C0646E1}"/>
              </a:ext>
            </a:extLst>
          </p:cNvPr>
          <p:cNvSpPr>
            <a:spLocks noGrp="1"/>
          </p:cNvSpPr>
          <p:nvPr>
            <p:ph type="body" sz="quarter" idx="10"/>
          </p:nvPr>
        </p:nvSpPr>
        <p:spPr>
          <a:xfrm>
            <a:off x="584200" y="1435497"/>
            <a:ext cx="11018520" cy="5010602"/>
          </a:xfrm>
        </p:spPr>
        <p:txBody>
          <a:bodyPr/>
          <a:lstStyle/>
          <a:p>
            <a:r>
              <a:rPr lang="en-US" dirty="0">
                <a:latin typeface="+mn-lt"/>
              </a:rPr>
              <a:t>Provides fine-grained access management of resources in Azure</a:t>
            </a:r>
          </a:p>
          <a:p>
            <a:pPr lvl="1"/>
            <a:r>
              <a:rPr lang="en-US" dirty="0"/>
              <a:t>Built on Azure Resource Manager </a:t>
            </a:r>
          </a:p>
          <a:p>
            <a:pPr lvl="1"/>
            <a:r>
              <a:rPr lang="en-US" dirty="0"/>
              <a:t>Segregate duties within your team </a:t>
            </a:r>
          </a:p>
          <a:p>
            <a:pPr lvl="1"/>
            <a:r>
              <a:rPr lang="en-US" dirty="0"/>
              <a:t>Grant only the amount of access to users that they need to perform their jobs</a:t>
            </a:r>
          </a:p>
          <a:p>
            <a:r>
              <a:rPr lang="en-US" dirty="0">
                <a:latin typeface="+mn-lt"/>
              </a:rPr>
              <a:t>Concepts</a:t>
            </a:r>
          </a:p>
          <a:p>
            <a:pPr lvl="1"/>
            <a:r>
              <a:rPr lang="en-US" b="1" dirty="0"/>
              <a:t>Security principal</a:t>
            </a:r>
            <a:r>
              <a:rPr lang="en-US" dirty="0"/>
              <a:t>: Object that represents something that is requesting access to resources</a:t>
            </a:r>
          </a:p>
          <a:p>
            <a:pPr lvl="2"/>
            <a:r>
              <a:rPr lang="en-US" dirty="0"/>
              <a:t>Examples: user, group, service principal, managed identity</a:t>
            </a:r>
          </a:p>
          <a:p>
            <a:pPr lvl="1"/>
            <a:r>
              <a:rPr lang="en-US" b="1" dirty="0"/>
              <a:t>Role definition</a:t>
            </a:r>
            <a:r>
              <a:rPr lang="en-US" dirty="0"/>
              <a:t>: Collection of permissions that lists the operations that can be performed</a:t>
            </a:r>
          </a:p>
          <a:p>
            <a:pPr lvl="2"/>
            <a:r>
              <a:rPr lang="en-US" dirty="0"/>
              <a:t>Examples: Reader, Contributor, Owner, User Access Administrator</a:t>
            </a:r>
          </a:p>
          <a:p>
            <a:pPr lvl="1"/>
            <a:r>
              <a:rPr lang="en-US" b="1" dirty="0"/>
              <a:t>Scope</a:t>
            </a:r>
            <a:r>
              <a:rPr lang="en-US" dirty="0"/>
              <a:t>: Boundary for the level of access that is requested</a:t>
            </a:r>
          </a:p>
          <a:p>
            <a:pPr lvl="2"/>
            <a:r>
              <a:rPr lang="en-US" dirty="0"/>
              <a:t>Examples: management group, subscription, resource group, resource</a:t>
            </a:r>
            <a:endParaRPr lang="en-US" b="1" dirty="0"/>
          </a:p>
          <a:p>
            <a:pPr lvl="1"/>
            <a:r>
              <a:rPr lang="en-US" b="1" dirty="0"/>
              <a:t>Assignment</a:t>
            </a:r>
            <a:r>
              <a:rPr lang="en-US" dirty="0"/>
              <a:t>: Attaching a role definition to a security principal at a particular scope</a:t>
            </a:r>
          </a:p>
          <a:p>
            <a:pPr lvl="2"/>
            <a:r>
              <a:rPr lang="en-US" dirty="0"/>
              <a:t>Users can grant access described in a role definition by creating an assignment</a:t>
            </a:r>
          </a:p>
          <a:p>
            <a:pPr lvl="2"/>
            <a:r>
              <a:rPr lang="en-US" dirty="0"/>
              <a:t>Deny assignments are currently read-only and can only be set by Azure</a:t>
            </a:r>
          </a:p>
        </p:txBody>
      </p:sp>
    </p:spTree>
    <p:extLst>
      <p:ext uri="{BB962C8B-B14F-4D97-AF65-F5344CB8AC3E}">
        <p14:creationId xmlns:p14="http://schemas.microsoft.com/office/powerpoint/2010/main" val="12133911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Role definition</a:t>
            </a:r>
          </a:p>
        </p:txBody>
      </p:sp>
      <p:pic>
        <p:nvPicPr>
          <p:cNvPr id="4" name="Picture 3" descr="The syntax of an Azure RBAC role definition. On the left it shows &quot;Built-it&quot; roles such as Owner, Contributor, Reader, Backup Operator, etc. On the right, it shows the syntax of the Contributor role."/>
          <p:cNvPicPr>
            <a:picLocks noChangeAspect="1"/>
          </p:cNvPicPr>
          <p:nvPr/>
        </p:nvPicPr>
        <p:blipFill>
          <a:blip r:embed="rId3">
            <a:extLst>
              <a:ext uri="{BEBA8EAE-BF5A-486C-A8C5-ECC9F3942E4B}">
                <a14:imgProps xmlns:a14="http://schemas.microsoft.com/office/drawing/2010/main">
                  <a14:imgLayer r:embed="rId4">
                    <a14:imgEffect>
                      <a14:sharpenSoften amount="29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62495" y="1025875"/>
            <a:ext cx="8667009" cy="4806249"/>
          </a:xfrm>
          <a:prstGeom prst="rect">
            <a:avLst/>
          </a:prstGeom>
        </p:spPr>
      </p:pic>
    </p:spTree>
    <p:extLst>
      <p:ext uri="{BB962C8B-B14F-4D97-AF65-F5344CB8AC3E}">
        <p14:creationId xmlns:p14="http://schemas.microsoft.com/office/powerpoint/2010/main" val="36338772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p:txBody>
          <a:bodyPr/>
          <a:lstStyle/>
          <a:p>
            <a:r>
              <a:rPr lang="en-US" dirty="0"/>
              <a:t>Role assignment</a:t>
            </a:r>
          </a:p>
        </p:txBody>
      </p:sp>
      <p:sp>
        <p:nvSpPr>
          <p:cNvPr id="3" name="Text Placeholder 2">
            <a:extLst>
              <a:ext uri="{FF2B5EF4-FFF2-40B4-BE49-F238E27FC236}">
                <a16:creationId xmlns:a16="http://schemas.microsoft.com/office/drawing/2014/main" id="{D120D4BF-97B1-4BE1-BE6B-9DC3113FD593}"/>
              </a:ext>
            </a:extLst>
          </p:cNvPr>
          <p:cNvSpPr>
            <a:spLocks noGrp="1"/>
          </p:cNvSpPr>
          <p:nvPr>
            <p:ph type="body" sz="quarter" idx="10"/>
          </p:nvPr>
        </p:nvSpPr>
        <p:spPr>
          <a:xfrm>
            <a:off x="584200" y="1435497"/>
            <a:ext cx="11018520" cy="2412968"/>
          </a:xfrm>
        </p:spPr>
        <p:txBody>
          <a:bodyPr/>
          <a:lstStyle/>
          <a:p>
            <a:pPr marL="0" indent="0">
              <a:buNone/>
            </a:pPr>
            <a:r>
              <a:rPr lang="en-US" dirty="0">
                <a:latin typeface="+mn-lt"/>
              </a:rPr>
              <a:t>Process of binding a role definition to a user, group, or service principal at a particular scope for the purpose of granting access</a:t>
            </a:r>
          </a:p>
          <a:p>
            <a:endParaRPr lang="en-US" dirty="0">
              <a:latin typeface="+mn-lt"/>
            </a:endParaRPr>
          </a:p>
          <a:p>
            <a:r>
              <a:rPr lang="en-US" dirty="0">
                <a:latin typeface="+mn-lt"/>
              </a:rPr>
              <a:t>Access is granted by creating a role assignment</a:t>
            </a:r>
          </a:p>
          <a:p>
            <a:r>
              <a:rPr lang="en-US" dirty="0">
                <a:latin typeface="+mn-lt"/>
              </a:rPr>
              <a:t>Access is revoked by removing a role assignment</a:t>
            </a:r>
          </a:p>
        </p:txBody>
      </p:sp>
    </p:spTree>
    <p:extLst>
      <p:ext uri="{BB962C8B-B14F-4D97-AF65-F5344CB8AC3E}">
        <p14:creationId xmlns:p14="http://schemas.microsoft.com/office/powerpoint/2010/main" val="3299208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a:xfrm>
            <a:off x="585511" y="282008"/>
            <a:ext cx="11018520" cy="553998"/>
          </a:xfrm>
        </p:spPr>
        <p:txBody>
          <a:bodyPr/>
          <a:lstStyle/>
          <a:p>
            <a:r>
              <a:rPr lang="en-US" dirty="0"/>
              <a:t>Role assignment (continued)</a:t>
            </a:r>
          </a:p>
        </p:txBody>
      </p:sp>
      <p:grpSp>
        <p:nvGrpSpPr>
          <p:cNvPr id="4" name="Group 3" descr="The role assignment completes the process of implementing RBAC, combining service principals, a role definition, and a scope.">
            <a:extLst>
              <a:ext uri="{FF2B5EF4-FFF2-40B4-BE49-F238E27FC236}">
                <a16:creationId xmlns:a16="http://schemas.microsoft.com/office/drawing/2014/main" id="{2B37DC35-71E3-4E3D-A1F4-65D35FE1F8DD}"/>
              </a:ext>
            </a:extLst>
          </p:cNvPr>
          <p:cNvGrpSpPr/>
          <p:nvPr/>
        </p:nvGrpSpPr>
        <p:grpSpPr>
          <a:xfrm>
            <a:off x="737734" y="970857"/>
            <a:ext cx="10866003" cy="5629845"/>
            <a:chOff x="750593" y="639193"/>
            <a:chExt cx="10866003" cy="5629845"/>
          </a:xfrm>
        </p:grpSpPr>
        <p:grpSp>
          <p:nvGrpSpPr>
            <p:cNvPr id="106" name="Group 105">
              <a:extLst>
                <a:ext uri="{FF2B5EF4-FFF2-40B4-BE49-F238E27FC236}">
                  <a16:creationId xmlns:a16="http://schemas.microsoft.com/office/drawing/2014/main" id="{DF9B0A43-7DEB-469A-8DA9-07C2442174AF}"/>
                </a:ext>
              </a:extLst>
            </p:cNvPr>
            <p:cNvGrpSpPr/>
            <p:nvPr/>
          </p:nvGrpSpPr>
          <p:grpSpPr>
            <a:xfrm>
              <a:off x="4442133" y="2544253"/>
              <a:ext cx="3477420" cy="2509325"/>
              <a:chOff x="6862211" y="863722"/>
              <a:chExt cx="3586103" cy="2612004"/>
            </a:xfrm>
          </p:grpSpPr>
          <p:sp>
            <p:nvSpPr>
              <p:cNvPr id="178" name="Rectangle 177">
                <a:extLst>
                  <a:ext uri="{FF2B5EF4-FFF2-40B4-BE49-F238E27FC236}">
                    <a16:creationId xmlns:a16="http://schemas.microsoft.com/office/drawing/2014/main" id="{050D25FE-1EF8-4305-B1E0-B925FAE9A0C3}"/>
                  </a:ext>
                </a:extLst>
              </p:cNvPr>
              <p:cNvSpPr/>
              <p:nvPr/>
            </p:nvSpPr>
            <p:spPr>
              <a:xfrm>
                <a:off x="6862212" y="869088"/>
                <a:ext cx="3577773" cy="2600587"/>
              </a:xfrm>
              <a:prstGeom prst="rect">
                <a:avLst/>
              </a:prstGeom>
              <a:solidFill>
                <a:schemeClr val="bg1"/>
              </a:solidFill>
              <a:ln>
                <a:solidFill>
                  <a:srgbClr val="001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Rectangle: Rounded Corners 40">
                <a:extLst>
                  <a:ext uri="{FF2B5EF4-FFF2-40B4-BE49-F238E27FC236}">
                    <a16:creationId xmlns:a16="http://schemas.microsoft.com/office/drawing/2014/main" id="{346C25FE-C687-491C-A2B6-BA57C840FC3E}"/>
                  </a:ext>
                </a:extLst>
              </p:cNvPr>
              <p:cNvSpPr/>
              <p:nvPr/>
            </p:nvSpPr>
            <p:spPr>
              <a:xfrm>
                <a:off x="6987875" y="1356942"/>
                <a:ext cx="1679966" cy="1630176"/>
              </a:xfrm>
              <a:prstGeom prst="roundRect">
                <a:avLst>
                  <a:gd name="adj" fmla="val 0"/>
                </a:avLst>
              </a:prstGeom>
              <a:solidFill>
                <a:schemeClr val="bg1"/>
              </a:solidFill>
              <a:ln>
                <a:solidFill>
                  <a:srgbClr val="0078D4"/>
                </a:solidFill>
              </a:ln>
            </p:spPr>
            <p:style>
              <a:lnRef idx="2">
                <a:schemeClr val="dk1"/>
              </a:lnRef>
              <a:fillRef idx="1">
                <a:schemeClr val="lt1"/>
              </a:fillRef>
              <a:effectRef idx="0">
                <a:schemeClr val="dk1"/>
              </a:effectRef>
              <a:fontRef idx="minor">
                <a:schemeClr val="dk1"/>
              </a:fontRef>
            </p:style>
            <p:txBody>
              <a:bodyPr rIns="0" rtlCol="0" anchor="ctr"/>
              <a:lstStyle/>
              <a:p>
                <a:r>
                  <a:rPr lang="en-US" sz="1100" dirty="0">
                    <a:solidFill>
                      <a:schemeClr val="tx1"/>
                    </a:solidFill>
                    <a:latin typeface="Consolas" panose="020B0609020204030204" pitchFamily="49" charset="0"/>
                  </a:rPr>
                  <a:t>"Actions": [</a:t>
                </a:r>
              </a:p>
              <a:p>
                <a:r>
                  <a:rPr lang="en-US" sz="1100" dirty="0">
                    <a:solidFill>
                      <a:schemeClr val="tx1"/>
                    </a:solidFill>
                    <a:latin typeface="Consolas" panose="020B0609020204030204" pitchFamily="49" charset="0"/>
                  </a:rPr>
                  <a:t>  "*"</a:t>
                </a:r>
              </a:p>
              <a:p>
                <a:r>
                  <a:rPr lang="en-US" sz="1100" dirty="0">
                    <a:solidFill>
                      <a:schemeClr val="tx1"/>
                    </a:solidFill>
                    <a:latin typeface="Consolas" panose="020B0609020204030204" pitchFamily="49" charset="0"/>
                  </a:rPr>
                  <a:t>],</a:t>
                </a:r>
              </a:p>
              <a:p>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NotActions</a:t>
                </a:r>
                <a:r>
                  <a:rPr lang="en-US" sz="1100" dirty="0">
                    <a:solidFill>
                      <a:schemeClr val="tx1"/>
                    </a:solidFill>
                    <a:latin typeface="Consolas" panose="020B0609020204030204" pitchFamily="49" charset="0"/>
                  </a:rPr>
                  <a:t>": [</a:t>
                </a:r>
              </a:p>
              <a:p>
                <a:r>
                  <a:rPr lang="en-US" sz="1100" dirty="0">
                    <a:solidFill>
                      <a:schemeClr val="tx1"/>
                    </a:solidFill>
                    <a:latin typeface="Consolas" panose="020B0609020204030204" pitchFamily="49" charset="0"/>
                  </a:rPr>
                  <a:t>  "Auth/*/Delete",</a:t>
                </a:r>
              </a:p>
              <a:p>
                <a:r>
                  <a:rPr lang="en-US" sz="1100" dirty="0">
                    <a:solidFill>
                      <a:schemeClr val="tx1"/>
                    </a:solidFill>
                    <a:latin typeface="Consolas" panose="020B0609020204030204" pitchFamily="49" charset="0"/>
                  </a:rPr>
                  <a:t>  "Auth/*/Write",</a:t>
                </a:r>
              </a:p>
              <a:p>
                <a:r>
                  <a:rPr lang="en-US" sz="1100" dirty="0">
                    <a:solidFill>
                      <a:schemeClr val="tx1"/>
                    </a:solidFill>
                    <a:latin typeface="Consolas" panose="020B0609020204030204" pitchFamily="49" charset="0"/>
                  </a:rPr>
                  <a:t>  "Auth/elevate"</a:t>
                </a:r>
              </a:p>
              <a:p>
                <a:r>
                  <a:rPr lang="en-US" sz="1100" dirty="0">
                    <a:solidFill>
                      <a:schemeClr val="tx1"/>
                    </a:solidFill>
                    <a:latin typeface="Consolas" panose="020B0609020204030204" pitchFamily="49" charset="0"/>
                  </a:rPr>
                  <a:t>]</a:t>
                </a:r>
              </a:p>
            </p:txBody>
          </p:sp>
          <p:sp>
            <p:nvSpPr>
              <p:cNvPr id="180" name="TextBox 179">
                <a:extLst>
                  <a:ext uri="{FF2B5EF4-FFF2-40B4-BE49-F238E27FC236}">
                    <a16:creationId xmlns:a16="http://schemas.microsoft.com/office/drawing/2014/main" id="{72ADF203-A18A-40C1-8EEB-EADF8959E68A}"/>
                  </a:ext>
                </a:extLst>
              </p:cNvPr>
              <p:cNvSpPr txBox="1"/>
              <p:nvPr/>
            </p:nvSpPr>
            <p:spPr>
              <a:xfrm>
                <a:off x="7300883" y="3041690"/>
                <a:ext cx="1104284" cy="288334"/>
              </a:xfrm>
              <a:prstGeom prst="rect">
                <a:avLst/>
              </a:prstGeom>
              <a:noFill/>
            </p:spPr>
            <p:txBody>
              <a:bodyPr wrap="square" rtlCol="0" anchor="ctr">
                <a:spAutoFit/>
              </a:bodyPr>
              <a:lstStyle/>
              <a:p>
                <a:pPr algn="ctr"/>
                <a:r>
                  <a:rPr lang="en-US" sz="1200" b="1">
                    <a:latin typeface="Segoe UI Light" panose="020B0502040204020203" pitchFamily="34" charset="0"/>
                    <a:cs typeface="Segoe UI Light" panose="020B0502040204020203" pitchFamily="34" charset="0"/>
                  </a:rPr>
                  <a:t>Contributor</a:t>
                </a:r>
              </a:p>
            </p:txBody>
          </p:sp>
          <p:sp>
            <p:nvSpPr>
              <p:cNvPr id="181" name="TextBox 180">
                <a:extLst>
                  <a:ext uri="{FF2B5EF4-FFF2-40B4-BE49-F238E27FC236}">
                    <a16:creationId xmlns:a16="http://schemas.microsoft.com/office/drawing/2014/main" id="{2A5A0F16-F587-47A9-921D-029A5F67EC6E}"/>
                  </a:ext>
                </a:extLst>
              </p:cNvPr>
              <p:cNvSpPr txBox="1"/>
              <p:nvPr/>
            </p:nvSpPr>
            <p:spPr>
              <a:xfrm>
                <a:off x="8923336" y="2995170"/>
                <a:ext cx="1522462" cy="480556"/>
              </a:xfrm>
              <a:prstGeom prst="rect">
                <a:avLst/>
              </a:prstGeom>
              <a:noFill/>
            </p:spPr>
            <p:txBody>
              <a:bodyPr wrap="square" rtlCol="0" anchor="ctr">
                <a:spAutoFit/>
              </a:bodyPr>
              <a:lstStyle/>
              <a:p>
                <a:pPr algn="ctr"/>
                <a:r>
                  <a:rPr lang="en-US" sz="1200" b="1">
                    <a:latin typeface="Segoe UI Light" panose="020B0502040204020203" pitchFamily="34" charset="0"/>
                    <a:cs typeface="Segoe UI Light" panose="020B0502040204020203" pitchFamily="34" charset="0"/>
                  </a:rPr>
                  <a:t>pharma-sales</a:t>
                </a:r>
                <a:br>
                  <a:rPr lang="en-US" sz="1200">
                    <a:latin typeface="Segoe UI Light" panose="020B0502040204020203" pitchFamily="34" charset="0"/>
                    <a:cs typeface="Segoe UI Light" panose="020B0502040204020203" pitchFamily="34" charset="0"/>
                  </a:rPr>
                </a:br>
                <a:r>
                  <a:rPr lang="en-US" sz="1200">
                    <a:latin typeface="Segoe UI Light" panose="020B0502040204020203" pitchFamily="34" charset="0"/>
                    <a:cs typeface="Segoe UI Light" panose="020B0502040204020203" pitchFamily="34" charset="0"/>
                  </a:rPr>
                  <a:t>resource group</a:t>
                </a:r>
              </a:p>
            </p:txBody>
          </p:sp>
          <p:sp>
            <p:nvSpPr>
              <p:cNvPr id="182" name="TextBox 181">
                <a:extLst>
                  <a:ext uri="{FF2B5EF4-FFF2-40B4-BE49-F238E27FC236}">
                    <a16:creationId xmlns:a16="http://schemas.microsoft.com/office/drawing/2014/main" id="{D7DCF09A-C51D-417B-95AD-31E9BE3643B0}"/>
                  </a:ext>
                </a:extLst>
              </p:cNvPr>
              <p:cNvSpPr txBox="1"/>
              <p:nvPr/>
            </p:nvSpPr>
            <p:spPr>
              <a:xfrm>
                <a:off x="8920820" y="2032671"/>
                <a:ext cx="1527494" cy="288333"/>
              </a:xfrm>
              <a:prstGeom prst="rect">
                <a:avLst/>
              </a:prstGeom>
              <a:noFill/>
            </p:spPr>
            <p:txBody>
              <a:bodyPr wrap="square" rtlCol="0" anchor="ctr">
                <a:spAutoFit/>
              </a:bodyPr>
              <a:lstStyle/>
              <a:p>
                <a:pPr algn="ctr"/>
                <a:r>
                  <a:rPr lang="en-US" sz="1200" b="1">
                    <a:latin typeface="Segoe UI Light" panose="020B0502040204020203" pitchFamily="34" charset="0"/>
                    <a:cs typeface="Segoe UI Light" panose="020B0502040204020203" pitchFamily="34" charset="0"/>
                  </a:rPr>
                  <a:t>Marketing group</a:t>
                </a:r>
              </a:p>
            </p:txBody>
          </p:sp>
          <p:pic>
            <p:nvPicPr>
              <p:cNvPr id="183" name="Picture 182">
                <a:extLst>
                  <a:ext uri="{FF2B5EF4-FFF2-40B4-BE49-F238E27FC236}">
                    <a16:creationId xmlns:a16="http://schemas.microsoft.com/office/drawing/2014/main" id="{3E515A0C-F52E-46B0-8738-D99C430032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6391" y="2331800"/>
                <a:ext cx="656352" cy="656352"/>
              </a:xfrm>
              <a:prstGeom prst="rect">
                <a:avLst/>
              </a:prstGeom>
            </p:spPr>
          </p:pic>
          <p:grpSp>
            <p:nvGrpSpPr>
              <p:cNvPr id="184" name="Group 4">
                <a:extLst>
                  <a:ext uri="{FF2B5EF4-FFF2-40B4-BE49-F238E27FC236}">
                    <a16:creationId xmlns:a16="http://schemas.microsoft.com/office/drawing/2014/main" id="{AF1379D9-1C9A-4D96-A862-A38076AA4651}"/>
                  </a:ext>
                </a:extLst>
              </p:cNvPr>
              <p:cNvGrpSpPr>
                <a:grpSpLocks noChangeAspect="1"/>
              </p:cNvGrpSpPr>
              <p:nvPr/>
            </p:nvGrpSpPr>
            <p:grpSpPr bwMode="auto">
              <a:xfrm>
                <a:off x="9157485" y="1356942"/>
                <a:ext cx="1054164" cy="664933"/>
                <a:chOff x="388" y="817"/>
                <a:chExt cx="910" cy="574"/>
              </a:xfrm>
            </p:grpSpPr>
            <p:sp>
              <p:nvSpPr>
                <p:cNvPr id="187" name="AutoShape 3">
                  <a:extLst>
                    <a:ext uri="{FF2B5EF4-FFF2-40B4-BE49-F238E27FC236}">
                      <a16:creationId xmlns:a16="http://schemas.microsoft.com/office/drawing/2014/main" id="{1984F7D7-D27C-4F22-B04D-E394859FF155}"/>
                    </a:ext>
                  </a:extLst>
                </p:cNvPr>
                <p:cNvSpPr>
                  <a:spLocks noChangeAspect="1" noChangeArrowheads="1" noTextEdit="1"/>
                </p:cNvSpPr>
                <p:nvPr/>
              </p:nvSpPr>
              <p:spPr bwMode="auto">
                <a:xfrm>
                  <a:off x="436" y="817"/>
                  <a:ext cx="81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Freeform 5">
                  <a:extLst>
                    <a:ext uri="{FF2B5EF4-FFF2-40B4-BE49-F238E27FC236}">
                      <a16:creationId xmlns:a16="http://schemas.microsoft.com/office/drawing/2014/main" id="{B15047D6-2677-41FB-87C5-46B884DB1381}"/>
                    </a:ext>
                  </a:extLst>
                </p:cNvPr>
                <p:cNvSpPr>
                  <a:spLocks/>
                </p:cNvSpPr>
                <p:nvPr/>
              </p:nvSpPr>
              <p:spPr bwMode="auto">
                <a:xfrm>
                  <a:off x="971"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9" name="Freeform 6">
                  <a:extLst>
                    <a:ext uri="{FF2B5EF4-FFF2-40B4-BE49-F238E27FC236}">
                      <a16:creationId xmlns:a16="http://schemas.microsoft.com/office/drawing/2014/main" id="{64AB2ADE-F16D-4D71-88F5-013F862325F6}"/>
                    </a:ext>
                  </a:extLst>
                </p:cNvPr>
                <p:cNvSpPr>
                  <a:spLocks/>
                </p:cNvSpPr>
                <p:nvPr/>
              </p:nvSpPr>
              <p:spPr bwMode="auto">
                <a:xfrm>
                  <a:off x="388"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Freeform 7">
                  <a:extLst>
                    <a:ext uri="{FF2B5EF4-FFF2-40B4-BE49-F238E27FC236}">
                      <a16:creationId xmlns:a16="http://schemas.microsoft.com/office/drawing/2014/main" id="{83512D58-D72A-4E7A-833A-3561401AA290}"/>
                    </a:ext>
                  </a:extLst>
                </p:cNvPr>
                <p:cNvSpPr>
                  <a:spLocks/>
                </p:cNvSpPr>
                <p:nvPr/>
              </p:nvSpPr>
              <p:spPr bwMode="auto">
                <a:xfrm>
                  <a:off x="681" y="1017"/>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001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85" name="Rectangle 184">
                <a:extLst>
                  <a:ext uri="{FF2B5EF4-FFF2-40B4-BE49-F238E27FC236}">
                    <a16:creationId xmlns:a16="http://schemas.microsoft.com/office/drawing/2014/main" id="{71EDB1DE-4640-4A7B-A8D2-1839D1957173}"/>
                  </a:ext>
                </a:extLst>
              </p:cNvPr>
              <p:cNvSpPr/>
              <p:nvPr/>
            </p:nvSpPr>
            <p:spPr>
              <a:xfrm>
                <a:off x="6862211" y="863722"/>
                <a:ext cx="3577773" cy="360000"/>
              </a:xfrm>
              <a:prstGeom prst="rect">
                <a:avLst/>
              </a:prstGeom>
              <a:solidFill>
                <a:srgbClr val="00188D"/>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TextBox 185">
                <a:extLst>
                  <a:ext uri="{FF2B5EF4-FFF2-40B4-BE49-F238E27FC236}">
                    <a16:creationId xmlns:a16="http://schemas.microsoft.com/office/drawing/2014/main" id="{580C6C1C-C8D4-4137-BA81-630BEA727B31}"/>
                  </a:ext>
                </a:extLst>
              </p:cNvPr>
              <p:cNvSpPr txBox="1"/>
              <p:nvPr/>
            </p:nvSpPr>
            <p:spPr>
              <a:xfrm>
                <a:off x="7967822" y="905223"/>
                <a:ext cx="1366551" cy="276999"/>
              </a:xfrm>
              <a:prstGeom prst="rect">
                <a:avLst/>
              </a:prstGeom>
              <a:noFill/>
            </p:spPr>
            <p:txBody>
              <a:bodyPr wrap="square" rtlCol="0" anchor="ctr">
                <a:spAutoFit/>
              </a:bodyPr>
              <a:lstStyle/>
              <a:p>
                <a:pPr algn="ctr"/>
                <a:r>
                  <a:rPr lang="en-US" sz="1100" b="1" dirty="0">
                    <a:solidFill>
                      <a:schemeClr val="bg1"/>
                    </a:solidFill>
                  </a:rPr>
                  <a:t>Role assignment</a:t>
                </a:r>
              </a:p>
            </p:txBody>
          </p:sp>
        </p:grpSp>
        <p:cxnSp>
          <p:nvCxnSpPr>
            <p:cNvPr id="108" name="Elbow Connector 35">
              <a:extLst>
                <a:ext uri="{FF2B5EF4-FFF2-40B4-BE49-F238E27FC236}">
                  <a16:creationId xmlns:a16="http://schemas.microsoft.com/office/drawing/2014/main" id="{B140B6B2-42C4-4300-BD64-B425E32A8F2A}"/>
                </a:ext>
              </a:extLst>
            </p:cNvPr>
            <p:cNvCxnSpPr>
              <a:cxnSpLocks/>
              <a:stCxn id="158" idx="0"/>
              <a:endCxn id="185" idx="1"/>
            </p:cNvCxnSpPr>
            <p:nvPr/>
          </p:nvCxnSpPr>
          <p:spPr>
            <a:xfrm rot="5400000" flipH="1" flipV="1">
              <a:off x="3038674" y="1946707"/>
              <a:ext cx="632988" cy="2173929"/>
            </a:xfrm>
            <a:prstGeom prst="bentConnector2">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7079D622-3CD3-47DB-B4D3-F6FA52EABE3E}"/>
                </a:ext>
              </a:extLst>
            </p:cNvPr>
            <p:cNvCxnSpPr>
              <a:cxnSpLocks/>
              <a:stCxn id="164" idx="2"/>
              <a:endCxn id="185" idx="0"/>
            </p:cNvCxnSpPr>
            <p:nvPr/>
          </p:nvCxnSpPr>
          <p:spPr>
            <a:xfrm flipH="1">
              <a:off x="6176804" y="2151591"/>
              <a:ext cx="4039" cy="392662"/>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483898" y="639193"/>
              <a:ext cx="3246239" cy="1512398"/>
              <a:chOff x="4483898" y="639193"/>
              <a:chExt cx="3246239" cy="1512398"/>
            </a:xfrm>
          </p:grpSpPr>
          <p:grpSp>
            <p:nvGrpSpPr>
              <p:cNvPr id="107" name="Group 106">
                <a:extLst>
                  <a:ext uri="{FF2B5EF4-FFF2-40B4-BE49-F238E27FC236}">
                    <a16:creationId xmlns:a16="http://schemas.microsoft.com/office/drawing/2014/main" id="{4A9F5A24-E607-43F3-9F00-3FED997605C8}"/>
                  </a:ext>
                </a:extLst>
              </p:cNvPr>
              <p:cNvGrpSpPr/>
              <p:nvPr/>
            </p:nvGrpSpPr>
            <p:grpSpPr>
              <a:xfrm>
                <a:off x="4663045" y="639193"/>
                <a:ext cx="3067092" cy="1512398"/>
                <a:chOff x="1889111" y="449554"/>
                <a:chExt cx="3162950" cy="1574283"/>
              </a:xfrm>
            </p:grpSpPr>
            <p:sp>
              <p:nvSpPr>
                <p:cNvPr id="164" name="Rectangle: Rounded Corners 11">
                  <a:extLst>
                    <a:ext uri="{FF2B5EF4-FFF2-40B4-BE49-F238E27FC236}">
                      <a16:creationId xmlns:a16="http://schemas.microsoft.com/office/drawing/2014/main" id="{301466B2-928B-4B5D-A854-F9D90A773C2F}"/>
                    </a:ext>
                  </a:extLst>
                </p:cNvPr>
                <p:cNvSpPr/>
                <p:nvPr/>
              </p:nvSpPr>
              <p:spPr>
                <a:xfrm>
                  <a:off x="1889111" y="485021"/>
                  <a:ext cx="3130470" cy="1538816"/>
                </a:xfrm>
                <a:prstGeom prst="roundRect">
                  <a:avLst>
                    <a:gd name="adj" fmla="val 0"/>
                  </a:avLst>
                </a:prstGeom>
                <a:solidFill>
                  <a:srgbClr val="E6E6E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TextBox 164">
                  <a:extLst>
                    <a:ext uri="{FF2B5EF4-FFF2-40B4-BE49-F238E27FC236}">
                      <a16:creationId xmlns:a16="http://schemas.microsoft.com/office/drawing/2014/main" id="{3304D1C7-CC6E-4D67-9D26-32F392277861}"/>
                    </a:ext>
                  </a:extLst>
                </p:cNvPr>
                <p:cNvSpPr txBox="1"/>
                <p:nvPr/>
              </p:nvSpPr>
              <p:spPr>
                <a:xfrm>
                  <a:off x="2072981" y="1623274"/>
                  <a:ext cx="514226" cy="276999"/>
                </a:xfrm>
                <a:prstGeom prst="rect">
                  <a:avLst/>
                </a:prstGeom>
                <a:noFill/>
              </p:spPr>
              <p:txBody>
                <a:bodyPr wrap="square" rtlCol="0" anchor="ctr">
                  <a:spAutoFit/>
                </a:bodyPr>
                <a:lstStyle/>
                <a:p>
                  <a:pPr algn="ctr"/>
                  <a:r>
                    <a:rPr lang="en-US" sz="1200">
                      <a:latin typeface="+mj-lt"/>
                    </a:rPr>
                    <a:t>User</a:t>
                  </a:r>
                </a:p>
              </p:txBody>
            </p:sp>
            <p:sp>
              <p:nvSpPr>
                <p:cNvPr id="166" name="TextBox 165">
                  <a:extLst>
                    <a:ext uri="{FF2B5EF4-FFF2-40B4-BE49-F238E27FC236}">
                      <a16:creationId xmlns:a16="http://schemas.microsoft.com/office/drawing/2014/main" id="{2F0400B5-5F02-40DA-A035-4A546C178B6D}"/>
                    </a:ext>
                  </a:extLst>
                </p:cNvPr>
                <p:cNvSpPr txBox="1"/>
                <p:nvPr/>
              </p:nvSpPr>
              <p:spPr>
                <a:xfrm>
                  <a:off x="3986742" y="1496329"/>
                  <a:ext cx="965347" cy="480556"/>
                </a:xfrm>
                <a:prstGeom prst="rect">
                  <a:avLst/>
                </a:prstGeom>
                <a:noFill/>
              </p:spPr>
              <p:txBody>
                <a:bodyPr wrap="square" rtlCol="0" anchor="ctr">
                  <a:spAutoFit/>
                </a:bodyPr>
                <a:lstStyle/>
                <a:p>
                  <a:pPr algn="ctr"/>
                  <a:r>
                    <a:rPr lang="en-US" sz="1200">
                      <a:latin typeface="+mj-lt"/>
                    </a:rPr>
                    <a:t>Service Principal</a:t>
                  </a:r>
                </a:p>
              </p:txBody>
            </p:sp>
            <p:pic>
              <p:nvPicPr>
                <p:cNvPr id="167" name="Picture 166">
                  <a:extLst>
                    <a:ext uri="{FF2B5EF4-FFF2-40B4-BE49-F238E27FC236}">
                      <a16:creationId xmlns:a16="http://schemas.microsoft.com/office/drawing/2014/main" id="{82598CFF-DDD3-41C0-A052-B774CAD6DF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7487" y="1023404"/>
                  <a:ext cx="525214" cy="525214"/>
                </a:xfrm>
                <a:prstGeom prst="rect">
                  <a:avLst/>
                </a:prstGeom>
              </p:spPr>
            </p:pic>
            <p:grpSp>
              <p:nvGrpSpPr>
                <p:cNvPr id="168" name="Group 167">
                  <a:extLst>
                    <a:ext uri="{FF2B5EF4-FFF2-40B4-BE49-F238E27FC236}">
                      <a16:creationId xmlns:a16="http://schemas.microsoft.com/office/drawing/2014/main" id="{C1EC533A-7235-438A-96A7-F091D128E362}"/>
                    </a:ext>
                  </a:extLst>
                </p:cNvPr>
                <p:cNvGrpSpPr/>
                <p:nvPr/>
              </p:nvGrpSpPr>
              <p:grpSpPr>
                <a:xfrm>
                  <a:off x="2896172" y="1039780"/>
                  <a:ext cx="965347" cy="860493"/>
                  <a:chOff x="2124870" y="935991"/>
                  <a:chExt cx="965347" cy="860493"/>
                </a:xfrm>
              </p:grpSpPr>
              <p:sp>
                <p:nvSpPr>
                  <p:cNvPr id="172" name="TextBox 171">
                    <a:extLst>
                      <a:ext uri="{FF2B5EF4-FFF2-40B4-BE49-F238E27FC236}">
                        <a16:creationId xmlns:a16="http://schemas.microsoft.com/office/drawing/2014/main" id="{2F70A1EB-4E14-46B0-A61C-05B90E07B5CC}"/>
                      </a:ext>
                    </a:extLst>
                  </p:cNvPr>
                  <p:cNvSpPr txBox="1"/>
                  <p:nvPr/>
                </p:nvSpPr>
                <p:spPr>
                  <a:xfrm>
                    <a:off x="2124870" y="1519485"/>
                    <a:ext cx="965347" cy="276999"/>
                  </a:xfrm>
                  <a:prstGeom prst="rect">
                    <a:avLst/>
                  </a:prstGeom>
                  <a:noFill/>
                </p:spPr>
                <p:txBody>
                  <a:bodyPr wrap="square" rtlCol="0" anchor="ctr">
                    <a:spAutoFit/>
                  </a:bodyPr>
                  <a:lstStyle/>
                  <a:p>
                    <a:pPr algn="ctr"/>
                    <a:r>
                      <a:rPr lang="en-US" sz="1200">
                        <a:latin typeface="+mj-lt"/>
                      </a:rPr>
                      <a:t>Group</a:t>
                    </a:r>
                  </a:p>
                </p:txBody>
              </p:sp>
              <p:grpSp>
                <p:nvGrpSpPr>
                  <p:cNvPr id="173" name="Group 4">
                    <a:extLst>
                      <a:ext uri="{FF2B5EF4-FFF2-40B4-BE49-F238E27FC236}">
                        <a16:creationId xmlns:a16="http://schemas.microsoft.com/office/drawing/2014/main" id="{1C5BE6F0-570C-44C3-9151-8351A64F1426}"/>
                      </a:ext>
                    </a:extLst>
                  </p:cNvPr>
                  <p:cNvGrpSpPr>
                    <a:grpSpLocks noChangeAspect="1"/>
                  </p:cNvGrpSpPr>
                  <p:nvPr/>
                </p:nvGrpSpPr>
                <p:grpSpPr bwMode="auto">
                  <a:xfrm>
                    <a:off x="2125043" y="935991"/>
                    <a:ext cx="965000" cy="608691"/>
                    <a:chOff x="388" y="817"/>
                    <a:chExt cx="910" cy="574"/>
                  </a:xfrm>
                </p:grpSpPr>
                <p:sp>
                  <p:nvSpPr>
                    <p:cNvPr id="174" name="AutoShape 3">
                      <a:extLst>
                        <a:ext uri="{FF2B5EF4-FFF2-40B4-BE49-F238E27FC236}">
                          <a16:creationId xmlns:a16="http://schemas.microsoft.com/office/drawing/2014/main" id="{143EC3C1-FEAA-478C-98D5-0D68EB8F4DC9}"/>
                        </a:ext>
                      </a:extLst>
                    </p:cNvPr>
                    <p:cNvSpPr>
                      <a:spLocks noChangeAspect="1" noChangeArrowheads="1" noTextEdit="1"/>
                    </p:cNvSpPr>
                    <p:nvPr/>
                  </p:nvSpPr>
                  <p:spPr bwMode="auto">
                    <a:xfrm>
                      <a:off x="436" y="817"/>
                      <a:ext cx="81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5" name="Freeform 5">
                      <a:extLst>
                        <a:ext uri="{FF2B5EF4-FFF2-40B4-BE49-F238E27FC236}">
                          <a16:creationId xmlns:a16="http://schemas.microsoft.com/office/drawing/2014/main" id="{81932577-1C32-4AC4-B47B-2DD4E99C5DA1}"/>
                        </a:ext>
                      </a:extLst>
                    </p:cNvPr>
                    <p:cNvSpPr>
                      <a:spLocks/>
                    </p:cNvSpPr>
                    <p:nvPr/>
                  </p:nvSpPr>
                  <p:spPr bwMode="auto">
                    <a:xfrm>
                      <a:off x="971"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6" name="Freeform 6">
                      <a:extLst>
                        <a:ext uri="{FF2B5EF4-FFF2-40B4-BE49-F238E27FC236}">
                          <a16:creationId xmlns:a16="http://schemas.microsoft.com/office/drawing/2014/main" id="{30E5C71E-A139-4D3B-92EF-7D25B0DDDA0E}"/>
                        </a:ext>
                      </a:extLst>
                    </p:cNvPr>
                    <p:cNvSpPr>
                      <a:spLocks/>
                    </p:cNvSpPr>
                    <p:nvPr/>
                  </p:nvSpPr>
                  <p:spPr bwMode="auto">
                    <a:xfrm>
                      <a:off x="388"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7" name="Freeform 7">
                      <a:extLst>
                        <a:ext uri="{FF2B5EF4-FFF2-40B4-BE49-F238E27FC236}">
                          <a16:creationId xmlns:a16="http://schemas.microsoft.com/office/drawing/2014/main" id="{D250B67A-5378-4750-B83C-2EB4012EBE8F}"/>
                        </a:ext>
                      </a:extLst>
                    </p:cNvPr>
                    <p:cNvSpPr>
                      <a:spLocks/>
                    </p:cNvSpPr>
                    <p:nvPr/>
                  </p:nvSpPr>
                  <p:spPr bwMode="auto">
                    <a:xfrm>
                      <a:off x="681" y="1017"/>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001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pic>
              <p:nvPicPr>
                <p:cNvPr id="169" name="Picture 168">
                  <a:extLst>
                    <a:ext uri="{FF2B5EF4-FFF2-40B4-BE49-F238E27FC236}">
                      <a16:creationId xmlns:a16="http://schemas.microsoft.com/office/drawing/2014/main" id="{D15E97F8-FEFE-42A8-B299-C17BEE6D8D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2301" y="924752"/>
                  <a:ext cx="654229" cy="654229"/>
                </a:xfrm>
                <a:prstGeom prst="rect">
                  <a:avLst/>
                </a:prstGeom>
              </p:spPr>
            </p:pic>
            <p:sp>
              <p:nvSpPr>
                <p:cNvPr id="170" name="Rectangle 169">
                  <a:extLst>
                    <a:ext uri="{FF2B5EF4-FFF2-40B4-BE49-F238E27FC236}">
                      <a16:creationId xmlns:a16="http://schemas.microsoft.com/office/drawing/2014/main" id="{F72EC062-05CC-44B4-9A52-C3249882E40F}"/>
                    </a:ext>
                  </a:extLst>
                </p:cNvPr>
                <p:cNvSpPr/>
                <p:nvPr/>
              </p:nvSpPr>
              <p:spPr>
                <a:xfrm>
                  <a:off x="1889112" y="485021"/>
                  <a:ext cx="3130470" cy="36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TextBox 170">
                  <a:extLst>
                    <a:ext uri="{FF2B5EF4-FFF2-40B4-BE49-F238E27FC236}">
                      <a16:creationId xmlns:a16="http://schemas.microsoft.com/office/drawing/2014/main" id="{3DD34A30-E8D0-4DFC-B3C2-30E2B031592C}"/>
                    </a:ext>
                  </a:extLst>
                </p:cNvPr>
                <p:cNvSpPr txBox="1"/>
                <p:nvPr/>
              </p:nvSpPr>
              <p:spPr>
                <a:xfrm>
                  <a:off x="2812346" y="526522"/>
                  <a:ext cx="1284002" cy="276999"/>
                </a:xfrm>
                <a:prstGeom prst="rect">
                  <a:avLst/>
                </a:prstGeom>
                <a:noFill/>
              </p:spPr>
              <p:txBody>
                <a:bodyPr wrap="square" rtlCol="0" anchor="ctr">
                  <a:spAutoFit/>
                </a:bodyPr>
                <a:lstStyle/>
                <a:p>
                  <a:r>
                    <a:rPr lang="en-US" sz="1100" b="1">
                      <a:solidFill>
                        <a:schemeClr val="bg1"/>
                      </a:solidFill>
                      <a:latin typeface="+mj-lt"/>
                    </a:rPr>
                    <a:t>Service principal</a:t>
                  </a:r>
                </a:p>
              </p:txBody>
            </p:sp>
            <p:pic>
              <p:nvPicPr>
                <p:cNvPr id="90" name="Picture 89">
                  <a:extLst>
                    <a:ext uri="{FF2B5EF4-FFF2-40B4-BE49-F238E27FC236}">
                      <a16:creationId xmlns:a16="http://schemas.microsoft.com/office/drawing/2014/main" id="{A58E9C27-31AD-4093-BAEA-87A6F4D2A6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9966" y="987937"/>
                  <a:ext cx="525214" cy="525214"/>
                </a:xfrm>
                <a:prstGeom prst="rect">
                  <a:avLst/>
                </a:prstGeom>
              </p:spPr>
            </p:pic>
            <p:sp>
              <p:nvSpPr>
                <p:cNvPr id="91" name="Rectangle 90">
                  <a:extLst>
                    <a:ext uri="{FF2B5EF4-FFF2-40B4-BE49-F238E27FC236}">
                      <a16:creationId xmlns:a16="http://schemas.microsoft.com/office/drawing/2014/main" id="{BC9E997E-197D-4C38-9F3F-59F954AECB8C}"/>
                    </a:ext>
                  </a:extLst>
                </p:cNvPr>
                <p:cNvSpPr/>
                <p:nvPr/>
              </p:nvSpPr>
              <p:spPr>
                <a:xfrm>
                  <a:off x="1921591" y="449554"/>
                  <a:ext cx="3130470" cy="36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0" name="Oval 109">
                <a:extLst>
                  <a:ext uri="{FF2B5EF4-FFF2-40B4-BE49-F238E27FC236}">
                    <a16:creationId xmlns:a16="http://schemas.microsoft.com/office/drawing/2014/main" id="{F6E2617E-DA35-485C-8AEF-0653D966E696}"/>
                  </a:ext>
                </a:extLst>
              </p:cNvPr>
              <p:cNvSpPr/>
              <p:nvPr/>
            </p:nvSpPr>
            <p:spPr>
              <a:xfrm>
                <a:off x="4483898" y="641412"/>
                <a:ext cx="396000" cy="396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1</a:t>
                </a:r>
              </a:p>
            </p:txBody>
          </p:sp>
        </p:grpSp>
        <p:grpSp>
          <p:nvGrpSpPr>
            <p:cNvPr id="111" name="Group 110">
              <a:extLst>
                <a:ext uri="{FF2B5EF4-FFF2-40B4-BE49-F238E27FC236}">
                  <a16:creationId xmlns:a16="http://schemas.microsoft.com/office/drawing/2014/main" id="{B0BC1609-774E-482B-BBC3-66CDAAD8009A}"/>
                </a:ext>
              </a:extLst>
            </p:cNvPr>
            <p:cNvGrpSpPr/>
            <p:nvPr/>
          </p:nvGrpSpPr>
          <p:grpSpPr>
            <a:xfrm>
              <a:off x="750593" y="3334890"/>
              <a:ext cx="2867700" cy="2934148"/>
              <a:chOff x="3758691" y="3318769"/>
              <a:chExt cx="2957327" cy="3054210"/>
            </a:xfrm>
          </p:grpSpPr>
          <p:grpSp>
            <p:nvGrpSpPr>
              <p:cNvPr id="156" name="Group 155">
                <a:extLst>
                  <a:ext uri="{FF2B5EF4-FFF2-40B4-BE49-F238E27FC236}">
                    <a16:creationId xmlns:a16="http://schemas.microsoft.com/office/drawing/2014/main" id="{10E6FD0B-B718-4FAD-9B6D-81CA5E5F9E56}"/>
                  </a:ext>
                </a:extLst>
              </p:cNvPr>
              <p:cNvGrpSpPr/>
              <p:nvPr/>
            </p:nvGrpSpPr>
            <p:grpSpPr>
              <a:xfrm>
                <a:off x="3931449" y="3334669"/>
                <a:ext cx="2784569" cy="3038310"/>
                <a:chOff x="5600369" y="3713370"/>
                <a:chExt cx="2784569" cy="3038310"/>
              </a:xfrm>
            </p:grpSpPr>
            <p:sp>
              <p:nvSpPr>
                <p:cNvPr id="158" name="Rectangle: Rounded Corners 12">
                  <a:extLst>
                    <a:ext uri="{FF2B5EF4-FFF2-40B4-BE49-F238E27FC236}">
                      <a16:creationId xmlns:a16="http://schemas.microsoft.com/office/drawing/2014/main" id="{D704BD64-461B-4EA6-9101-42E4AEEE4CF6}"/>
                    </a:ext>
                  </a:extLst>
                </p:cNvPr>
                <p:cNvSpPr/>
                <p:nvPr/>
              </p:nvSpPr>
              <p:spPr>
                <a:xfrm>
                  <a:off x="5600369" y="3713370"/>
                  <a:ext cx="2784569" cy="3038310"/>
                </a:xfrm>
                <a:prstGeom prst="roundRect">
                  <a:avLst>
                    <a:gd name="adj" fmla="val 0"/>
                  </a:avLst>
                </a:prstGeom>
                <a:solidFill>
                  <a:srgbClr val="E6E6E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9" name="Group 158">
                  <a:extLst>
                    <a:ext uri="{FF2B5EF4-FFF2-40B4-BE49-F238E27FC236}">
                      <a16:creationId xmlns:a16="http://schemas.microsoft.com/office/drawing/2014/main" id="{1B42D01E-96EE-41A7-AF97-0BAAC0C16912}"/>
                    </a:ext>
                  </a:extLst>
                </p:cNvPr>
                <p:cNvGrpSpPr/>
                <p:nvPr/>
              </p:nvGrpSpPr>
              <p:grpSpPr>
                <a:xfrm>
                  <a:off x="5723169" y="4208710"/>
                  <a:ext cx="2538969" cy="2333170"/>
                  <a:chOff x="940177" y="3616443"/>
                  <a:chExt cx="2538969" cy="2333170"/>
                </a:xfrm>
              </p:grpSpPr>
              <p:sp>
                <p:nvSpPr>
                  <p:cNvPr id="162" name="Rectangle: Rounded Corners 37">
                    <a:extLst>
                      <a:ext uri="{FF2B5EF4-FFF2-40B4-BE49-F238E27FC236}">
                        <a16:creationId xmlns:a16="http://schemas.microsoft.com/office/drawing/2014/main" id="{A2365D38-2495-4652-BB06-9DDF7E2D292A}"/>
                      </a:ext>
                    </a:extLst>
                  </p:cNvPr>
                  <p:cNvSpPr/>
                  <p:nvPr/>
                </p:nvSpPr>
                <p:spPr>
                  <a:xfrm>
                    <a:off x="940177" y="3616443"/>
                    <a:ext cx="2538969" cy="1603248"/>
                  </a:xfrm>
                  <a:prstGeom prst="roundRect">
                    <a:avLst>
                      <a:gd name="adj" fmla="val 0"/>
                    </a:avLst>
                  </a:prstGeom>
                  <a:ln>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r>
                      <a:rPr lang="en-US" sz="1100" dirty="0">
                        <a:latin typeface="Consolas" panose="020B0609020204030204" pitchFamily="49" charset="0"/>
                      </a:rPr>
                      <a:t>Owner</a:t>
                    </a:r>
                  </a:p>
                  <a:p>
                    <a:r>
                      <a:rPr lang="en-US" sz="1100" dirty="0">
                        <a:latin typeface="Consolas" panose="020B0609020204030204" pitchFamily="49" charset="0"/>
                      </a:rPr>
                      <a:t>Contributor</a:t>
                    </a:r>
                  </a:p>
                  <a:p>
                    <a:r>
                      <a:rPr lang="en-US" sz="1100" dirty="0">
                        <a:latin typeface="Consolas" panose="020B0609020204030204" pitchFamily="49" charset="0"/>
                      </a:rPr>
                      <a:t>Reader</a:t>
                    </a:r>
                  </a:p>
                  <a:p>
                    <a:r>
                      <a:rPr lang="en-US" sz="1100" dirty="0">
                        <a:latin typeface="Consolas" panose="020B0609020204030204" pitchFamily="49" charset="0"/>
                      </a:rPr>
                      <a:t>…</a:t>
                    </a:r>
                  </a:p>
                  <a:p>
                    <a:r>
                      <a:rPr lang="en-US" sz="1100" dirty="0">
                        <a:latin typeface="Consolas" panose="020B0609020204030204" pitchFamily="49" charset="0"/>
                      </a:rPr>
                      <a:t>Backup Operator</a:t>
                    </a:r>
                  </a:p>
                  <a:p>
                    <a:r>
                      <a:rPr lang="en-US" sz="1100" dirty="0">
                        <a:latin typeface="Consolas" panose="020B0609020204030204" pitchFamily="49" charset="0"/>
                      </a:rPr>
                      <a:t>Security Reader</a:t>
                    </a:r>
                  </a:p>
                  <a:p>
                    <a:r>
                      <a:rPr lang="en-US" sz="1100" dirty="0">
                        <a:latin typeface="Consolas" panose="020B0609020204030204" pitchFamily="49" charset="0"/>
                      </a:rPr>
                      <a:t>User Access Administrator</a:t>
                    </a:r>
                  </a:p>
                  <a:p>
                    <a:r>
                      <a:rPr lang="en-US" sz="1100" dirty="0">
                        <a:latin typeface="Consolas" panose="020B0609020204030204" pitchFamily="49" charset="0"/>
                      </a:rPr>
                      <a:t>Virtual Machine </a:t>
                    </a:r>
                  </a:p>
                  <a:p>
                    <a:r>
                      <a:rPr lang="en-US" sz="1100" dirty="0">
                        <a:latin typeface="Consolas" panose="020B0609020204030204" pitchFamily="49" charset="0"/>
                      </a:rPr>
                      <a:t>Contributor</a:t>
                    </a:r>
                  </a:p>
                </p:txBody>
              </p:sp>
              <p:sp>
                <p:nvSpPr>
                  <p:cNvPr id="163" name="Rectangle: Rounded Corners 38">
                    <a:extLst>
                      <a:ext uri="{FF2B5EF4-FFF2-40B4-BE49-F238E27FC236}">
                        <a16:creationId xmlns:a16="http://schemas.microsoft.com/office/drawing/2014/main" id="{9C553A77-7FAE-46B3-9213-AB877AAE72E3}"/>
                      </a:ext>
                    </a:extLst>
                  </p:cNvPr>
                  <p:cNvSpPr/>
                  <p:nvPr/>
                </p:nvSpPr>
                <p:spPr>
                  <a:xfrm>
                    <a:off x="940177" y="5358432"/>
                    <a:ext cx="2538968" cy="591181"/>
                  </a:xfrm>
                  <a:prstGeom prst="roundRect">
                    <a:avLst>
                      <a:gd name="adj" fmla="val 0"/>
                    </a:avLst>
                  </a:prstGeom>
                  <a:ln>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r>
                      <a:rPr lang="en-US" sz="1100">
                        <a:latin typeface="Consolas" panose="020B0609020204030204" pitchFamily="49" charset="0"/>
                      </a:rPr>
                      <a:t>Reader Support Tickets</a:t>
                    </a:r>
                  </a:p>
                  <a:p>
                    <a:r>
                      <a:rPr lang="en-US" sz="1100">
                        <a:latin typeface="Consolas" panose="020B0609020204030204" pitchFamily="49" charset="0"/>
                      </a:rPr>
                      <a:t>Virtual Machine Operator</a:t>
                    </a:r>
                  </a:p>
                </p:txBody>
              </p:sp>
            </p:grpSp>
            <p:sp>
              <p:nvSpPr>
                <p:cNvPr id="160" name="Rectangle 159">
                  <a:extLst>
                    <a:ext uri="{FF2B5EF4-FFF2-40B4-BE49-F238E27FC236}">
                      <a16:creationId xmlns:a16="http://schemas.microsoft.com/office/drawing/2014/main" id="{22CFBF67-0612-4AE0-940D-65FB5DD4F5DF}"/>
                    </a:ext>
                  </a:extLst>
                </p:cNvPr>
                <p:cNvSpPr/>
                <p:nvPr/>
              </p:nvSpPr>
              <p:spPr>
                <a:xfrm>
                  <a:off x="5606846" y="3722284"/>
                  <a:ext cx="2778091" cy="36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TextBox 160">
                  <a:extLst>
                    <a:ext uri="{FF2B5EF4-FFF2-40B4-BE49-F238E27FC236}">
                      <a16:creationId xmlns:a16="http://schemas.microsoft.com/office/drawing/2014/main" id="{C8547981-7B1A-4E3C-84A9-E9883A0DEFC9}"/>
                    </a:ext>
                  </a:extLst>
                </p:cNvPr>
                <p:cNvSpPr txBox="1"/>
                <p:nvPr/>
              </p:nvSpPr>
              <p:spPr>
                <a:xfrm>
                  <a:off x="6334825" y="3766127"/>
                  <a:ext cx="1322134" cy="272315"/>
                </a:xfrm>
                <a:prstGeom prst="rect">
                  <a:avLst/>
                </a:prstGeom>
                <a:noFill/>
              </p:spPr>
              <p:txBody>
                <a:bodyPr wrap="square" rtlCol="0" anchor="ctr">
                  <a:spAutoFit/>
                </a:bodyPr>
                <a:lstStyle/>
                <a:p>
                  <a:r>
                    <a:rPr lang="en-US" sz="1100" b="1">
                      <a:solidFill>
                        <a:schemeClr val="bg1"/>
                      </a:solidFill>
                      <a:latin typeface="+mj-lt"/>
                    </a:rPr>
                    <a:t>Role definition</a:t>
                  </a:r>
                </a:p>
              </p:txBody>
            </p:sp>
          </p:grpSp>
          <p:sp>
            <p:nvSpPr>
              <p:cNvPr id="157" name="Oval 156">
                <a:extLst>
                  <a:ext uri="{FF2B5EF4-FFF2-40B4-BE49-F238E27FC236}">
                    <a16:creationId xmlns:a16="http://schemas.microsoft.com/office/drawing/2014/main" id="{676DF9C3-8A97-4B5D-B477-E235EC423217}"/>
                  </a:ext>
                </a:extLst>
              </p:cNvPr>
              <p:cNvSpPr/>
              <p:nvPr/>
            </p:nvSpPr>
            <p:spPr>
              <a:xfrm>
                <a:off x="3758691" y="3318769"/>
                <a:ext cx="408377" cy="4122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2</a:t>
                </a:r>
              </a:p>
            </p:txBody>
          </p:sp>
        </p:grpSp>
        <p:grpSp>
          <p:nvGrpSpPr>
            <p:cNvPr id="112" name="Group 111">
              <a:extLst>
                <a:ext uri="{FF2B5EF4-FFF2-40B4-BE49-F238E27FC236}">
                  <a16:creationId xmlns:a16="http://schemas.microsoft.com/office/drawing/2014/main" id="{E2E81761-37B4-4532-A381-4716095F43E2}"/>
                </a:ext>
              </a:extLst>
            </p:cNvPr>
            <p:cNvGrpSpPr/>
            <p:nvPr/>
          </p:nvGrpSpPr>
          <p:grpSpPr>
            <a:xfrm>
              <a:off x="8448069" y="3330334"/>
              <a:ext cx="3168527" cy="2937138"/>
              <a:chOff x="7035333" y="3314027"/>
              <a:chExt cx="3267556" cy="3057322"/>
            </a:xfrm>
          </p:grpSpPr>
          <p:grpSp>
            <p:nvGrpSpPr>
              <p:cNvPr id="114" name="Group 113">
                <a:extLst>
                  <a:ext uri="{FF2B5EF4-FFF2-40B4-BE49-F238E27FC236}">
                    <a16:creationId xmlns:a16="http://schemas.microsoft.com/office/drawing/2014/main" id="{9C27D180-6AEF-4D02-8D9D-C912083BA92C}"/>
                  </a:ext>
                </a:extLst>
              </p:cNvPr>
              <p:cNvGrpSpPr/>
              <p:nvPr/>
            </p:nvGrpSpPr>
            <p:grpSpPr>
              <a:xfrm>
                <a:off x="7229493" y="3334669"/>
                <a:ext cx="3073396" cy="3036680"/>
                <a:chOff x="8898413" y="3713370"/>
                <a:chExt cx="3073396" cy="3036680"/>
              </a:xfrm>
            </p:grpSpPr>
            <p:sp>
              <p:nvSpPr>
                <p:cNvPr id="116" name="Rectangle: Rounded Corners 13">
                  <a:extLst>
                    <a:ext uri="{FF2B5EF4-FFF2-40B4-BE49-F238E27FC236}">
                      <a16:creationId xmlns:a16="http://schemas.microsoft.com/office/drawing/2014/main" id="{3B4C963C-0F54-426E-AE8E-70FEFA15311F}"/>
                    </a:ext>
                  </a:extLst>
                </p:cNvPr>
                <p:cNvSpPr/>
                <p:nvPr/>
              </p:nvSpPr>
              <p:spPr>
                <a:xfrm>
                  <a:off x="8898414" y="3713370"/>
                  <a:ext cx="3073395" cy="3036680"/>
                </a:xfrm>
                <a:prstGeom prst="roundRect">
                  <a:avLst>
                    <a:gd name="adj" fmla="val 0"/>
                  </a:avLst>
                </a:prstGeom>
                <a:solidFill>
                  <a:srgbClr val="E6E6E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17" name="Group 116">
                  <a:extLst>
                    <a:ext uri="{FF2B5EF4-FFF2-40B4-BE49-F238E27FC236}">
                      <a16:creationId xmlns:a16="http://schemas.microsoft.com/office/drawing/2014/main" id="{BD801821-43CF-460A-A779-4FF5A6073ABF}"/>
                    </a:ext>
                  </a:extLst>
                </p:cNvPr>
                <p:cNvGrpSpPr/>
                <p:nvPr/>
              </p:nvGrpSpPr>
              <p:grpSpPr>
                <a:xfrm>
                  <a:off x="9219187" y="4845098"/>
                  <a:ext cx="274457" cy="274457"/>
                  <a:chOff x="1693069" y="570420"/>
                  <a:chExt cx="604150" cy="604150"/>
                </a:xfrm>
              </p:grpSpPr>
              <p:cxnSp>
                <p:nvCxnSpPr>
                  <p:cNvPr id="154" name="Straight Connector 153">
                    <a:extLst>
                      <a:ext uri="{FF2B5EF4-FFF2-40B4-BE49-F238E27FC236}">
                        <a16:creationId xmlns:a16="http://schemas.microsoft.com/office/drawing/2014/main" id="{9065C35E-7E46-4886-8432-AD6B7BDD8C0C}"/>
                      </a:ext>
                    </a:extLst>
                  </p:cNvPr>
                  <p:cNvCxnSpPr>
                    <a:cxnSpLocks/>
                  </p:cNvCxnSpPr>
                  <p:nvPr/>
                </p:nvCxnSpPr>
                <p:spPr>
                  <a:xfrm>
                    <a:off x="1693069" y="57042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054BEF3E-1F2B-4524-8D96-37B9CA545C30}"/>
                      </a:ext>
                    </a:extLst>
                  </p:cNvPr>
                  <p:cNvCxnSpPr>
                    <a:cxnSpLocks/>
                  </p:cNvCxnSpPr>
                  <p:nvPr/>
                </p:nvCxnSpPr>
                <p:spPr>
                  <a:xfrm rot="5400000">
                    <a:off x="1995144" y="86869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grpSp>
            <p:grpSp>
              <p:nvGrpSpPr>
                <p:cNvPr id="118" name="Group 117">
                  <a:extLst>
                    <a:ext uri="{FF2B5EF4-FFF2-40B4-BE49-F238E27FC236}">
                      <a16:creationId xmlns:a16="http://schemas.microsoft.com/office/drawing/2014/main" id="{6FE25A1A-B789-4C57-B6C1-F0AC8E63FCBD}"/>
                    </a:ext>
                  </a:extLst>
                </p:cNvPr>
                <p:cNvGrpSpPr/>
                <p:nvPr/>
              </p:nvGrpSpPr>
              <p:grpSpPr>
                <a:xfrm>
                  <a:off x="10165527" y="6032230"/>
                  <a:ext cx="274457" cy="274457"/>
                  <a:chOff x="1693069" y="570420"/>
                  <a:chExt cx="604150" cy="604150"/>
                </a:xfrm>
              </p:grpSpPr>
              <p:cxnSp>
                <p:nvCxnSpPr>
                  <p:cNvPr id="152" name="Straight Connector 151">
                    <a:extLst>
                      <a:ext uri="{FF2B5EF4-FFF2-40B4-BE49-F238E27FC236}">
                        <a16:creationId xmlns:a16="http://schemas.microsoft.com/office/drawing/2014/main" id="{6AE79EEF-16D5-4B48-B8F5-53D2A18EE1BC}"/>
                      </a:ext>
                    </a:extLst>
                  </p:cNvPr>
                  <p:cNvCxnSpPr>
                    <a:cxnSpLocks/>
                  </p:cNvCxnSpPr>
                  <p:nvPr/>
                </p:nvCxnSpPr>
                <p:spPr>
                  <a:xfrm>
                    <a:off x="1693069" y="57042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cxnSp>
                <p:nvCxnSpPr>
                  <p:cNvPr id="153" name="Straight Connector 152">
                    <a:extLst>
                      <a:ext uri="{FF2B5EF4-FFF2-40B4-BE49-F238E27FC236}">
                        <a16:creationId xmlns:a16="http://schemas.microsoft.com/office/drawing/2014/main" id="{1826DD58-8527-4CA2-A70D-19DA3E985B8B}"/>
                      </a:ext>
                    </a:extLst>
                  </p:cNvPr>
                  <p:cNvCxnSpPr>
                    <a:cxnSpLocks/>
                  </p:cNvCxnSpPr>
                  <p:nvPr/>
                </p:nvCxnSpPr>
                <p:spPr>
                  <a:xfrm rot="5400000">
                    <a:off x="1995144" y="86869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grpSp>
            <p:grpSp>
              <p:nvGrpSpPr>
                <p:cNvPr id="119" name="Group 118">
                  <a:extLst>
                    <a:ext uri="{FF2B5EF4-FFF2-40B4-BE49-F238E27FC236}">
                      <a16:creationId xmlns:a16="http://schemas.microsoft.com/office/drawing/2014/main" id="{D2948530-170C-4A1E-99EB-EBDD63BA2A12}"/>
                    </a:ext>
                  </a:extLst>
                </p:cNvPr>
                <p:cNvGrpSpPr/>
                <p:nvPr/>
              </p:nvGrpSpPr>
              <p:grpSpPr>
                <a:xfrm>
                  <a:off x="9674726" y="5542896"/>
                  <a:ext cx="274457" cy="274457"/>
                  <a:chOff x="1693069" y="570420"/>
                  <a:chExt cx="604150" cy="604150"/>
                </a:xfrm>
              </p:grpSpPr>
              <p:cxnSp>
                <p:nvCxnSpPr>
                  <p:cNvPr id="150" name="Straight Connector 149">
                    <a:extLst>
                      <a:ext uri="{FF2B5EF4-FFF2-40B4-BE49-F238E27FC236}">
                        <a16:creationId xmlns:a16="http://schemas.microsoft.com/office/drawing/2014/main" id="{05721198-604A-4352-8B48-D84E28BD9A09}"/>
                      </a:ext>
                    </a:extLst>
                  </p:cNvPr>
                  <p:cNvCxnSpPr>
                    <a:cxnSpLocks/>
                  </p:cNvCxnSpPr>
                  <p:nvPr/>
                </p:nvCxnSpPr>
                <p:spPr>
                  <a:xfrm>
                    <a:off x="1693069" y="57042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cxnSp>
                <p:nvCxnSpPr>
                  <p:cNvPr id="151" name="Straight Connector 150">
                    <a:extLst>
                      <a:ext uri="{FF2B5EF4-FFF2-40B4-BE49-F238E27FC236}">
                        <a16:creationId xmlns:a16="http://schemas.microsoft.com/office/drawing/2014/main" id="{F7739454-6B6E-480A-A709-B405B941422D}"/>
                      </a:ext>
                    </a:extLst>
                  </p:cNvPr>
                  <p:cNvCxnSpPr>
                    <a:cxnSpLocks/>
                  </p:cNvCxnSpPr>
                  <p:nvPr/>
                </p:nvCxnSpPr>
                <p:spPr>
                  <a:xfrm rot="5400000">
                    <a:off x="1995144" y="86869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grpSp>
            <p:sp>
              <p:nvSpPr>
                <p:cNvPr id="120" name="TextBox 119">
                  <a:extLst>
                    <a:ext uri="{FF2B5EF4-FFF2-40B4-BE49-F238E27FC236}">
                      <a16:creationId xmlns:a16="http://schemas.microsoft.com/office/drawing/2014/main" id="{99815BB4-20A9-4BCE-805A-80F7C256E21E}"/>
                    </a:ext>
                  </a:extLst>
                </p:cNvPr>
                <p:cNvSpPr txBox="1"/>
                <p:nvPr/>
              </p:nvSpPr>
              <p:spPr>
                <a:xfrm>
                  <a:off x="9662492" y="4424634"/>
                  <a:ext cx="1932386" cy="288333"/>
                </a:xfrm>
                <a:prstGeom prst="rect">
                  <a:avLst/>
                </a:prstGeom>
                <a:noFill/>
              </p:spPr>
              <p:txBody>
                <a:bodyPr wrap="square" rtlCol="0" anchor="ctr">
                  <a:spAutoFit/>
                </a:bodyPr>
                <a:lstStyle/>
                <a:p>
                  <a:r>
                    <a:rPr lang="en-US" sz="1200">
                      <a:latin typeface="Segoe UI Light" panose="020B0502040204020203" pitchFamily="34" charset="0"/>
                      <a:cs typeface="Segoe UI Light" panose="020B0502040204020203" pitchFamily="34" charset="0"/>
                    </a:rPr>
                    <a:t>Management group</a:t>
                  </a:r>
                </a:p>
              </p:txBody>
            </p:sp>
            <p:sp>
              <p:nvSpPr>
                <p:cNvPr id="121" name="TextBox 120">
                  <a:extLst>
                    <a:ext uri="{FF2B5EF4-FFF2-40B4-BE49-F238E27FC236}">
                      <a16:creationId xmlns:a16="http://schemas.microsoft.com/office/drawing/2014/main" id="{43E91103-728E-4921-8992-7F8F8084023A}"/>
                    </a:ext>
                  </a:extLst>
                </p:cNvPr>
                <p:cNvSpPr txBox="1"/>
                <p:nvPr/>
              </p:nvSpPr>
              <p:spPr>
                <a:xfrm>
                  <a:off x="9917085" y="5004212"/>
                  <a:ext cx="1344071" cy="288333"/>
                </a:xfrm>
                <a:prstGeom prst="rect">
                  <a:avLst/>
                </a:prstGeom>
                <a:noFill/>
              </p:spPr>
              <p:txBody>
                <a:bodyPr wrap="square" rtlCol="0" anchor="ctr">
                  <a:spAutoFit/>
                </a:bodyPr>
                <a:lstStyle/>
                <a:p>
                  <a:r>
                    <a:rPr lang="en-US" sz="1200">
                      <a:latin typeface="Segoe UI Light" panose="020B0502040204020203" pitchFamily="34" charset="0"/>
                      <a:cs typeface="Segoe UI Light" panose="020B0502040204020203" pitchFamily="34" charset="0"/>
                    </a:rPr>
                    <a:t>Subscription</a:t>
                  </a:r>
                </a:p>
              </p:txBody>
            </p:sp>
            <p:sp>
              <p:nvSpPr>
                <p:cNvPr id="122" name="TextBox 121">
                  <a:extLst>
                    <a:ext uri="{FF2B5EF4-FFF2-40B4-BE49-F238E27FC236}">
                      <a16:creationId xmlns:a16="http://schemas.microsoft.com/office/drawing/2014/main" id="{0104524B-A918-4A78-BD34-FB13CB85AF09}"/>
                    </a:ext>
                  </a:extLst>
                </p:cNvPr>
                <p:cNvSpPr txBox="1"/>
                <p:nvPr/>
              </p:nvSpPr>
              <p:spPr>
                <a:xfrm>
                  <a:off x="10526619" y="5596238"/>
                  <a:ext cx="1344071" cy="288333"/>
                </a:xfrm>
                <a:prstGeom prst="rect">
                  <a:avLst/>
                </a:prstGeom>
                <a:noFill/>
              </p:spPr>
              <p:txBody>
                <a:bodyPr wrap="square" rtlCol="0" anchor="ctr">
                  <a:spAutoFit/>
                </a:bodyPr>
                <a:lstStyle/>
                <a:p>
                  <a:r>
                    <a:rPr lang="en-US" sz="1200">
                      <a:latin typeface="Segoe UI Light" panose="020B0502040204020203" pitchFamily="34" charset="0"/>
                      <a:cs typeface="Segoe UI Light" panose="020B0502040204020203" pitchFamily="34" charset="0"/>
                    </a:rPr>
                    <a:t>Resource group</a:t>
                  </a:r>
                </a:p>
              </p:txBody>
            </p:sp>
            <p:sp>
              <p:nvSpPr>
                <p:cNvPr id="123" name="TextBox 122">
                  <a:extLst>
                    <a:ext uri="{FF2B5EF4-FFF2-40B4-BE49-F238E27FC236}">
                      <a16:creationId xmlns:a16="http://schemas.microsoft.com/office/drawing/2014/main" id="{70398661-4E5E-458D-B466-673C73A1E8D8}"/>
                    </a:ext>
                  </a:extLst>
                </p:cNvPr>
                <p:cNvSpPr txBox="1"/>
                <p:nvPr/>
              </p:nvSpPr>
              <p:spPr>
                <a:xfrm>
                  <a:off x="10796599" y="6450469"/>
                  <a:ext cx="799791" cy="288333"/>
                </a:xfrm>
                <a:prstGeom prst="rect">
                  <a:avLst/>
                </a:prstGeom>
                <a:noFill/>
              </p:spPr>
              <p:txBody>
                <a:bodyPr wrap="square" rtlCol="0" anchor="ctr">
                  <a:spAutoFit/>
                </a:bodyPr>
                <a:lstStyle/>
                <a:p>
                  <a:pPr algn="ctr"/>
                  <a:r>
                    <a:rPr lang="en-US" sz="1200">
                      <a:latin typeface="Segoe UI Light" panose="020B0502040204020203" pitchFamily="34" charset="0"/>
                      <a:cs typeface="Segoe UI Light" panose="020B0502040204020203" pitchFamily="34" charset="0"/>
                    </a:rPr>
                    <a:t>Resource</a:t>
                  </a:r>
                </a:p>
              </p:txBody>
            </p:sp>
            <p:pic>
              <p:nvPicPr>
                <p:cNvPr id="124" name="Picture 123">
                  <a:extLst>
                    <a:ext uri="{FF2B5EF4-FFF2-40B4-BE49-F238E27FC236}">
                      <a16:creationId xmlns:a16="http://schemas.microsoft.com/office/drawing/2014/main" id="{08A59F15-D1F3-4257-9BDC-280ED0D902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1155" y="5505174"/>
                  <a:ext cx="461023" cy="461023"/>
                </a:xfrm>
                <a:prstGeom prst="rect">
                  <a:avLst/>
                </a:prstGeom>
              </p:spPr>
            </p:pic>
            <p:pic>
              <p:nvPicPr>
                <p:cNvPr id="125" name="Picture 124">
                  <a:extLst>
                    <a:ext uri="{FF2B5EF4-FFF2-40B4-BE49-F238E27FC236}">
                      <a16:creationId xmlns:a16="http://schemas.microsoft.com/office/drawing/2014/main" id="{3D5A0272-2DC2-408E-ADBD-167509A5DA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2998" y="6080426"/>
                  <a:ext cx="427615" cy="427615"/>
                </a:xfrm>
                <a:prstGeom prst="rect">
                  <a:avLst/>
                </a:prstGeom>
              </p:spPr>
            </p:pic>
            <p:pic>
              <p:nvPicPr>
                <p:cNvPr id="126" name="Picture 125">
                  <a:extLst>
                    <a:ext uri="{FF2B5EF4-FFF2-40B4-BE49-F238E27FC236}">
                      <a16:creationId xmlns:a16="http://schemas.microsoft.com/office/drawing/2014/main" id="{35749D77-19B4-460B-8651-3E4ADF2802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43876" y="6085654"/>
                  <a:ext cx="401504" cy="401503"/>
                </a:xfrm>
                <a:prstGeom prst="rect">
                  <a:avLst/>
                </a:prstGeom>
              </p:spPr>
            </p:pic>
            <p:grpSp>
              <p:nvGrpSpPr>
                <p:cNvPr id="127" name="Group 126">
                  <a:extLst>
                    <a:ext uri="{FF2B5EF4-FFF2-40B4-BE49-F238E27FC236}">
                      <a16:creationId xmlns:a16="http://schemas.microsoft.com/office/drawing/2014/main" id="{4A964FA6-E8F6-454E-9732-D00A26A23A88}"/>
                    </a:ext>
                  </a:extLst>
                </p:cNvPr>
                <p:cNvGrpSpPr/>
                <p:nvPr/>
              </p:nvGrpSpPr>
              <p:grpSpPr>
                <a:xfrm>
                  <a:off x="11005577" y="6088264"/>
                  <a:ext cx="383334" cy="383334"/>
                  <a:chOff x="587692" y="3174005"/>
                  <a:chExt cx="780290" cy="780290"/>
                </a:xfrm>
              </p:grpSpPr>
              <p:pic>
                <p:nvPicPr>
                  <p:cNvPr id="148" name="Picture 147">
                    <a:extLst>
                      <a:ext uri="{FF2B5EF4-FFF2-40B4-BE49-F238E27FC236}">
                        <a16:creationId xmlns:a16="http://schemas.microsoft.com/office/drawing/2014/main" id="{05EAC499-4E23-494C-A9E0-B89183BD47B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7692" y="3174005"/>
                    <a:ext cx="780290" cy="780290"/>
                  </a:xfrm>
                  <a:prstGeom prst="rect">
                    <a:avLst/>
                  </a:prstGeom>
                </p:spPr>
              </p:pic>
              <p:sp>
                <p:nvSpPr>
                  <p:cNvPr id="149" name="Rectangle 148">
                    <a:extLst>
                      <a:ext uri="{FF2B5EF4-FFF2-40B4-BE49-F238E27FC236}">
                        <a16:creationId xmlns:a16="http://schemas.microsoft.com/office/drawing/2014/main" id="{6F82106D-8674-4811-8583-A865B704D3A0}"/>
                      </a:ext>
                    </a:extLst>
                  </p:cNvPr>
                  <p:cNvSpPr/>
                  <p:nvPr/>
                </p:nvSpPr>
                <p:spPr>
                  <a:xfrm>
                    <a:off x="766763" y="3412331"/>
                    <a:ext cx="419100" cy="442913"/>
                  </a:xfrm>
                  <a:prstGeom prst="rect">
                    <a:avLst/>
                  </a:prstGeom>
                  <a:solidFill>
                    <a:srgbClr val="0078D4"/>
                  </a:solidFill>
                  <a:ln>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28" name="Picture 127">
                  <a:extLst>
                    <a:ext uri="{FF2B5EF4-FFF2-40B4-BE49-F238E27FC236}">
                      <a16:creationId xmlns:a16="http://schemas.microsoft.com/office/drawing/2014/main" id="{6A3A597E-5265-4D0A-AE81-A2A1E75D44F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69632" y="4973030"/>
                  <a:ext cx="277269" cy="517213"/>
                </a:xfrm>
                <a:prstGeom prst="rect">
                  <a:avLst/>
                </a:prstGeom>
              </p:spPr>
            </p:pic>
            <p:grpSp>
              <p:nvGrpSpPr>
                <p:cNvPr id="129" name="Group 128">
                  <a:extLst>
                    <a:ext uri="{FF2B5EF4-FFF2-40B4-BE49-F238E27FC236}">
                      <a16:creationId xmlns:a16="http://schemas.microsoft.com/office/drawing/2014/main" id="{0FBF372F-AF47-4ED3-80C0-E1F9E5F75FCE}"/>
                    </a:ext>
                  </a:extLst>
                </p:cNvPr>
                <p:cNvGrpSpPr/>
                <p:nvPr/>
              </p:nvGrpSpPr>
              <p:grpSpPr>
                <a:xfrm>
                  <a:off x="8982012" y="4167639"/>
                  <a:ext cx="643547" cy="526047"/>
                  <a:chOff x="3239078" y="1805250"/>
                  <a:chExt cx="730059" cy="596765"/>
                </a:xfrm>
              </p:grpSpPr>
              <p:grpSp>
                <p:nvGrpSpPr>
                  <p:cNvPr id="132" name="Group 131">
                    <a:extLst>
                      <a:ext uri="{FF2B5EF4-FFF2-40B4-BE49-F238E27FC236}">
                        <a16:creationId xmlns:a16="http://schemas.microsoft.com/office/drawing/2014/main" id="{53A99101-D618-46DA-8E21-65AE8BD7FECA}"/>
                      </a:ext>
                    </a:extLst>
                  </p:cNvPr>
                  <p:cNvGrpSpPr/>
                  <p:nvPr/>
                </p:nvGrpSpPr>
                <p:grpSpPr>
                  <a:xfrm>
                    <a:off x="3239078" y="2076586"/>
                    <a:ext cx="347831" cy="325429"/>
                    <a:chOff x="3582484" y="1939425"/>
                    <a:chExt cx="347831" cy="325429"/>
                  </a:xfrm>
                </p:grpSpPr>
                <p:sp>
                  <p:nvSpPr>
                    <p:cNvPr id="142" name="Oval 141">
                      <a:extLst>
                        <a:ext uri="{FF2B5EF4-FFF2-40B4-BE49-F238E27FC236}">
                          <a16:creationId xmlns:a16="http://schemas.microsoft.com/office/drawing/2014/main" id="{CE6843C2-4DED-405C-AA81-D6BA1D06BB94}"/>
                        </a:ext>
                      </a:extLst>
                    </p:cNvPr>
                    <p:cNvSpPr/>
                    <p:nvPr/>
                  </p:nvSpPr>
                  <p:spPr>
                    <a:xfrm>
                      <a:off x="3706393" y="1939425"/>
                      <a:ext cx="100013" cy="100013"/>
                    </a:xfrm>
                    <a:prstGeom prst="ellipse">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3" name="Group 142">
                      <a:extLst>
                        <a:ext uri="{FF2B5EF4-FFF2-40B4-BE49-F238E27FC236}">
                          <a16:creationId xmlns:a16="http://schemas.microsoft.com/office/drawing/2014/main" id="{5EC0C7C6-22FD-47BC-BE1E-31830EFC1E9C}"/>
                        </a:ext>
                      </a:extLst>
                    </p:cNvPr>
                    <p:cNvGrpSpPr/>
                    <p:nvPr/>
                  </p:nvGrpSpPr>
                  <p:grpSpPr>
                    <a:xfrm>
                      <a:off x="3582484" y="2164841"/>
                      <a:ext cx="347831" cy="100013"/>
                      <a:chOff x="3582484" y="2164841"/>
                      <a:chExt cx="347831" cy="100013"/>
                    </a:xfrm>
                  </p:grpSpPr>
                  <p:sp>
                    <p:nvSpPr>
                      <p:cNvPr id="146" name="Oval 145">
                        <a:extLst>
                          <a:ext uri="{FF2B5EF4-FFF2-40B4-BE49-F238E27FC236}">
                            <a16:creationId xmlns:a16="http://schemas.microsoft.com/office/drawing/2014/main" id="{62FCFDDA-20BB-45F3-B6BF-7F5CF587DDED}"/>
                          </a:ext>
                        </a:extLst>
                      </p:cNvPr>
                      <p:cNvSpPr/>
                      <p:nvPr/>
                    </p:nvSpPr>
                    <p:spPr>
                      <a:xfrm>
                        <a:off x="3582484" y="2164841"/>
                        <a:ext cx="100013" cy="100013"/>
                      </a:xfrm>
                      <a:prstGeom prst="ellipse">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Oval 146">
                        <a:extLst>
                          <a:ext uri="{FF2B5EF4-FFF2-40B4-BE49-F238E27FC236}">
                            <a16:creationId xmlns:a16="http://schemas.microsoft.com/office/drawing/2014/main" id="{0C944252-9B5E-4FAC-B502-6F5F484F226D}"/>
                          </a:ext>
                        </a:extLst>
                      </p:cNvPr>
                      <p:cNvSpPr/>
                      <p:nvPr/>
                    </p:nvSpPr>
                    <p:spPr>
                      <a:xfrm>
                        <a:off x="3830302" y="2164841"/>
                        <a:ext cx="100013" cy="100013"/>
                      </a:xfrm>
                      <a:prstGeom prst="ellipse">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4" name="Rectangle 143">
                      <a:extLst>
                        <a:ext uri="{FF2B5EF4-FFF2-40B4-BE49-F238E27FC236}">
                          <a16:creationId xmlns:a16="http://schemas.microsoft.com/office/drawing/2014/main" id="{0F05D15F-3AE9-46C4-8FC7-42C3DCD2B02E}"/>
                        </a:ext>
                      </a:extLst>
                    </p:cNvPr>
                    <p:cNvSpPr/>
                    <p:nvPr/>
                  </p:nvSpPr>
                  <p:spPr>
                    <a:xfrm rot="1683566">
                      <a:off x="3671338" y="1978242"/>
                      <a:ext cx="45719" cy="247214"/>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a:extLst>
                        <a:ext uri="{FF2B5EF4-FFF2-40B4-BE49-F238E27FC236}">
                          <a16:creationId xmlns:a16="http://schemas.microsoft.com/office/drawing/2014/main" id="{A76DDF50-F9A7-4E3F-86A0-38C322E75AE8}"/>
                        </a:ext>
                      </a:extLst>
                    </p:cNvPr>
                    <p:cNvSpPr/>
                    <p:nvPr/>
                  </p:nvSpPr>
                  <p:spPr>
                    <a:xfrm rot="19916434" flipH="1">
                      <a:off x="3803665" y="2000759"/>
                      <a:ext cx="45719" cy="247214"/>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3" name="Oval 132">
                    <a:extLst>
                      <a:ext uri="{FF2B5EF4-FFF2-40B4-BE49-F238E27FC236}">
                        <a16:creationId xmlns:a16="http://schemas.microsoft.com/office/drawing/2014/main" id="{5228EE5B-3FC3-418A-BBE1-4C933A323A28}"/>
                      </a:ext>
                    </a:extLst>
                  </p:cNvPr>
                  <p:cNvSpPr/>
                  <p:nvPr/>
                </p:nvSpPr>
                <p:spPr>
                  <a:xfrm>
                    <a:off x="3745215" y="2076586"/>
                    <a:ext cx="100013" cy="100013"/>
                  </a:xfrm>
                  <a:prstGeom prst="ellipse">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4" name="Group 133">
                    <a:extLst>
                      <a:ext uri="{FF2B5EF4-FFF2-40B4-BE49-F238E27FC236}">
                        <a16:creationId xmlns:a16="http://schemas.microsoft.com/office/drawing/2014/main" id="{5D079673-FD62-4D85-870B-2F6AB1001CCF}"/>
                      </a:ext>
                    </a:extLst>
                  </p:cNvPr>
                  <p:cNvGrpSpPr/>
                  <p:nvPr/>
                </p:nvGrpSpPr>
                <p:grpSpPr>
                  <a:xfrm>
                    <a:off x="3621306" y="2302002"/>
                    <a:ext cx="347831" cy="100013"/>
                    <a:chOff x="3582484" y="2164841"/>
                    <a:chExt cx="347831" cy="100013"/>
                  </a:xfrm>
                </p:grpSpPr>
                <p:sp>
                  <p:nvSpPr>
                    <p:cNvPr id="140" name="Oval 139">
                      <a:extLst>
                        <a:ext uri="{FF2B5EF4-FFF2-40B4-BE49-F238E27FC236}">
                          <a16:creationId xmlns:a16="http://schemas.microsoft.com/office/drawing/2014/main" id="{530CC89F-96F5-4A6E-8BEC-5B333FC00CFD}"/>
                        </a:ext>
                      </a:extLst>
                    </p:cNvPr>
                    <p:cNvSpPr/>
                    <p:nvPr/>
                  </p:nvSpPr>
                  <p:spPr>
                    <a:xfrm>
                      <a:off x="3582484" y="2164841"/>
                      <a:ext cx="100013" cy="100013"/>
                    </a:xfrm>
                    <a:prstGeom prst="ellipse">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Oval 140">
                      <a:extLst>
                        <a:ext uri="{FF2B5EF4-FFF2-40B4-BE49-F238E27FC236}">
                          <a16:creationId xmlns:a16="http://schemas.microsoft.com/office/drawing/2014/main" id="{4A4982CF-974F-450D-8608-5174658C0BC8}"/>
                        </a:ext>
                      </a:extLst>
                    </p:cNvPr>
                    <p:cNvSpPr/>
                    <p:nvPr/>
                  </p:nvSpPr>
                  <p:spPr>
                    <a:xfrm>
                      <a:off x="3830302" y="2164841"/>
                      <a:ext cx="100013" cy="100013"/>
                    </a:xfrm>
                    <a:prstGeom prst="ellipse">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5" name="Rectangle 134">
                    <a:extLst>
                      <a:ext uri="{FF2B5EF4-FFF2-40B4-BE49-F238E27FC236}">
                        <a16:creationId xmlns:a16="http://schemas.microsoft.com/office/drawing/2014/main" id="{CB4DC094-6E39-4DC4-97AC-F47C70834892}"/>
                      </a:ext>
                    </a:extLst>
                  </p:cNvPr>
                  <p:cNvSpPr/>
                  <p:nvPr/>
                </p:nvSpPr>
                <p:spPr>
                  <a:xfrm rot="1683566">
                    <a:off x="3710160" y="2115403"/>
                    <a:ext cx="45719" cy="247214"/>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ectangle 135">
                    <a:extLst>
                      <a:ext uri="{FF2B5EF4-FFF2-40B4-BE49-F238E27FC236}">
                        <a16:creationId xmlns:a16="http://schemas.microsoft.com/office/drawing/2014/main" id="{1AB65C3D-2A57-4A6C-91DD-2C851F5F6425}"/>
                      </a:ext>
                    </a:extLst>
                  </p:cNvPr>
                  <p:cNvSpPr/>
                  <p:nvPr/>
                </p:nvSpPr>
                <p:spPr>
                  <a:xfrm rot="19916434" flipH="1">
                    <a:off x="3842487" y="2137920"/>
                    <a:ext cx="45719" cy="247214"/>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Oval 136">
                    <a:extLst>
                      <a:ext uri="{FF2B5EF4-FFF2-40B4-BE49-F238E27FC236}">
                        <a16:creationId xmlns:a16="http://schemas.microsoft.com/office/drawing/2014/main" id="{F2EDCDCB-12B8-45B6-8FBB-C2E67B14ADB4}"/>
                      </a:ext>
                    </a:extLst>
                  </p:cNvPr>
                  <p:cNvSpPr/>
                  <p:nvPr/>
                </p:nvSpPr>
                <p:spPr>
                  <a:xfrm>
                    <a:off x="3554690" y="1805250"/>
                    <a:ext cx="100013" cy="100013"/>
                  </a:xfrm>
                  <a:prstGeom prst="ellipse">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C618BBEF-A30E-4175-8036-308B2350BF8B}"/>
                      </a:ext>
                    </a:extLst>
                  </p:cNvPr>
                  <p:cNvSpPr/>
                  <p:nvPr/>
                </p:nvSpPr>
                <p:spPr>
                  <a:xfrm rot="19275066" flipH="1">
                    <a:off x="3683730" y="1848852"/>
                    <a:ext cx="45719" cy="276891"/>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Rectangle 138">
                    <a:extLst>
                      <a:ext uri="{FF2B5EF4-FFF2-40B4-BE49-F238E27FC236}">
                        <a16:creationId xmlns:a16="http://schemas.microsoft.com/office/drawing/2014/main" id="{D9136E0F-B7B7-419D-964B-6EBBD878286F}"/>
                      </a:ext>
                    </a:extLst>
                  </p:cNvPr>
                  <p:cNvSpPr/>
                  <p:nvPr/>
                </p:nvSpPr>
                <p:spPr>
                  <a:xfrm rot="2166424" flipH="1" flipV="1">
                    <a:off x="3478802" y="1865586"/>
                    <a:ext cx="45719" cy="253957"/>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0" name="Rectangle 129">
                  <a:extLst>
                    <a:ext uri="{FF2B5EF4-FFF2-40B4-BE49-F238E27FC236}">
                      <a16:creationId xmlns:a16="http://schemas.microsoft.com/office/drawing/2014/main" id="{D39F2A84-306E-4777-A76A-80F9680BED54}"/>
                    </a:ext>
                  </a:extLst>
                </p:cNvPr>
                <p:cNvSpPr/>
                <p:nvPr/>
              </p:nvSpPr>
              <p:spPr>
                <a:xfrm>
                  <a:off x="8898413" y="3722562"/>
                  <a:ext cx="3073396" cy="36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TextBox 130">
                  <a:extLst>
                    <a:ext uri="{FF2B5EF4-FFF2-40B4-BE49-F238E27FC236}">
                      <a16:creationId xmlns:a16="http://schemas.microsoft.com/office/drawing/2014/main" id="{57D34848-8F71-4F28-BDEA-F0ACF0B1A5B5}"/>
                    </a:ext>
                  </a:extLst>
                </p:cNvPr>
                <p:cNvSpPr txBox="1"/>
                <p:nvPr/>
              </p:nvSpPr>
              <p:spPr>
                <a:xfrm>
                  <a:off x="10103492" y="3766405"/>
                  <a:ext cx="663238" cy="272315"/>
                </a:xfrm>
                <a:prstGeom prst="rect">
                  <a:avLst/>
                </a:prstGeom>
                <a:noFill/>
              </p:spPr>
              <p:txBody>
                <a:bodyPr wrap="square" rtlCol="0" anchor="ctr">
                  <a:spAutoFit/>
                </a:bodyPr>
                <a:lstStyle/>
                <a:p>
                  <a:r>
                    <a:rPr lang="en-US" sz="1100" b="1">
                      <a:solidFill>
                        <a:schemeClr val="bg1"/>
                      </a:solidFill>
                      <a:latin typeface="+mj-lt"/>
                    </a:rPr>
                    <a:t>Scope</a:t>
                  </a:r>
                </a:p>
              </p:txBody>
            </p:sp>
          </p:grpSp>
          <p:sp>
            <p:nvSpPr>
              <p:cNvPr id="115" name="Oval 114">
                <a:extLst>
                  <a:ext uri="{FF2B5EF4-FFF2-40B4-BE49-F238E27FC236}">
                    <a16:creationId xmlns:a16="http://schemas.microsoft.com/office/drawing/2014/main" id="{0F3CD60A-0FCB-4760-BEAB-6F4FC117C8E6}"/>
                  </a:ext>
                </a:extLst>
              </p:cNvPr>
              <p:cNvSpPr/>
              <p:nvPr/>
            </p:nvSpPr>
            <p:spPr>
              <a:xfrm>
                <a:off x="7035333" y="3314027"/>
                <a:ext cx="408377" cy="4122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3</a:t>
                </a:r>
              </a:p>
            </p:txBody>
          </p:sp>
        </p:grpSp>
        <p:cxnSp>
          <p:nvCxnSpPr>
            <p:cNvPr id="113" name="Elbow Connector 135">
              <a:extLst>
                <a:ext uri="{FF2B5EF4-FFF2-40B4-BE49-F238E27FC236}">
                  <a16:creationId xmlns:a16="http://schemas.microsoft.com/office/drawing/2014/main" id="{78B3D3F7-4F07-408F-91ED-689C6CD19273}"/>
                </a:ext>
              </a:extLst>
            </p:cNvPr>
            <p:cNvCxnSpPr>
              <a:cxnSpLocks/>
              <a:stCxn id="116" idx="0"/>
              <a:endCxn id="185" idx="3"/>
            </p:cNvCxnSpPr>
            <p:nvPr/>
          </p:nvCxnSpPr>
          <p:spPr>
            <a:xfrm rot="16200000" flipV="1">
              <a:off x="8702479" y="1926173"/>
              <a:ext cx="632988" cy="2214996"/>
            </a:xfrm>
            <a:prstGeom prst="bentConnector2">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72735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DC39-B752-4AD9-B414-1FD999619471}"/>
              </a:ext>
            </a:extLst>
          </p:cNvPr>
          <p:cNvSpPr>
            <a:spLocks noGrp="1"/>
          </p:cNvSpPr>
          <p:nvPr>
            <p:ph type="title"/>
          </p:nvPr>
        </p:nvSpPr>
        <p:spPr/>
        <p:txBody>
          <a:bodyPr/>
          <a:lstStyle/>
          <a:p>
            <a:r>
              <a:rPr lang="en-US" dirty="0"/>
              <a:t>Demo: Observe RBAC assignments</a:t>
            </a:r>
          </a:p>
        </p:txBody>
      </p:sp>
      <p:sp>
        <p:nvSpPr>
          <p:cNvPr id="3" name="Text Placeholder 2">
            <a:extLst>
              <a:ext uri="{FF2B5EF4-FFF2-40B4-BE49-F238E27FC236}">
                <a16:creationId xmlns:a16="http://schemas.microsoft.com/office/drawing/2014/main" id="{98066754-7D0E-4EEA-9EF1-0F58E030907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8186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Claims-based authorization.</a:t>
            </a:r>
          </a:p>
          <a:p>
            <a:pPr marL="342900" indent="-342900">
              <a:buFont typeface="Arial" panose="020B0604020202020204" pitchFamily="34" charset="0"/>
              <a:buChar char="•"/>
            </a:pPr>
            <a:r>
              <a:rPr lang="en-US" dirty="0"/>
              <a:t>Role-based access control (RBAC) authorization.</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EAFA-36BC-48F4-A834-D8F17ACC76DA}"/>
              </a:ext>
            </a:extLst>
          </p:cNvPr>
          <p:cNvSpPr>
            <a:spLocks noGrp="1"/>
          </p:cNvSpPr>
          <p:nvPr>
            <p:ph type="title"/>
          </p:nvPr>
        </p:nvSpPr>
        <p:spPr>
          <a:xfrm>
            <a:off x="588263" y="457200"/>
            <a:ext cx="11018520" cy="2769989"/>
          </a:xfrm>
        </p:spPr>
        <p:txBody>
          <a:bodyPr/>
          <a:lstStyle/>
          <a:p>
            <a:r>
              <a:rPr lang="en-US" dirty="0"/>
              <a:t>Role-based access control overview: Azure RBAC (continued)</a:t>
            </a:r>
            <a:br>
              <a:rPr lang="en-US" dirty="0"/>
            </a:br>
            <a:br>
              <a:rPr lang="en-US" dirty="0"/>
            </a:br>
            <a:br>
              <a:rPr lang="en-US" dirty="0"/>
            </a:br>
            <a:endParaRPr lang="en-US" dirty="0"/>
          </a:p>
        </p:txBody>
      </p:sp>
      <p:sp>
        <p:nvSpPr>
          <p:cNvPr id="4" name="Text Placeholder 3"/>
          <p:cNvSpPr>
            <a:spLocks noGrp="1"/>
          </p:cNvSpPr>
          <p:nvPr>
            <p:ph type="body" sz="quarter" idx="10"/>
          </p:nvPr>
        </p:nvSpPr>
        <p:spPr>
          <a:xfrm>
            <a:off x="585217" y="1975783"/>
            <a:ext cx="11018520" cy="4247317"/>
          </a:xfrm>
        </p:spPr>
        <p:txBody>
          <a:bodyPr/>
          <a:lstStyle/>
          <a:p>
            <a:pPr marL="0" indent="0">
              <a:buNone/>
            </a:pPr>
            <a:r>
              <a:rPr lang="en-US" dirty="0">
                <a:latin typeface="+mn-lt"/>
              </a:rPr>
              <a:t>How RBAC determines if a user has access to a resource:</a:t>
            </a:r>
          </a:p>
          <a:p>
            <a:pPr marL="685800" lvl="1" indent="-457200">
              <a:buFont typeface="+mj-lt"/>
              <a:buAutoNum type="arabicPeriod"/>
            </a:pPr>
            <a:r>
              <a:rPr lang="en-US" dirty="0"/>
              <a:t>A user (or service principal) acquires a token for Azure Resource Manager.</a:t>
            </a:r>
          </a:p>
          <a:p>
            <a:pPr marL="685800" lvl="1" indent="-457200">
              <a:buFont typeface="+mj-lt"/>
              <a:buAutoNum type="arabicPeriod"/>
            </a:pPr>
            <a:r>
              <a:rPr lang="en-US" dirty="0"/>
              <a:t>The user makes a REST API call to Azure Resource Manager with the token attached.</a:t>
            </a:r>
          </a:p>
          <a:p>
            <a:pPr marL="685800" lvl="1" indent="-457200">
              <a:buFont typeface="+mj-lt"/>
              <a:buAutoNum type="arabicPeriod"/>
            </a:pPr>
            <a:r>
              <a:rPr lang="en-US" dirty="0"/>
              <a:t>Azure Resource Manager retrieves all the role assignments and deny assignments that apply to the resource upon which the action is being taken.</a:t>
            </a:r>
          </a:p>
          <a:p>
            <a:pPr marL="685800" lvl="1" indent="-457200">
              <a:buFont typeface="+mj-lt"/>
              <a:buAutoNum type="arabicPeriod"/>
            </a:pPr>
            <a:r>
              <a:rPr lang="en-US" dirty="0"/>
              <a:t>Azure Resource Manager narrows the role assignments that apply to this user or their group and determines what roles the user has for this resource.</a:t>
            </a:r>
          </a:p>
          <a:p>
            <a:pPr marL="685800" lvl="1" indent="-457200">
              <a:buFont typeface="+mj-lt"/>
              <a:buAutoNum type="arabicPeriod"/>
            </a:pPr>
            <a:r>
              <a:rPr lang="en-US" dirty="0"/>
              <a:t>Azure Resource Manager determines if the action in the API call is included in the roles that the user has for this resource.</a:t>
            </a:r>
          </a:p>
          <a:p>
            <a:pPr marL="685800" lvl="1" indent="-457200">
              <a:buFont typeface="+mj-lt"/>
              <a:buAutoNum type="arabicPeriod"/>
            </a:pPr>
            <a:r>
              <a:rPr lang="en-US" dirty="0"/>
              <a:t>If the user doesn’t have a role with the action at the requested scope, access is not granted. Otherwise, Azure Resource Manager checks if a deny assignment applies.</a:t>
            </a:r>
          </a:p>
          <a:p>
            <a:pPr marL="685800" lvl="1" indent="-457200">
              <a:buFont typeface="+mj-lt"/>
              <a:buAutoNum type="arabicPeriod"/>
            </a:pPr>
            <a:r>
              <a:rPr lang="en-US" dirty="0"/>
              <a:t>If a deny assignment applies, access is blocked. Otherwise, access is granted.</a:t>
            </a:r>
          </a:p>
        </p:txBody>
      </p:sp>
    </p:spTree>
    <p:extLst>
      <p:ext uri="{BB962C8B-B14F-4D97-AF65-F5344CB8AC3E}">
        <p14:creationId xmlns:p14="http://schemas.microsoft.com/office/powerpoint/2010/main" val="34698069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a:xfrm>
            <a:off x="588263" y="457200"/>
            <a:ext cx="11018520" cy="1107996"/>
          </a:xfrm>
        </p:spPr>
        <p:txBody>
          <a:bodyPr/>
          <a:lstStyle/>
          <a:p>
            <a:r>
              <a:rPr lang="en-US" dirty="0"/>
              <a:t>Classic subscription administrator roles, Azure RBAC roles, and Azure AD administrator roles</a:t>
            </a:r>
          </a:p>
        </p:txBody>
      </p:sp>
      <p:sp>
        <p:nvSpPr>
          <p:cNvPr id="3" name="Text Placeholder 2">
            <a:extLst>
              <a:ext uri="{FF2B5EF4-FFF2-40B4-BE49-F238E27FC236}">
                <a16:creationId xmlns:a16="http://schemas.microsoft.com/office/drawing/2014/main" id="{D120D4BF-97B1-4BE1-BE6B-9DC3113FD593}"/>
              </a:ext>
            </a:extLst>
          </p:cNvPr>
          <p:cNvSpPr>
            <a:spLocks noGrp="1"/>
          </p:cNvSpPr>
          <p:nvPr>
            <p:ph type="body" sz="quarter" idx="10"/>
          </p:nvPr>
        </p:nvSpPr>
        <p:spPr>
          <a:xfrm>
            <a:off x="590868" y="2019300"/>
            <a:ext cx="11018520" cy="2412968"/>
          </a:xfrm>
        </p:spPr>
        <p:txBody>
          <a:bodyPr/>
          <a:lstStyle/>
          <a:p>
            <a:pPr marL="0" indent="0">
              <a:buNone/>
            </a:pPr>
            <a:r>
              <a:rPr lang="en-US" dirty="0">
                <a:latin typeface="+mn-lt"/>
              </a:rPr>
              <a:t>Azure and Azure AD offer three types of role-based access control roles:</a:t>
            </a:r>
          </a:p>
          <a:p>
            <a:r>
              <a:rPr lang="en-US" dirty="0">
                <a:latin typeface="+mn-lt"/>
              </a:rPr>
              <a:t>Classic subscription administrator roles</a:t>
            </a:r>
          </a:p>
          <a:p>
            <a:r>
              <a:rPr lang="en-US" dirty="0">
                <a:latin typeface="+mn-lt"/>
              </a:rPr>
              <a:t>Azure role-based access control (RBAC) roles</a:t>
            </a:r>
          </a:p>
          <a:p>
            <a:r>
              <a:rPr lang="en-US" dirty="0">
                <a:latin typeface="+mn-lt"/>
              </a:rPr>
              <a:t>Azure AD administrator roles</a:t>
            </a:r>
          </a:p>
        </p:txBody>
      </p:sp>
    </p:spTree>
    <p:extLst>
      <p:ext uri="{BB962C8B-B14F-4D97-AF65-F5344CB8AC3E}">
        <p14:creationId xmlns:p14="http://schemas.microsoft.com/office/powerpoint/2010/main" val="1404905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progression from the Classic subscription admin roles, to the Azure RBAC roles, and then to the Azure AD admin roles. "/>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9000"/>
                    </a14:imgEffect>
                  </a14:imgLayer>
                </a14:imgProps>
              </a:ext>
              <a:ext uri="{28A0092B-C50C-407E-A947-70E740481C1C}">
                <a14:useLocalDpi xmlns:a14="http://schemas.microsoft.com/office/drawing/2010/main" val="0"/>
              </a:ext>
            </a:extLst>
          </a:blip>
          <a:srcRect/>
          <a:stretch>
            <a:fillRect/>
          </a:stretch>
        </p:blipFill>
        <p:spPr bwMode="auto">
          <a:xfrm>
            <a:off x="614679" y="1565195"/>
            <a:ext cx="8473439" cy="51251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a:xfrm>
            <a:off x="588263" y="457200"/>
            <a:ext cx="11018520" cy="1107996"/>
          </a:xfrm>
        </p:spPr>
        <p:txBody>
          <a:bodyPr/>
          <a:lstStyle/>
          <a:p>
            <a:r>
              <a:rPr lang="en-US" dirty="0"/>
              <a:t>Classic subscription administrator roles, Azure RBAC roles, and Azure AD administrator roles (continued)</a:t>
            </a:r>
          </a:p>
        </p:txBody>
      </p:sp>
    </p:spTree>
    <p:extLst>
      <p:ext uri="{BB962C8B-B14F-4D97-AF65-F5344CB8AC3E}">
        <p14:creationId xmlns:p14="http://schemas.microsoft.com/office/powerpoint/2010/main" val="220754343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5EE60-2B12-4E4C-B36C-24332182AFDA}"/>
              </a:ext>
            </a:extLst>
          </p:cNvPr>
          <p:cNvSpPr>
            <a:spLocks noGrp="1"/>
          </p:cNvSpPr>
          <p:nvPr>
            <p:ph type="title"/>
          </p:nvPr>
        </p:nvSpPr>
        <p:spPr/>
        <p:txBody>
          <a:bodyPr/>
          <a:lstStyle/>
          <a:p>
            <a:r>
              <a:rPr lang="en-US" dirty="0"/>
              <a:t>Azure RBAC roles</a:t>
            </a:r>
          </a:p>
        </p:txBody>
      </p:sp>
      <p:graphicFrame>
        <p:nvGraphicFramePr>
          <p:cNvPr id="5" name="Table 4" descr="Table showing the types of RBAC roles  in Azure (owner, contributor, reader and user access administrator) with a description of their  permissions and details. ">
            <a:extLst>
              <a:ext uri="{FF2B5EF4-FFF2-40B4-BE49-F238E27FC236}">
                <a16:creationId xmlns:a16="http://schemas.microsoft.com/office/drawing/2014/main" id="{28B084FB-790F-4462-88E3-45ED7DC0F2DC}"/>
              </a:ext>
            </a:extLst>
          </p:cNvPr>
          <p:cNvGraphicFramePr>
            <a:graphicFrameLocks noGrp="1"/>
          </p:cNvGraphicFramePr>
          <p:nvPr>
            <p:extLst>
              <p:ext uri="{D42A27DB-BD31-4B8C-83A1-F6EECF244321}">
                <p14:modId xmlns:p14="http://schemas.microsoft.com/office/powerpoint/2010/main" val="1759638229"/>
              </p:ext>
            </p:extLst>
          </p:nvPr>
        </p:nvGraphicFramePr>
        <p:xfrm>
          <a:off x="588263" y="1444153"/>
          <a:ext cx="11018520" cy="4307635"/>
        </p:xfrm>
        <a:graphic>
          <a:graphicData uri="http://schemas.openxmlformats.org/drawingml/2006/table">
            <a:tbl>
              <a:tblPr firstRow="1" firstCol="1">
                <a:tableStyleId>{BC89EF96-8CEA-46FF-86C4-4CE0E7609802}</a:tableStyleId>
              </a:tblPr>
              <a:tblGrid>
                <a:gridCol w="3117463">
                  <a:extLst>
                    <a:ext uri="{9D8B030D-6E8A-4147-A177-3AD203B41FA5}">
                      <a16:colId xmlns:a16="http://schemas.microsoft.com/office/drawing/2014/main" val="1101825562"/>
                    </a:ext>
                  </a:extLst>
                </a:gridCol>
                <a:gridCol w="3712169">
                  <a:extLst>
                    <a:ext uri="{9D8B030D-6E8A-4147-A177-3AD203B41FA5}">
                      <a16:colId xmlns:a16="http://schemas.microsoft.com/office/drawing/2014/main" val="236706924"/>
                    </a:ext>
                  </a:extLst>
                </a:gridCol>
                <a:gridCol w="4188888">
                  <a:extLst>
                    <a:ext uri="{9D8B030D-6E8A-4147-A177-3AD203B41FA5}">
                      <a16:colId xmlns:a16="http://schemas.microsoft.com/office/drawing/2014/main" val="521193641"/>
                    </a:ext>
                  </a:extLst>
                </a:gridCol>
              </a:tblGrid>
              <a:tr h="340317">
                <a:tc>
                  <a:txBody>
                    <a:bodyPr/>
                    <a:lstStyle/>
                    <a:p>
                      <a:pPr marL="0" marR="0">
                        <a:lnSpc>
                          <a:spcPct val="107000"/>
                        </a:lnSpc>
                        <a:spcBef>
                          <a:spcPts val="0"/>
                        </a:spcBef>
                        <a:spcAft>
                          <a:spcPts val="0"/>
                        </a:spcAft>
                      </a:pPr>
                      <a:r>
                        <a:rPr lang="en-US" sz="2000" dirty="0">
                          <a:solidFill>
                            <a:schemeClr val="bg1"/>
                          </a:solidFill>
                          <a:effectLst/>
                        </a:rPr>
                        <a:t>RBAC role in Azure</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solidFill>
                      <a:srgbClr val="0078D4"/>
                    </a:solidFill>
                  </a:tcPr>
                </a:tc>
                <a:tc>
                  <a:txBody>
                    <a:bodyPr/>
                    <a:lstStyle/>
                    <a:p>
                      <a:pPr marL="0" marR="0">
                        <a:lnSpc>
                          <a:spcPct val="107000"/>
                        </a:lnSpc>
                        <a:spcBef>
                          <a:spcPts val="0"/>
                        </a:spcBef>
                        <a:spcAft>
                          <a:spcPts val="0"/>
                        </a:spcAft>
                      </a:pPr>
                      <a:r>
                        <a:rPr lang="en-US" sz="2000" dirty="0">
                          <a:solidFill>
                            <a:schemeClr val="bg1"/>
                          </a:solidFill>
                          <a:effectLst/>
                        </a:rPr>
                        <a:t>Permissions</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solidFill>
                      <a:srgbClr val="0078D4"/>
                    </a:solidFill>
                  </a:tcPr>
                </a:tc>
                <a:tc>
                  <a:txBody>
                    <a:bodyPr/>
                    <a:lstStyle/>
                    <a:p>
                      <a:pPr marL="0" marR="0">
                        <a:lnSpc>
                          <a:spcPct val="107000"/>
                        </a:lnSpc>
                        <a:spcBef>
                          <a:spcPts val="0"/>
                        </a:spcBef>
                        <a:spcAft>
                          <a:spcPts val="0"/>
                        </a:spcAft>
                      </a:pPr>
                      <a:r>
                        <a:rPr lang="en-US" sz="2000" dirty="0">
                          <a:solidFill>
                            <a:schemeClr val="bg1"/>
                          </a:solidFill>
                          <a:effectLst/>
                        </a:rPr>
                        <a:t>Notes</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solidFill>
                      <a:srgbClr val="0078D4"/>
                    </a:solidFill>
                  </a:tcPr>
                </a:tc>
                <a:extLst>
                  <a:ext uri="{0D108BD9-81ED-4DB2-BD59-A6C34878D82A}">
                    <a16:rowId xmlns:a16="http://schemas.microsoft.com/office/drawing/2014/main" val="2628152625"/>
                  </a:ext>
                </a:extLst>
              </a:tr>
              <a:tr h="1398874">
                <a:tc>
                  <a:txBody>
                    <a:bodyPr/>
                    <a:lstStyle/>
                    <a:p>
                      <a:pPr marL="0" marR="0">
                        <a:lnSpc>
                          <a:spcPct val="107000"/>
                        </a:lnSpc>
                        <a:spcBef>
                          <a:spcPts val="0"/>
                        </a:spcBef>
                        <a:spcAft>
                          <a:spcPts val="0"/>
                        </a:spcAft>
                      </a:pPr>
                      <a:r>
                        <a:rPr lang="en-US" sz="1600" dirty="0">
                          <a:effectLst/>
                        </a:rPr>
                        <a:t>Owner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Has full access to all resources and can delegate access to others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The Service Administrator and Co-Administrators are assigned the Owner role at the subscription scope. This applies to all resource types.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extLst>
                  <a:ext uri="{0D108BD9-81ED-4DB2-BD59-A6C34878D82A}">
                    <a16:rowId xmlns:a16="http://schemas.microsoft.com/office/drawing/2014/main" val="2723102123"/>
                  </a:ext>
                </a:extLst>
              </a:tr>
              <a:tr h="1057749">
                <a:tc>
                  <a:txBody>
                    <a:bodyPr/>
                    <a:lstStyle/>
                    <a:p>
                      <a:pPr marL="0" marR="0">
                        <a:lnSpc>
                          <a:spcPct val="107000"/>
                        </a:lnSpc>
                        <a:spcBef>
                          <a:spcPts val="0"/>
                        </a:spcBef>
                        <a:spcAft>
                          <a:spcPts val="0"/>
                        </a:spcAft>
                      </a:pPr>
                      <a:r>
                        <a:rPr lang="en-US" sz="1600" dirty="0">
                          <a:effectLst/>
                        </a:rPr>
                        <a:t>Contributor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Creates and manages all types of Azure resources but cannot grant access to others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This applies to all resource types.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extLst>
                  <a:ext uri="{0D108BD9-81ED-4DB2-BD59-A6C34878D82A}">
                    <a16:rowId xmlns:a16="http://schemas.microsoft.com/office/drawing/2014/main" val="3858311705"/>
                  </a:ext>
                </a:extLst>
              </a:tr>
              <a:tr h="698693">
                <a:tc>
                  <a:txBody>
                    <a:bodyPr/>
                    <a:lstStyle/>
                    <a:p>
                      <a:pPr marL="0" marR="0">
                        <a:lnSpc>
                          <a:spcPct val="107000"/>
                        </a:lnSpc>
                        <a:spcBef>
                          <a:spcPts val="0"/>
                        </a:spcBef>
                        <a:spcAft>
                          <a:spcPts val="0"/>
                        </a:spcAft>
                      </a:pPr>
                      <a:r>
                        <a:rPr lang="en-US" sz="1600" dirty="0">
                          <a:effectLst/>
                        </a:rPr>
                        <a:t>Reader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Views Azure resources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This applies to all resource types.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extLst>
                  <a:ext uri="{0D108BD9-81ED-4DB2-BD59-A6C34878D82A}">
                    <a16:rowId xmlns:a16="http://schemas.microsoft.com/office/drawing/2014/main" val="1595281607"/>
                  </a:ext>
                </a:extLst>
              </a:tr>
              <a:tr h="698693">
                <a:tc>
                  <a:txBody>
                    <a:bodyPr/>
                    <a:lstStyle/>
                    <a:p>
                      <a:pPr marL="0" marR="0">
                        <a:lnSpc>
                          <a:spcPct val="107000"/>
                        </a:lnSpc>
                        <a:spcBef>
                          <a:spcPts val="0"/>
                        </a:spcBef>
                        <a:spcAft>
                          <a:spcPts val="0"/>
                        </a:spcAft>
                      </a:pPr>
                      <a:r>
                        <a:rPr lang="en-US" sz="1600" dirty="0">
                          <a:effectLst/>
                        </a:rPr>
                        <a:t>User Access Administrator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Manages user access to Azure resources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This</a:t>
                      </a:r>
                      <a:r>
                        <a:rPr lang="en-US" sz="1600" baseline="0" dirty="0">
                          <a:effectLst/>
                        </a:rPr>
                        <a:t> applies to managing access, rather than to managing resources.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extLst>
                  <a:ext uri="{0D108BD9-81ED-4DB2-BD59-A6C34878D82A}">
                    <a16:rowId xmlns:a16="http://schemas.microsoft.com/office/drawing/2014/main" val="4096763368"/>
                  </a:ext>
                </a:extLst>
              </a:tr>
            </a:tbl>
          </a:graphicData>
        </a:graphic>
      </p:graphicFrame>
    </p:spTree>
    <p:extLst>
      <p:ext uri="{BB962C8B-B14F-4D97-AF65-F5344CB8AC3E}">
        <p14:creationId xmlns:p14="http://schemas.microsoft.com/office/powerpoint/2010/main" val="38322946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able listing Azure RBAC roles vs Azure AD administrator roles. ">
            <a:extLst>
              <a:ext uri="{FF2B5EF4-FFF2-40B4-BE49-F238E27FC236}">
                <a16:creationId xmlns:a16="http://schemas.microsoft.com/office/drawing/2014/main" id="{760FCC8E-6ACC-4060-9B3D-E2933E8D1A04}"/>
              </a:ext>
            </a:extLst>
          </p:cNvPr>
          <p:cNvSpPr>
            <a:spLocks noGrp="1"/>
          </p:cNvSpPr>
          <p:nvPr>
            <p:ph type="title"/>
          </p:nvPr>
        </p:nvSpPr>
        <p:spPr>
          <a:xfrm>
            <a:off x="588263" y="457200"/>
            <a:ext cx="11018520" cy="553998"/>
          </a:xfrm>
        </p:spPr>
        <p:txBody>
          <a:bodyPr/>
          <a:lstStyle/>
          <a:p>
            <a:r>
              <a:rPr lang="en-US" dirty="0"/>
              <a:t>Azure RBAC roles vs. Azure AD administrator roles</a:t>
            </a:r>
          </a:p>
        </p:txBody>
      </p:sp>
      <p:graphicFrame>
        <p:nvGraphicFramePr>
          <p:cNvPr id="4" name="Table 3">
            <a:extLst>
              <a:ext uri="{FF2B5EF4-FFF2-40B4-BE49-F238E27FC236}">
                <a16:creationId xmlns:a16="http://schemas.microsoft.com/office/drawing/2014/main" id="{E5A71BA1-B0D9-406E-91CA-6A8012B55DA5}"/>
              </a:ext>
            </a:extLst>
          </p:cNvPr>
          <p:cNvGraphicFramePr>
            <a:graphicFrameLocks noGrp="1"/>
          </p:cNvGraphicFramePr>
          <p:nvPr>
            <p:extLst>
              <p:ext uri="{D42A27DB-BD31-4B8C-83A1-F6EECF244321}">
                <p14:modId xmlns:p14="http://schemas.microsoft.com/office/powerpoint/2010/main" val="1917290557"/>
              </p:ext>
            </p:extLst>
          </p:nvPr>
        </p:nvGraphicFramePr>
        <p:xfrm>
          <a:off x="588263" y="1428750"/>
          <a:ext cx="11022584" cy="3396828"/>
        </p:xfrm>
        <a:graphic>
          <a:graphicData uri="http://schemas.openxmlformats.org/drawingml/2006/table">
            <a:tbl>
              <a:tblPr firstRow="1" firstCol="1">
                <a:tableStyleId>{BC89EF96-8CEA-46FF-86C4-4CE0E7609802}</a:tableStyleId>
              </a:tblPr>
              <a:tblGrid>
                <a:gridCol w="5283200">
                  <a:extLst>
                    <a:ext uri="{9D8B030D-6E8A-4147-A177-3AD203B41FA5}">
                      <a16:colId xmlns:a16="http://schemas.microsoft.com/office/drawing/2014/main" val="1173267169"/>
                    </a:ext>
                  </a:extLst>
                </a:gridCol>
                <a:gridCol w="5739384">
                  <a:extLst>
                    <a:ext uri="{9D8B030D-6E8A-4147-A177-3AD203B41FA5}">
                      <a16:colId xmlns:a16="http://schemas.microsoft.com/office/drawing/2014/main" val="1081038665"/>
                    </a:ext>
                  </a:extLst>
                </a:gridCol>
              </a:tblGrid>
              <a:tr h="392143">
                <a:tc>
                  <a:txBody>
                    <a:bodyPr/>
                    <a:lstStyle/>
                    <a:p>
                      <a:pPr marL="0" marR="0">
                        <a:lnSpc>
                          <a:spcPct val="107000"/>
                        </a:lnSpc>
                        <a:spcBef>
                          <a:spcPts val="0"/>
                        </a:spcBef>
                        <a:spcAft>
                          <a:spcPts val="0"/>
                        </a:spcAft>
                      </a:pPr>
                      <a:r>
                        <a:rPr lang="en-US" sz="2000" dirty="0">
                          <a:solidFill>
                            <a:schemeClr val="bg1"/>
                          </a:solidFill>
                          <a:effectLst/>
                        </a:rPr>
                        <a:t>Azure</a:t>
                      </a:r>
                      <a:r>
                        <a:rPr lang="en-US" sz="2000" baseline="0" dirty="0">
                          <a:solidFill>
                            <a:schemeClr val="bg1"/>
                          </a:solidFill>
                          <a:effectLst/>
                        </a:rPr>
                        <a:t> RBAC roles</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solidFill>
                      <a:srgbClr val="0078D4"/>
                    </a:solidFill>
                  </a:tcPr>
                </a:tc>
                <a:tc>
                  <a:txBody>
                    <a:bodyPr/>
                    <a:lstStyle/>
                    <a:p>
                      <a:pPr marL="0" marR="0">
                        <a:lnSpc>
                          <a:spcPct val="107000"/>
                        </a:lnSpc>
                        <a:spcBef>
                          <a:spcPts val="0"/>
                        </a:spcBef>
                        <a:spcAft>
                          <a:spcPts val="0"/>
                        </a:spcAft>
                      </a:pPr>
                      <a:r>
                        <a:rPr lang="en-US" sz="2000" dirty="0">
                          <a:solidFill>
                            <a:schemeClr val="bg1"/>
                          </a:solidFill>
                          <a:effectLst/>
                        </a:rPr>
                        <a:t>Azure AD administrator roles</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solidFill>
                      <a:srgbClr val="0078D4"/>
                    </a:solidFill>
                  </a:tcPr>
                </a:tc>
                <a:extLst>
                  <a:ext uri="{0D108BD9-81ED-4DB2-BD59-A6C34878D82A}">
                    <a16:rowId xmlns:a16="http://schemas.microsoft.com/office/drawing/2014/main" val="177452225"/>
                  </a:ext>
                </a:extLst>
              </a:tr>
              <a:tr h="674690">
                <a:tc>
                  <a:txBody>
                    <a:bodyPr/>
                    <a:lstStyle/>
                    <a:p>
                      <a:pPr marL="0" marR="0">
                        <a:lnSpc>
                          <a:spcPct val="107000"/>
                        </a:lnSpc>
                        <a:spcBef>
                          <a:spcPts val="0"/>
                        </a:spcBef>
                        <a:spcAft>
                          <a:spcPts val="0"/>
                        </a:spcAft>
                      </a:pPr>
                      <a:r>
                        <a:rPr lang="en-US" sz="2000" b="0" dirty="0">
                          <a:effectLst/>
                        </a:rPr>
                        <a:t>Manage access to Azure resources</a:t>
                      </a:r>
                      <a:endParaRPr lang="en-US" sz="20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tc>
                  <a:txBody>
                    <a:bodyPr/>
                    <a:lstStyle/>
                    <a:p>
                      <a:pPr marL="0" marR="0">
                        <a:lnSpc>
                          <a:spcPct val="107000"/>
                        </a:lnSpc>
                        <a:spcBef>
                          <a:spcPts val="0"/>
                        </a:spcBef>
                        <a:spcAft>
                          <a:spcPts val="0"/>
                        </a:spcAft>
                      </a:pPr>
                      <a:r>
                        <a:rPr lang="en-US" sz="2000" dirty="0">
                          <a:effectLst/>
                        </a:rPr>
                        <a:t>Manage</a:t>
                      </a:r>
                      <a:r>
                        <a:rPr lang="en-US" sz="2000" baseline="0" dirty="0">
                          <a:effectLst/>
                        </a:rPr>
                        <a:t> access to Azure AD objects</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extLst>
                  <a:ext uri="{0D108BD9-81ED-4DB2-BD59-A6C34878D82A}">
                    <a16:rowId xmlns:a16="http://schemas.microsoft.com/office/drawing/2014/main" val="970188329"/>
                  </a:ext>
                </a:extLst>
              </a:tr>
              <a:tr h="685800">
                <a:tc>
                  <a:txBody>
                    <a:bodyPr/>
                    <a:lstStyle/>
                    <a:p>
                      <a:pPr marL="0" marR="0">
                        <a:lnSpc>
                          <a:spcPct val="107000"/>
                        </a:lnSpc>
                        <a:spcBef>
                          <a:spcPts val="0"/>
                        </a:spcBef>
                        <a:spcAft>
                          <a:spcPts val="0"/>
                        </a:spcAft>
                      </a:pPr>
                      <a:r>
                        <a:rPr lang="en-US" sz="2000" b="0" dirty="0">
                          <a:effectLst/>
                        </a:rPr>
                        <a:t>Support</a:t>
                      </a:r>
                      <a:r>
                        <a:rPr lang="en-US" sz="2000" b="0" baseline="0" dirty="0">
                          <a:effectLst/>
                        </a:rPr>
                        <a:t> custom roles</a:t>
                      </a:r>
                      <a:endParaRPr lang="en-US" sz="20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tc>
                  <a:txBody>
                    <a:bodyPr/>
                    <a:lstStyle/>
                    <a:p>
                      <a:pPr marL="0" marR="0">
                        <a:lnSpc>
                          <a:spcPct val="107000"/>
                        </a:lnSpc>
                        <a:spcBef>
                          <a:spcPts val="0"/>
                        </a:spcBef>
                        <a:spcAft>
                          <a:spcPts val="0"/>
                        </a:spcAft>
                      </a:pPr>
                      <a:r>
                        <a:rPr lang="en-US" sz="2000" dirty="0">
                          <a:effectLst/>
                          <a:latin typeface="+mn-lt"/>
                          <a:ea typeface="+mn-ea"/>
                          <a:cs typeface="+mn-cs"/>
                        </a:rPr>
                        <a:t>Does</a:t>
                      </a:r>
                      <a:r>
                        <a:rPr lang="en-US" sz="2000" baseline="0" dirty="0">
                          <a:effectLst/>
                          <a:latin typeface="+mn-lt"/>
                          <a:ea typeface="+mn-ea"/>
                          <a:cs typeface="+mn-cs"/>
                        </a:rPr>
                        <a:t> not support custom roles</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extLst>
                  <a:ext uri="{0D108BD9-81ED-4DB2-BD59-A6C34878D82A}">
                    <a16:rowId xmlns:a16="http://schemas.microsoft.com/office/drawing/2014/main" val="3664063738"/>
                  </a:ext>
                </a:extLst>
              </a:tr>
              <a:tr h="609600">
                <a:tc>
                  <a:txBody>
                    <a:bodyPr/>
                    <a:lstStyle/>
                    <a:p>
                      <a:pPr marL="0" marR="0">
                        <a:lnSpc>
                          <a:spcPct val="107000"/>
                        </a:lnSpc>
                        <a:spcBef>
                          <a:spcPts val="0"/>
                        </a:spcBef>
                        <a:spcAft>
                          <a:spcPts val="0"/>
                        </a:spcAft>
                      </a:pPr>
                      <a:r>
                        <a:rPr lang="en-US" sz="2000" b="0" dirty="0">
                          <a:effectLst/>
                        </a:rPr>
                        <a:t>Scope can be specified at multiple levels</a:t>
                      </a:r>
                      <a:endParaRPr lang="en-US" sz="20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tc>
                  <a:txBody>
                    <a:bodyPr/>
                    <a:lstStyle/>
                    <a:p>
                      <a:pPr marL="0" marR="0">
                        <a:lnSpc>
                          <a:spcPct val="107000"/>
                        </a:lnSpc>
                        <a:spcBef>
                          <a:spcPts val="0"/>
                        </a:spcBef>
                        <a:spcAft>
                          <a:spcPts val="0"/>
                        </a:spcAft>
                      </a:pPr>
                      <a:r>
                        <a:rPr lang="en-US" sz="2000" dirty="0">
                          <a:effectLst/>
                        </a:rPr>
                        <a:t>Scope is at the tenant level</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extLst>
                  <a:ext uri="{0D108BD9-81ED-4DB2-BD59-A6C34878D82A}">
                    <a16:rowId xmlns:a16="http://schemas.microsoft.com/office/drawing/2014/main" val="2178053974"/>
                  </a:ext>
                </a:extLst>
              </a:tr>
              <a:tr h="1034595">
                <a:tc>
                  <a:txBody>
                    <a:bodyPr/>
                    <a:lstStyle/>
                    <a:p>
                      <a:pPr marL="0" marR="0">
                        <a:lnSpc>
                          <a:spcPct val="107000"/>
                        </a:lnSpc>
                        <a:spcBef>
                          <a:spcPts val="0"/>
                        </a:spcBef>
                        <a:spcAft>
                          <a:spcPts val="0"/>
                        </a:spcAft>
                      </a:pPr>
                      <a:r>
                        <a:rPr lang="en-US" sz="1800" b="0" i="0" kern="1200" dirty="0">
                          <a:solidFill>
                            <a:schemeClr val="tx1"/>
                          </a:solidFill>
                          <a:effectLst/>
                          <a:latin typeface="+mn-lt"/>
                          <a:ea typeface="+mn-ea"/>
                          <a:cs typeface="+mn-cs"/>
                        </a:rPr>
                        <a:t>Role information can be accessed in the Azure portal, Azure CLI, Azure PowerShell, Azure Resource Manager templates, REST API</a:t>
                      </a:r>
                      <a:endParaRPr lang="en-US" sz="20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tc>
                  <a:txBody>
                    <a:bodyPr/>
                    <a:lstStyle/>
                    <a:p>
                      <a:pPr marL="0" marR="0">
                        <a:lnSpc>
                          <a:spcPct val="107000"/>
                        </a:lnSpc>
                        <a:spcBef>
                          <a:spcPts val="0"/>
                        </a:spcBef>
                        <a:spcAft>
                          <a:spcPts val="0"/>
                        </a:spcAft>
                      </a:pPr>
                      <a:r>
                        <a:rPr lang="en-US" sz="1800" b="0" i="0" kern="1200" dirty="0">
                          <a:solidFill>
                            <a:schemeClr val="tx1"/>
                          </a:solidFill>
                          <a:effectLst/>
                          <a:latin typeface="+mn-lt"/>
                          <a:ea typeface="+mn-ea"/>
                          <a:cs typeface="+mn-cs"/>
                        </a:rPr>
                        <a:t>Role information can be accessed in Azure portal, Office 365 admin portal, Microsoft Graph, Azure Active Directory PowerShell for Graph</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extLst>
                  <a:ext uri="{0D108BD9-81ED-4DB2-BD59-A6C34878D82A}">
                    <a16:rowId xmlns:a16="http://schemas.microsoft.com/office/drawing/2014/main" val="4072606257"/>
                  </a:ext>
                </a:extLst>
              </a:tr>
            </a:tbl>
          </a:graphicData>
        </a:graphic>
      </p:graphicFrame>
    </p:spTree>
    <p:extLst>
      <p:ext uri="{BB962C8B-B14F-4D97-AF65-F5344CB8AC3E}">
        <p14:creationId xmlns:p14="http://schemas.microsoft.com/office/powerpoint/2010/main" val="8410282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632E-2599-4897-A14B-452BC748D9DD}"/>
              </a:ext>
            </a:extLst>
          </p:cNvPr>
          <p:cNvSpPr>
            <a:spLocks noGrp="1"/>
          </p:cNvSpPr>
          <p:nvPr>
            <p:ph type="title"/>
          </p:nvPr>
        </p:nvSpPr>
        <p:spPr>
          <a:xfrm>
            <a:off x="588263" y="457200"/>
            <a:ext cx="11018520" cy="553998"/>
          </a:xfrm>
        </p:spPr>
        <p:txBody>
          <a:bodyPr/>
          <a:lstStyle/>
          <a:p>
            <a:r>
              <a:rPr lang="en-US" dirty="0"/>
              <a:t>Manage access by using RBAC and the REST API</a:t>
            </a:r>
          </a:p>
        </p:txBody>
      </p:sp>
      <p:sp>
        <p:nvSpPr>
          <p:cNvPr id="4"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633983" y="1564633"/>
            <a:ext cx="11018520" cy="492443"/>
          </a:xfrm>
        </p:spPr>
        <p:txBody>
          <a:bodyPr/>
          <a:lstStyle/>
          <a:p>
            <a:r>
              <a:rPr lang="en-US" sz="1600" dirty="0"/>
              <a:t>GET https://management.azure.com/{scope}/providers/Microsoft.Authorization/roleAssignments?api-version=2015-07-01&amp;$filter={filter}</a:t>
            </a:r>
          </a:p>
        </p:txBody>
      </p:sp>
      <p:sp>
        <p:nvSpPr>
          <p:cNvPr id="5" name="Text Placeholder 3">
            <a:extLst>
              <a:ext uri="{FF2B5EF4-FFF2-40B4-BE49-F238E27FC236}">
                <a16:creationId xmlns:a16="http://schemas.microsoft.com/office/drawing/2014/main" id="{CBFBD9E6-0EEA-4AB9-A1E4-5689EFDB9B6F}"/>
              </a:ext>
            </a:extLst>
          </p:cNvPr>
          <p:cNvSpPr txBox="1">
            <a:spLocks/>
          </p:cNvSpPr>
          <p:nvPr/>
        </p:nvSpPr>
        <p:spPr>
          <a:xfrm>
            <a:off x="633983" y="2706736"/>
            <a:ext cx="11576304" cy="26591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PUT https://management.azure.com/{scope}/providers/Microsoft.Authorization/roleAssignments/{roleAssignmentName}?api-version=2015-07-01</a:t>
            </a:r>
          </a:p>
          <a:p>
            <a:r>
              <a:rPr lang="en-US" sz="1600" dirty="0"/>
              <a:t>{</a:t>
            </a:r>
            <a:br>
              <a:rPr lang="en-US" sz="1600" dirty="0"/>
            </a:br>
            <a:r>
              <a:rPr lang="en-US" sz="1600" dirty="0"/>
              <a:t> "properties": {</a:t>
            </a:r>
            <a:br>
              <a:rPr lang="en-US" sz="1600" dirty="0"/>
            </a:br>
            <a:r>
              <a:rPr lang="en-US" sz="1600" dirty="0"/>
              <a:t>    "</a:t>
            </a:r>
            <a:r>
              <a:rPr lang="en-US" sz="1600" dirty="0" err="1"/>
              <a:t>roleDefinitionId</a:t>
            </a:r>
            <a:r>
              <a:rPr lang="en-US" sz="1600" dirty="0"/>
              <a:t>": "/subscriptions/{</a:t>
            </a:r>
            <a:r>
              <a:rPr lang="en-US" sz="1600" dirty="0" err="1"/>
              <a:t>subscriptionId</a:t>
            </a:r>
            <a:r>
              <a:rPr lang="en-US" sz="1600" dirty="0"/>
              <a:t>}/providers/</a:t>
            </a:r>
            <a:r>
              <a:rPr lang="en-US" sz="1600" dirty="0" err="1"/>
              <a:t>Microsoft.Authorization</a:t>
            </a:r>
            <a:r>
              <a:rPr lang="en-US" sz="1600" dirty="0"/>
              <a:t>/</a:t>
            </a:r>
            <a:r>
              <a:rPr lang="en-US" sz="1600" dirty="0" err="1"/>
              <a:t>roleDefinitions</a:t>
            </a:r>
            <a:r>
              <a:rPr lang="en-US" sz="1600" dirty="0"/>
              <a:t>/{</a:t>
            </a:r>
            <a:r>
              <a:rPr lang="en-US" sz="1600" dirty="0" err="1"/>
              <a:t>roleDefinitionId</a:t>
            </a:r>
            <a:r>
              <a:rPr lang="en-US" sz="1600" dirty="0"/>
              <a:t>}", </a:t>
            </a:r>
          </a:p>
          <a:p>
            <a:r>
              <a:rPr lang="en-US" sz="1600" dirty="0"/>
              <a:t>    "</a:t>
            </a:r>
            <a:r>
              <a:rPr lang="en-US" sz="1600" dirty="0" err="1"/>
              <a:t>principalId</a:t>
            </a:r>
            <a:r>
              <a:rPr lang="en-US" sz="1600" dirty="0"/>
              <a:t>": "{</a:t>
            </a:r>
            <a:r>
              <a:rPr lang="en-US" sz="1600" dirty="0" err="1"/>
              <a:t>principalId</a:t>
            </a:r>
            <a:r>
              <a:rPr lang="en-US" sz="1600" dirty="0"/>
              <a:t>}" </a:t>
            </a:r>
          </a:p>
          <a:p>
            <a:r>
              <a:rPr lang="en-US" sz="1600" dirty="0"/>
              <a:t>  } </a:t>
            </a:r>
          </a:p>
          <a:p>
            <a:r>
              <a:rPr lang="en-US" sz="1600" dirty="0"/>
              <a:t>}</a:t>
            </a:r>
          </a:p>
        </p:txBody>
      </p:sp>
      <p:sp>
        <p:nvSpPr>
          <p:cNvPr id="6" name="Text Placeholder 2">
            <a:extLst>
              <a:ext uri="{FF2B5EF4-FFF2-40B4-BE49-F238E27FC236}">
                <a16:creationId xmlns:a16="http://schemas.microsoft.com/office/drawing/2014/main" id="{C2EF57FA-170F-4B41-94EE-2B15F27D9500}"/>
              </a:ext>
            </a:extLst>
          </p:cNvPr>
          <p:cNvSpPr txBox="1">
            <a:spLocks/>
          </p:cNvSpPr>
          <p:nvPr/>
        </p:nvSpPr>
        <p:spPr>
          <a:xfrm>
            <a:off x="600456" y="1165379"/>
            <a:ext cx="7187183"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List access</a:t>
            </a:r>
          </a:p>
        </p:txBody>
      </p:sp>
      <p:sp>
        <p:nvSpPr>
          <p:cNvPr id="7" name="Text Placeholder 2">
            <a:extLst>
              <a:ext uri="{FF2B5EF4-FFF2-40B4-BE49-F238E27FC236}">
                <a16:creationId xmlns:a16="http://schemas.microsoft.com/office/drawing/2014/main" id="{8A5C5260-B7F0-42F7-8CAF-57B40076377C}"/>
              </a:ext>
            </a:extLst>
          </p:cNvPr>
          <p:cNvSpPr txBox="1">
            <a:spLocks/>
          </p:cNvSpPr>
          <p:nvPr/>
        </p:nvSpPr>
        <p:spPr>
          <a:xfrm>
            <a:off x="600456" y="2297972"/>
            <a:ext cx="625042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Grant access</a:t>
            </a:r>
          </a:p>
        </p:txBody>
      </p:sp>
      <p:sp>
        <p:nvSpPr>
          <p:cNvPr id="8" name="Text Placeholder 3">
            <a:extLst>
              <a:ext uri="{FF2B5EF4-FFF2-40B4-BE49-F238E27FC236}">
                <a16:creationId xmlns:a16="http://schemas.microsoft.com/office/drawing/2014/main" id="{CBFBD9E6-0EEA-4AB9-A1E4-5689EFDB9B6F}"/>
              </a:ext>
            </a:extLst>
          </p:cNvPr>
          <p:cNvSpPr txBox="1">
            <a:spLocks/>
          </p:cNvSpPr>
          <p:nvPr/>
        </p:nvSpPr>
        <p:spPr>
          <a:xfrm>
            <a:off x="600456" y="5731072"/>
            <a:ext cx="11018520"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DELETE https://management.azure.com/{scope}/providers/Microsoft.Authorization/roleAssignments/{roleAssignmentName}?api-version=2015-07-01</a:t>
            </a:r>
          </a:p>
        </p:txBody>
      </p:sp>
      <p:sp>
        <p:nvSpPr>
          <p:cNvPr id="9" name="Text Placeholder 2">
            <a:extLst>
              <a:ext uri="{FF2B5EF4-FFF2-40B4-BE49-F238E27FC236}">
                <a16:creationId xmlns:a16="http://schemas.microsoft.com/office/drawing/2014/main" id="{8A5C5260-B7F0-42F7-8CAF-57B40076377C}"/>
              </a:ext>
            </a:extLst>
          </p:cNvPr>
          <p:cNvSpPr txBox="1">
            <a:spLocks/>
          </p:cNvSpPr>
          <p:nvPr/>
        </p:nvSpPr>
        <p:spPr>
          <a:xfrm>
            <a:off x="572580" y="5361740"/>
            <a:ext cx="625042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Remove access</a:t>
            </a:r>
          </a:p>
        </p:txBody>
      </p:sp>
    </p:spTree>
    <p:extLst>
      <p:ext uri="{BB962C8B-B14F-4D97-AF65-F5344CB8AC3E}">
        <p14:creationId xmlns:p14="http://schemas.microsoft.com/office/powerpoint/2010/main" val="19922714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p:txBody>
          <a:bodyPr/>
          <a:lstStyle/>
          <a:p>
            <a:r>
              <a:rPr lang="en-US" dirty="0"/>
              <a:t>Role-based authorization in ASP.NET</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a:xfrm>
            <a:off x="588263" y="1436688"/>
            <a:ext cx="11018520" cy="4370427"/>
          </a:xfrm>
        </p:spPr>
        <p:txBody>
          <a:bodyPr/>
          <a:lstStyle/>
          <a:p>
            <a:r>
              <a:rPr lang="en-US" sz="2000" dirty="0"/>
              <a:t>[Authorize(Roles = "Administrator, </a:t>
            </a:r>
            <a:r>
              <a:rPr lang="en-US" sz="2000" dirty="0" err="1"/>
              <a:t>PowerUser</a:t>
            </a:r>
            <a:r>
              <a:rPr lang="en-US" sz="2000" dirty="0"/>
              <a:t>")]</a:t>
            </a:r>
          </a:p>
          <a:p>
            <a:r>
              <a:rPr lang="en-US" sz="2000" dirty="0"/>
              <a:t>public class </a:t>
            </a:r>
            <a:r>
              <a:rPr lang="en-US" sz="2000" dirty="0" err="1"/>
              <a:t>ClockInController</a:t>
            </a:r>
            <a:r>
              <a:rPr lang="en-US" sz="2000" dirty="0"/>
              <a:t> : Controller</a:t>
            </a:r>
          </a:p>
          <a:p>
            <a:r>
              <a:rPr lang="en-US" sz="2000" dirty="0"/>
              <a:t>{</a:t>
            </a:r>
          </a:p>
          <a:p>
            <a:r>
              <a:rPr lang="en-US" sz="2000" dirty="0"/>
              <a:t>	public </a:t>
            </a:r>
            <a:r>
              <a:rPr lang="en-US" sz="2000" dirty="0" err="1"/>
              <a:t>ActionResult</a:t>
            </a:r>
            <a:r>
              <a:rPr lang="en-US" sz="2000" dirty="0"/>
              <a:t> </a:t>
            </a:r>
            <a:r>
              <a:rPr lang="en-US" sz="2000" dirty="0" err="1"/>
              <a:t>SetTime</a:t>
            </a:r>
            <a:r>
              <a:rPr lang="en-US" sz="2000" dirty="0"/>
              <a:t>()</a:t>
            </a:r>
          </a:p>
          <a:p>
            <a:r>
              <a:rPr lang="en-US" sz="2000" dirty="0"/>
              <a:t>    	{</a:t>
            </a:r>
          </a:p>
          <a:p>
            <a:r>
              <a:rPr lang="en-US" sz="2000" dirty="0"/>
              <a:t>    	}</a:t>
            </a:r>
          </a:p>
          <a:p>
            <a:endParaRPr lang="en-US" sz="2000" dirty="0"/>
          </a:p>
          <a:p>
            <a:r>
              <a:rPr lang="en-US" sz="2000" dirty="0"/>
              <a:t>	[Authorize(Roles = "Administrator")]</a:t>
            </a:r>
          </a:p>
          <a:p>
            <a:r>
              <a:rPr lang="en-US" sz="2000" dirty="0"/>
              <a:t>    	public </a:t>
            </a:r>
            <a:r>
              <a:rPr lang="en-US" sz="2000" dirty="0" err="1"/>
              <a:t>ActionResult</a:t>
            </a:r>
            <a:r>
              <a:rPr lang="en-US" sz="2000" dirty="0"/>
              <a:t> </a:t>
            </a:r>
            <a:r>
              <a:rPr lang="en-US" sz="2000" dirty="0" err="1"/>
              <a:t>ShutDown</a:t>
            </a:r>
            <a:r>
              <a:rPr lang="en-US" sz="2000" dirty="0"/>
              <a: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19496010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p:txBody>
          <a:bodyPr/>
          <a:lstStyle/>
          <a:p>
            <a:r>
              <a:rPr lang="en-US" dirty="0"/>
              <a:t>Enforcing roles by using policies in ASP.NET</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a:xfrm>
            <a:off x="588263" y="1436688"/>
            <a:ext cx="11018520" cy="5269135"/>
          </a:xfrm>
        </p:spPr>
        <p:txBody>
          <a:bodyPr/>
          <a:lstStyle/>
          <a:p>
            <a:r>
              <a:rPr lang="en-US" sz="1600" dirty="0"/>
              <a:t>public void </a:t>
            </a:r>
            <a:r>
              <a:rPr lang="en-US" sz="1600" dirty="0" err="1"/>
              <a:t>ConfigureServices</a:t>
            </a:r>
            <a:r>
              <a:rPr lang="en-US" sz="1600" dirty="0"/>
              <a:t>(</a:t>
            </a:r>
            <a:r>
              <a:rPr lang="en-US" sz="1600" dirty="0" err="1"/>
              <a:t>IServiceCollection</a:t>
            </a:r>
            <a:r>
              <a:rPr lang="en-US" sz="1600" dirty="0"/>
              <a:t> services)</a:t>
            </a:r>
          </a:p>
          <a:p>
            <a:r>
              <a:rPr lang="en-US" sz="1600" dirty="0"/>
              <a:t>{</a:t>
            </a:r>
          </a:p>
          <a:p>
            <a:r>
              <a:rPr lang="en-US" sz="1600" dirty="0"/>
              <a:t>    	</a:t>
            </a:r>
            <a:r>
              <a:rPr lang="en-US" sz="1600" dirty="0" err="1"/>
              <a:t>services.AddMvc</a:t>
            </a:r>
            <a:r>
              <a:rPr lang="en-US" sz="1600" dirty="0"/>
              <a:t>();</a:t>
            </a:r>
          </a:p>
          <a:p>
            <a:endParaRPr lang="en-US" sz="1600" dirty="0"/>
          </a:p>
          <a:p>
            <a:r>
              <a:rPr lang="en-US" sz="1600" dirty="0"/>
              <a:t>    	</a:t>
            </a:r>
            <a:r>
              <a:rPr lang="en-US" sz="1600" dirty="0" err="1"/>
              <a:t>services.AddAuthorization</a:t>
            </a:r>
            <a:r>
              <a:rPr lang="en-US" sz="1600" dirty="0"/>
              <a:t>(options =&gt;</a:t>
            </a:r>
          </a:p>
          <a:p>
            <a:r>
              <a:rPr lang="en-US" sz="1600" dirty="0"/>
              <a:t>    	{</a:t>
            </a:r>
          </a:p>
          <a:p>
            <a:r>
              <a:rPr lang="en-US" sz="1600" dirty="0"/>
              <a:t>        		</a:t>
            </a:r>
            <a:r>
              <a:rPr lang="en-US" sz="1600" dirty="0" err="1"/>
              <a:t>options.AddPolicy</a:t>
            </a:r>
            <a:r>
              <a:rPr lang="en-US" sz="1600" dirty="0"/>
              <a:t>(</a:t>
            </a:r>
          </a:p>
          <a:p>
            <a:r>
              <a:rPr lang="en-US" sz="1600" dirty="0"/>
              <a:t>			"</a:t>
            </a:r>
            <a:r>
              <a:rPr lang="en-US" sz="1600" dirty="0" err="1"/>
              <a:t>RequireAdministratorRole</a:t>
            </a:r>
            <a:r>
              <a:rPr lang="en-US" sz="1600" dirty="0"/>
              <a:t>", </a:t>
            </a:r>
          </a:p>
          <a:p>
            <a:r>
              <a:rPr lang="en-US" sz="1600" dirty="0"/>
              <a:t>			policy =&gt; </a:t>
            </a:r>
            <a:r>
              <a:rPr lang="en-US" sz="1600" dirty="0" err="1"/>
              <a:t>policy.RequireRole</a:t>
            </a:r>
            <a:r>
              <a:rPr lang="en-US" sz="1600" dirty="0"/>
              <a:t>("Administrator“, “</a:t>
            </a:r>
            <a:r>
              <a:rPr lang="en-US" sz="1600" dirty="0" err="1"/>
              <a:t>PowerUser</a:t>
            </a:r>
            <a:r>
              <a:rPr lang="en-US" sz="1600" dirty="0"/>
              <a:t>”)</a:t>
            </a:r>
          </a:p>
          <a:p>
            <a:r>
              <a:rPr lang="en-US" sz="1600" dirty="0"/>
              <a:t>		);</a:t>
            </a:r>
          </a:p>
          <a:p>
            <a:r>
              <a:rPr lang="en-US" sz="1600" dirty="0"/>
              <a:t>    	});</a:t>
            </a:r>
          </a:p>
          <a:p>
            <a:r>
              <a:rPr lang="en-US" sz="1600" dirty="0"/>
              <a:t>}</a:t>
            </a:r>
          </a:p>
          <a:p>
            <a:endParaRPr lang="en-US" sz="1600" dirty="0"/>
          </a:p>
          <a:p>
            <a:r>
              <a:rPr lang="en-US" sz="1600" dirty="0"/>
              <a:t>[Authorize(Policy = "</a:t>
            </a:r>
            <a:r>
              <a:rPr lang="en-US" sz="1600" dirty="0" err="1"/>
              <a:t>RequireAdministratorRole</a:t>
            </a:r>
            <a:r>
              <a:rPr lang="en-US" sz="1600" dirty="0"/>
              <a:t>")]</a:t>
            </a:r>
          </a:p>
          <a:p>
            <a:r>
              <a:rPr lang="en-US" sz="1600" dirty="0"/>
              <a:t>public </a:t>
            </a:r>
            <a:r>
              <a:rPr lang="en-US" sz="1600" dirty="0" err="1"/>
              <a:t>IActionResult</a:t>
            </a:r>
            <a:r>
              <a:rPr lang="en-US" sz="1600" dirty="0"/>
              <a:t> Shutdown()</a:t>
            </a:r>
          </a:p>
          <a:p>
            <a:r>
              <a:rPr lang="en-US" sz="1600" dirty="0"/>
              <a:t>{</a:t>
            </a:r>
          </a:p>
          <a:p>
            <a:r>
              <a:rPr lang="en-US" sz="1600" dirty="0"/>
              <a:t>        return View();</a:t>
            </a:r>
          </a:p>
          <a:p>
            <a:r>
              <a:rPr lang="en-US" sz="1600" dirty="0"/>
              <a:t>}</a:t>
            </a:r>
          </a:p>
        </p:txBody>
      </p:sp>
    </p:spTree>
    <p:extLst>
      <p:ext uri="{BB962C8B-B14F-4D97-AF65-F5344CB8AC3E}">
        <p14:creationId xmlns:p14="http://schemas.microsoft.com/office/powerpoint/2010/main" val="13305966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Claims-based authorization.</a:t>
            </a:r>
          </a:p>
          <a:p>
            <a:pPr marL="342900" indent="-342900">
              <a:buFont typeface="Arial" panose="020B0604020202020204" pitchFamily="34" charset="0"/>
              <a:buChar char="•"/>
            </a:pPr>
            <a:r>
              <a:rPr lang="en-US" dirty="0"/>
              <a:t>Role-based access control (RBAC) authorization.</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6214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01: Claims-based authorization</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5A5030-B163-4043-9BEC-A912F8D8C490}"/>
              </a:ext>
            </a:extLst>
          </p:cNvPr>
          <p:cNvSpPr>
            <a:spLocks noGrp="1"/>
          </p:cNvSpPr>
          <p:nvPr>
            <p:ph type="title"/>
          </p:nvPr>
        </p:nvSpPr>
        <p:spPr/>
        <p:txBody>
          <a:bodyPr/>
          <a:lstStyle/>
          <a:p>
            <a:r>
              <a:rPr lang="en-US" dirty="0"/>
              <a:t>Claims: Authorization</a:t>
            </a:r>
          </a:p>
        </p:txBody>
      </p:sp>
      <p:sp>
        <p:nvSpPr>
          <p:cNvPr id="5" name="Text Placeholder 4">
            <a:extLst>
              <a:ext uri="{FF2B5EF4-FFF2-40B4-BE49-F238E27FC236}">
                <a16:creationId xmlns:a16="http://schemas.microsoft.com/office/drawing/2014/main" id="{6DD03C5D-126E-44B5-9C9C-150639DA56BD}"/>
              </a:ext>
            </a:extLst>
          </p:cNvPr>
          <p:cNvSpPr>
            <a:spLocks noGrp="1"/>
          </p:cNvSpPr>
          <p:nvPr>
            <p:ph type="body" sz="quarter" idx="10"/>
          </p:nvPr>
        </p:nvSpPr>
        <p:spPr>
          <a:xfrm>
            <a:off x="586390" y="1434370"/>
            <a:ext cx="11018520" cy="3434786"/>
          </a:xfrm>
        </p:spPr>
        <p:txBody>
          <a:bodyPr/>
          <a:lstStyle/>
          <a:p>
            <a:pPr marL="228600" indent="-228600">
              <a:buFont typeface="Wingdings" panose="05000000000000000000" pitchFamily="2" charset="2"/>
              <a:buChar char=""/>
            </a:pPr>
            <a:r>
              <a:rPr lang="en-US" dirty="0">
                <a:latin typeface="+mn-lt"/>
              </a:rPr>
              <a:t>Process of determining which entities have permission to change, view, or otherwise access a computer resource</a:t>
            </a:r>
          </a:p>
          <a:p>
            <a:endParaRPr lang="en-US" dirty="0">
              <a:latin typeface="+mn-lt"/>
            </a:endParaRPr>
          </a:p>
          <a:p>
            <a:pPr marL="228600" indent="-228600">
              <a:buFont typeface="Wingdings" panose="05000000000000000000" pitchFamily="2" charset="2"/>
              <a:buChar char=""/>
            </a:pPr>
            <a:r>
              <a:rPr lang="en-US" dirty="0">
                <a:latin typeface="+mn-lt"/>
              </a:rPr>
              <a:t>Example: in a corporate application, only managers can delete a customer record</a:t>
            </a:r>
          </a:p>
          <a:p>
            <a:pPr marL="457200" lvl="1" indent="-228600">
              <a:buFont typeface="Wingdings" panose="05000000000000000000" pitchFamily="2" charset="2"/>
              <a:buChar char=""/>
            </a:pPr>
            <a:r>
              <a:rPr lang="en-US" dirty="0"/>
              <a:t>First, we authenticate the user</a:t>
            </a:r>
          </a:p>
          <a:p>
            <a:pPr marL="457200" lvl="1" indent="-228600">
              <a:buFont typeface="Wingdings" panose="05000000000000000000" pitchFamily="2" charset="2"/>
              <a:buChar char=""/>
            </a:pPr>
            <a:r>
              <a:rPr lang="en-US" dirty="0"/>
              <a:t>After authenticated, the user will request to delete a customer record</a:t>
            </a:r>
          </a:p>
          <a:p>
            <a:pPr marL="457200" lvl="1" indent="-228600">
              <a:buFont typeface="Wingdings" panose="05000000000000000000" pitchFamily="2" charset="2"/>
              <a:buChar char=""/>
            </a:pPr>
            <a:r>
              <a:rPr lang="en-US" dirty="0"/>
              <a:t>If the user is a manager, we then authorize the user to delete a customer record</a:t>
            </a:r>
          </a:p>
        </p:txBody>
      </p:sp>
    </p:spTree>
    <p:extLst>
      <p:ext uri="{BB962C8B-B14F-4D97-AF65-F5344CB8AC3E}">
        <p14:creationId xmlns:p14="http://schemas.microsoft.com/office/powerpoint/2010/main" val="3585694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Claims: Identity providers</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5497"/>
            <a:ext cx="5781327" cy="3360920"/>
          </a:xfrm>
        </p:spPr>
        <p:txBody>
          <a:bodyPr/>
          <a:lstStyle/>
          <a:p>
            <a:pPr marL="0" indent="0">
              <a:buNone/>
            </a:pPr>
            <a:r>
              <a:rPr lang="en-US" dirty="0">
                <a:latin typeface="+mn-lt"/>
              </a:rPr>
              <a:t>Identity comes from third-party providers more often than from internal directories:</a:t>
            </a:r>
          </a:p>
          <a:p>
            <a:r>
              <a:rPr lang="en-US" dirty="0">
                <a:latin typeface="+mn-lt"/>
              </a:rPr>
              <a:t>Facebook</a:t>
            </a:r>
          </a:p>
          <a:p>
            <a:r>
              <a:rPr lang="en-US" dirty="0">
                <a:latin typeface="+mn-lt"/>
              </a:rPr>
              <a:t>Google</a:t>
            </a:r>
          </a:p>
          <a:p>
            <a:r>
              <a:rPr lang="en-US" dirty="0">
                <a:latin typeface="+mn-lt"/>
              </a:rPr>
              <a:t>LinkedIn</a:t>
            </a:r>
          </a:p>
          <a:p>
            <a:r>
              <a:rPr lang="en-US" dirty="0">
                <a:latin typeface="+mn-lt"/>
              </a:rPr>
              <a:t>Twitter</a:t>
            </a:r>
          </a:p>
        </p:txBody>
      </p:sp>
      <p:grpSp>
        <p:nvGrpSpPr>
          <p:cNvPr id="35" name="Group 34" descr="A sample workflow diagram: the user needs to access an application, so they first log in using their social identity. Once they are logged in, the identity provider is trusted by the organization’s application and can share claims about that user with the application.">
            <a:extLst>
              <a:ext uri="{FF2B5EF4-FFF2-40B4-BE49-F238E27FC236}">
                <a16:creationId xmlns:a16="http://schemas.microsoft.com/office/drawing/2014/main" id="{F51586CF-748A-4020-A81B-D51A65A1F5D5}"/>
              </a:ext>
            </a:extLst>
          </p:cNvPr>
          <p:cNvGrpSpPr/>
          <p:nvPr/>
        </p:nvGrpSpPr>
        <p:grpSpPr>
          <a:xfrm>
            <a:off x="6639290" y="1435497"/>
            <a:ext cx="4083981" cy="4396764"/>
            <a:chOff x="2008545" y="1182995"/>
            <a:chExt cx="4083981" cy="4396764"/>
          </a:xfrm>
        </p:grpSpPr>
        <p:cxnSp>
          <p:nvCxnSpPr>
            <p:cNvPr id="36" name="Straight Arrow Connector 35">
              <a:extLst>
                <a:ext uri="{FF2B5EF4-FFF2-40B4-BE49-F238E27FC236}">
                  <a16:creationId xmlns:a16="http://schemas.microsoft.com/office/drawing/2014/main" id="{0B676E77-6A1F-4FE6-B210-EB220C91B743}"/>
                </a:ext>
              </a:extLst>
            </p:cNvPr>
            <p:cNvCxnSpPr/>
            <p:nvPr/>
          </p:nvCxnSpPr>
          <p:spPr>
            <a:xfrm flipV="1">
              <a:off x="3034864" y="3674556"/>
              <a:ext cx="1794311" cy="964672"/>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239A089-8D6E-4937-9B89-BBB4842DB23B}"/>
                </a:ext>
              </a:extLst>
            </p:cNvPr>
            <p:cNvCxnSpPr>
              <a:cxnSpLocks/>
            </p:cNvCxnSpPr>
            <p:nvPr/>
          </p:nvCxnSpPr>
          <p:spPr>
            <a:xfrm flipH="1">
              <a:off x="3034864" y="3800475"/>
              <a:ext cx="1851461" cy="991152"/>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9475BD52-ECCB-4152-B844-DC0920EB0D94}"/>
                </a:ext>
              </a:extLst>
            </p:cNvPr>
            <p:cNvSpPr txBox="1"/>
            <p:nvPr/>
          </p:nvSpPr>
          <p:spPr>
            <a:xfrm>
              <a:off x="2053213" y="1182995"/>
              <a:ext cx="1443038" cy="307777"/>
            </a:xfrm>
            <a:prstGeom prst="rect">
              <a:avLst/>
            </a:prstGeom>
            <a:noFill/>
          </p:spPr>
          <p:txBody>
            <a:bodyPr wrap="square" rtlCol="0">
              <a:spAutoFit/>
            </a:bodyPr>
            <a:lstStyle/>
            <a:p>
              <a:pPr algn="ctr"/>
              <a:r>
                <a:rPr lang="en-US" sz="1400" b="1" dirty="0">
                  <a:latin typeface="Segoe UI Light" panose="020B0502040204020203" pitchFamily="34" charset="0"/>
                  <a:cs typeface="Segoe UI Light" panose="020B0502040204020203" pitchFamily="34" charset="0"/>
                </a:rPr>
                <a:t>Application</a:t>
              </a:r>
            </a:p>
          </p:txBody>
        </p:sp>
        <p:sp>
          <p:nvSpPr>
            <p:cNvPr id="39" name="TextBox 38">
              <a:extLst>
                <a:ext uri="{FF2B5EF4-FFF2-40B4-BE49-F238E27FC236}">
                  <a16:creationId xmlns:a16="http://schemas.microsoft.com/office/drawing/2014/main" id="{EFCD3CBF-083E-45C0-9722-6E7F40C9D908}"/>
                </a:ext>
              </a:extLst>
            </p:cNvPr>
            <p:cNvSpPr txBox="1"/>
            <p:nvPr/>
          </p:nvSpPr>
          <p:spPr>
            <a:xfrm>
              <a:off x="4533575" y="5271982"/>
              <a:ext cx="1558951" cy="307777"/>
            </a:xfrm>
            <a:prstGeom prst="rect">
              <a:avLst/>
            </a:prstGeom>
            <a:noFill/>
          </p:spPr>
          <p:txBody>
            <a:bodyPr wrap="square" rtlCol="0">
              <a:spAutoFit/>
            </a:bodyPr>
            <a:lstStyle/>
            <a:p>
              <a:pPr algn="ctr"/>
              <a:r>
                <a:rPr lang="en-US" sz="1400" b="1" dirty="0">
                  <a:latin typeface="Segoe UI Light" panose="020B0502040204020203" pitchFamily="34" charset="0"/>
                  <a:cs typeface="Segoe UI Light" panose="020B0502040204020203" pitchFamily="34" charset="0"/>
                </a:rPr>
                <a:t>Identity</a:t>
              </a:r>
              <a:r>
                <a:rPr lang="en-US" sz="1400" dirty="0">
                  <a:latin typeface="Segoe UI Light" panose="020B0502040204020203" pitchFamily="34" charset="0"/>
                  <a:cs typeface="Segoe UI Light" panose="020B0502040204020203" pitchFamily="34" charset="0"/>
                </a:rPr>
                <a:t> </a:t>
              </a:r>
              <a:r>
                <a:rPr lang="en-US" sz="1400" b="1" dirty="0">
                  <a:latin typeface="Segoe UI Light" panose="020B0502040204020203" pitchFamily="34" charset="0"/>
                  <a:cs typeface="Segoe UI Light" panose="020B0502040204020203" pitchFamily="34" charset="0"/>
                </a:rPr>
                <a:t>providers</a:t>
              </a:r>
            </a:p>
          </p:txBody>
        </p:sp>
        <p:grpSp>
          <p:nvGrpSpPr>
            <p:cNvPr id="40" name="Group 39">
              <a:extLst>
                <a:ext uri="{FF2B5EF4-FFF2-40B4-BE49-F238E27FC236}">
                  <a16:creationId xmlns:a16="http://schemas.microsoft.com/office/drawing/2014/main" id="{0C2EF8BB-DDAA-45FB-B405-56C0D21A7C08}"/>
                </a:ext>
              </a:extLst>
            </p:cNvPr>
            <p:cNvGrpSpPr/>
            <p:nvPr/>
          </p:nvGrpSpPr>
          <p:grpSpPr>
            <a:xfrm>
              <a:off x="5103346" y="1797846"/>
              <a:ext cx="605166" cy="3343955"/>
              <a:chOff x="7922329" y="1782350"/>
              <a:chExt cx="605166" cy="3343955"/>
            </a:xfrm>
          </p:grpSpPr>
          <p:pic>
            <p:nvPicPr>
              <p:cNvPr id="46" name="Picture 45">
                <a:extLst>
                  <a:ext uri="{FF2B5EF4-FFF2-40B4-BE49-F238E27FC236}">
                    <a16:creationId xmlns:a16="http://schemas.microsoft.com/office/drawing/2014/main" id="{26E60843-9109-4FA2-BE26-A64263BBA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2329" y="2460788"/>
                <a:ext cx="605166" cy="605166"/>
              </a:xfrm>
              <a:prstGeom prst="rect">
                <a:avLst/>
              </a:prstGeom>
            </p:spPr>
          </p:pic>
          <p:pic>
            <p:nvPicPr>
              <p:cNvPr id="47" name="Picture 46">
                <a:extLst>
                  <a:ext uri="{FF2B5EF4-FFF2-40B4-BE49-F238E27FC236}">
                    <a16:creationId xmlns:a16="http://schemas.microsoft.com/office/drawing/2014/main" id="{85B86F97-197D-4A1A-B153-1A979AC944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6583" y="3273168"/>
                <a:ext cx="477913" cy="477913"/>
              </a:xfrm>
              <a:prstGeom prst="rect">
                <a:avLst/>
              </a:prstGeom>
            </p:spPr>
          </p:pic>
          <p:pic>
            <p:nvPicPr>
              <p:cNvPr id="48" name="Picture 47">
                <a:extLst>
                  <a:ext uri="{FF2B5EF4-FFF2-40B4-BE49-F238E27FC236}">
                    <a16:creationId xmlns:a16="http://schemas.microsoft.com/office/drawing/2014/main" id="{8E23F232-54A3-4CF6-9A56-FDCB7C075F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0590" y="3931344"/>
                <a:ext cx="478800" cy="478800"/>
              </a:xfrm>
              <a:prstGeom prst="rect">
                <a:avLst/>
              </a:prstGeom>
            </p:spPr>
          </p:pic>
          <p:pic>
            <p:nvPicPr>
              <p:cNvPr id="49" name="Picture 48">
                <a:extLst>
                  <a:ext uri="{FF2B5EF4-FFF2-40B4-BE49-F238E27FC236}">
                    <a16:creationId xmlns:a16="http://schemas.microsoft.com/office/drawing/2014/main" id="{A33A1949-AB4C-4A9B-B8A4-5FFA45A649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4552" y="1782350"/>
                <a:ext cx="478800" cy="478800"/>
              </a:xfrm>
              <a:prstGeom prst="rect">
                <a:avLst/>
              </a:prstGeom>
            </p:spPr>
          </p:pic>
          <p:pic>
            <p:nvPicPr>
              <p:cNvPr id="50" name="Picture 49">
                <a:extLst>
                  <a:ext uri="{FF2B5EF4-FFF2-40B4-BE49-F238E27FC236}">
                    <a16:creationId xmlns:a16="http://schemas.microsoft.com/office/drawing/2014/main" id="{6A1CB9FD-ADE3-4A72-AED1-C8DF938327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1759" y="4599113"/>
                <a:ext cx="514458" cy="527192"/>
              </a:xfrm>
              <a:prstGeom prst="rect">
                <a:avLst/>
              </a:prstGeom>
            </p:spPr>
          </p:pic>
        </p:grpSp>
        <p:grpSp>
          <p:nvGrpSpPr>
            <p:cNvPr id="41" name="Group 40">
              <a:extLst>
                <a:ext uri="{FF2B5EF4-FFF2-40B4-BE49-F238E27FC236}">
                  <a16:creationId xmlns:a16="http://schemas.microsoft.com/office/drawing/2014/main" id="{88C0BD0E-C224-46C2-8426-98D68C2CCAC7}"/>
                </a:ext>
              </a:extLst>
            </p:cNvPr>
            <p:cNvGrpSpPr/>
            <p:nvPr/>
          </p:nvGrpSpPr>
          <p:grpSpPr>
            <a:xfrm>
              <a:off x="2008545" y="1384454"/>
              <a:ext cx="1443038" cy="4195305"/>
              <a:chOff x="2008545" y="1384454"/>
              <a:chExt cx="1443038" cy="4195305"/>
            </a:xfrm>
          </p:grpSpPr>
          <p:pic>
            <p:nvPicPr>
              <p:cNvPr id="42" name="Picture 41">
                <a:extLst>
                  <a:ext uri="{FF2B5EF4-FFF2-40B4-BE49-F238E27FC236}">
                    <a16:creationId xmlns:a16="http://schemas.microsoft.com/office/drawing/2014/main" id="{0A8C09E3-2E18-491D-BBFB-4D60801C69F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45322" y="1384454"/>
                <a:ext cx="858821" cy="858821"/>
              </a:xfrm>
              <a:prstGeom prst="rect">
                <a:avLst/>
              </a:prstGeom>
            </p:spPr>
          </p:pic>
          <p:cxnSp>
            <p:nvCxnSpPr>
              <p:cNvPr id="43" name="Straight Arrow Connector 42">
                <a:extLst>
                  <a:ext uri="{FF2B5EF4-FFF2-40B4-BE49-F238E27FC236}">
                    <a16:creationId xmlns:a16="http://schemas.microsoft.com/office/drawing/2014/main" id="{CDE86F0D-A80D-463C-815B-05460BDEC41C}"/>
                  </a:ext>
                </a:extLst>
              </p:cNvPr>
              <p:cNvCxnSpPr/>
              <p:nvPr/>
            </p:nvCxnSpPr>
            <p:spPr>
              <a:xfrm flipV="1">
                <a:off x="2760692" y="2227563"/>
                <a:ext cx="0" cy="216000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6514C609-1B72-47FA-A915-CAA096FC683E}"/>
                  </a:ext>
                </a:extLst>
              </p:cNvPr>
              <p:cNvSpPr txBox="1"/>
              <p:nvPr/>
            </p:nvSpPr>
            <p:spPr>
              <a:xfrm>
                <a:off x="2008545" y="5271982"/>
                <a:ext cx="1443038" cy="307777"/>
              </a:xfrm>
              <a:prstGeom prst="rect">
                <a:avLst/>
              </a:prstGeom>
              <a:noFill/>
            </p:spPr>
            <p:txBody>
              <a:bodyPr wrap="square" rtlCol="0">
                <a:spAutoFit/>
              </a:bodyPr>
              <a:lstStyle/>
              <a:p>
                <a:pPr algn="ctr"/>
                <a:r>
                  <a:rPr lang="en-US" sz="1400" b="1" dirty="0">
                    <a:latin typeface="Segoe UI Light" panose="020B0502040204020203" pitchFamily="34" charset="0"/>
                    <a:cs typeface="Segoe UI Light" panose="020B0502040204020203" pitchFamily="34" charset="0"/>
                  </a:rPr>
                  <a:t>User</a:t>
                </a:r>
              </a:p>
            </p:txBody>
          </p:sp>
          <p:pic>
            <p:nvPicPr>
              <p:cNvPr id="45" name="Picture 44">
                <a:extLst>
                  <a:ext uri="{FF2B5EF4-FFF2-40B4-BE49-F238E27FC236}">
                    <a16:creationId xmlns:a16="http://schemas.microsoft.com/office/drawing/2014/main" id="{E39CC581-ED42-4C3A-8659-83A1EF63037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70286" y="4566094"/>
                <a:ext cx="664578" cy="664578"/>
              </a:xfrm>
              <a:prstGeom prst="rect">
                <a:avLst/>
              </a:prstGeom>
              <a:ln>
                <a:solidFill>
                  <a:srgbClr val="00188D"/>
                </a:solidFill>
              </a:ln>
            </p:spPr>
          </p:pic>
        </p:grpSp>
      </p:grpSp>
    </p:spTree>
    <p:extLst>
      <p:ext uri="{BB962C8B-B14F-4D97-AF65-F5344CB8AC3E}">
        <p14:creationId xmlns:p14="http://schemas.microsoft.com/office/powerpoint/2010/main" val="24442390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Claims: Claim example – driver’s license</a:t>
            </a:r>
          </a:p>
        </p:txBody>
      </p:sp>
      <p:graphicFrame>
        <p:nvGraphicFramePr>
          <p:cNvPr id="2" name="Table 1" descr="A table with ">
            <a:extLst>
              <a:ext uri="{FF2B5EF4-FFF2-40B4-BE49-F238E27FC236}">
                <a16:creationId xmlns:a16="http://schemas.microsoft.com/office/drawing/2014/main" id="{3B76CD49-7CD2-4658-AA0B-A73F43688E2E}"/>
              </a:ext>
            </a:extLst>
          </p:cNvPr>
          <p:cNvGraphicFramePr>
            <a:graphicFrameLocks noGrp="1"/>
          </p:cNvGraphicFramePr>
          <p:nvPr>
            <p:extLst>
              <p:ext uri="{D42A27DB-BD31-4B8C-83A1-F6EECF244321}">
                <p14:modId xmlns:p14="http://schemas.microsoft.com/office/powerpoint/2010/main" val="2029839408"/>
              </p:ext>
            </p:extLst>
          </p:nvPr>
        </p:nvGraphicFramePr>
        <p:xfrm>
          <a:off x="6919529" y="1596875"/>
          <a:ext cx="4956096" cy="3371286"/>
        </p:xfrm>
        <a:graphic>
          <a:graphicData uri="http://schemas.openxmlformats.org/drawingml/2006/table">
            <a:tbl>
              <a:tblPr firstRow="1">
                <a:tableStyleId>{BC89EF96-8CEA-46FF-86C4-4CE0E7609802}</a:tableStyleId>
              </a:tblPr>
              <a:tblGrid>
                <a:gridCol w="2478048">
                  <a:extLst>
                    <a:ext uri="{9D8B030D-6E8A-4147-A177-3AD203B41FA5}">
                      <a16:colId xmlns:a16="http://schemas.microsoft.com/office/drawing/2014/main" val="726301560"/>
                    </a:ext>
                  </a:extLst>
                </a:gridCol>
                <a:gridCol w="2478048">
                  <a:extLst>
                    <a:ext uri="{9D8B030D-6E8A-4147-A177-3AD203B41FA5}">
                      <a16:colId xmlns:a16="http://schemas.microsoft.com/office/drawing/2014/main" val="3011956591"/>
                    </a:ext>
                  </a:extLst>
                </a:gridCol>
              </a:tblGrid>
              <a:tr h="561881">
                <a:tc>
                  <a:txBody>
                    <a:bodyPr/>
                    <a:lstStyle/>
                    <a:p>
                      <a:r>
                        <a:rPr lang="en-US" sz="2000" dirty="0">
                          <a:solidFill>
                            <a:schemeClr val="bg1"/>
                          </a:solidFill>
                        </a:rPr>
                        <a:t>Claim</a:t>
                      </a:r>
                    </a:p>
                  </a:txBody>
                  <a:tcPr marL="72000" marR="72000" marT="72000" marB="72000" anchor="ctr">
                    <a:solidFill>
                      <a:srgbClr val="0078D4"/>
                    </a:solidFill>
                  </a:tcPr>
                </a:tc>
                <a:tc>
                  <a:txBody>
                    <a:bodyPr/>
                    <a:lstStyle/>
                    <a:p>
                      <a:r>
                        <a:rPr lang="en-US" sz="2000" dirty="0">
                          <a:solidFill>
                            <a:schemeClr val="bg1"/>
                          </a:solidFill>
                        </a:rPr>
                        <a:t>Value</a:t>
                      </a:r>
                    </a:p>
                  </a:txBody>
                  <a:tcPr marL="72000" marR="72000" marT="72000" marB="72000" anchor="ctr">
                    <a:solidFill>
                      <a:srgbClr val="0078D4"/>
                    </a:solidFill>
                  </a:tcPr>
                </a:tc>
                <a:extLst>
                  <a:ext uri="{0D108BD9-81ED-4DB2-BD59-A6C34878D82A}">
                    <a16:rowId xmlns:a16="http://schemas.microsoft.com/office/drawing/2014/main" val="4068138717"/>
                  </a:ext>
                </a:extLst>
              </a:tr>
              <a:tr h="561881">
                <a:tc>
                  <a:txBody>
                    <a:bodyPr/>
                    <a:lstStyle/>
                    <a:p>
                      <a:r>
                        <a:rPr lang="en-US" sz="1600" dirty="0"/>
                        <a:t>Name</a:t>
                      </a:r>
                    </a:p>
                  </a:txBody>
                  <a:tcPr marL="72000" marR="72000" marT="72000" marB="72000" anchor="ctr"/>
                </a:tc>
                <a:tc>
                  <a:txBody>
                    <a:bodyPr/>
                    <a:lstStyle/>
                    <a:p>
                      <a:r>
                        <a:rPr lang="en-US" sz="1600" dirty="0"/>
                        <a:t>Rocco M. Yarborough</a:t>
                      </a:r>
                    </a:p>
                  </a:txBody>
                  <a:tcPr marL="72000" marR="72000" marT="72000" marB="72000" anchor="ctr"/>
                </a:tc>
                <a:extLst>
                  <a:ext uri="{0D108BD9-81ED-4DB2-BD59-A6C34878D82A}">
                    <a16:rowId xmlns:a16="http://schemas.microsoft.com/office/drawing/2014/main" val="2949161523"/>
                  </a:ext>
                </a:extLst>
              </a:tr>
              <a:tr h="561881">
                <a:tc>
                  <a:txBody>
                    <a:bodyPr/>
                    <a:lstStyle/>
                    <a:p>
                      <a:r>
                        <a:rPr lang="en-US" sz="1600" dirty="0"/>
                        <a:t>Date Of Birth</a:t>
                      </a:r>
                    </a:p>
                  </a:txBody>
                  <a:tcPr marL="72000" marR="72000" marT="72000" marB="72000" anchor="ctr"/>
                </a:tc>
                <a:tc>
                  <a:txBody>
                    <a:bodyPr/>
                    <a:lstStyle/>
                    <a:p>
                      <a:r>
                        <a:rPr lang="en-US" sz="1600" dirty="0"/>
                        <a:t>June 8, 1970</a:t>
                      </a:r>
                    </a:p>
                  </a:txBody>
                  <a:tcPr marL="72000" marR="72000" marT="72000" marB="72000" anchor="ctr"/>
                </a:tc>
                <a:extLst>
                  <a:ext uri="{0D108BD9-81ED-4DB2-BD59-A6C34878D82A}">
                    <a16:rowId xmlns:a16="http://schemas.microsoft.com/office/drawing/2014/main" val="2571786887"/>
                  </a:ext>
                </a:extLst>
              </a:tr>
              <a:tr h="561881">
                <a:tc>
                  <a:txBody>
                    <a:bodyPr/>
                    <a:lstStyle/>
                    <a:p>
                      <a:r>
                        <a:rPr lang="en-US" sz="1600" dirty="0"/>
                        <a:t>Height</a:t>
                      </a:r>
                    </a:p>
                  </a:txBody>
                  <a:tcPr marL="72000" marR="72000" marT="72000" marB="72000" anchor="ctr"/>
                </a:tc>
                <a:tc>
                  <a:txBody>
                    <a:bodyPr/>
                    <a:lstStyle/>
                    <a:p>
                      <a:r>
                        <a:rPr lang="en-US" sz="1600" dirty="0"/>
                        <a:t>6 feet, 0 inches</a:t>
                      </a:r>
                    </a:p>
                  </a:txBody>
                  <a:tcPr marL="72000" marR="72000" marT="72000" marB="72000" anchor="ctr"/>
                </a:tc>
                <a:extLst>
                  <a:ext uri="{0D108BD9-81ED-4DB2-BD59-A6C34878D82A}">
                    <a16:rowId xmlns:a16="http://schemas.microsoft.com/office/drawing/2014/main" val="2555772349"/>
                  </a:ext>
                </a:extLst>
              </a:tr>
              <a:tr h="561881">
                <a:tc>
                  <a:txBody>
                    <a:bodyPr/>
                    <a:lstStyle/>
                    <a:p>
                      <a:r>
                        <a:rPr lang="en-US" sz="1600" dirty="0"/>
                        <a:t>Eye Color</a:t>
                      </a:r>
                    </a:p>
                  </a:txBody>
                  <a:tcPr marL="72000" marR="72000" marT="72000" marB="72000" anchor="ctr"/>
                </a:tc>
                <a:tc>
                  <a:txBody>
                    <a:bodyPr/>
                    <a:lstStyle/>
                    <a:p>
                      <a:r>
                        <a:rPr lang="en-US" sz="1600" dirty="0"/>
                        <a:t>Brown</a:t>
                      </a:r>
                    </a:p>
                  </a:txBody>
                  <a:tcPr marL="72000" marR="72000" marT="72000" marB="72000" anchor="ctr"/>
                </a:tc>
                <a:extLst>
                  <a:ext uri="{0D108BD9-81ED-4DB2-BD59-A6C34878D82A}">
                    <a16:rowId xmlns:a16="http://schemas.microsoft.com/office/drawing/2014/main" val="1188274546"/>
                  </a:ext>
                </a:extLst>
              </a:tr>
              <a:tr h="561881">
                <a:tc gridSpan="2">
                  <a:txBody>
                    <a:bodyPr/>
                    <a:lstStyle/>
                    <a:p>
                      <a:r>
                        <a:rPr lang="en-US" sz="1600" dirty="0"/>
                        <a:t>Authority: Contoso State Motor Vehicle Agency</a:t>
                      </a:r>
                    </a:p>
                  </a:txBody>
                  <a:tcPr marL="72000" marR="72000" marT="72000" marB="72000" anchor="ctr"/>
                </a:tc>
                <a:tc hMerge="1">
                  <a:txBody>
                    <a:bodyPr/>
                    <a:lstStyle/>
                    <a:p>
                      <a:endParaRPr lang="en-US" sz="1800" dirty="0"/>
                    </a:p>
                  </a:txBody>
                  <a:tcPr marL="114926" marR="114926" marT="57463" marB="57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2804219"/>
                  </a:ext>
                </a:extLst>
              </a:tr>
            </a:tbl>
          </a:graphicData>
        </a:graphic>
      </p:graphicFrame>
      <p:grpSp>
        <p:nvGrpSpPr>
          <p:cNvPr id="4" name="Group 3" descr="Graphic of an example driver's license for Rocco Yarborough.">
            <a:extLst>
              <a:ext uri="{FF2B5EF4-FFF2-40B4-BE49-F238E27FC236}">
                <a16:creationId xmlns:a16="http://schemas.microsoft.com/office/drawing/2014/main" id="{E8B8463B-7140-4344-AD30-6D4309ED2C38}"/>
              </a:ext>
            </a:extLst>
          </p:cNvPr>
          <p:cNvGrpSpPr/>
          <p:nvPr/>
        </p:nvGrpSpPr>
        <p:grpSpPr>
          <a:xfrm>
            <a:off x="588262" y="1596874"/>
            <a:ext cx="5982183" cy="3114021"/>
            <a:chOff x="588262" y="1596874"/>
            <a:chExt cx="5982183" cy="3114021"/>
          </a:xfrm>
        </p:grpSpPr>
        <p:sp>
          <p:nvSpPr>
            <p:cNvPr id="8" name="Rectangle: Rounded Corners 7">
              <a:extLst>
                <a:ext uri="{FF2B5EF4-FFF2-40B4-BE49-F238E27FC236}">
                  <a16:creationId xmlns:a16="http://schemas.microsoft.com/office/drawing/2014/main" id="{982B8B3F-92FB-4FB4-A2AB-E9745D9BAEA5}"/>
                </a:ext>
              </a:extLst>
            </p:cNvPr>
            <p:cNvSpPr/>
            <p:nvPr/>
          </p:nvSpPr>
          <p:spPr bwMode="auto">
            <a:xfrm>
              <a:off x="588262" y="1596874"/>
              <a:ext cx="5982183" cy="3114021"/>
            </a:xfrm>
            <a:prstGeom prst="roundRect">
              <a:avLst>
                <a:gd name="adj" fmla="val 0"/>
              </a:avLst>
            </a:prstGeom>
            <a:ln w="38100">
              <a:solidFill>
                <a:srgbClr val="D83B0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B10D719E-A3AC-4007-AEA7-B50BA9F589D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7543" t="33659" r="39288" b="34579"/>
            <a:stretch/>
          </p:blipFill>
          <p:spPr>
            <a:xfrm>
              <a:off x="806253" y="2101380"/>
              <a:ext cx="1855871" cy="1965965"/>
            </a:xfrm>
            <a:prstGeom prst="rect">
              <a:avLst/>
            </a:prstGeom>
          </p:spPr>
        </p:pic>
        <p:sp>
          <p:nvSpPr>
            <p:cNvPr id="9" name="TextBox 8">
              <a:extLst>
                <a:ext uri="{FF2B5EF4-FFF2-40B4-BE49-F238E27FC236}">
                  <a16:creationId xmlns:a16="http://schemas.microsoft.com/office/drawing/2014/main" id="{02101351-BF15-450C-9303-C8978E0EC58C}"/>
                </a:ext>
              </a:extLst>
            </p:cNvPr>
            <p:cNvSpPr txBox="1"/>
            <p:nvPr/>
          </p:nvSpPr>
          <p:spPr>
            <a:xfrm>
              <a:off x="2880114" y="1955973"/>
              <a:ext cx="3690331" cy="1692771"/>
            </a:xfrm>
            <a:prstGeom prst="rect">
              <a:avLst/>
            </a:prstGeom>
            <a:noFill/>
          </p:spPr>
          <p:txBody>
            <a:bodyPr wrap="square" rtlCol="0" anchor="t">
              <a:spAutoFit/>
            </a:bodyPr>
            <a:lstStyle/>
            <a:p>
              <a:r>
                <a:rPr lang="en-US" sz="2400" b="1" dirty="0"/>
                <a:t>Yarborough, Rocco M.</a:t>
              </a:r>
              <a:br>
                <a:rPr lang="en-US" sz="2400" b="1" dirty="0"/>
              </a:br>
              <a:br>
                <a:rPr lang="en-US" sz="2000" b="1" dirty="0"/>
              </a:br>
              <a:r>
                <a:rPr lang="en-US" sz="2000" b="1" dirty="0"/>
                <a:t>DOB:	06/08/70</a:t>
              </a:r>
            </a:p>
            <a:p>
              <a:r>
                <a:rPr lang="en-US" sz="2000" b="1" dirty="0"/>
                <a:t>Height: 6’0”</a:t>
              </a:r>
            </a:p>
            <a:p>
              <a:r>
                <a:rPr lang="en-US" sz="2000" b="1" dirty="0"/>
                <a:t>Eye Color: Brown</a:t>
              </a:r>
            </a:p>
          </p:txBody>
        </p:sp>
        <p:sp>
          <p:nvSpPr>
            <p:cNvPr id="11" name="TextBox 10">
              <a:extLst>
                <a:ext uri="{FF2B5EF4-FFF2-40B4-BE49-F238E27FC236}">
                  <a16:creationId xmlns:a16="http://schemas.microsoft.com/office/drawing/2014/main" id="{C49C730B-C508-4755-8733-DA89B94F99FF}"/>
                </a:ext>
              </a:extLst>
            </p:cNvPr>
            <p:cNvSpPr txBox="1"/>
            <p:nvPr/>
          </p:nvSpPr>
          <p:spPr>
            <a:xfrm>
              <a:off x="1101305" y="4221614"/>
              <a:ext cx="4956096" cy="369332"/>
            </a:xfrm>
            <a:prstGeom prst="rect">
              <a:avLst/>
            </a:prstGeom>
            <a:noFill/>
          </p:spPr>
          <p:txBody>
            <a:bodyPr wrap="square" rtlCol="0" anchor="t">
              <a:spAutoFit/>
            </a:bodyPr>
            <a:lstStyle/>
            <a:p>
              <a:pPr algn="ctr"/>
              <a:r>
                <a:rPr lang="en-US" sz="1800" i="1" dirty="0">
                  <a:cs typeface="Segoe UI Light" panose="020B0502040204020203" pitchFamily="34" charset="0"/>
                </a:rPr>
                <a:t>Contoso State Motor Vehicle Agency</a:t>
              </a:r>
              <a:endParaRPr lang="en-US" sz="1600" i="1" dirty="0">
                <a:cs typeface="Segoe UI Light" panose="020B0502040204020203" pitchFamily="34" charset="0"/>
              </a:endParaRPr>
            </a:p>
          </p:txBody>
        </p:sp>
      </p:grpSp>
    </p:spTree>
    <p:extLst>
      <p:ext uri="{BB962C8B-B14F-4D97-AF65-F5344CB8AC3E}">
        <p14:creationId xmlns:p14="http://schemas.microsoft.com/office/powerpoint/2010/main" val="38463689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118-A54C-49E5-A4D8-A37831D733E7}"/>
              </a:ext>
            </a:extLst>
          </p:cNvPr>
          <p:cNvSpPr>
            <a:spLocks noGrp="1"/>
          </p:cNvSpPr>
          <p:nvPr>
            <p:ph type="title"/>
          </p:nvPr>
        </p:nvSpPr>
        <p:spPr/>
        <p:txBody>
          <a:bodyPr/>
          <a:lstStyle/>
          <a:p>
            <a:r>
              <a:rPr lang="en-US" dirty="0"/>
              <a:t>Claims: Claim example – driver’s license (continued) </a:t>
            </a:r>
          </a:p>
        </p:txBody>
      </p:sp>
      <p:sp>
        <p:nvSpPr>
          <p:cNvPr id="3" name="Text Placeholder 2">
            <a:extLst>
              <a:ext uri="{FF2B5EF4-FFF2-40B4-BE49-F238E27FC236}">
                <a16:creationId xmlns:a16="http://schemas.microsoft.com/office/drawing/2014/main" id="{73671209-5B5A-48B8-8817-2B1E76DA04B1}"/>
              </a:ext>
            </a:extLst>
          </p:cNvPr>
          <p:cNvSpPr>
            <a:spLocks noGrp="1"/>
          </p:cNvSpPr>
          <p:nvPr>
            <p:ph type="body" sz="quarter" idx="10"/>
          </p:nvPr>
        </p:nvSpPr>
        <p:spPr>
          <a:xfrm>
            <a:off x="584200" y="1435497"/>
            <a:ext cx="11018520" cy="4124206"/>
          </a:xfrm>
        </p:spPr>
        <p:txBody>
          <a:bodyPr/>
          <a:lstStyle/>
          <a:p>
            <a:r>
              <a:rPr lang="en-US" dirty="0">
                <a:latin typeface="+mn-lt"/>
              </a:rPr>
              <a:t>The driver’s license payload includes four claims</a:t>
            </a:r>
          </a:p>
          <a:p>
            <a:pPr lvl="1" fontAlgn="t"/>
            <a:r>
              <a:rPr lang="en-US" dirty="0"/>
              <a:t>The driver’s name is Rocco M. Yarborough</a:t>
            </a:r>
            <a:endParaRPr lang="en-US" sz="2400" dirty="0"/>
          </a:p>
          <a:p>
            <a:pPr lvl="1" fontAlgn="t"/>
            <a:r>
              <a:rPr lang="en-US" dirty="0"/>
              <a:t>The driver was born </a:t>
            </a:r>
          </a:p>
          <a:p>
            <a:pPr lvl="1" fontAlgn="t"/>
            <a:r>
              <a:rPr lang="en-US" dirty="0"/>
              <a:t>June 8, 1970</a:t>
            </a:r>
            <a:endParaRPr lang="en-US" sz="3200" dirty="0"/>
          </a:p>
          <a:p>
            <a:pPr lvl="1" fontAlgn="t"/>
            <a:r>
              <a:rPr lang="en-US" dirty="0"/>
              <a:t>The driver is 6 feet, 0 inches tall</a:t>
            </a:r>
            <a:endParaRPr lang="en-US" sz="3200" dirty="0"/>
          </a:p>
          <a:p>
            <a:pPr lvl="1" fontAlgn="t"/>
            <a:r>
              <a:rPr lang="en-US" dirty="0"/>
              <a:t>The driver’s eyes are brown</a:t>
            </a:r>
          </a:p>
          <a:p>
            <a:pPr fontAlgn="t"/>
            <a:r>
              <a:rPr lang="en-US" dirty="0">
                <a:latin typeface="+mn-lt"/>
              </a:rPr>
              <a:t>The claim was issued by the Contoso Motor Vehicle Agency</a:t>
            </a:r>
          </a:p>
          <a:p>
            <a:pPr lvl="1" fontAlgn="t"/>
            <a:r>
              <a:rPr lang="en-US" dirty="0"/>
              <a:t>Trust but verify our authorities</a:t>
            </a:r>
          </a:p>
          <a:p>
            <a:pPr lvl="2" fontAlgn="t"/>
            <a:r>
              <a:rPr lang="en-US" dirty="0"/>
              <a:t>We trust any information given to us by this agency </a:t>
            </a:r>
          </a:p>
          <a:p>
            <a:pPr lvl="2" fontAlgn="t"/>
            <a:r>
              <a:rPr lang="en-US" dirty="0"/>
              <a:t>We will verify that the claims did in fact come from this agency</a:t>
            </a:r>
          </a:p>
          <a:p>
            <a:pPr lvl="1" fontAlgn="t"/>
            <a:r>
              <a:rPr lang="en-US" dirty="0"/>
              <a:t>Because we trust this agency, we can trust that the values of the claim are true</a:t>
            </a:r>
            <a:endParaRPr lang="en-US" sz="2400" dirty="0"/>
          </a:p>
        </p:txBody>
      </p:sp>
    </p:spTree>
    <p:extLst>
      <p:ext uri="{BB962C8B-B14F-4D97-AF65-F5344CB8AC3E}">
        <p14:creationId xmlns:p14="http://schemas.microsoft.com/office/powerpoint/2010/main" val="19924732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Claims-based authorization</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4200" y="1435497"/>
            <a:ext cx="11018520" cy="4690515"/>
          </a:xfrm>
        </p:spPr>
        <p:txBody>
          <a:bodyPr/>
          <a:lstStyle/>
          <a:p>
            <a:r>
              <a:rPr lang="en-US" dirty="0">
                <a:latin typeface="+mn-lt"/>
              </a:rPr>
              <a:t>Instead of users belonging to specific groups, our claims will describe the user in more detail</a:t>
            </a:r>
          </a:p>
          <a:p>
            <a:r>
              <a:rPr lang="en-US" dirty="0">
                <a:latin typeface="+mn-lt"/>
              </a:rPr>
              <a:t>We use the claims to determine if the user is authorized to perform a specific action</a:t>
            </a:r>
          </a:p>
          <a:p>
            <a:endParaRPr lang="en-US" dirty="0">
              <a:latin typeface="+mn-lt"/>
            </a:endParaRPr>
          </a:p>
          <a:p>
            <a:r>
              <a:rPr lang="en-US" dirty="0">
                <a:latin typeface="+mn-lt"/>
              </a:rPr>
              <a:t>Example</a:t>
            </a:r>
          </a:p>
          <a:p>
            <a:pPr lvl="1"/>
            <a:r>
              <a:rPr lang="en-US" dirty="0"/>
              <a:t>User A attempts to go to the secure section of our website</a:t>
            </a:r>
          </a:p>
          <a:p>
            <a:pPr lvl="1"/>
            <a:r>
              <a:rPr lang="en-US" dirty="0"/>
              <a:t>User A is redirected to a list of identity providers</a:t>
            </a:r>
          </a:p>
          <a:p>
            <a:pPr lvl="1"/>
            <a:r>
              <a:rPr lang="en-US" dirty="0"/>
              <a:t>User A signs in by using a LinkedIn identity</a:t>
            </a:r>
          </a:p>
          <a:p>
            <a:pPr lvl="1"/>
            <a:r>
              <a:rPr lang="en-US" dirty="0"/>
              <a:t>User A gives LinkedIn permission to share data (claims) with our application</a:t>
            </a:r>
          </a:p>
          <a:p>
            <a:pPr lvl="1"/>
            <a:r>
              <a:rPr lang="en-US" dirty="0"/>
              <a:t>User A is redirected to our website with a set of claims including name and email</a:t>
            </a:r>
          </a:p>
        </p:txBody>
      </p:sp>
    </p:spTree>
    <p:extLst>
      <p:ext uri="{BB962C8B-B14F-4D97-AF65-F5344CB8AC3E}">
        <p14:creationId xmlns:p14="http://schemas.microsoft.com/office/powerpoint/2010/main" val="2074332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Claims-based authorization: Workflow</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4200" y="1435497"/>
            <a:ext cx="11018520" cy="3841052"/>
          </a:xfrm>
        </p:spPr>
        <p:txBody>
          <a:bodyPr/>
          <a:lstStyle/>
          <a:p>
            <a:r>
              <a:rPr lang="en-US" dirty="0">
                <a:latin typeface="+mn-lt"/>
              </a:rPr>
              <a:t>Authentication</a:t>
            </a:r>
          </a:p>
          <a:p>
            <a:pPr lvl="1"/>
            <a:r>
              <a:rPr lang="en-US" dirty="0"/>
              <a:t>User A attempts to go to the secure section of our website</a:t>
            </a:r>
          </a:p>
          <a:p>
            <a:pPr lvl="1"/>
            <a:r>
              <a:rPr lang="en-US" dirty="0"/>
              <a:t>User A is redirected to a list of identity providers</a:t>
            </a:r>
          </a:p>
          <a:p>
            <a:pPr lvl="1"/>
            <a:r>
              <a:rPr lang="en-US" dirty="0"/>
              <a:t>User A signs in using a LinkedIn identity</a:t>
            </a:r>
          </a:p>
          <a:p>
            <a:pPr lvl="1"/>
            <a:r>
              <a:rPr lang="en-US" dirty="0"/>
              <a:t>User A gives LinkedIn permission to share data (claims) with our application</a:t>
            </a:r>
          </a:p>
          <a:p>
            <a:pPr lvl="1"/>
            <a:r>
              <a:rPr lang="en-US" dirty="0"/>
              <a:t>User A is redirected to our website with a set of claims including name and email</a:t>
            </a:r>
          </a:p>
          <a:p>
            <a:r>
              <a:rPr lang="en-US" dirty="0">
                <a:latin typeface="+mn-lt"/>
              </a:rPr>
              <a:t>Authorization</a:t>
            </a:r>
          </a:p>
          <a:p>
            <a:pPr lvl="1"/>
            <a:r>
              <a:rPr lang="en-US" dirty="0"/>
              <a:t>Our application reads User A’s claims to determine if the user is authorized to perform certain actions</a:t>
            </a:r>
          </a:p>
          <a:p>
            <a:pPr lvl="1"/>
            <a:r>
              <a:rPr lang="en-US" dirty="0"/>
              <a:t>Example: we might have a list of user emails that are allowed administrative access</a:t>
            </a:r>
          </a:p>
        </p:txBody>
      </p:sp>
    </p:spTree>
    <p:extLst>
      <p:ext uri="{BB962C8B-B14F-4D97-AF65-F5344CB8AC3E}">
        <p14:creationId xmlns:p14="http://schemas.microsoft.com/office/powerpoint/2010/main" val="334123920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3427</Words>
  <Application>Microsoft Office PowerPoint</Application>
  <PresentationFormat>Widescreen</PresentationFormat>
  <Paragraphs>415</Paragraphs>
  <Slides>29</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AZ-203.4 Module 02: Implementing access control</vt:lpstr>
      <vt:lpstr>Topics</vt:lpstr>
      <vt:lpstr>Lesson 01: Claims-based authorization</vt:lpstr>
      <vt:lpstr>Claims: Authorization</vt:lpstr>
      <vt:lpstr>Claims: Identity providers</vt:lpstr>
      <vt:lpstr>Claims: Claim example – driver’s license</vt:lpstr>
      <vt:lpstr>Claims: Claim example – driver’s license (continued) </vt:lpstr>
      <vt:lpstr>Claims-based authorization</vt:lpstr>
      <vt:lpstr>Claims-based authorization: Workflow</vt:lpstr>
      <vt:lpstr>Claims-based authorization: claim policy in ASP.NET</vt:lpstr>
      <vt:lpstr>Claims-based authorization: enforcing claims in ASP.NET </vt:lpstr>
      <vt:lpstr>Specific claim values using policies in ASP.NET</vt:lpstr>
      <vt:lpstr>Lesson 02: Role-based access control (RBAC) authorization</vt:lpstr>
      <vt:lpstr>Role-based access control overview</vt:lpstr>
      <vt:lpstr>Role-based access control overview: Azure RBAC</vt:lpstr>
      <vt:lpstr>Role definition</vt:lpstr>
      <vt:lpstr>Role assignment</vt:lpstr>
      <vt:lpstr>Role assignment (continued)</vt:lpstr>
      <vt:lpstr>Demo: Observe RBAC assignments</vt:lpstr>
      <vt:lpstr>Role-based access control overview: Azure RBAC (continued)   </vt:lpstr>
      <vt:lpstr>Classic subscription administrator roles, Azure RBAC roles, and Azure AD administrator roles</vt:lpstr>
      <vt:lpstr>Classic subscription administrator roles, Azure RBAC roles, and Azure AD administrator roles (continued)</vt:lpstr>
      <vt:lpstr>Azure RBAC roles</vt:lpstr>
      <vt:lpstr>Azure RBAC roles vs. Azure AD administrator roles</vt:lpstr>
      <vt:lpstr>Manage access by using RBAC and the REST API</vt:lpstr>
      <vt:lpstr>Role-based authorization in ASP.NET</vt:lpstr>
      <vt:lpstr>Enforcing roles by using policies in ASP.NET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2019-03-12T18:33:58Z</dcterms:modified>
</cp:coreProperties>
</file>