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27"/>
  </p:notesMasterIdLst>
  <p:handoutMasterIdLst>
    <p:handoutMasterId r:id="rId28"/>
  </p:handoutMasterIdLst>
  <p:sldIdLst>
    <p:sldId id="1719" r:id="rId3"/>
    <p:sldId id="1892" r:id="rId4"/>
    <p:sldId id="1865" r:id="rId5"/>
    <p:sldId id="1886" r:id="rId6"/>
    <p:sldId id="1876" r:id="rId7"/>
    <p:sldId id="1877" r:id="rId8"/>
    <p:sldId id="287" r:id="rId9"/>
    <p:sldId id="1878" r:id="rId10"/>
    <p:sldId id="1872" r:id="rId11"/>
    <p:sldId id="1887" r:id="rId12"/>
    <p:sldId id="1879" r:id="rId13"/>
    <p:sldId id="1880" r:id="rId14"/>
    <p:sldId id="1875" r:id="rId15"/>
    <p:sldId id="1881" r:id="rId16"/>
    <p:sldId id="288" r:id="rId17"/>
    <p:sldId id="1873" r:id="rId18"/>
    <p:sldId id="1883" r:id="rId19"/>
    <p:sldId id="1884" r:id="rId20"/>
    <p:sldId id="1871" r:id="rId21"/>
    <p:sldId id="262" r:id="rId22"/>
    <p:sldId id="263" r:id="rId23"/>
    <p:sldId id="271" r:id="rId24"/>
    <p:sldId id="1893" r:id="rId25"/>
    <p:sldId id="1889"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174B043-B62C-4417-8B28-424F9C9B1744}">
          <p14:sldIdLst>
            <p14:sldId id="1719"/>
            <p14:sldId id="1892"/>
          </p14:sldIdLst>
        </p14:section>
        <p14:section name="Lesson 01: Encryption options" id="{C780D44C-14D1-47BD-AC2C-03F8BA48B9D5}">
          <p14:sldIdLst>
            <p14:sldId id="1865"/>
            <p14:sldId id="1886"/>
            <p14:sldId id="1876"/>
            <p14:sldId id="1877"/>
            <p14:sldId id="287"/>
            <p14:sldId id="1878"/>
          </p14:sldIdLst>
        </p14:section>
        <p14:section name="Lesson 02: End-to-end encryption" id="{D84AAFDE-7797-4DD8-8C49-2665BB42654A}">
          <p14:sldIdLst>
            <p14:sldId id="1872"/>
            <p14:sldId id="1887"/>
            <p14:sldId id="1879"/>
            <p14:sldId id="1880"/>
          </p14:sldIdLst>
        </p14:section>
        <p14:section name="Lesson 03: Implement Azure confidential computing" id="{571C085F-B56B-4B3E-8E09-5EE126F395D0}">
          <p14:sldIdLst>
            <p14:sldId id="1875"/>
            <p14:sldId id="1881"/>
            <p14:sldId id="288"/>
          </p14:sldIdLst>
        </p14:section>
        <p14:section name="Lesson 04: Manage cryptographic keys in Azure Key Vault" id="{AA8DC34C-EA6C-4E97-B3CD-5EE731287E73}">
          <p14:sldIdLst>
            <p14:sldId id="1873"/>
            <p14:sldId id="1883"/>
            <p14:sldId id="1884"/>
            <p14:sldId id="1871"/>
          </p14:sldIdLst>
        </p14:section>
        <p14:section name="Lab: Access resource secrets securely across services" id="{0C0FAA37-9CD2-4147-AA2B-22E7D9B3DB2D}">
          <p14:sldIdLst>
            <p14:sldId id="262"/>
            <p14:sldId id="263"/>
            <p14:sldId id="271"/>
          </p14:sldIdLst>
        </p14:section>
        <p14:section name="Closing" id="{1147AC8D-2895-41BF-ADA1-B84635B1A660}">
          <p14:sldIdLst>
            <p14:sldId id="1893"/>
            <p14:sldId id="18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76964-AFCB-4687-A9C0-7E52830A7CE1}" v="23" dt="2018-09-13T17:02:09.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3666" autoAdjust="0"/>
  </p:normalViewPr>
  <p:slideViewPr>
    <p:cSldViewPr snapToGrid="0">
      <p:cViewPr>
        <p:scale>
          <a:sx n="100" d="100"/>
          <a:sy n="100" d="100"/>
        </p:scale>
        <p:origin x="768" y="402"/>
      </p:cViewPr>
      <p:guideLst>
        <p:guide orient="horz" pos="2160"/>
        <p:guide pos="3840"/>
      </p:guideLst>
    </p:cSldViewPr>
  </p:slideViewPr>
  <p:notesTextViewPr>
    <p:cViewPr>
      <p:scale>
        <a:sx n="1" d="1"/>
        <a:sy n="1" d="1"/>
      </p:scale>
      <p:origin x="0" y="0"/>
    </p:cViewPr>
  </p:notesTextViewPr>
  <p:sorterViewPr>
    <p:cViewPr>
      <p:scale>
        <a:sx n="100" d="100"/>
        <a:sy n="100" d="100"/>
      </p:scale>
      <p:origin x="0" y="-11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this module, you will cover:</a:t>
            </a:r>
          </a:p>
          <a:p>
            <a:pPr marL="171450" indent="-171450">
              <a:buFont typeface="Segoe UI Light" panose="020B0502040204020203" pitchFamily="34" charset="0"/>
              <a:buChar char="–"/>
            </a:pPr>
            <a:r>
              <a:rPr lang="en-US" dirty="0"/>
              <a:t>Encryption options</a:t>
            </a:r>
          </a:p>
          <a:p>
            <a:pPr marL="171450" indent="-171450">
              <a:buFont typeface="Segoe UI Light" panose="020B0502040204020203" pitchFamily="34" charset="0"/>
              <a:buChar char="–"/>
            </a:pPr>
            <a:r>
              <a:rPr lang="en-US" dirty="0"/>
              <a:t>End-to-end encryption</a:t>
            </a:r>
          </a:p>
          <a:p>
            <a:pPr marL="171450" indent="-171450">
              <a:buFont typeface="Segoe UI Light" panose="020B0502040204020203" pitchFamily="34" charset="0"/>
              <a:buChar char="–"/>
            </a:pPr>
            <a:r>
              <a:rPr lang="en-US" dirty="0"/>
              <a:t>Implement Azure confidential computing</a:t>
            </a:r>
          </a:p>
          <a:p>
            <a:pPr marL="171450" indent="-171450">
              <a:buFont typeface="Segoe UI Light" panose="020B0502040204020203" pitchFamily="34" charset="0"/>
              <a:buChar char="–"/>
            </a:pPr>
            <a:r>
              <a:rPr lang="en-US" dirty="0"/>
              <a:t>Manage cryptographic keys in Azure Key Vault</a:t>
            </a:r>
          </a:p>
          <a:p>
            <a:pPr marL="171450" indent="-171450">
              <a:buFont typeface="Segoe UI Light" panose="020B0502040204020203" pitchFamily="34" charset="0"/>
              <a:buChar char="–"/>
            </a:pPr>
            <a:r>
              <a:rPr lang="en-US" dirty="0"/>
              <a:t>Lab: Access resource secrets securely across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Confidential computing is designed for scenarios where data needs to be processed in the cloud while still maintaining a level of encryption that helps protect the data from being viewed in a plain-text manner.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6029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a:t>
            </a:r>
            <a:r>
              <a:rPr lang="en-US" sz="882" b="0" i="0" kern="1200" dirty="0">
                <a:solidFill>
                  <a:schemeClr val="tx1"/>
                </a:solidFill>
                <a:effectLst/>
                <a:latin typeface="Segoe UI Light" pitchFamily="34" charset="0"/>
                <a:ea typeface="+mn-ea"/>
                <a:cs typeface="+mn-cs"/>
              </a:rPr>
              <a:t>TDE uses a Database Encryption Key (DEK), which is stored in the database boot record for availability during recovery. The DEK is either a symmetric key secured by using a certificate stored in the master database of the server or an asymmetric key protected by an Extensible Key Management (EKM) module. TDE protects data at rest, meaning the data and log files. It provides the ability to comply with many laws, regulations, and guidelines established in various industries. This enables software developers to encrypt data by using the AES and 3DES encryption algorithms without changing existing applications.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49077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Always Encrypted is a feature designed to protect sensitive data, such as credit card numbers or national identification numbers (for example, United States Social Security numbers), stored in Azure SQL Database or SQL Server databases. 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After you encrypt the data, only client applications or app servers that have access to the keys can access the plaintext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Emphasize</a:t>
            </a:r>
            <a:r>
              <a:rPr lang="en-US" sz="882" b="0" i="0" kern="1200" baseline="0" dirty="0">
                <a:solidFill>
                  <a:schemeClr val="tx1"/>
                </a:solidFill>
                <a:effectLst/>
                <a:latin typeface="Segoe UI Light" pitchFamily="34" charset="0"/>
                <a:ea typeface="+mn-ea"/>
                <a:cs typeface="+mn-cs"/>
              </a:rPr>
              <a:t> that </a:t>
            </a:r>
            <a:r>
              <a:rPr lang="en-US" sz="882" b="0" i="0" kern="1200" dirty="0">
                <a:solidFill>
                  <a:schemeClr val="tx1"/>
                </a:solidFill>
                <a:effectLst/>
                <a:latin typeface="Segoe UI Light" pitchFamily="34" charset="0"/>
                <a:ea typeface="+mn-ea"/>
                <a:cs typeface="+mn-cs"/>
              </a:rPr>
              <a:t>Always Encrypted requires a specialized driver installed on the client computer to automatically encrypt and decrypt sensitive data in the client application. For many applications, this does require some code changes. This is in contrast to TDE, which only requires a change to the application’s connection string.</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69439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r>
              <a:rPr lang="en-US" baseline="0" dirty="0"/>
              <a:t>- Introduction to Azure confidential computing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13797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goal of confidential computing is to build a platform where developers can take advantage of both hardware and software without being required to change application code. TEEs are exposed in multiple ways:</a:t>
            </a:r>
          </a:p>
          <a:p>
            <a:pPr marL="171450" indent="-171450">
              <a:buFontTx/>
              <a:buChar char="-"/>
            </a:pPr>
            <a:r>
              <a:rPr lang="en-US" sz="882" b="0" i="0" kern="1200" dirty="0">
                <a:solidFill>
                  <a:schemeClr val="tx1"/>
                </a:solidFill>
                <a:effectLst/>
                <a:latin typeface="Segoe UI Light" pitchFamily="34" charset="0"/>
                <a:ea typeface="+mn-ea"/>
                <a:cs typeface="+mn-cs"/>
              </a:rPr>
              <a:t>Hardware – Intel Xeon processors with Intel SGX technology are available for Azure Virtual Machines.</a:t>
            </a:r>
          </a:p>
          <a:p>
            <a:pPr marL="171450" indent="-171450">
              <a:buFontTx/>
              <a:buChar char="-"/>
            </a:pPr>
            <a:r>
              <a:rPr lang="en-US" sz="882" b="0" i="0" kern="1200" dirty="0">
                <a:solidFill>
                  <a:schemeClr val="tx1"/>
                </a:solidFill>
                <a:effectLst/>
                <a:latin typeface="Segoe UI Light" pitchFamily="34" charset="0"/>
                <a:ea typeface="+mn-ea"/>
                <a:cs typeface="+mn-cs"/>
              </a:rPr>
              <a:t>Software – The Intel SGX software development kit (SDK) and third-party enclave APIs can be used with compute instances and Virtual Machines in Azure.</a:t>
            </a:r>
          </a:p>
          <a:p>
            <a:pPr marL="171450" indent="-171450">
              <a:buFontTx/>
              <a:buChar char="-"/>
            </a:pPr>
            <a:r>
              <a:rPr lang="en-US" sz="882" b="0" i="0" kern="1200" dirty="0">
                <a:solidFill>
                  <a:schemeClr val="tx1"/>
                </a:solidFill>
                <a:effectLst/>
                <a:latin typeface="Segoe UI Light" pitchFamily="34" charset="0"/>
                <a:ea typeface="+mn-ea"/>
                <a:cs typeface="+mn-cs"/>
              </a:rPr>
              <a:t>Services – Many Azure services, such as Azure SQL Database, already execute code in TEEs.</a:t>
            </a:r>
          </a:p>
          <a:p>
            <a:pPr marL="171450" indent="-171450">
              <a:buFontTx/>
              <a:buChar char="-"/>
            </a:pPr>
            <a:r>
              <a:rPr lang="en-US" sz="882" b="0" i="0" kern="1200" dirty="0">
                <a:solidFill>
                  <a:schemeClr val="tx1"/>
                </a:solidFill>
                <a:effectLst/>
                <a:latin typeface="Segoe UI Light" pitchFamily="34" charset="0"/>
                <a:ea typeface="+mn-ea"/>
                <a:cs typeface="+mn-cs"/>
              </a:rPr>
              <a:t>Frameworks – The Microsoft Research team has developer frameworks, such as the Confidential Consortium Blockchain Framework, to help start new projects that need to run in TEEs.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a:t>
            </a:r>
            <a:r>
              <a:rPr lang="en-US" sz="882" b="0" i="0" kern="1200" dirty="0">
                <a:solidFill>
                  <a:schemeClr val="tx1"/>
                </a:solidFill>
                <a:effectLst/>
                <a:latin typeface="Segoe UI Light" pitchFamily="34" charset="0"/>
                <a:ea typeface="+mn-ea"/>
                <a:cs typeface="+mn-cs"/>
              </a:rPr>
              <a:t>TEEs are also commonly referred to as enclaves.</a:t>
            </a:r>
            <a:endParaRPr lang="en-US" b="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355890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Confidential computing helps to ensure that when data is “in the clear,” which is required for efficient processing, the data is protected inside a Trusted Execution Environment (TEE). TEEs help to ensure that there is no way to view data or operations inside from the outside, even with a debugger. They also help to ensure that only authorized code is permitted to access data. If the code is altered or tampered with, the operations are denied and the environment disabled. The TEE enforces these protections throughout the execution of the code within it.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72866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An overview of Azure Key Vault.</a:t>
            </a:r>
          </a:p>
          <a:p>
            <a:pPr marL="171450" indent="-171450">
              <a:buFontTx/>
              <a:buChar char="-"/>
            </a:pPr>
            <a:r>
              <a:rPr lang="en-US" baseline="0" dirty="0"/>
              <a:t>Accessing Key Vault by using Azure CLI.</a:t>
            </a:r>
          </a:p>
          <a:p>
            <a:pPr marL="171450" indent="-171450">
              <a:buFontTx/>
              <a:buChar char="-"/>
            </a:pPr>
            <a:r>
              <a:rPr lang="en-US" baseline="0" dirty="0"/>
              <a:t>Accessing Key Vault by using Azure portal.</a:t>
            </a:r>
          </a:p>
          <a:p>
            <a:r>
              <a:rPr lang="en-US" baseline="0" dirty="0"/>
              <a:t>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33769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012957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each of the Azure</a:t>
            </a:r>
            <a:r>
              <a:rPr lang="en-US" baseline="0" dirty="0"/>
              <a:t> CLI-based tasks presented on this slide. Note that these are demonstrated in the video referenced on the next slide.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68095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a:t>
            </a:r>
            <a:r>
              <a:rPr lang="en-US" baseline="0" dirty="0"/>
              <a:t> Discover and Assess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96264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company has a data-sharing business-to-business (B2B) agreement with another local business in which you are expected to parse a file that is dropped off nightly. To keep things simple, the second company has decided to drop the file as a Microsoft Azure Storage blob every night. You are now tasked with devising a way to securely access the file and generate a secure URL that can be used by any internal system to access the blob without exposing the file to the internet. You have decided to use Microsoft Azure Key Vault to store the credentials for the storage account and Azure Functions to write the code necessary to access the file securely without storing credentials in plain text or exposing the file to the internet.</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a:p>
        </p:txBody>
      </p:sp>
    </p:spTree>
    <p:extLst>
      <p:ext uri="{BB962C8B-B14F-4D97-AF65-F5344CB8AC3E}">
        <p14:creationId xmlns:p14="http://schemas.microsoft.com/office/powerpoint/2010/main" val="1815640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a:p>
        </p:txBody>
      </p:sp>
    </p:spTree>
    <p:extLst>
      <p:ext uri="{BB962C8B-B14F-4D97-AF65-F5344CB8AC3E}">
        <p14:creationId xmlns:p14="http://schemas.microsoft.com/office/powerpoint/2010/main" val="420077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a:p>
        </p:txBody>
      </p:sp>
    </p:spTree>
    <p:extLst>
      <p:ext uri="{BB962C8B-B14F-4D97-AF65-F5344CB8AC3E}">
        <p14:creationId xmlns:p14="http://schemas.microsoft.com/office/powerpoint/2010/main" val="1881908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Encryption</a:t>
            </a:r>
          </a:p>
          <a:p>
            <a:pPr marL="171450" indent="-171450">
              <a:buFontTx/>
              <a:buChar char="-"/>
            </a:pPr>
            <a:r>
              <a:rPr lang="en-US" baseline="0" dirty="0"/>
              <a:t>Encryption at rest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5366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offers a wide range of features that enhance</a:t>
            </a:r>
            <a:r>
              <a:rPr lang="en-US" baseline="0" dirty="0"/>
              <a:t> security of your workloads. In this module, we will focus on encryption.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8367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goal of every encryption algorithm is to make it as difficult as possible to decrypt the generated </a:t>
            </a:r>
            <a:r>
              <a:rPr lang="en-US" sz="882" b="0" i="0" kern="1200" dirty="0" err="1">
                <a:solidFill>
                  <a:schemeClr val="tx1"/>
                </a:solidFill>
                <a:effectLst/>
                <a:latin typeface="Segoe UI Light" pitchFamily="34" charset="0"/>
                <a:ea typeface="+mn-ea"/>
                <a:cs typeface="+mn-cs"/>
              </a:rPr>
              <a:t>ciphertext</a:t>
            </a:r>
            <a:r>
              <a:rPr lang="en-US" sz="882" b="0" i="0" kern="1200" dirty="0">
                <a:solidFill>
                  <a:schemeClr val="tx1"/>
                </a:solidFill>
                <a:effectLst/>
                <a:latin typeface="Segoe UI Light" pitchFamily="34" charset="0"/>
                <a:ea typeface="+mn-ea"/>
                <a:cs typeface="+mn-cs"/>
              </a:rPr>
              <a:t> without using the key. If a really good encryption algorithm is used, there is no technique significantly better than methodically trying every possible key. For such an algorithm, the longer the key, the more difficult it is to decrypt a piece of </a:t>
            </a:r>
            <a:r>
              <a:rPr lang="en-US" sz="882" b="0" i="0" kern="1200" dirty="0" err="1">
                <a:solidFill>
                  <a:schemeClr val="tx1"/>
                </a:solidFill>
                <a:effectLst/>
                <a:latin typeface="Segoe UI Light" pitchFamily="34" charset="0"/>
                <a:ea typeface="+mn-ea"/>
                <a:cs typeface="+mn-cs"/>
              </a:rPr>
              <a:t>ciphertext</a:t>
            </a:r>
            <a:r>
              <a:rPr lang="en-US" sz="882" b="0" i="0" kern="1200" dirty="0">
                <a:solidFill>
                  <a:schemeClr val="tx1"/>
                </a:solidFill>
                <a:effectLst/>
                <a:latin typeface="Segoe UI Light" pitchFamily="34" charset="0"/>
                <a:ea typeface="+mn-ea"/>
                <a:cs typeface="+mn-cs"/>
              </a:rPr>
              <a:t> without possessing the key. It is difficult to determine the quality of an encryption algorithm. Algorithms that look promising sometimes turn out to be very easy to break, given the sophistication of the attack. When selecting an encryption algorithm, it is a good idea to choose one that has been in use for several years and has successfully resisted all attacks.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58408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Encryption at rest is the encoding (encryption) of data when it is persisted. It is a common security requirement for data that is persisted on disk to be encrypted with a secret encryption key. Encryption at rest helps provide data protection for stored data (at rest). Attacks against data at rest include attempts to obtain physical access to the hardware on which the data is stored and to then compromise the contained data. In such an attack, a server’s hard drive might have been mishandled during maintenance, allowing an attacker to remove the hard drive. Later, the attacker puts the hard drive into a computer under their control to attempts to access the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Encryption at rest is designed to prevent the attacker from accessing the unencrypted data by ensuring that the data is encrypted when on disk. If an attacker were to obtain a hard drive with such encrypted data but have no access to the encryption keys, the attacker would be unable to compromise the data without encountering great difficulty. In such a scenario, an attacker would have to attempt attacks against encrypted data, which are much more complex and resource consuming than accessing unencrypted data on a hard drive. For this reason, encryption at rest is highly recommended and is a high-priority requirement for many organizations.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Encryption at rest may also be required by an organization’s need for data governance and compliance efforts. Industry and government regulations, such as the Health Insurance Portability and Accountability Act (HIPAA), PCI DSS, and the Federal Risk and Authorization Management Program (FedRAMP), lay out specific safeguards regarding data protection and encryption requirements. Encryption at rest is a mandatory measure required for compliance with some of those regulations. In addition to meeting compliance and regulatory requirements, encryption at rest should be perceived as a defense-in-depth platform capability.</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96108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Data encryption keys are often encrypted with asymmetric encryption to further limit access.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25911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Azure Storage encryption</a:t>
            </a:r>
          </a:p>
          <a:p>
            <a:r>
              <a:rPr lang="en-US" sz="882" b="0" i="0" kern="1200" dirty="0">
                <a:solidFill>
                  <a:schemeClr val="tx1"/>
                </a:solidFill>
                <a:effectLst/>
                <a:latin typeface="Segoe UI Light" pitchFamily="34" charset="0"/>
                <a:ea typeface="+mn-ea"/>
                <a:cs typeface="+mn-cs"/>
              </a:rPr>
              <a:t>All Azure Storage services (Blob storage, Queue storage, Table storage, and Azure Files) support server-side encryption at rest, with some services supporting customer-managed keys and client-side encryption. All Azure Storage services enable server-side encryption by default by using service-managed keys, which are transparent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Storage Service Encryption is enabled for all new and existing storage accounts and cannot be disabled. Because your data is security enhanced by default, you don't need to modify your code or applications to take advantage of Storage Service Encryption.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that Azure Storage</a:t>
            </a:r>
            <a:r>
              <a:rPr lang="en-US" sz="882" b="0" i="0" kern="1200" baseline="0" dirty="0">
                <a:solidFill>
                  <a:schemeClr val="tx1"/>
                </a:solidFill>
                <a:effectLst/>
                <a:latin typeface="Segoe UI Light" pitchFamily="34" charset="0"/>
                <a:ea typeface="+mn-ea"/>
                <a:cs typeface="+mn-cs"/>
              </a:rPr>
              <a:t> supports the use of customer-managed keys stored in Azure Key Vault.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SQL Database encryption</a:t>
            </a:r>
          </a:p>
          <a:p>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SQL Database supports encryption at rest for Microsoft-managed server-side and client-side encryption scenarios. Support for server encryption is currently provided through the unified SQL feature called Transparent Data Encryption (TDE). After an Azure SQL Database customer enables TDE, keys are automatically created and managed for them. Encryption at rest can be enabled at the database and server levels. TDE is enabled by default on newly created databases. Azure SQL Database also supports RSA 2048-bit customer-managed keys in Azure Key Vault.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Cosmos DB encryption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Cosmos DB stores its primary databases on solid-state drives (SSDs). Its media attachments and backups are stored in Azure Blob storage, which is generally backed up by hard disk drives (HDDs). Cosmos DB automatically encrypts all databases, media attachments and backups.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08946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Encrypting data with Transparent Data Encryption (TDE)</a:t>
            </a:r>
          </a:p>
          <a:p>
            <a:pPr marL="171450" indent="-171450">
              <a:buFontTx/>
              <a:buChar char="-"/>
            </a:pPr>
            <a:r>
              <a:rPr lang="en-US" baseline="0" dirty="0"/>
              <a:t>Encrypting data with Always Encrypted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7799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handsonlabs/SelfPacedLab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384790" cy="2215991"/>
          </a:xfrm>
        </p:spPr>
        <p:txBody>
          <a:bodyPr/>
          <a:lstStyle/>
          <a:p>
            <a:r>
              <a:rPr lang="en-US"/>
              <a:t>AZ-203.4</a:t>
            </a:r>
            <a:br>
              <a:rPr lang="en-US" dirty="0"/>
            </a:br>
            <a:r>
              <a:rPr lang="en-US" dirty="0"/>
              <a:t>Module 03: Implementing secure data solutions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3E89E3-9EA4-4A65-BADF-4120136C3D85}"/>
              </a:ext>
            </a:extLst>
          </p:cNvPr>
          <p:cNvSpPr>
            <a:spLocks noGrp="1"/>
          </p:cNvSpPr>
          <p:nvPr>
            <p:ph type="title"/>
          </p:nvPr>
        </p:nvSpPr>
        <p:spPr/>
        <p:txBody>
          <a:bodyPr/>
          <a:lstStyle/>
          <a:p>
            <a:r>
              <a:rPr lang="en-US" dirty="0"/>
              <a:t>Azure confidential computing (continued)</a:t>
            </a:r>
          </a:p>
        </p:txBody>
      </p:sp>
      <p:sp>
        <p:nvSpPr>
          <p:cNvPr id="4" name="Text Placeholder 3">
            <a:extLst>
              <a:ext uri="{FF2B5EF4-FFF2-40B4-BE49-F238E27FC236}">
                <a16:creationId xmlns:a16="http://schemas.microsoft.com/office/drawing/2014/main" id="{7B992E0B-67CB-4418-84CD-586A9FAB3B79}"/>
              </a:ext>
            </a:extLst>
          </p:cNvPr>
          <p:cNvSpPr>
            <a:spLocks noGrp="1"/>
          </p:cNvSpPr>
          <p:nvPr>
            <p:ph type="body" sz="quarter" idx="10"/>
          </p:nvPr>
        </p:nvSpPr>
        <p:spPr>
          <a:xfrm>
            <a:off x="584200" y="1435497"/>
            <a:ext cx="11018520" cy="1748171"/>
          </a:xfrm>
        </p:spPr>
        <p:txBody>
          <a:bodyPr/>
          <a:lstStyle/>
          <a:p>
            <a:r>
              <a:rPr lang="en-US" dirty="0">
                <a:latin typeface="+mn-lt"/>
              </a:rPr>
              <a:t>A collection of features across a broad spectrum of Azure services designed to encrypt data in use</a:t>
            </a:r>
          </a:p>
          <a:p>
            <a:r>
              <a:rPr lang="en-US" dirty="0">
                <a:latin typeface="+mn-lt"/>
              </a:rPr>
              <a:t>Ideal for scenarios where data needs to be processed in the cloud</a:t>
            </a:r>
          </a:p>
          <a:p>
            <a:pPr lvl="1"/>
            <a:r>
              <a:rPr lang="en-US" dirty="0"/>
              <a:t>The services maintain encryption that prevents the data from being exposed as plain text</a:t>
            </a:r>
          </a:p>
        </p:txBody>
      </p:sp>
    </p:spTree>
    <p:extLst>
      <p:ext uri="{BB962C8B-B14F-4D97-AF65-F5344CB8AC3E}">
        <p14:creationId xmlns:p14="http://schemas.microsoft.com/office/powerpoint/2010/main" val="4574998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23D813-819D-4732-B91E-EC480D8634FF}"/>
              </a:ext>
            </a:extLst>
          </p:cNvPr>
          <p:cNvSpPr>
            <a:spLocks noGrp="1"/>
          </p:cNvSpPr>
          <p:nvPr>
            <p:ph type="title"/>
          </p:nvPr>
        </p:nvSpPr>
        <p:spPr/>
        <p:txBody>
          <a:bodyPr/>
          <a:lstStyle/>
          <a:p>
            <a:r>
              <a:rPr lang="en-US" dirty="0"/>
              <a:t>Transparent Data Encryption (TDE)</a:t>
            </a:r>
          </a:p>
        </p:txBody>
      </p:sp>
      <p:sp>
        <p:nvSpPr>
          <p:cNvPr id="4" name="Text Placeholder 3">
            <a:extLst>
              <a:ext uri="{FF2B5EF4-FFF2-40B4-BE49-F238E27FC236}">
                <a16:creationId xmlns:a16="http://schemas.microsoft.com/office/drawing/2014/main" id="{593351C8-FDF7-4EA1-9688-47AD4C8FB4F2}"/>
              </a:ext>
            </a:extLst>
          </p:cNvPr>
          <p:cNvSpPr>
            <a:spLocks noGrp="1"/>
          </p:cNvSpPr>
          <p:nvPr>
            <p:ph type="body" sz="quarter" idx="10"/>
          </p:nvPr>
        </p:nvSpPr>
        <p:spPr>
          <a:xfrm>
            <a:off x="584200" y="1435497"/>
            <a:ext cx="11018520" cy="2782300"/>
          </a:xfrm>
        </p:spPr>
        <p:txBody>
          <a:bodyPr/>
          <a:lstStyle/>
          <a:p>
            <a:r>
              <a:rPr lang="en-US" dirty="0">
                <a:latin typeface="+mn-lt"/>
              </a:rPr>
              <a:t>Encrypts database, backups, and logs at rest and in flight</a:t>
            </a:r>
          </a:p>
          <a:p>
            <a:r>
              <a:rPr lang="en-US" dirty="0">
                <a:latin typeface="+mn-lt"/>
              </a:rPr>
              <a:t>Requires little to no code changes</a:t>
            </a:r>
          </a:p>
          <a:p>
            <a:pPr lvl="1"/>
            <a:r>
              <a:rPr lang="en-US" dirty="0"/>
              <a:t>Only requires a modification to connection string in most scenarios</a:t>
            </a:r>
          </a:p>
          <a:p>
            <a:r>
              <a:rPr lang="en-US" dirty="0">
                <a:latin typeface="+mn-lt"/>
              </a:rPr>
              <a:t>Can be used with many third-party SQL tools already in the market</a:t>
            </a:r>
          </a:p>
          <a:p>
            <a:r>
              <a:rPr lang="en-US" dirty="0">
                <a:latin typeface="+mn-lt"/>
              </a:rPr>
              <a:t>Supported in Microsoft Azure SQL Database, Azure SQL Data Warehouse, and SQL Server</a:t>
            </a:r>
          </a:p>
        </p:txBody>
      </p:sp>
    </p:spTree>
    <p:extLst>
      <p:ext uri="{BB962C8B-B14F-4D97-AF65-F5344CB8AC3E}">
        <p14:creationId xmlns:p14="http://schemas.microsoft.com/office/powerpoint/2010/main" val="12142756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1EC3-E76F-43C0-AB85-F757DE3696A8}"/>
              </a:ext>
            </a:extLst>
          </p:cNvPr>
          <p:cNvSpPr>
            <a:spLocks noGrp="1"/>
          </p:cNvSpPr>
          <p:nvPr>
            <p:ph type="title"/>
          </p:nvPr>
        </p:nvSpPr>
        <p:spPr/>
        <p:txBody>
          <a:bodyPr/>
          <a:lstStyle/>
          <a:p>
            <a:r>
              <a:rPr lang="en-US" dirty="0"/>
              <a:t>Always Encrypted</a:t>
            </a:r>
          </a:p>
        </p:txBody>
      </p:sp>
      <p:sp>
        <p:nvSpPr>
          <p:cNvPr id="3" name="Text Placeholder 2">
            <a:extLst>
              <a:ext uri="{FF2B5EF4-FFF2-40B4-BE49-F238E27FC236}">
                <a16:creationId xmlns:a16="http://schemas.microsoft.com/office/drawing/2014/main" id="{18C37F43-8217-4960-A30A-A835AE4C1847}"/>
              </a:ext>
            </a:extLst>
          </p:cNvPr>
          <p:cNvSpPr>
            <a:spLocks noGrp="1"/>
          </p:cNvSpPr>
          <p:nvPr>
            <p:ph type="body" sz="quarter" idx="10"/>
          </p:nvPr>
        </p:nvSpPr>
        <p:spPr>
          <a:xfrm>
            <a:off x="584200" y="1435497"/>
            <a:ext cx="11018520" cy="2942344"/>
          </a:xfrm>
        </p:spPr>
        <p:txBody>
          <a:bodyPr/>
          <a:lstStyle/>
          <a:p>
            <a:r>
              <a:rPr lang="en-US" dirty="0">
                <a:latin typeface="+mn-lt"/>
              </a:rPr>
              <a:t>Fully transparent encryption</a:t>
            </a:r>
          </a:p>
          <a:p>
            <a:pPr lvl="1"/>
            <a:r>
              <a:rPr lang="en-US" dirty="0"/>
              <a:t>Encrypted inside client applications</a:t>
            </a:r>
          </a:p>
          <a:p>
            <a:pPr lvl="1"/>
            <a:r>
              <a:rPr lang="en-US" dirty="0"/>
              <a:t>Encryption keys are not available to the database engine</a:t>
            </a:r>
          </a:p>
          <a:p>
            <a:r>
              <a:rPr lang="en-US" dirty="0">
                <a:latin typeface="+mn-lt"/>
              </a:rPr>
              <a:t>Encrypts data at rest, in flight, and in memory</a:t>
            </a:r>
          </a:p>
          <a:p>
            <a:r>
              <a:rPr lang="en-US" dirty="0">
                <a:latin typeface="+mn-lt"/>
              </a:rPr>
              <a:t>Requires the use of specific drivers</a:t>
            </a:r>
          </a:p>
          <a:p>
            <a:pPr lvl="1"/>
            <a:r>
              <a:rPr lang="en-US" dirty="0"/>
              <a:t>In most applications, requires some rewrites</a:t>
            </a:r>
          </a:p>
          <a:p>
            <a:pPr lvl="1"/>
            <a:r>
              <a:rPr lang="en-US" dirty="0"/>
              <a:t>Not compatible with every third-party tool</a:t>
            </a:r>
          </a:p>
        </p:txBody>
      </p:sp>
    </p:spTree>
    <p:extLst>
      <p:ext uri="{BB962C8B-B14F-4D97-AF65-F5344CB8AC3E}">
        <p14:creationId xmlns:p14="http://schemas.microsoft.com/office/powerpoint/2010/main" val="12947863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Lesson 03: Implement Azure confidential computing</a:t>
            </a:r>
          </a:p>
        </p:txBody>
      </p:sp>
    </p:spTree>
    <p:extLst>
      <p:ext uri="{BB962C8B-B14F-4D97-AF65-F5344CB8AC3E}">
        <p14:creationId xmlns:p14="http://schemas.microsoft.com/office/powerpoint/2010/main" val="99848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3E89E3-9EA4-4A65-BADF-4120136C3D85}"/>
              </a:ext>
            </a:extLst>
          </p:cNvPr>
          <p:cNvSpPr>
            <a:spLocks noGrp="1"/>
          </p:cNvSpPr>
          <p:nvPr>
            <p:ph type="title"/>
          </p:nvPr>
        </p:nvSpPr>
        <p:spPr/>
        <p:txBody>
          <a:bodyPr/>
          <a:lstStyle/>
          <a:p>
            <a:r>
              <a:rPr lang="en-US" dirty="0"/>
              <a:t>Trusted Execution Environments</a:t>
            </a:r>
          </a:p>
        </p:txBody>
      </p:sp>
      <p:sp>
        <p:nvSpPr>
          <p:cNvPr id="4" name="Text Placeholder 3">
            <a:extLst>
              <a:ext uri="{FF2B5EF4-FFF2-40B4-BE49-F238E27FC236}">
                <a16:creationId xmlns:a16="http://schemas.microsoft.com/office/drawing/2014/main" id="{7B992E0B-67CB-4418-84CD-586A9FAB3B79}"/>
              </a:ext>
            </a:extLst>
          </p:cNvPr>
          <p:cNvSpPr>
            <a:spLocks noGrp="1"/>
          </p:cNvSpPr>
          <p:nvPr>
            <p:ph type="body" sz="quarter" idx="10"/>
          </p:nvPr>
        </p:nvSpPr>
        <p:spPr>
          <a:xfrm>
            <a:off x="584200" y="1435497"/>
            <a:ext cx="11018520" cy="3828740"/>
          </a:xfrm>
        </p:spPr>
        <p:txBody>
          <a:bodyPr/>
          <a:lstStyle/>
          <a:p>
            <a:r>
              <a:rPr lang="en-US" dirty="0">
                <a:latin typeface="+mn-lt"/>
              </a:rPr>
              <a:t>Data is processed within Trusted Execution Environments (TEEs)</a:t>
            </a:r>
          </a:p>
          <a:p>
            <a:pPr lvl="1"/>
            <a:r>
              <a:rPr lang="en-US" dirty="0"/>
              <a:t>Ensures that there is no way to view data or operations inside the TEE from the outside</a:t>
            </a:r>
          </a:p>
          <a:p>
            <a:pPr lvl="1"/>
            <a:r>
              <a:rPr lang="en-US" dirty="0"/>
              <a:t>If code is tampered with or altered, all operations are halted, and the environment is disabled</a:t>
            </a:r>
          </a:p>
          <a:p>
            <a:pPr lvl="1"/>
            <a:r>
              <a:rPr lang="en-US" dirty="0"/>
              <a:t>TEEs can be hardware based or software based</a:t>
            </a:r>
          </a:p>
          <a:p>
            <a:pPr lvl="1"/>
            <a:r>
              <a:rPr lang="en-US" dirty="0"/>
              <a:t>Many Azure services, such as Azure SQL Database, execute code in TEEs</a:t>
            </a:r>
          </a:p>
          <a:p>
            <a:pPr lvl="1"/>
            <a:r>
              <a:rPr lang="en-US" dirty="0"/>
              <a:t>There are frameworks available to take advantage of TEEs</a:t>
            </a:r>
          </a:p>
          <a:p>
            <a:pPr lvl="2"/>
            <a:r>
              <a:rPr lang="en-US" dirty="0"/>
              <a:t>Example: Confidential Consortium Blockchain Framework</a:t>
            </a:r>
          </a:p>
          <a:p>
            <a:r>
              <a:rPr lang="en-US" dirty="0">
                <a:latin typeface="+mn-lt"/>
              </a:rPr>
              <a:t>TEEs are being developed through collaboration among vendors:</a:t>
            </a:r>
          </a:p>
          <a:p>
            <a:pPr lvl="1"/>
            <a:r>
              <a:rPr lang="en-US" dirty="0"/>
              <a:t>Intel (SGX)</a:t>
            </a:r>
          </a:p>
          <a:p>
            <a:pPr lvl="1"/>
            <a:r>
              <a:rPr lang="en-US" dirty="0"/>
              <a:t>Microsoft Research</a:t>
            </a:r>
          </a:p>
        </p:txBody>
      </p:sp>
    </p:spTree>
    <p:extLst>
      <p:ext uri="{BB962C8B-B14F-4D97-AF65-F5344CB8AC3E}">
        <p14:creationId xmlns:p14="http://schemas.microsoft.com/office/powerpoint/2010/main" val="23385567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181A93-35CC-47E1-8EEE-A77033AF0AEE}"/>
              </a:ext>
            </a:extLst>
          </p:cNvPr>
          <p:cNvSpPr>
            <a:spLocks noGrp="1"/>
          </p:cNvSpPr>
          <p:nvPr>
            <p:ph type="title"/>
          </p:nvPr>
        </p:nvSpPr>
        <p:spPr/>
        <p:txBody>
          <a:bodyPr/>
          <a:lstStyle/>
          <a:p>
            <a:r>
              <a:rPr lang="en-US" dirty="0"/>
              <a:t>Azure confidential computing</a:t>
            </a:r>
          </a:p>
        </p:txBody>
      </p:sp>
      <p:grpSp>
        <p:nvGrpSpPr>
          <p:cNvPr id="20" name="Group 19" descr="Azure confidential computing components. The components are represented as a stack of rectangles. At the bottom of the stack is hardware; above that is Hypervisor, above that is operating system, and on the top are two rectangles side-by-side that represent apps. The app rectangles are connected to two rectangles on the right of the stack, which represent code and data used by the app. &#10;Below the data rectangle there is a shield symbol that represents the protection mechanism of the confidential computing.">
            <a:extLst>
              <a:ext uri="{FF2B5EF4-FFF2-40B4-BE49-F238E27FC236}">
                <a16:creationId xmlns:a16="http://schemas.microsoft.com/office/drawing/2014/main" id="{608152E0-A497-44C1-BDDB-63FC426145F1}"/>
              </a:ext>
            </a:extLst>
          </p:cNvPr>
          <p:cNvGrpSpPr/>
          <p:nvPr/>
        </p:nvGrpSpPr>
        <p:grpSpPr>
          <a:xfrm>
            <a:off x="2217525" y="1559724"/>
            <a:ext cx="7756950" cy="3861202"/>
            <a:chOff x="3453068" y="1559724"/>
            <a:chExt cx="7756950" cy="3861202"/>
          </a:xfrm>
        </p:grpSpPr>
        <p:sp>
          <p:nvSpPr>
            <p:cNvPr id="24" name="Rectangle 23">
              <a:extLst>
                <a:ext uri="{FF2B5EF4-FFF2-40B4-BE49-F238E27FC236}">
                  <a16:creationId xmlns:a16="http://schemas.microsoft.com/office/drawing/2014/main" id="{AD90298B-3D70-4C88-B5B6-1134AAC81720}"/>
                </a:ext>
              </a:extLst>
            </p:cNvPr>
            <p:cNvSpPr/>
            <p:nvPr/>
          </p:nvSpPr>
          <p:spPr bwMode="auto">
            <a:xfrm>
              <a:off x="8724901" y="1559724"/>
              <a:ext cx="2063222" cy="159305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B13796A1-21CA-47F5-8E67-4F63D090547E}"/>
                </a:ext>
              </a:extLst>
            </p:cNvPr>
            <p:cNvGrpSpPr/>
            <p:nvPr/>
          </p:nvGrpSpPr>
          <p:grpSpPr>
            <a:xfrm>
              <a:off x="8856512" y="1762158"/>
              <a:ext cx="1800000" cy="1180859"/>
              <a:chOff x="8850757" y="1762158"/>
              <a:chExt cx="1800000" cy="1180859"/>
            </a:xfrm>
          </p:grpSpPr>
          <p:sp>
            <p:nvSpPr>
              <p:cNvPr id="38" name="Rectangle 37">
                <a:extLst>
                  <a:ext uri="{FF2B5EF4-FFF2-40B4-BE49-F238E27FC236}">
                    <a16:creationId xmlns:a16="http://schemas.microsoft.com/office/drawing/2014/main" id="{64223B88-5755-4C04-9DBA-28DA01243371}"/>
                  </a:ext>
                </a:extLst>
              </p:cNvPr>
              <p:cNvSpPr/>
              <p:nvPr/>
            </p:nvSpPr>
            <p:spPr>
              <a:xfrm>
                <a:off x="8850757" y="1762158"/>
                <a:ext cx="180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a:r>
                  <a:rPr lang="en-US" sz="1600">
                    <a:solidFill>
                      <a:schemeClr val="bg1"/>
                    </a:solidFill>
                  </a:rPr>
                  <a:t>Code</a:t>
                </a:r>
              </a:p>
            </p:txBody>
          </p:sp>
          <p:sp>
            <p:nvSpPr>
              <p:cNvPr id="39" name="Rectangle 38">
                <a:extLst>
                  <a:ext uri="{FF2B5EF4-FFF2-40B4-BE49-F238E27FC236}">
                    <a16:creationId xmlns:a16="http://schemas.microsoft.com/office/drawing/2014/main" id="{E99C8CE5-E65C-4EB4-8FEB-BE24E26DB6CD}"/>
                  </a:ext>
                </a:extLst>
              </p:cNvPr>
              <p:cNvSpPr/>
              <p:nvPr/>
            </p:nvSpPr>
            <p:spPr>
              <a:xfrm>
                <a:off x="8850757" y="2439017"/>
                <a:ext cx="1800000"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bg1"/>
                    </a:solidFill>
                  </a:rPr>
                  <a:t>Data</a:t>
                </a:r>
              </a:p>
            </p:txBody>
          </p:sp>
        </p:grpSp>
        <p:sp>
          <p:nvSpPr>
            <p:cNvPr id="26" name="Rectangle 25">
              <a:extLst>
                <a:ext uri="{FF2B5EF4-FFF2-40B4-BE49-F238E27FC236}">
                  <a16:creationId xmlns:a16="http://schemas.microsoft.com/office/drawing/2014/main" id="{65C712D9-D5C0-4D6D-B9DD-72FEFF77DEDA}"/>
                </a:ext>
              </a:extLst>
            </p:cNvPr>
            <p:cNvSpPr/>
            <p:nvPr/>
          </p:nvSpPr>
          <p:spPr>
            <a:xfrm>
              <a:off x="3453069" y="4880926"/>
              <a:ext cx="4343401" cy="540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144000" rtlCol="0" anchor="b"/>
            <a:lstStyle/>
            <a:p>
              <a:pPr algn="ctr"/>
              <a:r>
                <a:rPr lang="en-US" sz="1600">
                  <a:solidFill>
                    <a:schemeClr val="bg1"/>
                  </a:solidFill>
                </a:rPr>
                <a:t>Hardware</a:t>
              </a:r>
            </a:p>
          </p:txBody>
        </p:sp>
        <p:sp>
          <p:nvSpPr>
            <p:cNvPr id="27" name="Rectangle 26">
              <a:extLst>
                <a:ext uri="{FF2B5EF4-FFF2-40B4-BE49-F238E27FC236}">
                  <a16:creationId xmlns:a16="http://schemas.microsoft.com/office/drawing/2014/main" id="{76C1BA9B-B73C-4C06-91CA-E56E8B2789AE}"/>
                </a:ext>
              </a:extLst>
            </p:cNvPr>
            <p:cNvSpPr/>
            <p:nvPr/>
          </p:nvSpPr>
          <p:spPr>
            <a:xfrm>
              <a:off x="3453071" y="2091211"/>
              <a:ext cx="2048243" cy="540000"/>
            </a:xfrm>
            <a:prstGeom prst="rect">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bg1"/>
                  </a:solidFill>
                </a:rPr>
                <a:t>App</a:t>
              </a:r>
            </a:p>
          </p:txBody>
        </p:sp>
        <p:sp>
          <p:nvSpPr>
            <p:cNvPr id="28" name="Rectangle 27">
              <a:extLst>
                <a:ext uri="{FF2B5EF4-FFF2-40B4-BE49-F238E27FC236}">
                  <a16:creationId xmlns:a16="http://schemas.microsoft.com/office/drawing/2014/main" id="{5F4A5A6B-02D6-4DFE-AB77-EE6A9EA7950D}"/>
                </a:ext>
              </a:extLst>
            </p:cNvPr>
            <p:cNvSpPr/>
            <p:nvPr/>
          </p:nvSpPr>
          <p:spPr>
            <a:xfrm>
              <a:off x="5691283" y="2091211"/>
              <a:ext cx="1944972" cy="540000"/>
            </a:xfrm>
            <a:prstGeom prst="rect">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bg1"/>
                  </a:solidFill>
                </a:rPr>
                <a:t>App</a:t>
              </a:r>
            </a:p>
          </p:txBody>
        </p:sp>
        <p:sp>
          <p:nvSpPr>
            <p:cNvPr id="29" name="Rectangle 28">
              <a:extLst>
                <a:ext uri="{FF2B5EF4-FFF2-40B4-BE49-F238E27FC236}">
                  <a16:creationId xmlns:a16="http://schemas.microsoft.com/office/drawing/2014/main" id="{F887F830-8BE7-43D2-B482-2AC5CA1A7407}"/>
                </a:ext>
              </a:extLst>
            </p:cNvPr>
            <p:cNvSpPr/>
            <p:nvPr/>
          </p:nvSpPr>
          <p:spPr>
            <a:xfrm rot="5400000">
              <a:off x="5530981" y="2615439"/>
              <a:ext cx="187575" cy="4343402"/>
            </a:xfrm>
            <a:prstGeom prst="rect">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5403F96D-F520-4E3B-BA35-43FD2D1B8F2A}"/>
                </a:ext>
              </a:extLst>
            </p:cNvPr>
            <p:cNvSpPr/>
            <p:nvPr/>
          </p:nvSpPr>
          <p:spPr>
            <a:xfrm>
              <a:off x="3453069" y="4014150"/>
              <a:ext cx="4343401" cy="540000"/>
            </a:xfrm>
            <a:prstGeom prst="rect">
              <a:avLst/>
            </a:prstGeom>
            <a:solidFill>
              <a:srgbClr val="00BCF2"/>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a:solidFill>
                    <a:schemeClr val="tx1"/>
                  </a:solidFill>
                </a:rPr>
                <a:t>Hypervisor</a:t>
              </a:r>
            </a:p>
          </p:txBody>
        </p:sp>
        <p:sp>
          <p:nvSpPr>
            <p:cNvPr id="31" name="Rectangle 30">
              <a:extLst>
                <a:ext uri="{FF2B5EF4-FFF2-40B4-BE49-F238E27FC236}">
                  <a16:creationId xmlns:a16="http://schemas.microsoft.com/office/drawing/2014/main" id="{FBF0EA67-5F42-4750-9ADD-5EE2B2A682B0}"/>
                </a:ext>
              </a:extLst>
            </p:cNvPr>
            <p:cNvSpPr/>
            <p:nvPr/>
          </p:nvSpPr>
          <p:spPr>
            <a:xfrm>
              <a:off x="3453069" y="2794950"/>
              <a:ext cx="4343401" cy="1080000"/>
            </a:xfrm>
            <a:prstGeom prst="rect">
              <a:avLst/>
            </a:prstGeom>
            <a:solidFill>
              <a:srgbClr val="FFB900"/>
            </a:solidFill>
            <a:ln>
              <a:solidFill>
                <a:srgbClr val="FFB900"/>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800">
                  <a:solidFill>
                    <a:schemeClr val="tx1"/>
                  </a:solidFill>
                </a:rPr>
                <a:t>Operating system</a:t>
              </a:r>
            </a:p>
          </p:txBody>
        </p:sp>
        <p:grpSp>
          <p:nvGrpSpPr>
            <p:cNvPr id="32" name="Group 31">
              <a:extLst>
                <a:ext uri="{FF2B5EF4-FFF2-40B4-BE49-F238E27FC236}">
                  <a16:creationId xmlns:a16="http://schemas.microsoft.com/office/drawing/2014/main" id="{8A45E5B8-A4C1-4E18-9446-9C6109C6C02A}"/>
                </a:ext>
              </a:extLst>
            </p:cNvPr>
            <p:cNvGrpSpPr/>
            <p:nvPr/>
          </p:nvGrpSpPr>
          <p:grpSpPr>
            <a:xfrm>
              <a:off x="10366227" y="2996171"/>
              <a:ext cx="843791" cy="843789"/>
              <a:chOff x="6781755" y="3834708"/>
              <a:chExt cx="1607344" cy="1607343"/>
            </a:xfrm>
          </p:grpSpPr>
          <p:sp>
            <p:nvSpPr>
              <p:cNvPr id="36" name="Oval 35">
                <a:extLst>
                  <a:ext uri="{FF2B5EF4-FFF2-40B4-BE49-F238E27FC236}">
                    <a16:creationId xmlns:a16="http://schemas.microsoft.com/office/drawing/2014/main" id="{4BE9DBC0-E259-4903-908E-359D01C85C68}"/>
                  </a:ext>
                </a:extLst>
              </p:cNvPr>
              <p:cNvSpPr/>
              <p:nvPr/>
            </p:nvSpPr>
            <p:spPr>
              <a:xfrm>
                <a:off x="6781755" y="3834708"/>
                <a:ext cx="1607344" cy="1607343"/>
              </a:xfrm>
              <a:prstGeom prst="ellipse">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7" name="Graphic 20">
                <a:extLst>
                  <a:ext uri="{FF2B5EF4-FFF2-40B4-BE49-F238E27FC236}">
                    <a16:creationId xmlns:a16="http://schemas.microsoft.com/office/drawing/2014/main" id="{3E195E25-57E5-47E6-AE88-71307659E4E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7353" y="4070302"/>
                <a:ext cx="1136155" cy="1136156"/>
              </a:xfrm>
              <a:prstGeom prst="rect">
                <a:avLst/>
              </a:prstGeom>
            </p:spPr>
          </p:pic>
        </p:grpSp>
        <p:sp>
          <p:nvSpPr>
            <p:cNvPr id="33" name="Rectangle 32">
              <a:extLst>
                <a:ext uri="{FF2B5EF4-FFF2-40B4-BE49-F238E27FC236}">
                  <a16:creationId xmlns:a16="http://schemas.microsoft.com/office/drawing/2014/main" id="{502F764B-C59A-4A53-936D-7D35513BAE7B}"/>
                </a:ext>
              </a:extLst>
            </p:cNvPr>
            <p:cNvSpPr/>
            <p:nvPr/>
          </p:nvSpPr>
          <p:spPr>
            <a:xfrm>
              <a:off x="7636255" y="2119786"/>
              <a:ext cx="175701" cy="511425"/>
            </a:xfrm>
            <a:prstGeom prst="rect">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cxnSp>
          <p:nvCxnSpPr>
            <p:cNvPr id="34" name="Straight Connector 33">
              <a:extLst>
                <a:ext uri="{FF2B5EF4-FFF2-40B4-BE49-F238E27FC236}">
                  <a16:creationId xmlns:a16="http://schemas.microsoft.com/office/drawing/2014/main" id="{17AFEC3B-185A-4782-AFB7-5164A3C4988C}"/>
                </a:ext>
              </a:extLst>
            </p:cNvPr>
            <p:cNvCxnSpPr/>
            <p:nvPr/>
          </p:nvCxnSpPr>
          <p:spPr>
            <a:xfrm flipV="1">
              <a:off x="7826224" y="1762158"/>
              <a:ext cx="1024533" cy="357628"/>
            </a:xfrm>
            <a:prstGeom prst="line">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cxnSp>
        <p:cxnSp>
          <p:nvCxnSpPr>
            <p:cNvPr id="35" name="Straight Connector 34">
              <a:extLst>
                <a:ext uri="{FF2B5EF4-FFF2-40B4-BE49-F238E27FC236}">
                  <a16:creationId xmlns:a16="http://schemas.microsoft.com/office/drawing/2014/main" id="{9465E735-ECB2-4BDB-8316-13E10AE4E4C3}"/>
                </a:ext>
              </a:extLst>
            </p:cNvPr>
            <p:cNvCxnSpPr/>
            <p:nvPr/>
          </p:nvCxnSpPr>
          <p:spPr>
            <a:xfrm>
              <a:off x="7826224" y="2631211"/>
              <a:ext cx="1024533" cy="311806"/>
            </a:xfrm>
            <a:prstGeom prst="line">
              <a:avLst/>
            </a:prstGeom>
            <a:solidFill>
              <a:schemeClr val="bg1"/>
            </a:solidFill>
            <a:ln w="38100">
              <a:solidFill>
                <a:srgbClr val="D83B01"/>
              </a:solidFill>
              <a:prstDash val="sysDash"/>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5074233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r>
              <a:rPr lang="en-US" dirty="0"/>
              <a:t>Lesson 04: Manage cryptographic keys in Azure Key Vault</a:t>
            </a:r>
          </a:p>
        </p:txBody>
      </p:sp>
    </p:spTree>
    <p:extLst>
      <p:ext uri="{BB962C8B-B14F-4D97-AF65-F5344CB8AC3E}">
        <p14:creationId xmlns:p14="http://schemas.microsoft.com/office/powerpoint/2010/main" val="25877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11018520" cy="4001095"/>
          </a:xfrm>
        </p:spPr>
        <p:txBody>
          <a:bodyPr/>
          <a:lstStyle/>
          <a:p>
            <a:r>
              <a:rPr lang="en-US" dirty="0">
                <a:latin typeface="+mn-lt"/>
              </a:rPr>
              <a:t>Safeguard cryptographic keys and other secrets that cloud apps and services use</a:t>
            </a:r>
          </a:p>
          <a:p>
            <a:pPr lvl="1"/>
            <a:r>
              <a:rPr lang="en-US" dirty="0"/>
              <a:t>Increase security and control over keys and passwords</a:t>
            </a:r>
          </a:p>
          <a:p>
            <a:pPr lvl="1"/>
            <a:r>
              <a:rPr lang="en-US" dirty="0"/>
              <a:t>Applications have no direct access to keys</a:t>
            </a:r>
          </a:p>
          <a:p>
            <a:pPr lvl="1"/>
            <a:r>
              <a:rPr lang="en-US" dirty="0"/>
              <a:t>Use FIPS 140-2 Level 2 validated hardware security modules (HSMs)</a:t>
            </a:r>
          </a:p>
          <a:p>
            <a:pPr lvl="1"/>
            <a:r>
              <a:rPr lang="en-US" dirty="0"/>
              <a:t>Create and import </a:t>
            </a:r>
          </a:p>
          <a:p>
            <a:pPr lvl="2"/>
            <a:r>
              <a:rPr lang="en-US" sz="1800" dirty="0"/>
              <a:t>Encryption keys</a:t>
            </a:r>
          </a:p>
          <a:p>
            <a:pPr lvl="2"/>
            <a:r>
              <a:rPr lang="en-US" sz="1800" dirty="0"/>
              <a:t>API keys</a:t>
            </a:r>
          </a:p>
          <a:p>
            <a:pPr lvl="2"/>
            <a:r>
              <a:rPr lang="en-US" sz="1800" dirty="0"/>
              <a:t>Secrets</a:t>
            </a:r>
          </a:p>
          <a:p>
            <a:pPr lvl="2"/>
            <a:r>
              <a:rPr lang="en-US" sz="1800" dirty="0"/>
              <a:t>Passwords</a:t>
            </a:r>
          </a:p>
          <a:p>
            <a:pPr lvl="2"/>
            <a:r>
              <a:rPr lang="en-US" sz="1800" dirty="0"/>
              <a:t>SSL/TLS certificates</a:t>
            </a:r>
          </a:p>
        </p:txBody>
      </p:sp>
    </p:spTree>
    <p:extLst>
      <p:ext uri="{BB962C8B-B14F-4D97-AF65-F5344CB8AC3E}">
        <p14:creationId xmlns:p14="http://schemas.microsoft.com/office/powerpoint/2010/main" val="5772918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Azure Key Vault in Azure CLI</a:t>
            </a:r>
          </a:p>
        </p:txBody>
      </p:sp>
      <p:sp>
        <p:nvSpPr>
          <p:cNvPr id="3" name="Text Placeholder 2">
            <a:extLst>
              <a:ext uri="{FF2B5EF4-FFF2-40B4-BE49-F238E27FC236}">
                <a16:creationId xmlns:a16="http://schemas.microsoft.com/office/drawing/2014/main" id="{70441AC2-FCC5-44CE-8E06-18E6C3CF0C5A}"/>
              </a:ext>
            </a:extLst>
          </p:cNvPr>
          <p:cNvSpPr>
            <a:spLocks noGrp="1"/>
          </p:cNvSpPr>
          <p:nvPr>
            <p:ph type="body" sz="quarter" idx="10"/>
          </p:nvPr>
        </p:nvSpPr>
        <p:spPr>
          <a:xfrm>
            <a:off x="588263" y="1436688"/>
            <a:ext cx="11018520" cy="3545586"/>
          </a:xfrm>
        </p:spPr>
        <p:txBody>
          <a:bodyPr/>
          <a:lstStyle/>
          <a:p>
            <a:r>
              <a:rPr lang="en-US" sz="1800" dirty="0" err="1"/>
              <a:t>az</a:t>
            </a:r>
            <a:r>
              <a:rPr lang="en-US" sz="1800" dirty="0"/>
              <a:t> group create --name </a:t>
            </a:r>
            <a:r>
              <a:rPr lang="en-US" sz="1800" dirty="0" err="1"/>
              <a:t>SecurityGroup</a:t>
            </a:r>
            <a:r>
              <a:rPr lang="en-US" sz="1800" dirty="0"/>
              <a:t> --location </a:t>
            </a:r>
            <a:r>
              <a:rPr lang="en-US" sz="1800" dirty="0" err="1"/>
              <a:t>westus</a:t>
            </a:r>
            <a:endParaRPr lang="en-US" sz="1800" dirty="0"/>
          </a:p>
          <a:p>
            <a:endParaRPr lang="en-US" sz="1800" dirty="0"/>
          </a:p>
          <a:p>
            <a:endParaRPr lang="en-US" sz="1800" dirty="0"/>
          </a:p>
          <a:p>
            <a:r>
              <a:rPr lang="en-US" sz="1800" dirty="0" err="1"/>
              <a:t>az</a:t>
            </a:r>
            <a:r>
              <a:rPr lang="en-US" sz="1800" dirty="0"/>
              <a:t> </a:t>
            </a:r>
            <a:r>
              <a:rPr lang="en-US" sz="1800" dirty="0" err="1"/>
              <a:t>keyvault</a:t>
            </a:r>
            <a:r>
              <a:rPr lang="en-US" sz="1800" dirty="0"/>
              <a:t> create --name </a:t>
            </a:r>
            <a:r>
              <a:rPr lang="en-US" sz="1800" dirty="0" err="1"/>
              <a:t>contosovault</a:t>
            </a:r>
            <a:r>
              <a:rPr lang="en-US" sz="1800" dirty="0"/>
              <a:t> --resource-group </a:t>
            </a:r>
            <a:r>
              <a:rPr lang="en-US" sz="1800" dirty="0" err="1"/>
              <a:t>SecurityGroup</a:t>
            </a:r>
            <a:r>
              <a:rPr lang="en-US" sz="1800" dirty="0"/>
              <a:t> --location </a:t>
            </a:r>
            <a:r>
              <a:rPr lang="en-US" sz="1800" dirty="0" err="1"/>
              <a:t>westus</a:t>
            </a:r>
            <a:endParaRPr lang="en-US" sz="1800" dirty="0"/>
          </a:p>
          <a:p>
            <a:endParaRPr lang="en-US" sz="1800" dirty="0"/>
          </a:p>
          <a:p>
            <a:endParaRPr lang="en-US" sz="1800" dirty="0"/>
          </a:p>
          <a:p>
            <a:r>
              <a:rPr lang="en-US" sz="1800" dirty="0" err="1"/>
              <a:t>az</a:t>
            </a:r>
            <a:r>
              <a:rPr lang="en-US" sz="1800" dirty="0"/>
              <a:t> </a:t>
            </a:r>
            <a:r>
              <a:rPr lang="en-US" sz="1800" dirty="0" err="1"/>
              <a:t>keyvault</a:t>
            </a:r>
            <a:r>
              <a:rPr lang="en-US" sz="1800" dirty="0"/>
              <a:t> secret set --vault-name </a:t>
            </a:r>
            <a:r>
              <a:rPr lang="en-US" sz="1800" dirty="0" err="1"/>
              <a:t>contosovault</a:t>
            </a:r>
            <a:r>
              <a:rPr lang="en-US" sz="1800" dirty="0"/>
              <a:t> --name </a:t>
            </a:r>
            <a:r>
              <a:rPr lang="en-US" sz="1800" dirty="0" err="1"/>
              <a:t>DatabasePassword</a:t>
            </a:r>
            <a:r>
              <a:rPr lang="en-US" sz="1800" dirty="0"/>
              <a:t> --value 'Pa5w.rd’</a:t>
            </a:r>
          </a:p>
          <a:p>
            <a:endParaRPr lang="en-US" sz="1800" dirty="0"/>
          </a:p>
          <a:p>
            <a:endParaRPr lang="en-US" sz="1800" dirty="0"/>
          </a:p>
          <a:p>
            <a:r>
              <a:rPr lang="en-US" sz="1800" dirty="0" err="1"/>
              <a:t>az</a:t>
            </a:r>
            <a:r>
              <a:rPr lang="en-US" sz="1800" dirty="0"/>
              <a:t> </a:t>
            </a:r>
            <a:r>
              <a:rPr lang="en-US" sz="1800" dirty="0" err="1"/>
              <a:t>keyvault</a:t>
            </a:r>
            <a:r>
              <a:rPr lang="en-US" sz="1800" dirty="0"/>
              <a:t> secret show --vault-name </a:t>
            </a:r>
            <a:r>
              <a:rPr lang="en-US" sz="1800" dirty="0" err="1"/>
              <a:t>contosovault</a:t>
            </a:r>
            <a:r>
              <a:rPr lang="en-US" sz="1800" dirty="0"/>
              <a:t> --name </a:t>
            </a:r>
            <a:r>
              <a:rPr lang="en-US" sz="1800" dirty="0" err="1"/>
              <a:t>DatabasePassword</a:t>
            </a:r>
            <a:r>
              <a:rPr lang="en-US" sz="1800" dirty="0"/>
              <a:t> </a:t>
            </a:r>
          </a:p>
        </p:txBody>
      </p:sp>
    </p:spTree>
    <p:extLst>
      <p:ext uri="{BB962C8B-B14F-4D97-AF65-F5344CB8AC3E}">
        <p14:creationId xmlns:p14="http://schemas.microsoft.com/office/powerpoint/2010/main" val="26632858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Practice: Discover and Assess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600315" y="1452898"/>
            <a:ext cx="11018520" cy="3360920"/>
          </a:xfrm>
        </p:spPr>
        <p:txBody>
          <a:bodyPr/>
          <a:lstStyle/>
          <a:p>
            <a:pPr marL="0" indent="0">
              <a:buNone/>
            </a:pPr>
            <a:r>
              <a:rPr lang="en-US" u="sng" dirty="0">
                <a:latin typeface="+mn-lt"/>
                <a:hlinkClick r:id="rId3">
                  <a:extLst>
                    <a:ext uri="{A12FA001-AC4F-418D-AE19-62706E023703}">
                      <ahyp:hlinkClr xmlns:ahyp="http://schemas.microsoft.com/office/drawing/2018/hyperlinkcolor" val="tx"/>
                    </a:ext>
                  </a:extLst>
                </a:hlinkClick>
              </a:rPr>
              <a:t>Microsoft Online Labs</a:t>
            </a:r>
            <a:r>
              <a:rPr lang="en-US" dirty="0">
                <a:latin typeface="+mn-lt"/>
              </a:rPr>
              <a:t> offers a self-paced </a:t>
            </a:r>
            <a:r>
              <a:rPr lang="en-US" b="1" dirty="0">
                <a:latin typeface="+mn-lt"/>
              </a:rPr>
              <a:t>Deploying services to secure secrets in Azure </a:t>
            </a:r>
            <a:r>
              <a:rPr lang="en-US" dirty="0">
                <a:latin typeface="+mn-lt"/>
              </a:rPr>
              <a:t>lab. In the lab, you will create and manage an Azure Key Vault resource.</a:t>
            </a:r>
          </a:p>
          <a:p>
            <a:pPr marL="0" indent="0">
              <a:buNone/>
            </a:pPr>
            <a:r>
              <a:rPr lang="en-US" dirty="0">
                <a:latin typeface="+mn-lt"/>
              </a:rPr>
              <a:t>In this practice you will learn how to: </a:t>
            </a:r>
          </a:p>
          <a:p>
            <a:r>
              <a:rPr lang="en-US" dirty="0">
                <a:latin typeface="+mn-lt"/>
              </a:rPr>
              <a:t>Deploy a Key Vault by using the portal</a:t>
            </a:r>
          </a:p>
          <a:p>
            <a:r>
              <a:rPr lang="en-US" dirty="0">
                <a:latin typeface="+mn-lt"/>
              </a:rPr>
              <a:t>Add a secret to the Key Vault by using the portal or CLI</a:t>
            </a:r>
          </a:p>
          <a:p>
            <a:r>
              <a:rPr lang="en-US" dirty="0">
                <a:latin typeface="+mn-lt"/>
              </a:rPr>
              <a:t>Deploy a virtual machine by using the Key Vault secret</a:t>
            </a:r>
          </a:p>
        </p:txBody>
      </p:sp>
      <p:pic>
        <p:nvPicPr>
          <p:cNvPr id="4" name="Picture 3">
            <a:extLst>
              <a:ext uri="{FF2B5EF4-FFF2-40B4-BE49-F238E27FC236}">
                <a16:creationId xmlns:a16="http://schemas.microsoft.com/office/drawing/2014/main" id="{DE454E4C-2F35-4412-8DC0-AC62EC7045D9}"/>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val="0"/>
              </a:ext>
            </a:extLst>
          </a:blip>
          <a:stretch>
            <a:fillRect/>
          </a:stretch>
        </p:blipFill>
        <p:spPr>
          <a:xfrm>
            <a:off x="10654283" y="5259388"/>
            <a:ext cx="952500" cy="1009650"/>
          </a:xfrm>
          <a:prstGeom prst="rect">
            <a:avLst/>
          </a:prstGeom>
        </p:spPr>
      </p:pic>
    </p:spTree>
    <p:extLst>
      <p:ext uri="{BB962C8B-B14F-4D97-AF65-F5344CB8AC3E}">
        <p14:creationId xmlns:p14="http://schemas.microsoft.com/office/powerpoint/2010/main" val="13465775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Encryption options</a:t>
            </a:r>
          </a:p>
          <a:p>
            <a:pPr marL="342900" indent="-342900">
              <a:buFont typeface="Arial" panose="020B0604020202020204" pitchFamily="34" charset="0"/>
              <a:buChar char="•"/>
            </a:pPr>
            <a:r>
              <a:rPr lang="en-US" dirty="0"/>
              <a:t>End-to-end encryption</a:t>
            </a:r>
          </a:p>
          <a:p>
            <a:pPr marL="342900" indent="-342900">
              <a:buFont typeface="Arial" panose="020B0604020202020204" pitchFamily="34" charset="0"/>
              <a:buChar char="•"/>
            </a:pPr>
            <a:r>
              <a:rPr lang="en-US" dirty="0"/>
              <a:t>Implement Azure confidential computing</a:t>
            </a:r>
          </a:p>
          <a:p>
            <a:pPr marL="342900" indent="-342900">
              <a:buFont typeface="Arial" panose="020B0604020202020204" pitchFamily="34" charset="0"/>
              <a:buChar char="•"/>
            </a:pPr>
            <a:r>
              <a:rPr lang="en-US" dirty="0"/>
              <a:t>Manage cryptographic keys in Azure Key Vault</a:t>
            </a:r>
          </a:p>
          <a:p>
            <a:pPr marL="342900" indent="-342900">
              <a:buFont typeface="Arial" panose="020B0604020202020204" pitchFamily="34" charset="0"/>
              <a:buChar char="•"/>
            </a:pPr>
            <a:r>
              <a:rPr lang="en-US" dirty="0"/>
              <a:t>Lab: Access resource secrets securely across services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Access resource secrets securely across services</a:t>
            </a:r>
          </a:p>
        </p:txBody>
      </p:sp>
      <p:sp>
        <p:nvSpPr>
          <p:cNvPr id="5" name="Picture Placeholder 4">
            <a:extLst>
              <a:ext uri="{FF2B5EF4-FFF2-40B4-BE49-F238E27FC236}">
                <a16:creationId xmlns:a16="http://schemas.microsoft.com/office/drawing/2014/main" id="{47EB3B33-9B45-4EEF-B065-786C05C98D7E}"/>
              </a:ext>
            </a:extLst>
          </p:cNvPr>
          <p:cNvSpPr>
            <a:spLocks noGrp="1"/>
          </p:cNvSpPr>
          <p:nvPr>
            <p:ph type="pic" sz="quarter" idx="11"/>
          </p:nvPr>
        </p:nvSpPr>
        <p:spPr/>
      </p:sp>
    </p:spTree>
    <p:extLst>
      <p:ext uri="{BB962C8B-B14F-4D97-AF65-F5344CB8AC3E}">
        <p14:creationId xmlns:p14="http://schemas.microsoft.com/office/powerpoint/2010/main" val="22951857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8F1-E792-4C9F-B21A-C0F2D727D9CB}"/>
              </a:ext>
            </a:extLst>
          </p:cNvPr>
          <p:cNvSpPr>
            <a:spLocks noGrp="1"/>
          </p:cNvSpPr>
          <p:nvPr>
            <p:ph type="title"/>
          </p:nvPr>
        </p:nvSpPr>
        <p:spPr/>
        <p:txBody>
          <a:bodyPr/>
          <a:lstStyle/>
          <a:p>
            <a:r>
              <a:rPr lang="en-US" dirty="0"/>
              <a:t>Lab Objectives</a:t>
            </a:r>
          </a:p>
        </p:txBody>
      </p:sp>
      <p:sp>
        <p:nvSpPr>
          <p:cNvPr id="3" name="Text Placeholder 2">
            <a:extLst>
              <a:ext uri="{FF2B5EF4-FFF2-40B4-BE49-F238E27FC236}">
                <a16:creationId xmlns:a16="http://schemas.microsoft.com/office/drawing/2014/main" id="{3109355D-825A-4326-92AB-1BFA378C826E}"/>
              </a:ext>
            </a:extLst>
          </p:cNvPr>
          <p:cNvSpPr>
            <a:spLocks noGrp="1"/>
          </p:cNvSpPr>
          <p:nvPr>
            <p:ph type="body" sz="quarter" idx="10"/>
          </p:nvPr>
        </p:nvSpPr>
        <p:spPr>
          <a:xfrm>
            <a:off x="584200" y="1435497"/>
            <a:ext cx="11018520" cy="3451329"/>
          </a:xfrm>
        </p:spPr>
        <p:txBody>
          <a:bodyPr/>
          <a:lstStyle/>
          <a:p>
            <a:pPr marL="0" indent="0">
              <a:buNone/>
            </a:pPr>
            <a:r>
              <a:rPr lang="en-US" dirty="0"/>
              <a:t>After you complete this lab, you will be able to:</a:t>
            </a:r>
          </a:p>
          <a:p>
            <a:pPr lvl="1">
              <a:lnSpc>
                <a:spcPct val="150000"/>
              </a:lnSpc>
            </a:pPr>
            <a:r>
              <a:rPr lang="en-US" dirty="0"/>
              <a:t>Create an Azure Key Vault and store secrets in the Key Vault.</a:t>
            </a:r>
          </a:p>
          <a:p>
            <a:pPr lvl="1">
              <a:lnSpc>
                <a:spcPct val="150000"/>
              </a:lnSpc>
            </a:pPr>
            <a:r>
              <a:rPr lang="en-US" dirty="0"/>
              <a:t>Create a server-assigned managed identity for an Azure App Service instance.</a:t>
            </a:r>
          </a:p>
          <a:p>
            <a:pPr lvl="1">
              <a:lnSpc>
                <a:spcPct val="150000"/>
              </a:lnSpc>
            </a:pPr>
            <a:r>
              <a:rPr lang="en-US" dirty="0"/>
              <a:t>Create an Azure Key Vault access policy for an Azure Active Directory identity or application.</a:t>
            </a:r>
          </a:p>
          <a:p>
            <a:pPr lvl="1">
              <a:lnSpc>
                <a:spcPct val="150000"/>
              </a:lnSpc>
            </a:pPr>
            <a:r>
              <a:rPr lang="en-US" dirty="0"/>
              <a:t>Use the Azure Storage .NET software development kit (SDK) to securely download a blob.</a:t>
            </a:r>
          </a:p>
          <a:p>
            <a:pPr lvl="1">
              <a:lnSpc>
                <a:spcPct val="150000"/>
              </a:lnSpc>
            </a:pPr>
            <a:r>
              <a:rPr lang="en-US" dirty="0"/>
              <a:t>Generate a Shared Access Signature (SAS) token for a blob by using the Azure Storage .NET SDK.</a:t>
            </a:r>
          </a:p>
        </p:txBody>
      </p:sp>
    </p:spTree>
    <p:extLst>
      <p:ext uri="{BB962C8B-B14F-4D97-AF65-F5344CB8AC3E}">
        <p14:creationId xmlns:p14="http://schemas.microsoft.com/office/powerpoint/2010/main" val="22576549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Parameters</a:t>
            </a:r>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3607141"/>
          </a:xfrm>
        </p:spPr>
        <p:txBody>
          <a:bodyPr/>
          <a:lstStyle/>
          <a:p>
            <a:endParaRPr lang="en-US" dirty="0"/>
          </a:p>
          <a:p>
            <a:r>
              <a:rPr lang="en-US" dirty="0"/>
              <a:t>Duration</a:t>
            </a:r>
          </a:p>
          <a:p>
            <a:pPr lvl="1"/>
            <a:r>
              <a:rPr lang="en-US" dirty="0"/>
              <a:t>60 minutes</a:t>
            </a:r>
          </a:p>
          <a:p>
            <a:r>
              <a:rPr lang="en-US" dirty="0"/>
              <a:t>Virtual Machine</a:t>
            </a:r>
          </a:p>
          <a:p>
            <a:pPr lvl="1"/>
            <a:r>
              <a:rPr lang="en-US" b="1" dirty="0"/>
              <a:t>AZ203-SEA-DEV</a:t>
            </a:r>
          </a:p>
          <a:p>
            <a:pPr lvl="1"/>
            <a:r>
              <a:rPr lang="en-US" dirty="0"/>
              <a:t>Username</a:t>
            </a:r>
          </a:p>
          <a:p>
            <a:pPr lvl="2"/>
            <a:r>
              <a:rPr lang="en-US" sz="1800" dirty="0"/>
              <a:t>Admin</a:t>
            </a:r>
          </a:p>
          <a:p>
            <a:pPr lvl="1"/>
            <a:r>
              <a:rPr lang="en-US" dirty="0"/>
              <a:t>Password</a:t>
            </a:r>
          </a:p>
          <a:p>
            <a:pPr lvl="2"/>
            <a:r>
              <a:rPr lang="en-US" sz="1800" dirty="0"/>
              <a:t>Pa55w.rd</a:t>
            </a:r>
          </a:p>
        </p:txBody>
      </p:sp>
    </p:spTree>
    <p:extLst>
      <p:ext uri="{BB962C8B-B14F-4D97-AF65-F5344CB8AC3E}">
        <p14:creationId xmlns:p14="http://schemas.microsoft.com/office/powerpoint/2010/main" val="6090633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Encryption options</a:t>
            </a:r>
          </a:p>
          <a:p>
            <a:pPr marL="342900" indent="-342900">
              <a:buFont typeface="Arial" panose="020B0604020202020204" pitchFamily="34" charset="0"/>
              <a:buChar char="•"/>
            </a:pPr>
            <a:r>
              <a:rPr lang="en-US" dirty="0"/>
              <a:t>End-to-end encryption</a:t>
            </a:r>
          </a:p>
          <a:p>
            <a:pPr marL="342900" indent="-342900">
              <a:buFont typeface="Arial" panose="020B0604020202020204" pitchFamily="34" charset="0"/>
              <a:buChar char="•"/>
            </a:pPr>
            <a:r>
              <a:rPr lang="en-US" dirty="0"/>
              <a:t>Implement Azure confidential computing</a:t>
            </a:r>
          </a:p>
          <a:p>
            <a:pPr marL="342900" indent="-342900">
              <a:buFont typeface="Arial" panose="020B0604020202020204" pitchFamily="34" charset="0"/>
              <a:buChar char="•"/>
            </a:pPr>
            <a:r>
              <a:rPr lang="en-US" dirty="0"/>
              <a:t>Manage cryptographic keys in Azure Key Vault</a:t>
            </a:r>
          </a:p>
          <a:p>
            <a:pPr marL="342900" indent="-342900">
              <a:buFont typeface="Arial" panose="020B0604020202020204" pitchFamily="34" charset="0"/>
              <a:buChar char="•"/>
            </a:pPr>
            <a:r>
              <a:rPr lang="en-US" dirty="0"/>
              <a:t>Lab: Access resource secrets securely across services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3227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Encryption options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93BB-5474-4D77-B0ED-779DFED5A0F0}"/>
              </a:ext>
            </a:extLst>
          </p:cNvPr>
          <p:cNvSpPr>
            <a:spLocks noGrp="1"/>
          </p:cNvSpPr>
          <p:nvPr>
            <p:ph type="title"/>
          </p:nvPr>
        </p:nvSpPr>
        <p:spPr/>
        <p:txBody>
          <a:bodyPr/>
          <a:lstStyle/>
          <a:p>
            <a:r>
              <a:rPr lang="en-US" dirty="0"/>
              <a:t>Microsoft Azure Security Spectrum</a:t>
            </a:r>
          </a:p>
        </p:txBody>
      </p:sp>
      <p:graphicFrame>
        <p:nvGraphicFramePr>
          <p:cNvPr id="3" name="Table 2" descr="Table that lists features that enhance security of workloads. Features include: identity and access, encryption, secure networking, partner solutions, and unified security management. ">
            <a:extLst>
              <a:ext uri="{FF2B5EF4-FFF2-40B4-BE49-F238E27FC236}">
                <a16:creationId xmlns:a16="http://schemas.microsoft.com/office/drawing/2014/main" id="{5D7233BB-7190-43A3-AD18-62CA0D32D5E6}"/>
              </a:ext>
            </a:extLst>
          </p:cNvPr>
          <p:cNvGraphicFramePr>
            <a:graphicFrameLocks noGrp="1"/>
          </p:cNvGraphicFramePr>
          <p:nvPr>
            <p:extLst>
              <p:ext uri="{D42A27DB-BD31-4B8C-83A1-F6EECF244321}">
                <p14:modId xmlns:p14="http://schemas.microsoft.com/office/powerpoint/2010/main" val="2319653506"/>
              </p:ext>
            </p:extLst>
          </p:nvPr>
        </p:nvGraphicFramePr>
        <p:xfrm>
          <a:off x="584198" y="1428750"/>
          <a:ext cx="11022585" cy="2986686"/>
        </p:xfrm>
        <a:graphic>
          <a:graphicData uri="http://schemas.openxmlformats.org/drawingml/2006/table">
            <a:tbl>
              <a:tblPr firstRow="1">
                <a:tableStyleId>{BC89EF96-8CEA-46FF-86C4-4CE0E7609802}</a:tableStyleId>
              </a:tblPr>
              <a:tblGrid>
                <a:gridCol w="2204517">
                  <a:extLst>
                    <a:ext uri="{9D8B030D-6E8A-4147-A177-3AD203B41FA5}">
                      <a16:colId xmlns:a16="http://schemas.microsoft.com/office/drawing/2014/main" val="1488401021"/>
                    </a:ext>
                  </a:extLst>
                </a:gridCol>
                <a:gridCol w="2204517">
                  <a:extLst>
                    <a:ext uri="{9D8B030D-6E8A-4147-A177-3AD203B41FA5}">
                      <a16:colId xmlns:a16="http://schemas.microsoft.com/office/drawing/2014/main" val="3347396189"/>
                    </a:ext>
                  </a:extLst>
                </a:gridCol>
                <a:gridCol w="2077524">
                  <a:extLst>
                    <a:ext uri="{9D8B030D-6E8A-4147-A177-3AD203B41FA5}">
                      <a16:colId xmlns:a16="http://schemas.microsoft.com/office/drawing/2014/main" val="1664544329"/>
                    </a:ext>
                  </a:extLst>
                </a:gridCol>
                <a:gridCol w="2331510">
                  <a:extLst>
                    <a:ext uri="{9D8B030D-6E8A-4147-A177-3AD203B41FA5}">
                      <a16:colId xmlns:a16="http://schemas.microsoft.com/office/drawing/2014/main" val="766564690"/>
                    </a:ext>
                  </a:extLst>
                </a:gridCol>
                <a:gridCol w="2204517">
                  <a:extLst>
                    <a:ext uri="{9D8B030D-6E8A-4147-A177-3AD203B41FA5}">
                      <a16:colId xmlns:a16="http://schemas.microsoft.com/office/drawing/2014/main" val="1995149626"/>
                    </a:ext>
                  </a:extLst>
                </a:gridCol>
              </a:tblGrid>
              <a:tr h="999060">
                <a:tc>
                  <a:txBody>
                    <a:bodyPr/>
                    <a:lstStyle/>
                    <a:p>
                      <a:r>
                        <a:rPr lang="en-US" sz="2000" dirty="0">
                          <a:solidFill>
                            <a:schemeClr val="bg1"/>
                          </a:solidFill>
                        </a:rPr>
                        <a:t>Identity &amp; access</a:t>
                      </a:r>
                    </a:p>
                  </a:txBody>
                  <a:tcPr>
                    <a:solidFill>
                      <a:srgbClr val="0078D4"/>
                    </a:solidFill>
                  </a:tcPr>
                </a:tc>
                <a:tc>
                  <a:txBody>
                    <a:bodyPr/>
                    <a:lstStyle/>
                    <a:p>
                      <a:r>
                        <a:rPr lang="en-US" sz="2000" dirty="0">
                          <a:solidFill>
                            <a:schemeClr val="bg1"/>
                          </a:solidFill>
                        </a:rPr>
                        <a:t>Encryption</a:t>
                      </a:r>
                    </a:p>
                    <a:p>
                      <a:endParaRPr lang="en-US" sz="2000" dirty="0">
                        <a:solidFill>
                          <a:schemeClr val="bg1"/>
                        </a:solidFill>
                      </a:endParaRPr>
                    </a:p>
                  </a:txBody>
                  <a:tcPr>
                    <a:solidFill>
                      <a:srgbClr val="0078D4"/>
                    </a:solidFill>
                  </a:tcPr>
                </a:tc>
                <a:tc>
                  <a:txBody>
                    <a:bodyPr/>
                    <a:lstStyle/>
                    <a:p>
                      <a:r>
                        <a:rPr lang="en-US" sz="2000" dirty="0">
                          <a:solidFill>
                            <a:schemeClr val="bg1"/>
                          </a:solidFill>
                        </a:rPr>
                        <a:t>Secure networking</a:t>
                      </a:r>
                    </a:p>
                  </a:txBody>
                  <a:tcPr>
                    <a:solidFill>
                      <a:srgbClr val="0078D4"/>
                    </a:solidFill>
                  </a:tcPr>
                </a:tc>
                <a:tc>
                  <a:txBody>
                    <a:bodyPr/>
                    <a:lstStyle/>
                    <a:p>
                      <a:r>
                        <a:rPr lang="en-US" sz="2000" dirty="0">
                          <a:solidFill>
                            <a:schemeClr val="bg1"/>
                          </a:solidFill>
                        </a:rPr>
                        <a:t>Partner solutions</a:t>
                      </a:r>
                    </a:p>
                  </a:txBody>
                  <a:tcPr>
                    <a:solidFill>
                      <a:srgbClr val="0078D4"/>
                    </a:solidFill>
                  </a:tcPr>
                </a:tc>
                <a:tc>
                  <a:txBody>
                    <a:bodyPr/>
                    <a:lstStyle/>
                    <a:p>
                      <a:r>
                        <a:rPr lang="en-US" sz="2000" dirty="0">
                          <a:solidFill>
                            <a:schemeClr val="bg1"/>
                          </a:solidFill>
                        </a:rPr>
                        <a:t>Unified security management</a:t>
                      </a:r>
                    </a:p>
                  </a:txBody>
                  <a:tcPr>
                    <a:solidFill>
                      <a:srgbClr val="0078D4"/>
                    </a:solidFill>
                  </a:tcPr>
                </a:tc>
                <a:extLst>
                  <a:ext uri="{0D108BD9-81ED-4DB2-BD59-A6C34878D82A}">
                    <a16:rowId xmlns:a16="http://schemas.microsoft.com/office/drawing/2014/main" val="822930419"/>
                  </a:ext>
                </a:extLst>
              </a:tr>
              <a:tr h="1987626">
                <a:tc>
                  <a:txBody>
                    <a:bodyPr/>
                    <a:lstStyle/>
                    <a:p>
                      <a:pPr marL="180975" indent="-180975">
                        <a:buSzPct val="90000"/>
                        <a:buFont typeface="Arial" panose="020B0604020202020204" pitchFamily="34" charset="0"/>
                        <a:buChar char="•"/>
                      </a:pPr>
                      <a:r>
                        <a:rPr lang="en-US" sz="1600" dirty="0"/>
                        <a:t>Role-based access control (RBAC)</a:t>
                      </a:r>
                    </a:p>
                    <a:p>
                      <a:pPr marL="180975" indent="-180975">
                        <a:buSzPct val="90000"/>
                        <a:buFont typeface="Arial" panose="020B0604020202020204" pitchFamily="34" charset="0"/>
                        <a:buChar char="•"/>
                      </a:pPr>
                      <a:r>
                        <a:rPr lang="en-US" sz="1600" dirty="0"/>
                        <a:t>Strong authentication</a:t>
                      </a:r>
                    </a:p>
                    <a:p>
                      <a:pPr marL="180975" indent="-180975">
                        <a:buSzPct val="90000"/>
                        <a:buFont typeface="Arial" panose="020B0604020202020204" pitchFamily="34" charset="0"/>
                        <a:buChar char="•"/>
                      </a:pPr>
                      <a:r>
                        <a:rPr lang="en-US" sz="1600" dirty="0"/>
                        <a:t>Monitoring and alerting</a:t>
                      </a:r>
                    </a:p>
                    <a:p>
                      <a:pPr marL="285750" indent="-285750">
                        <a:buSzPct val="90000"/>
                        <a:buFont typeface="Arial" panose="020B0604020202020204" pitchFamily="34" charset="0"/>
                        <a:buChar char="•"/>
                      </a:pPr>
                      <a:endParaRPr lang="en-US" sz="1600" dirty="0"/>
                    </a:p>
                  </a:txBody>
                  <a:tcPr/>
                </a:tc>
                <a:tc>
                  <a:txBody>
                    <a:bodyPr/>
                    <a:lstStyle/>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Encryption key management</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Encryption at rest and in transit</a:t>
                      </a:r>
                    </a:p>
                    <a:p>
                      <a:pPr marL="180975" indent="-180975" algn="l" defTabSz="932742" rtl="0" eaLnBrk="1" latinLnBrk="0" hangingPunct="1">
                        <a:buSzPct val="90000"/>
                        <a:buFont typeface="Arial" panose="020B0604020202020204" pitchFamily="34" charset="0"/>
                        <a:buChar char="•"/>
                      </a:pPr>
                      <a:endParaRPr lang="en-US" sz="1600" kern="1200" dirty="0">
                        <a:solidFill>
                          <a:schemeClr val="tx1"/>
                        </a:solidFill>
                        <a:latin typeface="+mn-lt"/>
                        <a:ea typeface="+mn-ea"/>
                        <a:cs typeface="+mn-cs"/>
                      </a:endParaRPr>
                    </a:p>
                  </a:txBody>
                  <a:tcPr/>
                </a:tc>
                <a:tc>
                  <a:txBody>
                    <a:bodyPr/>
                    <a:lstStyle/>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Virtual networks</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Traffic rules</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Secure connectivity</a:t>
                      </a:r>
                    </a:p>
                    <a:p>
                      <a:pPr marL="180975" indent="-180975">
                        <a:buFont typeface="Arial" panose="020B0604020202020204" pitchFamily="34" charset="0"/>
                        <a:buChar char="•"/>
                      </a:pPr>
                      <a:endParaRPr lang="en-US" sz="1600" dirty="0"/>
                    </a:p>
                  </a:txBody>
                  <a:tcPr/>
                </a:tc>
                <a:tc>
                  <a:txBody>
                    <a:bodyPr/>
                    <a:lstStyle/>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Antimalware</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Network appliances</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Encryption</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Monitoring</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Application security</a:t>
                      </a:r>
                    </a:p>
                    <a:p>
                      <a:pPr marL="180975" indent="-180975" algn="l" defTabSz="932742" rtl="0" eaLnBrk="1" latinLnBrk="0" hangingPunct="1">
                        <a:buSzPct val="90000"/>
                        <a:buFont typeface="Arial" panose="020B0604020202020204" pitchFamily="34" charset="0"/>
                        <a:buChar char="•"/>
                      </a:pPr>
                      <a:r>
                        <a:rPr lang="en-US" sz="1600" kern="1200" dirty="0">
                          <a:solidFill>
                            <a:schemeClr val="tx1"/>
                          </a:solidFill>
                          <a:latin typeface="+mn-lt"/>
                          <a:ea typeface="+mn-ea"/>
                          <a:cs typeface="+mn-cs"/>
                        </a:rPr>
                        <a:t>Authentication</a:t>
                      </a:r>
                    </a:p>
                    <a:p>
                      <a:pPr marL="285750" indent="-285750" algn="l" defTabSz="932742" rtl="0" eaLnBrk="1" latinLnBrk="0" hangingPunct="1">
                        <a:buSzPct val="90000"/>
                        <a:buFont typeface="Arial" panose="020B0604020202020204" pitchFamily="34" charset="0"/>
                        <a:buChar char="•"/>
                      </a:pPr>
                      <a:endParaRPr lang="en-US" sz="1600" kern="1200" dirty="0">
                        <a:solidFill>
                          <a:schemeClr val="tx1"/>
                        </a:solidFill>
                        <a:latin typeface="+mn-lt"/>
                        <a:ea typeface="+mn-ea"/>
                        <a:cs typeface="+mn-cs"/>
                      </a:endParaRPr>
                    </a:p>
                  </a:txBody>
                  <a:tcPr/>
                </a:tc>
                <a:tc>
                  <a:txBody>
                    <a:bodyPr/>
                    <a:lstStyle/>
                    <a:p>
                      <a:pPr marL="180975" indent="-180975">
                        <a:buSzPct val="90000"/>
                        <a:buFont typeface="Arial" panose="020B0604020202020204" pitchFamily="34" charset="0"/>
                        <a:buChar char="•"/>
                      </a:pPr>
                      <a:r>
                        <a:rPr lang="en-US" sz="1600" dirty="0"/>
                        <a:t>Security policy</a:t>
                      </a:r>
                    </a:p>
                    <a:p>
                      <a:pPr marL="180975" indent="-180975">
                        <a:buSzPct val="90000"/>
                        <a:buFont typeface="Arial" panose="020B0604020202020204" pitchFamily="34" charset="0"/>
                        <a:buChar char="•"/>
                      </a:pPr>
                      <a:r>
                        <a:rPr lang="en-US" sz="1600" dirty="0"/>
                        <a:t>Monitoring</a:t>
                      </a:r>
                    </a:p>
                    <a:p>
                      <a:pPr marL="180975" indent="-180975">
                        <a:buSzPct val="90000"/>
                        <a:buFont typeface="Arial" panose="020B0604020202020204" pitchFamily="34" charset="0"/>
                        <a:buChar char="•"/>
                      </a:pPr>
                      <a:r>
                        <a:rPr lang="en-US" sz="1600" dirty="0"/>
                        <a:t>Recommendations</a:t>
                      </a:r>
                    </a:p>
                    <a:p>
                      <a:pPr marL="180975" indent="-180975">
                        <a:buSzPct val="90000"/>
                        <a:buFont typeface="Arial" panose="020B0604020202020204" pitchFamily="34" charset="0"/>
                        <a:buChar char="•"/>
                      </a:pPr>
                      <a:r>
                        <a:rPr lang="en-US" sz="1600" dirty="0"/>
                        <a:t>Threat detection</a:t>
                      </a:r>
                    </a:p>
                  </a:txBody>
                  <a:tcPr/>
                </a:tc>
                <a:extLst>
                  <a:ext uri="{0D108BD9-81ED-4DB2-BD59-A6C34878D82A}">
                    <a16:rowId xmlns:a16="http://schemas.microsoft.com/office/drawing/2014/main" val="2532812540"/>
                  </a:ext>
                </a:extLst>
              </a:tr>
            </a:tbl>
          </a:graphicData>
        </a:graphic>
      </p:graphicFrame>
    </p:spTree>
    <p:extLst>
      <p:ext uri="{BB962C8B-B14F-4D97-AF65-F5344CB8AC3E}">
        <p14:creationId xmlns:p14="http://schemas.microsoft.com/office/powerpoint/2010/main" val="36481005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FE14-7F27-400C-902D-B74399C242DD}"/>
              </a:ext>
            </a:extLst>
          </p:cNvPr>
          <p:cNvSpPr>
            <a:spLocks noGrp="1"/>
          </p:cNvSpPr>
          <p:nvPr>
            <p:ph type="title"/>
          </p:nvPr>
        </p:nvSpPr>
        <p:spPr/>
        <p:txBody>
          <a:bodyPr/>
          <a:lstStyle/>
          <a:p>
            <a:r>
              <a:rPr lang="en-US" dirty="0"/>
              <a:t>Encryption</a:t>
            </a:r>
          </a:p>
        </p:txBody>
      </p:sp>
      <p:sp>
        <p:nvSpPr>
          <p:cNvPr id="3" name="Text Placeholder 2">
            <a:extLst>
              <a:ext uri="{FF2B5EF4-FFF2-40B4-BE49-F238E27FC236}">
                <a16:creationId xmlns:a16="http://schemas.microsoft.com/office/drawing/2014/main" id="{79781243-5F0D-46AB-ACF9-EA5D932E1676}"/>
              </a:ext>
            </a:extLst>
          </p:cNvPr>
          <p:cNvSpPr>
            <a:spLocks noGrp="1"/>
          </p:cNvSpPr>
          <p:nvPr>
            <p:ph type="body" sz="quarter" idx="10"/>
          </p:nvPr>
        </p:nvSpPr>
        <p:spPr>
          <a:xfrm>
            <a:off x="584200" y="1435497"/>
            <a:ext cx="11018520" cy="3681008"/>
          </a:xfrm>
        </p:spPr>
        <p:txBody>
          <a:bodyPr/>
          <a:lstStyle/>
          <a:p>
            <a:r>
              <a:rPr lang="en-US" dirty="0">
                <a:latin typeface="+mn-lt"/>
              </a:rPr>
              <a:t>Encryption</a:t>
            </a:r>
          </a:p>
          <a:p>
            <a:pPr lvl="1"/>
            <a:r>
              <a:rPr lang="en-US" dirty="0"/>
              <a:t>Process of translating plain text data (</a:t>
            </a:r>
            <a:r>
              <a:rPr lang="en-US" b="1" dirty="0"/>
              <a:t>plaintext</a:t>
            </a:r>
            <a:r>
              <a:rPr lang="en-US" dirty="0"/>
              <a:t>) into something that appears to be random and meaningless (</a:t>
            </a:r>
            <a:r>
              <a:rPr lang="en-US" b="1" dirty="0"/>
              <a:t>ciphertext</a:t>
            </a:r>
            <a:r>
              <a:rPr lang="en-US" dirty="0"/>
              <a:t>)</a:t>
            </a:r>
          </a:p>
          <a:p>
            <a:r>
              <a:rPr lang="en-US" dirty="0">
                <a:latin typeface="+mn-lt"/>
              </a:rPr>
              <a:t>Decryption</a:t>
            </a:r>
          </a:p>
          <a:p>
            <a:pPr lvl="1"/>
            <a:r>
              <a:rPr lang="en-US" dirty="0"/>
              <a:t>Process of converting ciphertext back to plaintext</a:t>
            </a:r>
          </a:p>
          <a:p>
            <a:r>
              <a:rPr lang="en-US" dirty="0">
                <a:latin typeface="+mn-lt"/>
              </a:rPr>
              <a:t>Symmetric encryption is used to encrypt more than a small amount of data</a:t>
            </a:r>
          </a:p>
          <a:p>
            <a:pPr lvl="1"/>
            <a:r>
              <a:rPr lang="en-US" dirty="0"/>
              <a:t>A symmetric key is used to encrypt the data</a:t>
            </a:r>
          </a:p>
          <a:p>
            <a:pPr lvl="1"/>
            <a:r>
              <a:rPr lang="en-US" dirty="0"/>
              <a:t>The same key must be used to decrypt the data</a:t>
            </a:r>
          </a:p>
        </p:txBody>
      </p:sp>
    </p:spTree>
    <p:extLst>
      <p:ext uri="{BB962C8B-B14F-4D97-AF65-F5344CB8AC3E}">
        <p14:creationId xmlns:p14="http://schemas.microsoft.com/office/powerpoint/2010/main" val="2132330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E88D-3250-4149-9383-6E7C8C04A45D}"/>
              </a:ext>
            </a:extLst>
          </p:cNvPr>
          <p:cNvSpPr>
            <a:spLocks noGrp="1"/>
          </p:cNvSpPr>
          <p:nvPr>
            <p:ph type="title"/>
          </p:nvPr>
        </p:nvSpPr>
        <p:spPr/>
        <p:txBody>
          <a:bodyPr/>
          <a:lstStyle/>
          <a:p>
            <a:r>
              <a:rPr lang="en-US" dirty="0"/>
              <a:t>Encryption at rest</a:t>
            </a:r>
          </a:p>
        </p:txBody>
      </p:sp>
      <p:sp>
        <p:nvSpPr>
          <p:cNvPr id="3" name="Text Placeholder 2">
            <a:extLst>
              <a:ext uri="{FF2B5EF4-FFF2-40B4-BE49-F238E27FC236}">
                <a16:creationId xmlns:a16="http://schemas.microsoft.com/office/drawing/2014/main" id="{7ED4455F-FC2A-4610-BE44-4B05F1874B8C}"/>
              </a:ext>
            </a:extLst>
          </p:cNvPr>
          <p:cNvSpPr>
            <a:spLocks noGrp="1"/>
          </p:cNvSpPr>
          <p:nvPr>
            <p:ph type="body" sz="quarter" idx="10"/>
          </p:nvPr>
        </p:nvSpPr>
        <p:spPr>
          <a:xfrm>
            <a:off x="584200" y="1435497"/>
            <a:ext cx="11018520" cy="4148828"/>
          </a:xfrm>
        </p:spPr>
        <p:txBody>
          <a:bodyPr/>
          <a:lstStyle/>
          <a:p>
            <a:r>
              <a:rPr lang="en-US" dirty="0">
                <a:latin typeface="+mn-lt"/>
              </a:rPr>
              <a:t>Encryption (or encoding) of data when it is persisted</a:t>
            </a:r>
          </a:p>
          <a:p>
            <a:pPr lvl="1"/>
            <a:r>
              <a:rPr lang="en-US" dirty="0"/>
              <a:t>Very common security requirement to encrypt data with a secret encryption key anytime it is persisted to disk</a:t>
            </a:r>
          </a:p>
          <a:p>
            <a:pPr lvl="1"/>
            <a:r>
              <a:rPr lang="en-US" dirty="0"/>
              <a:t>Prevents attackers from accessing sensitive data when they have full access to a server’s machine, storage, or drives</a:t>
            </a:r>
          </a:p>
          <a:p>
            <a:r>
              <a:rPr lang="en-US" dirty="0">
                <a:latin typeface="+mn-lt"/>
              </a:rPr>
              <a:t>Encryption at rest design in Azure uses symmetric encryption:</a:t>
            </a:r>
          </a:p>
          <a:p>
            <a:pPr lvl="1"/>
            <a:r>
              <a:rPr lang="en-US" dirty="0"/>
              <a:t>A symmetric encryption key is used to encrypt data as it is written to storage</a:t>
            </a:r>
          </a:p>
          <a:p>
            <a:pPr lvl="1"/>
            <a:r>
              <a:rPr lang="en-US" dirty="0"/>
              <a:t>The same encryption key is used to decrypt that data as it is readied for use in memory</a:t>
            </a:r>
          </a:p>
          <a:p>
            <a:pPr lvl="1"/>
            <a:r>
              <a:rPr lang="en-US" dirty="0"/>
              <a:t>Data may be partitioned, and different keys may be used for each partition</a:t>
            </a:r>
          </a:p>
          <a:p>
            <a:pPr lvl="1"/>
            <a:r>
              <a:rPr lang="en-US" dirty="0"/>
              <a:t>Keys are stored in a security-enhanced location with access-control policies</a:t>
            </a:r>
          </a:p>
          <a:p>
            <a:pPr lvl="1"/>
            <a:r>
              <a:rPr lang="en-US" dirty="0"/>
              <a:t>Data encryption keys are often encrypted with asymmetric encryption to further limit access</a:t>
            </a:r>
          </a:p>
        </p:txBody>
      </p:sp>
    </p:spTree>
    <p:extLst>
      <p:ext uri="{BB962C8B-B14F-4D97-AF65-F5344CB8AC3E}">
        <p14:creationId xmlns:p14="http://schemas.microsoft.com/office/powerpoint/2010/main" val="11453730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7FDEA1-F127-4CB6-9B2D-003A0337409F}"/>
              </a:ext>
            </a:extLst>
          </p:cNvPr>
          <p:cNvSpPr>
            <a:spLocks noGrp="1"/>
          </p:cNvSpPr>
          <p:nvPr>
            <p:ph type="title"/>
          </p:nvPr>
        </p:nvSpPr>
        <p:spPr/>
        <p:txBody>
          <a:bodyPr/>
          <a:lstStyle/>
          <a:p>
            <a:r>
              <a:rPr lang="en-US" dirty="0"/>
              <a:t>Encryption at rest in Azure</a:t>
            </a:r>
          </a:p>
        </p:txBody>
      </p:sp>
      <p:grpSp>
        <p:nvGrpSpPr>
          <p:cNvPr id="2" name="Group 1" descr="Diagram showing the process of encryption at rest in Azure. At the left is a stack of four elements. At the bottom left is &quot;Resource providers&quot; a two way arrow links it with the &quot;Data encryption Keys (DEKs)&quot; above it, above the DEKs is an arrow linking to the &quot;Key encryption keys (KEKs), above the KEKs is an arrow connecting to the Azure Key Vault. The keys are stored in the Azure Key Vault, which then has an arrow connecting to the right to Azure Active Directory. Azure AD can be given permission to use the keys stored in Azure Key Vault.">
            <a:extLst>
              <a:ext uri="{FF2B5EF4-FFF2-40B4-BE49-F238E27FC236}">
                <a16:creationId xmlns:a16="http://schemas.microsoft.com/office/drawing/2014/main" id="{D1FACA37-E9BB-4306-9C7B-5140D4FB6574}"/>
              </a:ext>
            </a:extLst>
          </p:cNvPr>
          <p:cNvGrpSpPr/>
          <p:nvPr/>
        </p:nvGrpSpPr>
        <p:grpSpPr>
          <a:xfrm>
            <a:off x="1748413" y="1747420"/>
            <a:ext cx="8460712" cy="4653557"/>
            <a:chOff x="1748413" y="1747420"/>
            <a:chExt cx="8460712" cy="4653557"/>
          </a:xfrm>
        </p:grpSpPr>
        <p:pic>
          <p:nvPicPr>
            <p:cNvPr id="22" name="Picture 21">
              <a:extLst>
                <a:ext uri="{FF2B5EF4-FFF2-40B4-BE49-F238E27FC236}">
                  <a16:creationId xmlns:a16="http://schemas.microsoft.com/office/drawing/2014/main" id="{57AE2C07-4B24-4AF8-9A6E-4408CD84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6436" y="1778768"/>
              <a:ext cx="865345" cy="865345"/>
            </a:xfrm>
            <a:prstGeom prst="rect">
              <a:avLst/>
            </a:prstGeom>
          </p:spPr>
        </p:pic>
        <p:sp>
          <p:nvSpPr>
            <p:cNvPr id="23" name="TextBox 22">
              <a:extLst>
                <a:ext uri="{FF2B5EF4-FFF2-40B4-BE49-F238E27FC236}">
                  <a16:creationId xmlns:a16="http://schemas.microsoft.com/office/drawing/2014/main" id="{F82A0CFC-C437-48D0-AB60-95CE9629C417}"/>
                </a:ext>
              </a:extLst>
            </p:cNvPr>
            <p:cNvSpPr txBox="1"/>
            <p:nvPr/>
          </p:nvSpPr>
          <p:spPr>
            <a:xfrm>
              <a:off x="7973284" y="1961246"/>
              <a:ext cx="2235841" cy="307777"/>
            </a:xfrm>
            <a:prstGeom prst="rect">
              <a:avLst/>
            </a:prstGeom>
            <a:noFill/>
          </p:spPr>
          <p:txBody>
            <a:bodyPr wrap="square" rtlCol="0">
              <a:spAutoFit/>
            </a:bodyPr>
            <a:lstStyle/>
            <a:p>
              <a:r>
                <a:rPr lang="en-US" sz="1400" b="1" dirty="0"/>
                <a:t>Azure Active Directory</a:t>
              </a:r>
            </a:p>
          </p:txBody>
        </p:sp>
        <p:pic>
          <p:nvPicPr>
            <p:cNvPr id="26" name="Picture 25">
              <a:extLst>
                <a:ext uri="{FF2B5EF4-FFF2-40B4-BE49-F238E27FC236}">
                  <a16:creationId xmlns:a16="http://schemas.microsoft.com/office/drawing/2014/main" id="{443E1367-8DD3-41A8-849B-1E382C1623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4118" y="1747420"/>
              <a:ext cx="788374" cy="788374"/>
            </a:xfrm>
            <a:prstGeom prst="rect">
              <a:avLst/>
            </a:prstGeom>
          </p:spPr>
        </p:pic>
        <p:pic>
          <p:nvPicPr>
            <p:cNvPr id="27" name="Picture 26">
              <a:extLst>
                <a:ext uri="{FF2B5EF4-FFF2-40B4-BE49-F238E27FC236}">
                  <a16:creationId xmlns:a16="http://schemas.microsoft.com/office/drawing/2014/main" id="{447A44C7-0AA5-4B45-AB9B-AA5207C662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1782" y="5368843"/>
              <a:ext cx="1032134" cy="1032134"/>
            </a:xfrm>
            <a:prstGeom prst="rect">
              <a:avLst/>
            </a:prstGeom>
          </p:spPr>
        </p:pic>
        <p:sp>
          <p:nvSpPr>
            <p:cNvPr id="28" name="TextBox 27">
              <a:extLst>
                <a:ext uri="{FF2B5EF4-FFF2-40B4-BE49-F238E27FC236}">
                  <a16:creationId xmlns:a16="http://schemas.microsoft.com/office/drawing/2014/main" id="{529CAEAD-4B22-4FD4-8E0D-B049CE426B24}"/>
                </a:ext>
              </a:extLst>
            </p:cNvPr>
            <p:cNvSpPr txBox="1"/>
            <p:nvPr/>
          </p:nvSpPr>
          <p:spPr>
            <a:xfrm>
              <a:off x="2389065" y="1961246"/>
              <a:ext cx="1984291" cy="307777"/>
            </a:xfrm>
            <a:prstGeom prst="rect">
              <a:avLst/>
            </a:prstGeom>
            <a:noFill/>
          </p:spPr>
          <p:txBody>
            <a:bodyPr wrap="square" rtlCol="0">
              <a:spAutoFit/>
            </a:bodyPr>
            <a:lstStyle/>
            <a:p>
              <a:pPr algn="r"/>
              <a:r>
                <a:rPr lang="en-US" sz="1400" b="1" dirty="0"/>
                <a:t>Azure Key Vault</a:t>
              </a:r>
            </a:p>
          </p:txBody>
        </p:sp>
        <p:sp>
          <p:nvSpPr>
            <p:cNvPr id="29" name="TextBox 28">
              <a:extLst>
                <a:ext uri="{FF2B5EF4-FFF2-40B4-BE49-F238E27FC236}">
                  <a16:creationId xmlns:a16="http://schemas.microsoft.com/office/drawing/2014/main" id="{0D1BE0C2-B38C-46C7-8199-51EABDF588BF}"/>
                </a:ext>
              </a:extLst>
            </p:cNvPr>
            <p:cNvSpPr txBox="1"/>
            <p:nvPr/>
          </p:nvSpPr>
          <p:spPr>
            <a:xfrm>
              <a:off x="1748413" y="3236660"/>
              <a:ext cx="2574591" cy="307777"/>
            </a:xfrm>
            <a:prstGeom prst="rect">
              <a:avLst/>
            </a:prstGeom>
            <a:noFill/>
          </p:spPr>
          <p:txBody>
            <a:bodyPr wrap="square" rtlCol="0">
              <a:spAutoFit/>
            </a:bodyPr>
            <a:lstStyle/>
            <a:p>
              <a:pPr algn="r"/>
              <a:r>
                <a:rPr lang="en-US" sz="1400" b="1" dirty="0"/>
                <a:t>Key Encryption Keys (KEKs)</a:t>
              </a:r>
            </a:p>
          </p:txBody>
        </p:sp>
        <p:sp>
          <p:nvSpPr>
            <p:cNvPr id="30" name="TextBox 29">
              <a:extLst>
                <a:ext uri="{FF2B5EF4-FFF2-40B4-BE49-F238E27FC236}">
                  <a16:creationId xmlns:a16="http://schemas.microsoft.com/office/drawing/2014/main" id="{AC1DD3D7-CB3C-494B-9B7A-272C0688BF23}"/>
                </a:ext>
              </a:extLst>
            </p:cNvPr>
            <p:cNvSpPr txBox="1"/>
            <p:nvPr/>
          </p:nvSpPr>
          <p:spPr>
            <a:xfrm>
              <a:off x="1748413" y="4368424"/>
              <a:ext cx="2574591" cy="307777"/>
            </a:xfrm>
            <a:prstGeom prst="rect">
              <a:avLst/>
            </a:prstGeom>
            <a:noFill/>
          </p:spPr>
          <p:txBody>
            <a:bodyPr wrap="square" rtlCol="0">
              <a:spAutoFit/>
            </a:bodyPr>
            <a:lstStyle/>
            <a:p>
              <a:pPr algn="r"/>
              <a:r>
                <a:rPr lang="en-US" sz="1400" b="1" dirty="0"/>
                <a:t>Data Encryption Keys (DEKs)</a:t>
              </a:r>
            </a:p>
          </p:txBody>
        </p:sp>
        <p:sp>
          <p:nvSpPr>
            <p:cNvPr id="31" name="TextBox 30">
              <a:extLst>
                <a:ext uri="{FF2B5EF4-FFF2-40B4-BE49-F238E27FC236}">
                  <a16:creationId xmlns:a16="http://schemas.microsoft.com/office/drawing/2014/main" id="{5512C821-CEB2-4D3B-B72E-98D743E719A7}"/>
                </a:ext>
              </a:extLst>
            </p:cNvPr>
            <p:cNvSpPr txBox="1"/>
            <p:nvPr/>
          </p:nvSpPr>
          <p:spPr>
            <a:xfrm>
              <a:off x="2010105" y="5746411"/>
              <a:ext cx="2312900" cy="307777"/>
            </a:xfrm>
            <a:prstGeom prst="rect">
              <a:avLst/>
            </a:prstGeom>
            <a:noFill/>
          </p:spPr>
          <p:txBody>
            <a:bodyPr wrap="square" rtlCol="0">
              <a:spAutoFit/>
            </a:bodyPr>
            <a:lstStyle/>
            <a:p>
              <a:pPr algn="r"/>
              <a:r>
                <a:rPr lang="en-US" sz="1400" b="1"/>
                <a:t>Resource providers</a:t>
              </a:r>
            </a:p>
          </p:txBody>
        </p:sp>
        <p:grpSp>
          <p:nvGrpSpPr>
            <p:cNvPr id="32" name="Group 31">
              <a:extLst>
                <a:ext uri="{FF2B5EF4-FFF2-40B4-BE49-F238E27FC236}">
                  <a16:creationId xmlns:a16="http://schemas.microsoft.com/office/drawing/2014/main" id="{1CFBCD15-5E8A-4189-A642-6638EEE5E6DF}"/>
                </a:ext>
              </a:extLst>
            </p:cNvPr>
            <p:cNvGrpSpPr/>
            <p:nvPr/>
          </p:nvGrpSpPr>
          <p:grpSpPr>
            <a:xfrm>
              <a:off x="4878949" y="4988431"/>
              <a:ext cx="177800" cy="576001"/>
              <a:chOff x="4314826" y="4700429"/>
              <a:chExt cx="177800" cy="576001"/>
            </a:xfrm>
          </p:grpSpPr>
          <p:cxnSp>
            <p:nvCxnSpPr>
              <p:cNvPr id="37" name="Straight Arrow Connector 36">
                <a:extLst>
                  <a:ext uri="{FF2B5EF4-FFF2-40B4-BE49-F238E27FC236}">
                    <a16:creationId xmlns:a16="http://schemas.microsoft.com/office/drawing/2014/main" id="{12EF5CD8-55B7-4EED-9FA4-05763829B834}"/>
                  </a:ext>
                </a:extLst>
              </p:cNvPr>
              <p:cNvCxnSpPr/>
              <p:nvPr/>
            </p:nvCxnSpPr>
            <p:spPr>
              <a:xfrm flipV="1">
                <a:off x="4314826" y="4700430"/>
                <a:ext cx="0" cy="576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1D375E4F-48FC-466C-AE69-C6C8AA8409D6}"/>
                  </a:ext>
                </a:extLst>
              </p:cNvPr>
              <p:cNvCxnSpPr>
                <a:cxnSpLocks/>
              </p:cNvCxnSpPr>
              <p:nvPr/>
            </p:nvCxnSpPr>
            <p:spPr>
              <a:xfrm>
                <a:off x="4492626" y="4700429"/>
                <a:ext cx="0" cy="576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33" name="Picture 32">
              <a:extLst>
                <a:ext uri="{FF2B5EF4-FFF2-40B4-BE49-F238E27FC236}">
                  <a16:creationId xmlns:a16="http://schemas.microsoft.com/office/drawing/2014/main" id="{2A31EDCD-2930-4343-B20C-69086C8DAA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7946916" flipH="1">
              <a:off x="4727285" y="4276058"/>
              <a:ext cx="481128" cy="897488"/>
            </a:xfrm>
            <a:prstGeom prst="rect">
              <a:avLst/>
            </a:prstGeom>
          </p:spPr>
        </p:pic>
        <p:cxnSp>
          <p:nvCxnSpPr>
            <p:cNvPr id="34" name="Straight Arrow Connector 33">
              <a:extLst>
                <a:ext uri="{FF2B5EF4-FFF2-40B4-BE49-F238E27FC236}">
                  <a16:creationId xmlns:a16="http://schemas.microsoft.com/office/drawing/2014/main" id="{71728908-0142-4E23-8B26-F12753985BA7}"/>
                </a:ext>
              </a:extLst>
            </p:cNvPr>
            <p:cNvCxnSpPr/>
            <p:nvPr/>
          </p:nvCxnSpPr>
          <p:spPr>
            <a:xfrm flipV="1">
              <a:off x="4967849" y="3779978"/>
              <a:ext cx="0" cy="540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pic>
          <p:nvPicPr>
            <p:cNvPr id="35" name="Picture 34">
              <a:extLst>
                <a:ext uri="{FF2B5EF4-FFF2-40B4-BE49-F238E27FC236}">
                  <a16:creationId xmlns:a16="http://schemas.microsoft.com/office/drawing/2014/main" id="{ADC5EE18-E6EA-44C0-9C00-A34E068A29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7946916" flipH="1">
              <a:off x="4727285" y="3080304"/>
              <a:ext cx="481128" cy="897488"/>
            </a:xfrm>
            <a:prstGeom prst="rect">
              <a:avLst/>
            </a:prstGeom>
          </p:spPr>
        </p:pic>
        <p:cxnSp>
          <p:nvCxnSpPr>
            <p:cNvPr id="36" name="Straight Arrow Connector 35">
              <a:extLst>
                <a:ext uri="{FF2B5EF4-FFF2-40B4-BE49-F238E27FC236}">
                  <a16:creationId xmlns:a16="http://schemas.microsoft.com/office/drawing/2014/main" id="{C2A2CD75-E701-4992-9765-67EFBA4C7772}"/>
                </a:ext>
              </a:extLst>
            </p:cNvPr>
            <p:cNvCxnSpPr/>
            <p:nvPr/>
          </p:nvCxnSpPr>
          <p:spPr>
            <a:xfrm flipV="1">
              <a:off x="4967849" y="2603274"/>
              <a:ext cx="0" cy="540000"/>
            </a:xfrm>
            <a:prstGeom prst="straightConnector1">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5" name="Elbow Connector 140">
              <a:extLst>
                <a:ext uri="{FF2B5EF4-FFF2-40B4-BE49-F238E27FC236}">
                  <a16:creationId xmlns:a16="http://schemas.microsoft.com/office/drawing/2014/main" id="{640A7F31-1F2E-4188-B13F-46751A04D645}"/>
                </a:ext>
              </a:extLst>
            </p:cNvPr>
            <p:cNvCxnSpPr>
              <a:stCxn id="26" idx="0"/>
              <a:endCxn id="22" idx="0"/>
            </p:cNvCxnSpPr>
            <p:nvPr/>
          </p:nvCxnSpPr>
          <p:spPr>
            <a:xfrm rot="16200000" flipH="1">
              <a:off x="6178033" y="507692"/>
              <a:ext cx="31348" cy="2510804"/>
            </a:xfrm>
            <a:prstGeom prst="bentConnector3">
              <a:avLst>
                <a:gd name="adj1" fmla="val -931399"/>
              </a:avLst>
            </a:prstGeom>
            <a:ln w="5715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515180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4F5D-F5BE-4592-9A51-55B9420C99A0}"/>
              </a:ext>
            </a:extLst>
          </p:cNvPr>
          <p:cNvSpPr>
            <a:spLocks noGrp="1"/>
          </p:cNvSpPr>
          <p:nvPr>
            <p:ph type="title"/>
          </p:nvPr>
        </p:nvSpPr>
        <p:spPr/>
        <p:txBody>
          <a:bodyPr/>
          <a:lstStyle/>
          <a:p>
            <a:r>
              <a:rPr lang="en-US" dirty="0"/>
              <a:t>Encryption at rest for Azure services</a:t>
            </a:r>
          </a:p>
        </p:txBody>
      </p:sp>
      <p:sp>
        <p:nvSpPr>
          <p:cNvPr id="3" name="Text Placeholder 2">
            <a:extLst>
              <a:ext uri="{FF2B5EF4-FFF2-40B4-BE49-F238E27FC236}">
                <a16:creationId xmlns:a16="http://schemas.microsoft.com/office/drawing/2014/main" id="{E82F0716-1E36-4EF9-830A-939E9FA5BD41}"/>
              </a:ext>
            </a:extLst>
          </p:cNvPr>
          <p:cNvSpPr>
            <a:spLocks noGrp="1"/>
          </p:cNvSpPr>
          <p:nvPr>
            <p:ph type="body" sz="quarter" idx="10"/>
          </p:nvPr>
        </p:nvSpPr>
        <p:spPr>
          <a:xfrm>
            <a:off x="584200" y="1435497"/>
            <a:ext cx="11018520" cy="4050340"/>
          </a:xfrm>
        </p:spPr>
        <p:txBody>
          <a:bodyPr/>
          <a:lstStyle/>
          <a:p>
            <a:r>
              <a:rPr lang="en-US" dirty="0">
                <a:latin typeface="+mn-lt"/>
              </a:rPr>
              <a:t>Azure Storage</a:t>
            </a:r>
          </a:p>
          <a:p>
            <a:pPr lvl="1"/>
            <a:r>
              <a:rPr lang="en-US" dirty="0"/>
              <a:t>Data is automatically encrypted server-side for all Storage services (Blob, Queue, Table, Files)</a:t>
            </a:r>
          </a:p>
          <a:p>
            <a:pPr lvl="1"/>
            <a:r>
              <a:rPr lang="en-US" dirty="0"/>
              <a:t>By default, keys are managed by the service </a:t>
            </a:r>
          </a:p>
          <a:p>
            <a:pPr lvl="1"/>
            <a:r>
              <a:rPr lang="en-US" dirty="0"/>
              <a:t>Supports customer-managed keys stored in Azure Key Vault</a:t>
            </a:r>
          </a:p>
          <a:p>
            <a:r>
              <a:rPr lang="en-US" dirty="0">
                <a:latin typeface="+mn-lt"/>
              </a:rPr>
              <a:t>Azure SQL Database</a:t>
            </a:r>
          </a:p>
          <a:p>
            <a:pPr lvl="1"/>
            <a:r>
              <a:rPr lang="en-US" dirty="0"/>
              <a:t>Transparent Data Encryption (TDE) is enabled by default on all new databases</a:t>
            </a:r>
          </a:p>
          <a:p>
            <a:pPr lvl="1"/>
            <a:r>
              <a:rPr lang="en-US" dirty="0"/>
              <a:t>Supports customer-managed 2048-bit keys stored in Azure Key Vault</a:t>
            </a:r>
          </a:p>
          <a:p>
            <a:r>
              <a:rPr lang="en-US" dirty="0">
                <a:latin typeface="+mn-lt"/>
              </a:rPr>
              <a:t>Azure Cosmos DB </a:t>
            </a:r>
          </a:p>
          <a:p>
            <a:pPr lvl="1"/>
            <a:r>
              <a:rPr lang="en-US" dirty="0"/>
              <a:t>Backups and media attachments are stored in Blob storage</a:t>
            </a:r>
          </a:p>
          <a:p>
            <a:pPr lvl="1"/>
            <a:r>
              <a:rPr lang="en-US" dirty="0"/>
              <a:t>Databases are automatically encrypted on solid-state drives (SSDs)</a:t>
            </a:r>
          </a:p>
        </p:txBody>
      </p:sp>
    </p:spTree>
    <p:extLst>
      <p:ext uri="{BB962C8B-B14F-4D97-AF65-F5344CB8AC3E}">
        <p14:creationId xmlns:p14="http://schemas.microsoft.com/office/powerpoint/2010/main" val="3369313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End-to-end encryption</a:t>
            </a:r>
          </a:p>
        </p:txBody>
      </p:sp>
    </p:spTree>
    <p:extLst>
      <p:ext uri="{BB962C8B-B14F-4D97-AF65-F5344CB8AC3E}">
        <p14:creationId xmlns:p14="http://schemas.microsoft.com/office/powerpoint/2010/main" val="35461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3125</Words>
  <Application>Microsoft Office PowerPoint</Application>
  <PresentationFormat>Widescreen</PresentationFormat>
  <Paragraphs>291</Paragraphs>
  <Slides>24</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AZ-203.4 Module 03: Implementing secure data solutions</vt:lpstr>
      <vt:lpstr>Topics</vt:lpstr>
      <vt:lpstr>Lesson 01: Encryption options</vt:lpstr>
      <vt:lpstr>Microsoft Azure Security Spectrum</vt:lpstr>
      <vt:lpstr>Encryption</vt:lpstr>
      <vt:lpstr>Encryption at rest</vt:lpstr>
      <vt:lpstr>Encryption at rest in Azure</vt:lpstr>
      <vt:lpstr>Encryption at rest for Azure services</vt:lpstr>
      <vt:lpstr>Lesson 02: End-to-end encryption</vt:lpstr>
      <vt:lpstr>Azure confidential computing (continued)</vt:lpstr>
      <vt:lpstr>Transparent Data Encryption (TDE)</vt:lpstr>
      <vt:lpstr>Always Encrypted</vt:lpstr>
      <vt:lpstr>Lesson 03: Implement Azure confidential computing</vt:lpstr>
      <vt:lpstr>Trusted Execution Environments</vt:lpstr>
      <vt:lpstr>Azure confidential computing</vt:lpstr>
      <vt:lpstr>Lesson 04: Manage cryptographic keys in Azure Key Vault</vt:lpstr>
      <vt:lpstr>Azure Key Vault</vt:lpstr>
      <vt:lpstr>Azure Key Vault in Azure CLI</vt:lpstr>
      <vt:lpstr>Practice: Discover and Assess</vt:lpstr>
      <vt:lpstr>Lab: Access resource secrets securely across services</vt:lpstr>
      <vt:lpstr>Lab Objectives</vt:lpstr>
      <vt:lpstr>Lab Parameters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2019-03-12T18:30:26Z</dcterms:modified>
</cp:coreProperties>
</file>