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4"/>
  </p:notesMasterIdLst>
  <p:handoutMasterIdLst>
    <p:handoutMasterId r:id="rId35"/>
  </p:handoutMasterIdLst>
  <p:sldIdLst>
    <p:sldId id="1719" r:id="rId3"/>
    <p:sldId id="1892" r:id="rId4"/>
    <p:sldId id="1888" r:id="rId5"/>
    <p:sldId id="1720" r:id="rId6"/>
    <p:sldId id="1912" r:id="rId7"/>
    <p:sldId id="1921" r:id="rId8"/>
    <p:sldId id="1917" r:id="rId9"/>
    <p:sldId id="1897" r:id="rId10"/>
    <p:sldId id="1922" r:id="rId11"/>
    <p:sldId id="1890" r:id="rId12"/>
    <p:sldId id="1898" r:id="rId13"/>
    <p:sldId id="1724" r:id="rId14"/>
    <p:sldId id="1916" r:id="rId15"/>
    <p:sldId id="1726" r:id="rId16"/>
    <p:sldId id="1727" r:id="rId17"/>
    <p:sldId id="1924" r:id="rId18"/>
    <p:sldId id="1891" r:id="rId19"/>
    <p:sldId id="1923" r:id="rId20"/>
    <p:sldId id="1953" r:id="rId21"/>
    <p:sldId id="1894" r:id="rId22"/>
    <p:sldId id="1905" r:id="rId23"/>
    <p:sldId id="1913" r:id="rId24"/>
    <p:sldId id="1914" r:id="rId25"/>
    <p:sldId id="1918" r:id="rId26"/>
    <p:sldId id="1919" r:id="rId27"/>
    <p:sldId id="1908" r:id="rId28"/>
    <p:sldId id="1920" r:id="rId29"/>
    <p:sldId id="1956" r:id="rId30"/>
    <p:sldId id="1955" r:id="rId31"/>
    <p:sldId id="1893" r:id="rId32"/>
    <p:sldId id="1886"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Logic Apps" id="{2E675DD4-771C-422F-8A39-69BEC512AEEE}">
          <p14:sldIdLst>
            <p14:sldId id="1888"/>
            <p14:sldId id="1720"/>
            <p14:sldId id="1912"/>
            <p14:sldId id="1921"/>
            <p14:sldId id="1917"/>
            <p14:sldId id="1897"/>
            <p14:sldId id="1922"/>
          </p14:sldIdLst>
        </p14:section>
        <p14:section name="Lesson 02: Creating Logic Apps" id="{232A6C67-0603-4144-901A-DDF31D00D39F}">
          <p14:sldIdLst>
            <p14:sldId id="1890"/>
            <p14:sldId id="1898"/>
            <p14:sldId id="1724"/>
            <p14:sldId id="1916"/>
            <p14:sldId id="1726"/>
            <p14:sldId id="1727"/>
            <p14:sldId id="1924"/>
          </p14:sldIdLst>
        </p14:section>
        <p14:section name="Lesson 03: Creating custom connectors for Logic Apps" id="{A8EE0CEB-6F4C-4802-9D0F-BC077C4116C9}">
          <p14:sldIdLst>
            <p14:sldId id="1891"/>
            <p14:sldId id="1923"/>
            <p14:sldId id="1953"/>
          </p14:sldIdLst>
        </p14:section>
        <p14:section name="Lesson 04: Creating a custom template for Logic Apps" id="{54038EC8-B3D1-409D-9B8C-4786F2B23215}">
          <p14:sldIdLst>
            <p14:sldId id="1894"/>
            <p14:sldId id="1905"/>
            <p14:sldId id="1913"/>
            <p14:sldId id="1914"/>
            <p14:sldId id="1918"/>
            <p14:sldId id="1919"/>
            <p14:sldId id="1908"/>
            <p14:sldId id="1920"/>
            <p14:sldId id="1956"/>
            <p14:sldId id="1955"/>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188F"/>
    <a:srgbClr val="00BCF2"/>
    <a:srgbClr val="008272"/>
    <a:srgbClr val="0078D4"/>
    <a:srgbClr val="5C2D91"/>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6A6EE-65B7-4111-A2AB-C934638B5558}" v="77" dt="2019-02-20T18:09:09.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6610" autoAdjust="0"/>
  </p:normalViewPr>
  <p:slideViewPr>
    <p:cSldViewPr snapToGrid="0">
      <p:cViewPr>
        <p:scale>
          <a:sx n="100" d="100"/>
          <a:sy n="100" d="100"/>
        </p:scale>
        <p:origin x="840" y="20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11:45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11:43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Logic Apps</a:t>
            </a:r>
          </a:p>
          <a:p>
            <a:pPr marL="171450" indent="-171450">
              <a:buFontTx/>
              <a:buChar char="-"/>
            </a:pPr>
            <a:r>
              <a:rPr lang="en-US" dirty="0"/>
              <a:t>Creating logic apps</a:t>
            </a:r>
          </a:p>
          <a:p>
            <a:pPr marL="171450" indent="-171450">
              <a:buFontTx/>
              <a:buChar char="-"/>
            </a:pPr>
            <a:r>
              <a:rPr lang="en-US" dirty="0"/>
              <a:t>Creating custom connectors for logic apps</a:t>
            </a:r>
          </a:p>
          <a:p>
            <a:pPr marL="171450" indent="-171450">
              <a:buFontTx/>
              <a:buChar char="-"/>
            </a:pPr>
            <a:r>
              <a:rPr lang="en-US" dirty="0"/>
              <a:t>Creating a custom template for logic apps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Create logic apps by using Visual Studio.</a:t>
            </a:r>
          </a:p>
          <a:p>
            <a:pPr marL="171450" indent="-171450">
              <a:buFontTx/>
              <a:buChar char="-"/>
            </a:pPr>
            <a:r>
              <a:rPr lang="en-US" baseline="0" dirty="0"/>
              <a:t>Logic Apps Designer.</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With Azure Logic Apps and Visual Studio, you can create workflows for automating tasks and processes that integrate apps, data, systems, and services across enterprises and organizations. This lesson shows how you can design and build these workflows by creating logic apps in Visual Studio and deploying those apps to Azure in the cloud. And although you can perform these tasks in the Azure portal, Visual Studio lets you add logic apps to source control, publish different versions, and create Azure Resource Manager templates for different deployment environments.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923321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your logic apps visually with the Logic Apps Designer, available in the Azure portal through your browser and in Visual Studio. For more custom logic apps, you can create or edit logic app definitions in JavaScript Object Notation (JSON) by working in "code view" mode. You can also use Azure PowerShell commands and Azure Resource Manager templates for select tasks. Logic apps deploy and run in the cloud on Azure.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05022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first decide to create an action, you must select an action from the list of available actions. A search bar makes it easier to find the specific action and connector you require.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02040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 action is selected, you will use the designer to configure the action. The configuration screen will be unique to each action.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537519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side panel makes it easier to add expressions that reference variables, input, and output from other locations in the workflow. In this example, an output of the previous trigger or action is used in the current action.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096483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We'll be creating a logic app that monitors a website's RSS feed and sends email for each new item posted on the site. </a:t>
            </a:r>
          </a:p>
          <a:p>
            <a:endParaRPr lang="en-US" sz="882" b="0" i="0" kern="1200" dirty="0">
              <a:solidFill>
                <a:schemeClr val="tx1"/>
              </a:solidFill>
              <a:effectLst/>
              <a:latin typeface="Segoe UI Light" pitchFamily="34" charset="0"/>
              <a:ea typeface="+mn-ea"/>
              <a:cs typeface="+mn-cs"/>
            </a:endParaRPr>
          </a:p>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900" dirty="0"/>
              <a:t>Build a new logic app using the graphical designer</a:t>
            </a:r>
          </a:p>
          <a:p>
            <a:pPr marL="171450" indent="-171450">
              <a:buFont typeface="Arial" panose="020B0604020202020204" pitchFamily="34" charset="0"/>
              <a:buChar char="•"/>
            </a:pPr>
            <a:r>
              <a:rPr lang="en-US" sz="900" dirty="0"/>
              <a:t>Use an RSS trigger and connector to monitor an existing feed</a:t>
            </a:r>
          </a:p>
          <a:p>
            <a:pPr marL="171450" indent="-171450">
              <a:buFont typeface="Arial" panose="020B0604020202020204" pitchFamily="34" charset="0"/>
              <a:buChar char="•"/>
            </a:pPr>
            <a:r>
              <a:rPr lang="en-US" sz="900" dirty="0"/>
              <a:t>Use a SendGrid action to send an e-mail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52957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Custom connectors.</a:t>
            </a:r>
          </a:p>
          <a:p>
            <a:pPr marL="171450" indent="-171450">
              <a:buFontTx/>
              <a:buChar char="-"/>
            </a:pPr>
            <a:r>
              <a:rPr lang="en-US" baseline="0" dirty="0"/>
              <a:t>Create custom connectors in Logic Apps.</a:t>
            </a:r>
          </a:p>
          <a:p>
            <a:pPr marL="171450" indent="-171450">
              <a:buFontTx/>
              <a:buChar char="-"/>
            </a:pPr>
            <a:r>
              <a:rPr lang="en-US" baseline="0" dirty="0" err="1"/>
              <a:t>OpenAPI</a:t>
            </a:r>
            <a:r>
              <a:rPr lang="en-US" baseline="0" dirty="0"/>
              <a:t> definitions.</a:t>
            </a:r>
          </a:p>
          <a:p>
            <a:pPr marL="171450" indent="-171450">
              <a:buFontTx/>
              <a:buChar char="-"/>
            </a:pPr>
            <a:r>
              <a:rPr lang="en-US" baseline="0" dirty="0"/>
              <a:t>Authentication.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Without writing any code, you can build workflows and apps with Azure Logic Apps, Microsoft Flow, and PowerApps. To help you integrate your data and business processes, these services offer more than 180 connectors—for Microsoft services and products, and other services like GitHub, Salesforce, Twitter, and more.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though, you might want to call APIs, services, and systems that aren't available as prebuilt connectors. To support more tailored scenarios, you can build </a:t>
            </a:r>
            <a:r>
              <a:rPr lang="en-US" sz="882" b="0" i="1" kern="1200" dirty="0">
                <a:solidFill>
                  <a:schemeClr val="tx1"/>
                </a:solidFill>
                <a:effectLst/>
                <a:latin typeface="Segoe UI Light" pitchFamily="34" charset="0"/>
                <a:ea typeface="+mn-ea"/>
                <a:cs typeface="+mn-cs"/>
              </a:rPr>
              <a:t>custom connectors</a:t>
            </a:r>
            <a:r>
              <a:rPr lang="en-US" sz="882" b="0" i="0" kern="1200" dirty="0">
                <a:solidFill>
                  <a:schemeClr val="tx1"/>
                </a:solidFill>
                <a:effectLst/>
                <a:latin typeface="Segoe UI Light" pitchFamily="34" charset="0"/>
                <a:ea typeface="+mn-ea"/>
                <a:cs typeface="+mn-cs"/>
              </a:rPr>
              <a:t> with their own triggers and actions. These connectors are </a:t>
            </a:r>
            <a:r>
              <a:rPr lang="en-US" sz="882" b="0" i="1" kern="1200" dirty="0">
                <a:solidFill>
                  <a:schemeClr val="tx1"/>
                </a:solidFill>
                <a:effectLst/>
                <a:latin typeface="Segoe UI Light" pitchFamily="34" charset="0"/>
                <a:ea typeface="+mn-ea"/>
                <a:cs typeface="+mn-cs"/>
              </a:rPr>
              <a:t>function-based</a:t>
            </a:r>
            <a:r>
              <a:rPr lang="en-US" sz="882" b="0" i="0" kern="1200" dirty="0">
                <a:solidFill>
                  <a:schemeClr val="tx1"/>
                </a:solidFill>
                <a:effectLst/>
                <a:latin typeface="Segoe UI Light" pitchFamily="34" charset="0"/>
                <a:ea typeface="+mn-ea"/>
                <a:cs typeface="+mn-cs"/>
              </a:rPr>
              <a:t>—data is returned based on calling specific functions in the underlying service. </a:t>
            </a:r>
          </a:p>
          <a:p>
            <a:endParaRPr lang="en-US" dirty="0"/>
          </a:p>
          <a:p>
            <a:r>
              <a:rPr lang="en-US" dirty="0"/>
              <a:t>The example </a:t>
            </a:r>
            <a:r>
              <a:rPr lang="en-US" sz="882" b="0" i="0" kern="1200" dirty="0">
                <a:solidFill>
                  <a:schemeClr val="tx1"/>
                </a:solidFill>
                <a:effectLst/>
                <a:latin typeface="Segoe UI Light" pitchFamily="34" charset="0"/>
                <a:ea typeface="+mn-ea"/>
                <a:cs typeface="+mn-cs"/>
              </a:rPr>
              <a:t>diagram shows a custom connector for an API that detects sentiment in text.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86032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custom connector in logic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Import the </a:t>
            </a:r>
            <a:r>
              <a:rPr lang="en-US" sz="882" b="0" i="0" kern="1200" dirty="0" err="1">
                <a:solidFill>
                  <a:schemeClr val="tx1"/>
                </a:solidFill>
                <a:effectLst/>
                <a:latin typeface="Segoe UI Light" pitchFamily="34" charset="0"/>
                <a:ea typeface="+mn-ea"/>
                <a:cs typeface="+mn-cs"/>
              </a:rPr>
              <a:t>OpenAPI</a:t>
            </a:r>
            <a:r>
              <a:rPr lang="en-US" sz="882" b="0" i="0" kern="1200" dirty="0">
                <a:solidFill>
                  <a:schemeClr val="tx1"/>
                </a:solidFill>
                <a:effectLst/>
                <a:latin typeface="Segoe UI Light" pitchFamily="34" charset="0"/>
                <a:ea typeface="+mn-ea"/>
                <a:cs typeface="+mn-cs"/>
              </a:rPr>
              <a:t> definition.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Review general details.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Review authentication type.</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139593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Deployment templates</a:t>
            </a:r>
          </a:p>
          <a:p>
            <a:pPr marL="171450" indent="-171450">
              <a:buFontTx/>
              <a:buChar char="-"/>
            </a:pPr>
            <a:r>
              <a:rPr lang="en-US" baseline="0" dirty="0"/>
              <a:t>Template code</a:t>
            </a:r>
          </a:p>
          <a:p>
            <a:pPr marL="171450" indent="-171450">
              <a:buFontTx/>
              <a:buChar char="-"/>
            </a:pPr>
            <a:r>
              <a:rPr lang="en-US" baseline="0" dirty="0"/>
              <a:t>Template parameters</a:t>
            </a:r>
          </a:p>
          <a:p>
            <a:pPr marL="171450" indent="-171450">
              <a:buFontTx/>
              <a:buChar char="-"/>
            </a:pPr>
            <a:r>
              <a:rPr lang="en-US" baseline="0" dirty="0"/>
              <a:t>API apps in logic apps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06548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a logic app has been created, you might want to create it as an Azure Resource Manager template. This way, you can easily deploy the logic app to any environment or resource group where you might need it.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Logic App has three basic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Logic App resource:</a:t>
            </a:r>
            <a:r>
              <a:rPr lang="en-US" sz="882" b="0" i="0" kern="1200" dirty="0">
                <a:solidFill>
                  <a:schemeClr val="tx1"/>
                </a:solidFill>
                <a:effectLst/>
                <a:latin typeface="Segoe UI Light" pitchFamily="34" charset="0"/>
                <a:ea typeface="+mn-ea"/>
                <a:cs typeface="+mn-cs"/>
              </a:rPr>
              <a:t> Contains information about things like pricing plan, location, and the workflow definition.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Workflow definition:</a:t>
            </a:r>
            <a:r>
              <a:rPr lang="en-US" sz="882" b="0" i="0" kern="1200" dirty="0">
                <a:solidFill>
                  <a:schemeClr val="tx1"/>
                </a:solidFill>
                <a:effectLst/>
                <a:latin typeface="Segoe UI Light" pitchFamily="34" charset="0"/>
                <a:ea typeface="+mn-ea"/>
                <a:cs typeface="+mn-cs"/>
              </a:rPr>
              <a:t> Describes your logic app's workflow steps and how the Logic Apps engine should execute the workflow. You can view this definition in your logic app's </a:t>
            </a:r>
            <a:r>
              <a:rPr lang="en-US" sz="882" b="1" i="0" kern="1200" dirty="0">
                <a:solidFill>
                  <a:schemeClr val="tx1"/>
                </a:solidFill>
                <a:effectLst/>
                <a:latin typeface="Segoe UI Light" pitchFamily="34" charset="0"/>
                <a:ea typeface="+mn-ea"/>
                <a:cs typeface="+mn-cs"/>
              </a:rPr>
              <a:t>Code View</a:t>
            </a:r>
            <a:r>
              <a:rPr lang="en-US" sz="882" b="0" i="0" kern="1200" dirty="0">
                <a:solidFill>
                  <a:schemeClr val="tx1"/>
                </a:solidFill>
                <a:effectLst/>
                <a:latin typeface="Segoe UI Light" pitchFamily="34" charset="0"/>
                <a:ea typeface="+mn-ea"/>
                <a:cs typeface="+mn-cs"/>
              </a:rPr>
              <a:t> window. In the logic app resource, you can find this definition in the definition property.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Connections:</a:t>
            </a:r>
            <a:r>
              <a:rPr lang="en-US" sz="882" b="0" i="0" kern="1200" dirty="0">
                <a:solidFill>
                  <a:schemeClr val="tx1"/>
                </a:solidFill>
                <a:effectLst/>
                <a:latin typeface="Segoe UI Light" pitchFamily="34" charset="0"/>
                <a:ea typeface="+mn-ea"/>
                <a:cs typeface="+mn-cs"/>
              </a:rPr>
              <a:t> Refers to separate resources that securely store metadata about any connector connections, such as a connection string and an access token. In the Logic App resource, your logic app references these resources in the parameters section.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view all these pieces of existing logic apps by using a tool like Azure Resource Explorer.</a:t>
            </a:r>
          </a:p>
          <a:p>
            <a:endParaRPr lang="en-US" dirty="0"/>
          </a:p>
          <a:p>
            <a:r>
              <a:rPr lang="en-US" sz="882" b="0" i="0" kern="1200" dirty="0">
                <a:solidFill>
                  <a:schemeClr val="tx1"/>
                </a:solidFill>
                <a:effectLst/>
                <a:latin typeface="Segoe UI Light" pitchFamily="34" charset="0"/>
                <a:ea typeface="+mn-ea"/>
                <a:cs typeface="+mn-cs"/>
              </a:rPr>
              <a:t>To make a template for a logic app to use with resource group deployments, you must define the resources and parameterize as needed. For example, if you're deploying to a development, test, and production environment, you likely want to use different connection strings to a SQL database in each environment. Or, you might want to deploy within different subscriptions or resource groups.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57701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code example, the </a:t>
            </a:r>
            <a:r>
              <a:rPr lang="en-US" b="1" dirty="0"/>
              <a:t>parameters </a:t>
            </a:r>
            <a:r>
              <a:rPr lang="en-US" b="0" dirty="0"/>
              <a:t>and </a:t>
            </a:r>
            <a:r>
              <a:rPr lang="en-US" b="1" dirty="0"/>
              <a:t>triggers</a:t>
            </a:r>
            <a:r>
              <a:rPr lang="en-US" b="0" dirty="0"/>
              <a:t> are shown for the workflow.</a:t>
            </a:r>
          </a:p>
          <a:p>
            <a:endParaRPr lang="en-US" b="0" dirty="0"/>
          </a:p>
          <a:p>
            <a:r>
              <a:rPr lang="en-US" b="0" dirty="0"/>
              <a:t>The parameters are the input values and the trigger is the event that starts the workflow. In this example, our workflow is triggered once every hour and starts off with a string parameter named </a:t>
            </a:r>
            <a:r>
              <a:rPr lang="en-US" b="1" dirty="0" err="1"/>
              <a:t>testURI</a:t>
            </a:r>
            <a:r>
              <a:rPr lang="en-US" b="0"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076559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code example, the </a:t>
            </a:r>
            <a:r>
              <a:rPr lang="en-US" b="1" dirty="0"/>
              <a:t>actions </a:t>
            </a:r>
            <a:r>
              <a:rPr lang="en-US" b="0" dirty="0"/>
              <a:t>and </a:t>
            </a:r>
            <a:r>
              <a:rPr lang="en-US" b="1" dirty="0"/>
              <a:t>outputs </a:t>
            </a:r>
            <a:r>
              <a:rPr lang="en-US" b="0" dirty="0"/>
              <a:t>are shown for the workflow.</a:t>
            </a:r>
          </a:p>
          <a:p>
            <a:endParaRPr lang="en-US" b="0" dirty="0"/>
          </a:p>
          <a:p>
            <a:r>
              <a:rPr lang="en-US" dirty="0"/>
              <a:t>The actions object contains a list of actions that will execute for the workflow. In this example, a HTTP GET request is issued against the URL stored in the </a:t>
            </a:r>
            <a:r>
              <a:rPr lang="en-US" b="1" dirty="0" err="1"/>
              <a:t>testUri</a:t>
            </a:r>
            <a:r>
              <a:rPr lang="en-US" b="1" dirty="0"/>
              <a:t> </a:t>
            </a:r>
            <a:r>
              <a:rPr lang="en-US" b="0" dirty="0"/>
              <a:t>parameter.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4270382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he easiest way to have a valid logic app deployment template is to use the Visual Studio tools for logic apps. The Visual Studio tools generate a valid deployment template that can be used across any subscription or location.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few other tools can assist you as you create a logic app deployment template. You can author by hand, that is, by using the resources already discussed here to create parameters as needed. Another option is to use a logic app template creator </a:t>
            </a:r>
            <a:r>
              <a:rPr lang="en-US" sz="882" b="0" i="0" kern="1200" dirty="0">
                <a:solidFill>
                  <a:schemeClr val="tx1"/>
                </a:solidFill>
                <a:effectLst/>
                <a:highlight>
                  <a:srgbClr val="FFFF00"/>
                </a:highlight>
                <a:latin typeface="Segoe UI Light" pitchFamily="34" charset="0"/>
                <a:ea typeface="+mn-ea"/>
                <a:cs typeface="+mn-cs"/>
              </a:rPr>
              <a:t>PowerShell </a:t>
            </a:r>
            <a:r>
              <a:rPr lang="en-US" sz="882" b="0" i="0" kern="1200" dirty="0">
                <a:solidFill>
                  <a:schemeClr val="tx1"/>
                </a:solidFill>
                <a:effectLst/>
                <a:latin typeface="Segoe UI Light" pitchFamily="34" charset="0"/>
                <a:ea typeface="+mn-ea"/>
                <a:cs typeface="+mn-cs"/>
              </a:rPr>
              <a:t>module. This open-source module first evaluates the logic app and any connections that it is using, and then generates template resources with the necessary parameters for deployment. For example, if you have a logic app that receives a message from an Azure Service Bus queue and adds data to an Azure SQL database, the tool preserves all the orchestration logic and parameterizes the SQL and Service Bus connection strings so that they can be set at deployment.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46919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easiest way to install the module is via the PowerShell Gallery, by using the command </a:t>
            </a:r>
            <a:r>
              <a:rPr lang="en-US" sz="882" b="1" i="0" kern="1200" dirty="0">
                <a:solidFill>
                  <a:schemeClr val="tx1"/>
                </a:solidFill>
                <a:effectLst/>
                <a:latin typeface="Segoe UI Light" pitchFamily="34" charset="0"/>
                <a:ea typeface="+mn-ea"/>
                <a:cs typeface="+mn-cs"/>
              </a:rPr>
              <a:t>Install-Module -Name </a:t>
            </a:r>
            <a:r>
              <a:rPr lang="en-US" sz="882" b="1" i="0" kern="1200" dirty="0" err="1">
                <a:solidFill>
                  <a:schemeClr val="tx1"/>
                </a:solidFill>
                <a:effectLst/>
                <a:latin typeface="Segoe UI Light" pitchFamily="34" charset="0"/>
                <a:ea typeface="+mn-ea"/>
                <a:cs typeface="+mn-cs"/>
              </a:rPr>
              <a:t>LogicAppTemplate</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module to work with any tenant and subscription access token, we recommend that you use it with the </a:t>
            </a:r>
            <a:r>
              <a:rPr lang="en-US" sz="882" b="0" i="0" kern="1200" dirty="0" err="1">
                <a:solidFill>
                  <a:schemeClr val="tx1"/>
                </a:solidFill>
                <a:effectLst/>
                <a:latin typeface="Segoe UI Light" pitchFamily="34" charset="0"/>
                <a:ea typeface="+mn-ea"/>
                <a:cs typeface="+mn-cs"/>
              </a:rPr>
              <a:t>ARMClient</a:t>
            </a:r>
            <a:r>
              <a:rPr lang="en-US" sz="882" b="0" i="0" kern="1200" dirty="0">
                <a:solidFill>
                  <a:schemeClr val="tx1"/>
                </a:solidFill>
                <a:effectLst/>
                <a:latin typeface="Segoe UI Light" pitchFamily="34" charset="0"/>
                <a:ea typeface="+mn-ea"/>
                <a:cs typeface="+mn-cs"/>
              </a:rPr>
              <a:t> command-line tool.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PowerShell is installed, you can generate a template by using the </a:t>
            </a:r>
            <a:r>
              <a:rPr lang="en-US" sz="882" b="1" i="0" kern="1200" dirty="0">
                <a:solidFill>
                  <a:schemeClr val="tx1"/>
                </a:solidFill>
                <a:effectLst/>
                <a:latin typeface="Segoe UI Light" pitchFamily="34" charset="0"/>
                <a:ea typeface="+mn-ea"/>
                <a:cs typeface="+mn-cs"/>
              </a:rPr>
              <a:t>Get-</a:t>
            </a:r>
            <a:r>
              <a:rPr lang="en-US" sz="882" b="1" i="0" kern="1200" dirty="0" err="1">
                <a:solidFill>
                  <a:schemeClr val="tx1"/>
                </a:solidFill>
                <a:effectLst/>
                <a:latin typeface="Segoe UI Light" pitchFamily="34" charset="0"/>
                <a:ea typeface="+mn-ea"/>
                <a:cs typeface="+mn-cs"/>
              </a:rPr>
              <a:t>LogicAppTemplate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t>
            </a:r>
            <a:r>
              <a:rPr lang="en-US" sz="882" b="0" i="0" kern="1200" dirty="0" err="1">
                <a:solidFill>
                  <a:schemeClr val="tx1"/>
                </a:solidFill>
                <a:effectLst/>
                <a:latin typeface="Segoe UI Light" pitchFamily="34" charset="0"/>
                <a:ea typeface="+mn-ea"/>
                <a:cs typeface="+mn-cs"/>
              </a:rPr>
              <a:t>SubscriptionId</a:t>
            </a:r>
            <a:r>
              <a:rPr lang="en-US" sz="882" b="0" i="0" kern="1200" dirty="0">
                <a:solidFill>
                  <a:schemeClr val="tx1"/>
                </a:solidFill>
                <a:effectLst/>
                <a:latin typeface="Segoe UI Light" pitchFamily="34" charset="0"/>
                <a:ea typeface="+mn-ea"/>
                <a:cs typeface="+mn-cs"/>
              </a:rPr>
              <a:t> is the Azure subscription ID. This line first gets an access token via </a:t>
            </a:r>
            <a:r>
              <a:rPr lang="en-US" sz="882" b="1" i="0" kern="1200" dirty="0" err="1">
                <a:solidFill>
                  <a:schemeClr val="tx1"/>
                </a:solidFill>
                <a:effectLst/>
                <a:latin typeface="Segoe UI Light" pitchFamily="34" charset="0"/>
                <a:ea typeface="+mn-ea"/>
                <a:cs typeface="+mn-cs"/>
              </a:rPr>
              <a:t>ARMClient</a:t>
            </a:r>
            <a:r>
              <a:rPr lang="en-US" sz="882" b="0" i="0" kern="1200" dirty="0">
                <a:solidFill>
                  <a:schemeClr val="tx1"/>
                </a:solidFill>
                <a:effectLst/>
                <a:latin typeface="Segoe UI Light" pitchFamily="34" charset="0"/>
                <a:ea typeface="+mn-ea"/>
                <a:cs typeface="+mn-cs"/>
              </a:rPr>
              <a:t>, then pipes it through to the PowerShell script, and then creates the template in a JSON file.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767897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create your logic app template, you can continue to add or modify parameters that you might need. For example, if your definition includes a resource ID to an Azure Function or nested workflow that you plan to deploy in a single deployment, you can add more resources to your template and parameterize IDs as needed. The same applies to any references to custom APIs or Swagger endpoints you expect to deploy with each resource group.</a:t>
            </a:r>
          </a:p>
          <a:p>
            <a:br>
              <a:rPr lang="en-US" dirty="0"/>
            </a:br>
            <a:r>
              <a:rPr lang="en-US" sz="882" b="0" i="0" kern="1200" dirty="0">
                <a:solidFill>
                  <a:schemeClr val="tx1"/>
                </a:solidFill>
                <a:effectLst/>
                <a:latin typeface="Segoe UI Light" pitchFamily="34" charset="0"/>
                <a:ea typeface="+mn-ea"/>
                <a:cs typeface="+mn-cs"/>
              </a:rPr>
              <a:t>And you can use template functions such as parameters, variables, </a:t>
            </a:r>
            <a:r>
              <a:rPr lang="en-US" sz="882" b="0" i="0" kern="1200" dirty="0" err="1">
                <a:solidFill>
                  <a:schemeClr val="tx1"/>
                </a:solidFill>
                <a:effectLst/>
                <a:latin typeface="Segoe UI Light" pitchFamily="34" charset="0"/>
                <a:ea typeface="+mn-ea"/>
                <a:cs typeface="+mn-cs"/>
              </a:rPr>
              <a:t>resourceId</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concat</a:t>
            </a:r>
            <a:r>
              <a:rPr lang="en-US" sz="882" b="0" i="0" kern="1200" dirty="0">
                <a:solidFill>
                  <a:schemeClr val="tx1"/>
                </a:solidFill>
                <a:effectLst/>
                <a:latin typeface="Segoe UI Light" pitchFamily="34" charset="0"/>
                <a:ea typeface="+mn-ea"/>
                <a:cs typeface="+mn-cs"/>
              </a:rPr>
              <a:t>, and others. For example, this code shows how you can replace the Azure Function resource ID.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605480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another example, you can parameterize the Service Bus send message operation.</a:t>
            </a:r>
          </a:p>
          <a:p>
            <a:endParaRPr lang="en-US" sz="882" b="0" i="0" kern="1200" dirty="0">
              <a:solidFill>
                <a:schemeClr val="tx1"/>
              </a:solidFill>
              <a:effectLst/>
              <a:latin typeface="Segoe UI Light" pitchFamily="34" charset="0"/>
              <a:ea typeface="+mn-ea"/>
              <a:cs typeface="+mn-cs"/>
            </a:endParaRPr>
          </a:p>
          <a:p>
            <a:r>
              <a:rPr lang="en-US" dirty="0">
                <a:effectLst/>
              </a:rPr>
              <a:t>Note: </a:t>
            </a:r>
            <a:r>
              <a:rPr lang="en-US" b="1" dirty="0" err="1">
                <a:effectLst/>
              </a:rPr>
              <a:t>host.runtimeUrl</a:t>
            </a:r>
            <a:r>
              <a:rPr lang="en-US" dirty="0">
                <a:effectLst/>
              </a:rPr>
              <a:t> is optional and can be removed from your template if it is present.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799311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logic app resource within an existing resource group</a:t>
            </a:r>
          </a:p>
          <a:p>
            <a:pPr marL="171450" indent="-171450">
              <a:buFont typeface="Arial" panose="020B0604020202020204" pitchFamily="34" charset="0"/>
              <a:buChar char="•"/>
            </a:pPr>
            <a:r>
              <a:rPr lang="en-US" dirty="0"/>
              <a:t>Apply an existing logic app JSON template to the new logic app</a:t>
            </a:r>
          </a:p>
        </p:txBody>
      </p:sp>
      <p:sp>
        <p:nvSpPr>
          <p:cNvPr id="4" name="Slide Number Placeholder 3"/>
          <p:cNvSpPr>
            <a:spLocks noGrp="1"/>
          </p:cNvSpPr>
          <p:nvPr>
            <p:ph type="sldNum" sz="quarter" idx="5"/>
          </p:nvPr>
        </p:nvSpPr>
        <p:spPr/>
        <p:txBody>
          <a:bodyPr/>
          <a:lstStyle/>
          <a:p>
            <a:fld id="{C36DE848-917B-4977-8FFB-D5973E30E536}" type="slidenum">
              <a:rPr lang="en-US" smtClean="0"/>
              <a:t>28</a:t>
            </a:fld>
            <a:endParaRPr lang="en-US"/>
          </a:p>
        </p:txBody>
      </p:sp>
    </p:spTree>
    <p:extLst>
      <p:ext uri="{BB962C8B-B14F-4D97-AF65-F5344CB8AC3E}">
        <p14:creationId xmlns:p14="http://schemas.microsoft.com/office/powerpoint/2010/main" val="864137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Deploy an ARM template with an embedded logic app template</a:t>
            </a:r>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a:p>
        </p:txBody>
      </p:sp>
    </p:spTree>
    <p:extLst>
      <p:ext uri="{BB962C8B-B14F-4D97-AF65-F5344CB8AC3E}">
        <p14:creationId xmlns:p14="http://schemas.microsoft.com/office/powerpoint/2010/main" val="40515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Logic Apps</a:t>
            </a:r>
          </a:p>
          <a:p>
            <a:pPr marL="171450" indent="-171450">
              <a:buFontTx/>
              <a:buChar char="-"/>
            </a:pPr>
            <a:r>
              <a:rPr lang="en-US" baseline="0" dirty="0"/>
              <a:t>Connectors</a:t>
            </a:r>
          </a:p>
          <a:p>
            <a:pPr marL="171450" indent="-171450">
              <a:buFontTx/>
              <a:buChar char="-"/>
            </a:pPr>
            <a:r>
              <a:rPr lang="en-US" baseline="0" dirty="0"/>
              <a:t>Business-to-business (B2B) scenarios and the Enterprise Integration Pack</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Logic Apps helps you build solutions that integrate apps, data, systems, and services across enterprises or organizations by automating tasks and business processes as workflows. Logic Apps is cloud service in Azure that simplifies how you design and create scalable solutions for app integration, data integration, system integration, enterprise application integration (EAI), and business-to-business (B2B) communication, whether in the cloud, on premises,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here are just a few workloads that you can automate with logic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Process and route orders across on-premises systems and cloud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Move uploaded files from an SFTP or FTP server to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email notifications with Office 365 when events happen in various systems, apps, and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Monitor tweets for a specific subject, analyze the sentiment, and create alerts or tasks for items that need review.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6735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Logic App workflow starts with a trigger, which fires when a specific event happens, or when new available data meets specific criteria. Many triggers include basic scheduling capabilities so that you can specify how regularly your workloads run. For more custom scheduling scenarios, start your workflows with the Schedule trigger. Learn more about how to build schedule-based workflows.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time that the trigger fires, the Logic Apps engine creates a logic app instance that runs the workflow's actions. These actions can also include data conversions and flow controls, such as conditional statements, switch statements, loops, and branching. For example, this logic app starts with a Dynamics 365 trigger with the built-in criteria "When a record is updated". If the trigger detects an event that matches this criteria, the trigger fires and runs the workflow's actions. Here, these actions include XML transformation, data updates, decision branching, and email notifications.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Logic Apps can be used to build integration solutions with logic apps, choose from a growing gallery that has more than 200 connectors, including other Azure services such as Service Bus, Functions, and Storage; SQL, Office 365, Dynamics, BizTalk, Salesforce, SAP, Oracle DB, file shares, and many more. These connectors provide triggers, actions, or both for creating logic apps that securely access and process data in real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8795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Connectors play an integral part when you create automated workflows with Azure Logic Apps. By using connectors in your logic apps, you expand the capabilities for your on-premises and cloud apps to perform tasks with the data that you create and already have. Connectors are available as either built-ins or managed connectors.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Built-ins:</a:t>
            </a:r>
            <a:r>
              <a:rPr lang="en-US" sz="882" b="0" i="0" kern="1200" dirty="0">
                <a:solidFill>
                  <a:schemeClr val="tx1"/>
                </a:solidFill>
                <a:effectLst/>
                <a:latin typeface="Segoe UI Light" pitchFamily="34" charset="0"/>
                <a:ea typeface="+mn-ea"/>
                <a:cs typeface="+mn-cs"/>
              </a:rPr>
              <a:t> These built-in actions and triggers help you create logic apps that run on custom schedules, communicate with other endpoints, receive and respond to requests, and call Azure functions, Azure API Apps (Web Apps), your own APIs managed and published with Azure API Management, and nested logic apps that can receive requests. You can also use built-in actions that help you organize and control your logic app's workflow, and also work with data.</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connectors:</a:t>
            </a:r>
            <a:r>
              <a:rPr lang="en-US" sz="882" b="0" i="0" kern="1200" dirty="0">
                <a:solidFill>
                  <a:schemeClr val="tx1"/>
                </a:solidFill>
                <a:effectLst/>
                <a:latin typeface="Segoe UI Light" pitchFamily="34" charset="0"/>
                <a:ea typeface="+mn-ea"/>
                <a:cs typeface="+mn-cs"/>
              </a:rPr>
              <a:t> These connectors provide triggers and actions for accessing other services and systems. Some connectors require that you first create connections that are managed by Azure Logic Apps. Managed connectors are organized into these groups: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API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logic apps that use services such as Azure Blob storage, Office 365, Dynamics, Power BI, OneDrive, Salesforce, SharePoint Online, and many more.</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On-premises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After you install and set up the on-premises data gateway, these connectors help your logic apps access on-premises systems such as SQL Server, SharePoint Server, Oracle DB, file shares, and others.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Integration account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Available when you create and pay for an integration account, these connectors transform and validate XML, encode and decode flat files, and process business-to-business (B2B) messages with AS2, EDIFACT, and X12 protocols.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Provide access to enterprise systems such as SAP and IBM MQ for an additional cost.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8987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Each connector offers a set of operations classified as Actions and Triggers. After you connect to the underlying service, these operations can be easily leveraged within your apps and workflows.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Actions</a:t>
            </a:r>
          </a:p>
          <a:p>
            <a:r>
              <a:rPr lang="en-US" sz="882" b="0" i="0" kern="1200" dirty="0">
                <a:solidFill>
                  <a:schemeClr val="tx1"/>
                </a:solidFill>
                <a:effectLst/>
                <a:latin typeface="Segoe UI Light" pitchFamily="34" charset="0"/>
                <a:ea typeface="+mn-ea"/>
                <a:cs typeface="+mn-cs"/>
              </a:rPr>
              <a:t>Actions are changes directed by a user. For example, you would use an action to look up, write, update, or delete data in a SQL database. All actions directly map to operations defined in the Swagger.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Triggers</a:t>
            </a:r>
          </a:p>
          <a:p>
            <a:r>
              <a:rPr lang="en-US" sz="882" b="0" i="0" kern="1200" dirty="0">
                <a:solidFill>
                  <a:schemeClr val="tx1"/>
                </a:solidFill>
                <a:effectLst/>
                <a:latin typeface="Segoe UI Light" pitchFamily="34" charset="0"/>
                <a:ea typeface="+mn-ea"/>
                <a:cs typeface="+mn-cs"/>
              </a:rPr>
              <a:t>Several connectors provide triggers that can notify your app when specific events occur. For example, the FTP connector has the </a:t>
            </a:r>
            <a:r>
              <a:rPr lang="en-US" sz="882" b="1" i="0" kern="1200" dirty="0" err="1">
                <a:solidFill>
                  <a:schemeClr val="tx1"/>
                </a:solidFill>
                <a:effectLst/>
                <a:latin typeface="Segoe UI Light" pitchFamily="34" charset="0"/>
                <a:ea typeface="+mn-ea"/>
                <a:cs typeface="+mn-cs"/>
              </a:rPr>
              <a:t>OnUpdatedFile</a:t>
            </a:r>
            <a:r>
              <a:rPr lang="en-US" sz="882" b="0" i="0" kern="1200" dirty="0">
                <a:solidFill>
                  <a:schemeClr val="tx1"/>
                </a:solidFill>
                <a:effectLst/>
                <a:latin typeface="Segoe UI Light" pitchFamily="34" charset="0"/>
                <a:ea typeface="+mn-ea"/>
                <a:cs typeface="+mn-cs"/>
              </a:rPr>
              <a:t> trigger. You can build either a Logic App or Flow that listens to this trigger and performs an action whenever the trigger fires.</a:t>
            </a:r>
          </a:p>
          <a:p>
            <a:r>
              <a:rPr lang="en-US" sz="882" b="0" i="0" kern="1200" dirty="0">
                <a:solidFill>
                  <a:schemeClr val="tx1"/>
                </a:solidFill>
                <a:effectLst/>
                <a:latin typeface="Segoe UI Light" pitchFamily="34" charset="0"/>
                <a:ea typeface="+mn-ea"/>
                <a:cs typeface="+mn-cs"/>
              </a:rPr>
              <a:t>There are two types of triggers.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Polling Triggers:</a:t>
            </a:r>
            <a:r>
              <a:rPr lang="en-US" sz="882" b="0" i="0" kern="1200" dirty="0">
                <a:solidFill>
                  <a:schemeClr val="tx1"/>
                </a:solidFill>
                <a:effectLst/>
                <a:latin typeface="Segoe UI Light" pitchFamily="34" charset="0"/>
                <a:ea typeface="+mn-ea"/>
                <a:cs typeface="+mn-cs"/>
              </a:rPr>
              <a:t> These triggers call your service at a specified frequency to check for new data. When new data is available, the trigger causes a new run of your workflow instance with the data as input.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Push Triggers:</a:t>
            </a:r>
            <a:r>
              <a:rPr lang="en-US" sz="882" b="0" i="0" kern="1200" dirty="0">
                <a:solidFill>
                  <a:schemeClr val="tx1"/>
                </a:solidFill>
                <a:effectLst/>
                <a:latin typeface="Segoe UI Light" pitchFamily="34" charset="0"/>
                <a:ea typeface="+mn-ea"/>
                <a:cs typeface="+mn-cs"/>
              </a:rPr>
              <a:t> These triggers listen for data on an endpoint, that is, they wait for an event to occur. The occurrence of this event causes a new run of your workflow instance.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22223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For business-to-business (B2B) workflows and seamless communication with Azure Logic Apps, you can enable enterprise integration scenarios with the Microsoft cloud-based solution called the Enterprise Integration Pack. Organizations can exchange messages electronically, even if they use different protocols and formats. The pack transforms different formats into a format that organizations' systems can interpret and process. Organizations can exchange messages through industry-standard protocols, including AS2, X12, and EDIFACT. You can also secure messages with both encryption and digital signatures.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familiar with BizTalk Server or Microsoft Azure BizTalk Services, the Enterprise Integration features are easy to use because most concepts are similar. One major difference is that Enterprise Integration uses integration accounts to simplify the storage and management of artifacts used in B2B communications.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Architecturally, the Enterprise Integration Pack is based on "integration accounts." These accounts are cloud-based containers that store all your artifacts, like schemas, partners, certificates, maps, and agreements. You can use these artifacts to design, deploy, and maintain your B2B apps and also to build B2B workflows for logic apps. But before you can use these artifacts, you must first link your integration account to your logic app. After that, your logic app can access your integration account's artifacts.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77456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and manage B2B apps with the Enterprise Integration Pack through the Logic App Designer in the </a:t>
            </a:r>
            <a:r>
              <a:rPr lang="en-US" sz="882" b="1" i="0" kern="1200" dirty="0">
                <a:solidFill>
                  <a:schemeClr val="tx1"/>
                </a:solidFill>
                <a:effectLst/>
                <a:latin typeface="Segoe UI Light" pitchFamily="34" charset="0"/>
                <a:ea typeface="+mn-ea"/>
                <a:cs typeface="+mn-cs"/>
              </a:rPr>
              <a:t>Azure portal</a:t>
            </a:r>
            <a:r>
              <a:rPr lang="en-US" sz="882" b="0" i="0" kern="1200" dirty="0">
                <a:solidFill>
                  <a:schemeClr val="tx1"/>
                </a:solidFill>
                <a:effectLst/>
                <a:latin typeface="Segoe UI Light" pitchFamily="34" charset="0"/>
                <a:ea typeface="+mn-ea"/>
                <a:cs typeface="+mn-cs"/>
              </a:rPr>
              <a:t>. You can also manage your logic apps with PowerShell.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Displayed here are the high-level steps that you must take before you can create apps in the Azure 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7056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AZ-203.6</a:t>
            </a:r>
            <a:br>
              <a:rPr lang="en-US" dirty="0"/>
            </a:br>
            <a:r>
              <a:rPr lang="en-US" dirty="0"/>
              <a:t>Module 01: Azure App Services Logic Apps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Creating logic apps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267C-5BC3-4CFC-9AEA-13ACC61C71E3}"/>
              </a:ext>
            </a:extLst>
          </p:cNvPr>
          <p:cNvSpPr>
            <a:spLocks noGrp="1"/>
          </p:cNvSpPr>
          <p:nvPr>
            <p:ph type="title"/>
          </p:nvPr>
        </p:nvSpPr>
        <p:spPr>
          <a:xfrm>
            <a:off x="588263" y="457200"/>
            <a:ext cx="11018520" cy="553998"/>
          </a:xfrm>
        </p:spPr>
        <p:txBody>
          <a:bodyPr/>
          <a:lstStyle/>
          <a:p>
            <a:r>
              <a:rPr lang="en-US" dirty="0"/>
              <a:t>Create logic apps by using Visual Studio</a:t>
            </a:r>
          </a:p>
        </p:txBody>
      </p:sp>
      <p:sp>
        <p:nvSpPr>
          <p:cNvPr id="3" name="Text Placeholder 2">
            <a:extLst>
              <a:ext uri="{FF2B5EF4-FFF2-40B4-BE49-F238E27FC236}">
                <a16:creationId xmlns:a16="http://schemas.microsoft.com/office/drawing/2014/main" id="{F2316A2E-1C7B-41A7-9E93-80D77B27C5EA}"/>
              </a:ext>
            </a:extLst>
          </p:cNvPr>
          <p:cNvSpPr>
            <a:spLocks noGrp="1"/>
          </p:cNvSpPr>
          <p:nvPr>
            <p:ph type="body" sz="quarter" idx="10"/>
          </p:nvPr>
        </p:nvSpPr>
        <p:spPr>
          <a:xfrm>
            <a:off x="584200" y="1435497"/>
            <a:ext cx="11018520" cy="3582519"/>
          </a:xfrm>
        </p:spPr>
        <p:txBody>
          <a:bodyPr/>
          <a:lstStyle/>
          <a:p>
            <a:r>
              <a:rPr lang="en-US" dirty="0">
                <a:latin typeface="+mn-lt"/>
              </a:rPr>
              <a:t>Save time and simplify complex processes with visual design tools</a:t>
            </a:r>
          </a:p>
          <a:p>
            <a:r>
              <a:rPr lang="en-US" dirty="0">
                <a:latin typeface="+mn-lt"/>
              </a:rPr>
              <a:t>Build logic apps from start to finish by using the Logic Apps Designer</a:t>
            </a:r>
          </a:p>
          <a:p>
            <a:pPr lvl="1"/>
            <a:r>
              <a:rPr lang="en-US" dirty="0"/>
              <a:t>Through your browser in the Azure portal</a:t>
            </a:r>
          </a:p>
          <a:p>
            <a:pPr lvl="1"/>
            <a:r>
              <a:rPr lang="en-US" dirty="0"/>
              <a:t>Through Visual Studio</a:t>
            </a:r>
          </a:p>
          <a:p>
            <a:r>
              <a:rPr lang="en-US" dirty="0">
                <a:latin typeface="+mn-lt"/>
              </a:rPr>
              <a:t>Start workflow with a trigger and actions directly in Visual Studio</a:t>
            </a:r>
          </a:p>
          <a:p>
            <a:r>
              <a:rPr lang="en-US" dirty="0">
                <a:latin typeface="+mn-lt"/>
              </a:rPr>
              <a:t>View, edit, and revise templates quickly by using existing code-based tools</a:t>
            </a:r>
          </a:p>
        </p:txBody>
      </p:sp>
    </p:spTree>
    <p:extLst>
      <p:ext uri="{BB962C8B-B14F-4D97-AF65-F5344CB8AC3E}">
        <p14:creationId xmlns:p14="http://schemas.microsoft.com/office/powerpoint/2010/main" val="28118709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of the portal-based Logic Apps Designer displaying a simple logic app that transforms XML content based on a condition.">
            <a:extLst>
              <a:ext uri="{FF2B5EF4-FFF2-40B4-BE49-F238E27FC236}">
                <a16:creationId xmlns:a16="http://schemas.microsoft.com/office/drawing/2014/main" id="{46E30933-6ED3-49D3-AAE1-9725E2F77503}"/>
              </a:ext>
            </a:extLst>
          </p:cNvPr>
          <p:cNvPicPr>
            <a:picLocks noChangeAspect="1"/>
          </p:cNvPicPr>
          <p:nvPr/>
        </p:nvPicPr>
        <p:blipFill>
          <a:blip r:embed="rId3"/>
          <a:stretch>
            <a:fillRect/>
          </a:stretch>
        </p:blipFill>
        <p:spPr>
          <a:xfrm>
            <a:off x="1232514" y="1438656"/>
            <a:ext cx="9528852" cy="5050291"/>
          </a:xfrm>
          <a:prstGeom prst="rect">
            <a:avLst/>
          </a:prstGeom>
        </p:spPr>
      </p:pic>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a:t>
            </a:r>
          </a:p>
        </p:txBody>
      </p:sp>
    </p:spTree>
    <p:extLst>
      <p:ext uri="{BB962C8B-B14F-4D97-AF65-F5344CB8AC3E}">
        <p14:creationId xmlns:p14="http://schemas.microsoft.com/office/powerpoint/2010/main" val="39385343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 – action search</a:t>
            </a:r>
          </a:p>
        </p:txBody>
      </p:sp>
      <p:pic>
        <p:nvPicPr>
          <p:cNvPr id="4" name="Picture 3" descr="Screenshot of the Logic Apps Designer. When you first decide to create an action, you must select an action from the list of available actions. A search bar makes it easier to find the specific action and connector you require.">
            <a:extLst>
              <a:ext uri="{FF2B5EF4-FFF2-40B4-BE49-F238E27FC236}">
                <a16:creationId xmlns:a16="http://schemas.microsoft.com/office/drawing/2014/main" id="{5DA98B75-9FDB-45FE-B5A3-17A688D8C78A}"/>
              </a:ext>
            </a:extLst>
          </p:cNvPr>
          <p:cNvPicPr>
            <a:picLocks noChangeAspect="1"/>
          </p:cNvPicPr>
          <p:nvPr/>
        </p:nvPicPr>
        <p:blipFill>
          <a:blip r:embed="rId3"/>
          <a:stretch>
            <a:fillRect/>
          </a:stretch>
        </p:blipFill>
        <p:spPr>
          <a:xfrm>
            <a:off x="1952624" y="1438656"/>
            <a:ext cx="7444680" cy="4839042"/>
          </a:xfrm>
          <a:prstGeom prst="rect">
            <a:avLst/>
          </a:prstGeom>
        </p:spPr>
      </p:pic>
    </p:spTree>
    <p:extLst>
      <p:ext uri="{BB962C8B-B14F-4D97-AF65-F5344CB8AC3E}">
        <p14:creationId xmlns:p14="http://schemas.microsoft.com/office/powerpoint/2010/main" val="17664051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the Logic Apps Designer. Once an action is selected, you will use the designer to configure the action. The configuration screen will be unique to each action.">
            <a:extLst>
              <a:ext uri="{FF2B5EF4-FFF2-40B4-BE49-F238E27FC236}">
                <a16:creationId xmlns:a16="http://schemas.microsoft.com/office/drawing/2014/main" id="{1336139A-D215-4EB7-B709-4DD61E391C44}"/>
              </a:ext>
            </a:extLst>
          </p:cNvPr>
          <p:cNvPicPr>
            <a:picLocks noChangeAspect="1"/>
          </p:cNvPicPr>
          <p:nvPr/>
        </p:nvPicPr>
        <p:blipFill>
          <a:blip r:embed="rId3"/>
          <a:stretch>
            <a:fillRect/>
          </a:stretch>
        </p:blipFill>
        <p:spPr>
          <a:xfrm>
            <a:off x="1400957" y="1428750"/>
            <a:ext cx="9390086" cy="4225539"/>
          </a:xfrm>
          <a:prstGeom prst="rect">
            <a:avLst/>
          </a:prstGeom>
        </p:spPr>
      </p:pic>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dirty="0"/>
              <a:t>Logic Apps Designer – action configuration</a:t>
            </a:r>
          </a:p>
        </p:txBody>
      </p:sp>
    </p:spTree>
    <p:extLst>
      <p:ext uri="{BB962C8B-B14F-4D97-AF65-F5344CB8AC3E}">
        <p14:creationId xmlns:p14="http://schemas.microsoft.com/office/powerpoint/2010/main" val="3461563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the Logic Apps Designer. A side panel makes it easier to add expressions that reference variables, input and output from other locations in the workflow. In this example, an output of the previous trigger or action is used in the current action.">
            <a:extLst>
              <a:ext uri="{FF2B5EF4-FFF2-40B4-BE49-F238E27FC236}">
                <a16:creationId xmlns:a16="http://schemas.microsoft.com/office/drawing/2014/main" id="{9481D792-637E-4A0A-84D4-10E0CB216063}"/>
              </a:ext>
            </a:extLst>
          </p:cNvPr>
          <p:cNvPicPr>
            <a:picLocks noChangeAspect="1"/>
          </p:cNvPicPr>
          <p:nvPr/>
        </p:nvPicPr>
        <p:blipFill>
          <a:blip r:embed="rId3"/>
          <a:stretch>
            <a:fillRect/>
          </a:stretch>
        </p:blipFill>
        <p:spPr>
          <a:xfrm>
            <a:off x="2083111" y="1438656"/>
            <a:ext cx="8025779" cy="4815467"/>
          </a:xfrm>
          <a:prstGeom prst="rect">
            <a:avLst/>
          </a:prstGeom>
        </p:spPr>
      </p:pic>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dirty="0"/>
              <a:t>Logic Apps Designer – dynamic content</a:t>
            </a:r>
          </a:p>
        </p:txBody>
      </p:sp>
    </p:spTree>
    <p:extLst>
      <p:ext uri="{BB962C8B-B14F-4D97-AF65-F5344CB8AC3E}">
        <p14:creationId xmlns:p14="http://schemas.microsoft.com/office/powerpoint/2010/main" val="11996388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A16B-A923-435F-8DB4-4A9DFFC396B3}"/>
              </a:ext>
            </a:extLst>
          </p:cNvPr>
          <p:cNvSpPr>
            <a:spLocks noGrp="1"/>
          </p:cNvSpPr>
          <p:nvPr>
            <p:ph type="title"/>
          </p:nvPr>
        </p:nvSpPr>
        <p:spPr>
          <a:xfrm>
            <a:off x="585216" y="3033223"/>
            <a:ext cx="9144000" cy="498598"/>
          </a:xfrm>
        </p:spPr>
        <p:txBody>
          <a:bodyPr/>
          <a:lstStyle/>
          <a:p>
            <a:r>
              <a:rPr lang="en-US" dirty="0"/>
              <a:t>Demo: Creating logic apps</a:t>
            </a:r>
          </a:p>
        </p:txBody>
      </p:sp>
      <p:sp>
        <p:nvSpPr>
          <p:cNvPr id="3" name="Text Placeholder 2">
            <a:extLst>
              <a:ext uri="{FF2B5EF4-FFF2-40B4-BE49-F238E27FC236}">
                <a16:creationId xmlns:a16="http://schemas.microsoft.com/office/drawing/2014/main" id="{04BD5B46-AE2C-4126-ACDE-19A2EF4BA68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171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Creating custom connectors for Logic Apps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4C95E3-53EF-4610-8D67-3FDE0835B2A0}"/>
              </a:ext>
            </a:extLst>
          </p:cNvPr>
          <p:cNvSpPr>
            <a:spLocks noGrp="1"/>
          </p:cNvSpPr>
          <p:nvPr>
            <p:ph type="title"/>
          </p:nvPr>
        </p:nvSpPr>
        <p:spPr/>
        <p:txBody>
          <a:bodyPr/>
          <a:lstStyle/>
          <a:p>
            <a:r>
              <a:rPr lang="en-US" dirty="0"/>
              <a:t>Custom connectors</a:t>
            </a:r>
          </a:p>
        </p:txBody>
      </p:sp>
      <p:sp>
        <p:nvSpPr>
          <p:cNvPr id="4" name="Text Placeholder 3">
            <a:extLst>
              <a:ext uri="{FF2B5EF4-FFF2-40B4-BE49-F238E27FC236}">
                <a16:creationId xmlns:a16="http://schemas.microsoft.com/office/drawing/2014/main" id="{87487272-4181-429E-A862-B7910A92953C}"/>
              </a:ext>
            </a:extLst>
          </p:cNvPr>
          <p:cNvSpPr>
            <a:spLocks noGrp="1"/>
          </p:cNvSpPr>
          <p:nvPr>
            <p:ph type="body" sz="quarter" idx="10"/>
          </p:nvPr>
        </p:nvSpPr>
        <p:spPr>
          <a:xfrm>
            <a:off x="584200" y="1435496"/>
            <a:ext cx="7202385" cy="2117503"/>
          </a:xfrm>
        </p:spPr>
        <p:txBody>
          <a:bodyPr/>
          <a:lstStyle/>
          <a:p>
            <a:r>
              <a:rPr lang="en-US" dirty="0">
                <a:latin typeface="+mn-lt"/>
              </a:rPr>
              <a:t>Some APIs, services, and systems are available by using prebuilt connectors</a:t>
            </a:r>
          </a:p>
          <a:p>
            <a:r>
              <a:rPr lang="en-US" dirty="0">
                <a:latin typeface="+mn-lt"/>
              </a:rPr>
              <a:t>Build custom connectors</a:t>
            </a:r>
          </a:p>
          <a:p>
            <a:pPr lvl="1"/>
            <a:r>
              <a:rPr lang="en-US" dirty="0"/>
              <a:t>Function-based</a:t>
            </a:r>
          </a:p>
          <a:p>
            <a:pPr lvl="1"/>
            <a:r>
              <a:rPr lang="en-US" dirty="0"/>
              <a:t>Custom defined triggers and actions</a:t>
            </a:r>
          </a:p>
        </p:txBody>
      </p:sp>
      <p:pic>
        <p:nvPicPr>
          <p:cNvPr id="7" name="Picture 6" descr="This diagram shows a custom connector for an example API that detects sentiment in text. &quot;Text Analytics API&quot; interacts with &quot;custom connectors&quot; which interact with &quot;App or flow&quot; and &quot;logic app&quot;.">
            <a:extLst>
              <a:ext uri="{FF2B5EF4-FFF2-40B4-BE49-F238E27FC236}">
                <a16:creationId xmlns:a16="http://schemas.microsoft.com/office/drawing/2014/main" id="{983EE768-53E8-4216-830C-2232B8E8C2F0}"/>
              </a:ext>
            </a:extLst>
          </p:cNvPr>
          <p:cNvPicPr>
            <a:picLocks noChangeAspect="1"/>
          </p:cNvPicPr>
          <p:nvPr/>
        </p:nvPicPr>
        <p:blipFill rotWithShape="1">
          <a:blip r:embed="rId3"/>
          <a:srcRect l="4895" t="3722" r="8507" b="4648"/>
          <a:stretch/>
        </p:blipFill>
        <p:spPr>
          <a:xfrm>
            <a:off x="7562850" y="228231"/>
            <a:ext cx="4629150" cy="5281589"/>
          </a:xfrm>
          <a:prstGeom prst="rect">
            <a:avLst/>
          </a:prstGeom>
        </p:spPr>
      </p:pic>
      <p:pic>
        <p:nvPicPr>
          <p:cNvPr id="5" name="Picture 4" descr="This diagram shows the high-level flow of tasks involved in creating and using custom connectors. ">
            <a:extLst>
              <a:ext uri="{FF2B5EF4-FFF2-40B4-BE49-F238E27FC236}">
                <a16:creationId xmlns:a16="http://schemas.microsoft.com/office/drawing/2014/main" id="{DDC8E6DF-C5C4-4A2E-AB3E-937E774A6FAC}"/>
              </a:ext>
            </a:extLst>
          </p:cNvPr>
          <p:cNvPicPr>
            <a:picLocks noChangeAspect="1"/>
          </p:cNvPicPr>
          <p:nvPr/>
        </p:nvPicPr>
        <p:blipFill>
          <a:blip r:embed="rId4"/>
          <a:stretch>
            <a:fillRect/>
          </a:stretch>
        </p:blipFill>
        <p:spPr>
          <a:xfrm>
            <a:off x="584201" y="5063835"/>
            <a:ext cx="7542530" cy="1524677"/>
          </a:xfrm>
          <a:prstGeom prst="rect">
            <a:avLst/>
          </a:prstGeom>
        </p:spPr>
      </p:pic>
    </p:spTree>
    <p:extLst>
      <p:ext uri="{BB962C8B-B14F-4D97-AF65-F5344CB8AC3E}">
        <p14:creationId xmlns:p14="http://schemas.microsoft.com/office/powerpoint/2010/main" val="10209541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1314-B927-4A1E-8307-F5CD84FBD1CF}"/>
              </a:ext>
            </a:extLst>
          </p:cNvPr>
          <p:cNvSpPr>
            <a:spLocks noGrp="1"/>
          </p:cNvSpPr>
          <p:nvPr>
            <p:ph type="title"/>
          </p:nvPr>
        </p:nvSpPr>
        <p:spPr>
          <a:xfrm>
            <a:off x="585216" y="2534625"/>
            <a:ext cx="9144000" cy="997196"/>
          </a:xfrm>
        </p:spPr>
        <p:txBody>
          <a:bodyPr/>
          <a:lstStyle/>
          <a:p>
            <a:r>
              <a:rPr lang="en-US" dirty="0"/>
              <a:t>Demo: Create a custom connector in Logic Apps</a:t>
            </a:r>
          </a:p>
        </p:txBody>
      </p:sp>
      <p:sp>
        <p:nvSpPr>
          <p:cNvPr id="4" name="Text Placeholder 3">
            <a:extLst>
              <a:ext uri="{FF2B5EF4-FFF2-40B4-BE49-F238E27FC236}">
                <a16:creationId xmlns:a16="http://schemas.microsoft.com/office/drawing/2014/main" id="{B8FA5D43-F139-459C-B61D-849581B46FA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7405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Azure Logic Apps</a:t>
            </a:r>
          </a:p>
          <a:p>
            <a:pPr marL="342900" indent="-342900">
              <a:buFont typeface="Arial" panose="020B0604020202020204" pitchFamily="34" charset="0"/>
              <a:buChar char="•"/>
            </a:pPr>
            <a:r>
              <a:rPr lang="en-US" dirty="0"/>
              <a:t>Creating logic apps</a:t>
            </a:r>
          </a:p>
          <a:p>
            <a:pPr marL="342900" indent="-342900">
              <a:buFont typeface="Arial" panose="020B0604020202020204" pitchFamily="34" charset="0"/>
              <a:buChar char="•"/>
            </a:pPr>
            <a:r>
              <a:rPr lang="en-US" dirty="0"/>
              <a:t>Creating custom connectors for logic apps</a:t>
            </a:r>
          </a:p>
          <a:p>
            <a:pPr marL="342900" indent="-342900">
              <a:buFont typeface="Arial" panose="020B0604020202020204" pitchFamily="34" charset="0"/>
              <a:buChar char="•"/>
            </a:pPr>
            <a:r>
              <a:rPr lang="en-US" dirty="0"/>
              <a:t>Creating a custom template for logic apps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Creating a custom template for logic apps</a:t>
            </a:r>
          </a:p>
        </p:txBody>
      </p:sp>
    </p:spTree>
    <p:extLst>
      <p:ext uri="{BB962C8B-B14F-4D97-AF65-F5344CB8AC3E}">
        <p14:creationId xmlns:p14="http://schemas.microsoft.com/office/powerpoint/2010/main" val="94359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Deployment templates</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3262432"/>
          </a:xfrm>
        </p:spPr>
        <p:txBody>
          <a:bodyPr/>
          <a:lstStyle/>
          <a:p>
            <a:r>
              <a:rPr lang="en-US" dirty="0">
                <a:latin typeface="+mn-lt"/>
              </a:rPr>
              <a:t>JSON template to build a Logic App workflow</a:t>
            </a:r>
          </a:p>
          <a:p>
            <a:pPr lvl="1"/>
            <a:r>
              <a:rPr lang="en-US" dirty="0"/>
              <a:t>Three basic components of a logic app represented as JSON objects</a:t>
            </a:r>
          </a:p>
          <a:p>
            <a:pPr lvl="2"/>
            <a:r>
              <a:rPr lang="en-US" sz="1800" dirty="0"/>
              <a:t>Logic app resource</a:t>
            </a:r>
          </a:p>
          <a:p>
            <a:pPr lvl="2"/>
            <a:r>
              <a:rPr lang="en-US" sz="1800" dirty="0"/>
              <a:t>Workflow definition</a:t>
            </a:r>
          </a:p>
          <a:p>
            <a:pPr lvl="2"/>
            <a:r>
              <a:rPr lang="en-US" sz="1800" dirty="0"/>
              <a:t>Connections</a:t>
            </a:r>
          </a:p>
          <a:p>
            <a:r>
              <a:rPr lang="en-US" dirty="0">
                <a:latin typeface="+mn-lt"/>
              </a:rPr>
              <a:t>Can be extracted from existing workflows</a:t>
            </a:r>
          </a:p>
          <a:p>
            <a:r>
              <a:rPr lang="en-US" dirty="0">
                <a:latin typeface="+mn-lt"/>
              </a:rPr>
              <a:t>Templates can be deployed by using Azure Resource Manager templates</a:t>
            </a:r>
          </a:p>
        </p:txBody>
      </p:sp>
    </p:spTree>
    <p:extLst>
      <p:ext uri="{BB962C8B-B14F-4D97-AF65-F5344CB8AC3E}">
        <p14:creationId xmlns:p14="http://schemas.microsoft.com/office/powerpoint/2010/main" val="14832482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a:t>
            </a:r>
          </a:p>
        </p:txBody>
      </p:sp>
      <p:sp>
        <p:nvSpPr>
          <p:cNvPr id="3" name="Text Placeholder 2">
            <a:extLst>
              <a:ext uri="{FF2B5EF4-FFF2-40B4-BE49-F238E27FC236}">
                <a16:creationId xmlns:a16="http://schemas.microsoft.com/office/drawing/2014/main" id="{AC088267-069C-4668-BB26-048C42830D3D}"/>
              </a:ext>
            </a:extLst>
          </p:cNvPr>
          <p:cNvSpPr>
            <a:spLocks noGrp="1"/>
          </p:cNvSpPr>
          <p:nvPr>
            <p:ph type="body" sz="quarter" idx="10"/>
          </p:nvPr>
        </p:nvSpPr>
        <p:spPr>
          <a:xfrm>
            <a:off x="597788" y="1118172"/>
            <a:ext cx="11018520" cy="5269135"/>
          </a:xfrm>
        </p:spPr>
        <p:txBody>
          <a:bodyPr/>
          <a:lstStyle/>
          <a:p>
            <a:endParaRPr lang="en-US" sz="1600" dirty="0"/>
          </a:p>
          <a:p>
            <a:r>
              <a:rPr lang="en-US" sz="1600" dirty="0"/>
              <a:t>	"$schema": "</a:t>
            </a:r>
            <a:r>
              <a:rPr lang="en-US" sz="1100" dirty="0"/>
              <a:t>http://schema.management.azure.com/providers/</a:t>
            </a:r>
            <a:r>
              <a:rPr lang="en-US" sz="1100" dirty="0" err="1"/>
              <a:t>Microsoft.Logic</a:t>
            </a:r>
            <a:r>
              <a:rPr lang="en-US" sz="1100" dirty="0"/>
              <a:t>/schemas/2016-06-01/</a:t>
            </a:r>
            <a:r>
              <a:rPr lang="en-US" sz="1100" dirty="0" err="1"/>
              <a:t>workflowdefinition.json</a:t>
            </a:r>
            <a:r>
              <a:rPr lang="en-US" sz="1100" dirty="0"/>
              <a:t>#</a:t>
            </a:r>
            <a:r>
              <a:rPr lang="en-US" sz="1600" dirty="0"/>
              <a:t>",</a:t>
            </a:r>
          </a:p>
          <a:p>
            <a:r>
              <a:rPr lang="en-US" sz="1600" dirty="0"/>
              <a:t>	"</a:t>
            </a:r>
            <a:r>
              <a:rPr lang="en-US" sz="1600" dirty="0" err="1"/>
              <a:t>contentVersion</a:t>
            </a:r>
            <a:r>
              <a:rPr lang="en-US" sz="1600" dirty="0"/>
              <a:t>": "1.0.0.0",</a:t>
            </a:r>
          </a:p>
          <a:p>
            <a:r>
              <a:rPr lang="en-US" sz="1600" dirty="0"/>
              <a:t>	"parameters": {</a:t>
            </a:r>
          </a:p>
          <a:p>
            <a:r>
              <a:rPr lang="en-US" sz="1600" dirty="0"/>
              <a:t>		"</a:t>
            </a:r>
            <a:r>
              <a:rPr lang="en-US" sz="1600" dirty="0" err="1"/>
              <a:t>testUri</a:t>
            </a:r>
            <a:r>
              <a:rPr lang="en-US" sz="1600" dirty="0"/>
              <a:t>": {</a:t>
            </a:r>
          </a:p>
          <a:p>
            <a:r>
              <a:rPr lang="en-US" sz="1600" dirty="0"/>
              <a:t>			"type": "string",</a:t>
            </a:r>
          </a:p>
          <a:p>
            <a:r>
              <a:rPr lang="en-US" sz="1600" dirty="0"/>
              <a:t>			"</a:t>
            </a:r>
            <a:r>
              <a:rPr lang="en-US" sz="1600" dirty="0" err="1"/>
              <a:t>defaultValue</a:t>
            </a:r>
            <a:r>
              <a:rPr lang="en-US" sz="1600" dirty="0"/>
              <a:t>": "[parameters('</a:t>
            </a:r>
            <a:r>
              <a:rPr lang="en-US" sz="1600" dirty="0" err="1"/>
              <a:t>testUri</a:t>
            </a:r>
            <a:r>
              <a:rPr lang="en-US" sz="1600" dirty="0"/>
              <a:t>')]"</a:t>
            </a:r>
          </a:p>
          <a:p>
            <a:r>
              <a:rPr lang="en-US" sz="1600" dirty="0"/>
              <a:t>		}</a:t>
            </a:r>
          </a:p>
          <a:p>
            <a:r>
              <a:rPr lang="en-US" sz="1600" dirty="0"/>
              <a:t>	},</a:t>
            </a:r>
          </a:p>
          <a:p>
            <a:r>
              <a:rPr lang="en-US" sz="1600" dirty="0"/>
              <a:t>	"triggers": {</a:t>
            </a:r>
          </a:p>
          <a:p>
            <a:r>
              <a:rPr lang="en-US" sz="1600" dirty="0"/>
              <a:t>		"recurrence": {</a:t>
            </a:r>
          </a:p>
          <a:p>
            <a:r>
              <a:rPr lang="en-US" sz="1600" dirty="0"/>
              <a:t>			"type": "recurrence",</a:t>
            </a:r>
          </a:p>
          <a:p>
            <a:r>
              <a:rPr lang="en-US" sz="1600" dirty="0"/>
              <a:t>			"recurrence": {</a:t>
            </a:r>
          </a:p>
          <a:p>
            <a:r>
              <a:rPr lang="en-US" sz="1600" dirty="0"/>
              <a:t>				"frequency": "Hour",</a:t>
            </a:r>
          </a:p>
          <a:p>
            <a:r>
              <a:rPr lang="en-US" sz="1600" dirty="0"/>
              <a:t>				"interval": 1</a:t>
            </a:r>
          </a:p>
          <a:p>
            <a:r>
              <a:rPr lang="en-US" sz="1600" dirty="0"/>
              <a:t>			}</a:t>
            </a:r>
          </a:p>
          <a:p>
            <a:r>
              <a:rPr lang="en-US" sz="1600" dirty="0"/>
              <a:t>		}</a:t>
            </a:r>
          </a:p>
          <a:p>
            <a:r>
              <a:rPr lang="en-US" sz="1600" dirty="0"/>
              <a:t>	}</a:t>
            </a:r>
          </a:p>
        </p:txBody>
      </p:sp>
    </p:spTree>
    <p:extLst>
      <p:ext uri="{BB962C8B-B14F-4D97-AF65-F5344CB8AC3E}">
        <p14:creationId xmlns:p14="http://schemas.microsoft.com/office/powerpoint/2010/main" val="20225034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 (continued)</a:t>
            </a:r>
          </a:p>
        </p:txBody>
      </p:sp>
      <p:sp>
        <p:nvSpPr>
          <p:cNvPr id="3" name="Text Placeholder 2">
            <a:extLst>
              <a:ext uri="{FF2B5EF4-FFF2-40B4-BE49-F238E27FC236}">
                <a16:creationId xmlns:a16="http://schemas.microsoft.com/office/drawing/2014/main" id="{AC088267-069C-4668-BB26-048C42830D3D}"/>
              </a:ext>
            </a:extLst>
          </p:cNvPr>
          <p:cNvSpPr>
            <a:spLocks noGrp="1"/>
          </p:cNvSpPr>
          <p:nvPr>
            <p:ph type="body" sz="quarter" idx="10"/>
          </p:nvPr>
        </p:nvSpPr>
        <p:spPr>
          <a:xfrm>
            <a:off x="597788" y="1446213"/>
            <a:ext cx="9146287" cy="3496342"/>
          </a:xfrm>
        </p:spPr>
        <p:txBody>
          <a:bodyPr/>
          <a:lstStyle/>
          <a:p>
            <a:r>
              <a:rPr lang="en-US" sz="1600" dirty="0"/>
              <a:t>	"actions": {</a:t>
            </a:r>
          </a:p>
          <a:p>
            <a:r>
              <a:rPr lang="en-US" sz="1600" dirty="0"/>
              <a:t>		"http": {</a:t>
            </a:r>
          </a:p>
          <a:p>
            <a:r>
              <a:rPr lang="en-US" sz="1600" dirty="0"/>
              <a:t>			"type": "Http",</a:t>
            </a:r>
          </a:p>
          <a:p>
            <a:r>
              <a:rPr lang="en-US" sz="1600" dirty="0"/>
              <a:t>			"inputs": {</a:t>
            </a:r>
          </a:p>
          <a:p>
            <a:r>
              <a:rPr lang="en-US" sz="1600" dirty="0"/>
              <a:t>				"method": "GET",</a:t>
            </a:r>
          </a:p>
          <a:p>
            <a:r>
              <a:rPr lang="en-US" sz="1600" dirty="0"/>
              <a:t>				"</a:t>
            </a:r>
            <a:r>
              <a:rPr lang="en-US" sz="1600" dirty="0" err="1"/>
              <a:t>uri</a:t>
            </a:r>
            <a:r>
              <a:rPr lang="en-US" sz="1600" dirty="0"/>
              <a:t>": "@parameters('</a:t>
            </a:r>
            <a:r>
              <a:rPr lang="en-US" sz="1600" dirty="0" err="1"/>
              <a:t>testUri</a:t>
            </a:r>
            <a:r>
              <a:rPr lang="en-US" sz="1600" dirty="0"/>
              <a:t>')"</a:t>
            </a:r>
          </a:p>
          <a:p>
            <a:r>
              <a:rPr lang="en-US" sz="1600" dirty="0"/>
              <a:t>			},</a:t>
            </a:r>
          </a:p>
          <a:p>
            <a:r>
              <a:rPr lang="en-US" sz="1600" dirty="0"/>
              <a:t>			"</a:t>
            </a:r>
            <a:r>
              <a:rPr lang="en-US" sz="1600" dirty="0" err="1"/>
              <a:t>runAfter</a:t>
            </a:r>
            <a:r>
              <a:rPr lang="en-US" sz="1600" dirty="0"/>
              <a:t>": {}</a:t>
            </a:r>
          </a:p>
          <a:p>
            <a:r>
              <a:rPr lang="en-US" sz="1600" dirty="0"/>
              <a:t>		}</a:t>
            </a:r>
          </a:p>
          <a:p>
            <a:r>
              <a:rPr lang="en-US" sz="1600" dirty="0"/>
              <a:t>	},</a:t>
            </a:r>
          </a:p>
          <a:p>
            <a:r>
              <a:rPr lang="en-US" sz="1600" dirty="0"/>
              <a:t>	"outputs": {}</a:t>
            </a:r>
          </a:p>
          <a:p>
            <a:r>
              <a:rPr lang="en-US" sz="1600" dirty="0"/>
              <a:t>}</a:t>
            </a:r>
          </a:p>
        </p:txBody>
      </p:sp>
    </p:spTree>
    <p:extLst>
      <p:ext uri="{BB962C8B-B14F-4D97-AF65-F5344CB8AC3E}">
        <p14:creationId xmlns:p14="http://schemas.microsoft.com/office/powerpoint/2010/main" val="33031488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2203680"/>
          </a:xfrm>
        </p:spPr>
        <p:txBody>
          <a:bodyPr/>
          <a:lstStyle/>
          <a:p>
            <a:r>
              <a:rPr lang="en-US" dirty="0">
                <a:latin typeface="+mn-lt"/>
              </a:rPr>
              <a:t>Visual Studio tools for Logic Apps</a:t>
            </a:r>
          </a:p>
          <a:p>
            <a:pPr lvl="1"/>
            <a:r>
              <a:rPr lang="en-US" dirty="0"/>
              <a:t>Either generate from a visual workflow or author JSON directly</a:t>
            </a:r>
          </a:p>
          <a:p>
            <a:r>
              <a:rPr lang="en-US" dirty="0">
                <a:latin typeface="+mn-lt"/>
              </a:rPr>
              <a:t>Using the </a:t>
            </a:r>
            <a:r>
              <a:rPr lang="en-US" b="1" dirty="0">
                <a:latin typeface="+mn-lt"/>
              </a:rPr>
              <a:t>Code </a:t>
            </a:r>
            <a:r>
              <a:rPr lang="en-US" dirty="0">
                <a:latin typeface="+mn-lt"/>
              </a:rPr>
              <a:t>tab in the Azure portal</a:t>
            </a:r>
          </a:p>
          <a:p>
            <a:pPr lvl="1"/>
            <a:r>
              <a:rPr lang="en-US" dirty="0"/>
              <a:t>Generate from existing visual workflow</a:t>
            </a:r>
          </a:p>
          <a:p>
            <a:r>
              <a:rPr lang="en-US" dirty="0">
                <a:latin typeface="+mn-lt"/>
              </a:rPr>
              <a:t>Use a logic app template creator PowerShell module</a:t>
            </a:r>
          </a:p>
        </p:txBody>
      </p:sp>
    </p:spTree>
    <p:extLst>
      <p:ext uri="{BB962C8B-B14F-4D97-AF65-F5344CB8AC3E}">
        <p14:creationId xmlns:p14="http://schemas.microsoft.com/office/powerpoint/2010/main" val="693667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 – Azure PowerShell</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8263" y="1436688"/>
            <a:ext cx="11018520" cy="1218795"/>
          </a:xfrm>
        </p:spPr>
        <p:txBody>
          <a:bodyPr/>
          <a:lstStyle/>
          <a:p>
            <a:r>
              <a:rPr lang="en-US" sz="1800" dirty="0"/>
              <a:t>Install-Module -Name </a:t>
            </a:r>
            <a:r>
              <a:rPr lang="en-US" sz="1800" dirty="0" err="1"/>
              <a:t>LogicAppTemplate</a:t>
            </a:r>
            <a:endParaRPr lang="en-US" sz="1800" dirty="0"/>
          </a:p>
          <a:p>
            <a:endParaRPr lang="en-US" sz="1800" dirty="0"/>
          </a:p>
          <a:p>
            <a:r>
              <a:rPr lang="en-US" sz="1800" dirty="0" err="1"/>
              <a:t>armclient</a:t>
            </a:r>
            <a:r>
              <a:rPr lang="en-US" sz="1800" dirty="0"/>
              <a:t> token $</a:t>
            </a:r>
            <a:r>
              <a:rPr lang="en-US" sz="1800" dirty="0" err="1"/>
              <a:t>SubscriptionId</a:t>
            </a:r>
            <a:r>
              <a:rPr lang="en-US" sz="1800" dirty="0"/>
              <a:t> | Get-</a:t>
            </a:r>
            <a:r>
              <a:rPr lang="en-US" sz="1800" dirty="0" err="1"/>
              <a:t>LogicAppTemplate</a:t>
            </a:r>
            <a:r>
              <a:rPr lang="en-US" sz="1800" dirty="0"/>
              <a:t> -</a:t>
            </a:r>
            <a:r>
              <a:rPr lang="en-US" sz="1800" dirty="0" err="1"/>
              <a:t>LogicApp</a:t>
            </a:r>
            <a:r>
              <a:rPr lang="en-US" sz="1800" dirty="0"/>
              <a:t> </a:t>
            </a:r>
            <a:r>
              <a:rPr lang="en-US" sz="1800" dirty="0" err="1"/>
              <a:t>MyApp</a:t>
            </a:r>
            <a:r>
              <a:rPr lang="en-US" sz="1800" dirty="0"/>
              <a:t> -</a:t>
            </a:r>
            <a:r>
              <a:rPr lang="en-US" sz="1800" dirty="0" err="1"/>
              <a:t>ResourceGroup</a:t>
            </a:r>
            <a:r>
              <a:rPr lang="en-US" sz="1800" dirty="0"/>
              <a:t> </a:t>
            </a:r>
            <a:r>
              <a:rPr lang="en-US" sz="1800" dirty="0" err="1"/>
              <a:t>MyRG</a:t>
            </a:r>
            <a:r>
              <a:rPr lang="en-US" sz="1800" dirty="0"/>
              <a:t> -</a:t>
            </a:r>
            <a:r>
              <a:rPr lang="en-US" sz="1800" dirty="0" err="1"/>
              <a:t>SubscriptionId</a:t>
            </a:r>
            <a:r>
              <a:rPr lang="en-US" sz="1800" dirty="0"/>
              <a:t> $</a:t>
            </a:r>
            <a:r>
              <a:rPr lang="en-US" sz="1800" dirty="0" err="1"/>
              <a:t>SubscriptionId</a:t>
            </a:r>
            <a:r>
              <a:rPr lang="en-US" sz="1800" dirty="0"/>
              <a:t> -Verbose | Out-File C:\template.json</a:t>
            </a:r>
          </a:p>
        </p:txBody>
      </p:sp>
    </p:spTree>
    <p:extLst>
      <p:ext uri="{BB962C8B-B14F-4D97-AF65-F5344CB8AC3E}">
        <p14:creationId xmlns:p14="http://schemas.microsoft.com/office/powerpoint/2010/main" val="21813624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Function App example</a:t>
            </a:r>
          </a:p>
        </p:txBody>
      </p:sp>
      <p:sp>
        <p:nvSpPr>
          <p:cNvPr id="4" name="Text Placeholder 3">
            <a:extLst>
              <a:ext uri="{FF2B5EF4-FFF2-40B4-BE49-F238E27FC236}">
                <a16:creationId xmlns:a16="http://schemas.microsoft.com/office/drawing/2014/main" id="{E004014F-D2F4-480D-825E-6E1C07FF319A}"/>
              </a:ext>
            </a:extLst>
          </p:cNvPr>
          <p:cNvSpPr>
            <a:spLocks noGrp="1"/>
          </p:cNvSpPr>
          <p:nvPr>
            <p:ph type="body" sz="quarter" idx="10"/>
          </p:nvPr>
        </p:nvSpPr>
        <p:spPr>
          <a:xfrm>
            <a:off x="588263" y="1436688"/>
            <a:ext cx="11018520" cy="4875181"/>
          </a:xfrm>
        </p:spPr>
        <p:txBody>
          <a:bodyPr/>
          <a:lstStyle/>
          <a:p>
            <a:r>
              <a:rPr lang="en-US" sz="1800" dirty="0"/>
              <a:t>"parameters":{</a:t>
            </a:r>
          </a:p>
          <a:p>
            <a:r>
              <a:rPr lang="en-US" sz="1800" dirty="0"/>
              <a:t>    "</a:t>
            </a:r>
            <a:r>
              <a:rPr lang="en-US" sz="1800" dirty="0" err="1"/>
              <a:t>functionName</a:t>
            </a:r>
            <a:r>
              <a:rPr lang="en-US" sz="1800" dirty="0"/>
              <a:t>": { "</a:t>
            </a:r>
            <a:r>
              <a:rPr lang="en-US" sz="1800" dirty="0" err="1"/>
              <a:t>type":"string</a:t>
            </a:r>
            <a:r>
              <a:rPr lang="en-US" sz="1800" dirty="0"/>
              <a:t>", "minLength":1, "</a:t>
            </a:r>
            <a:r>
              <a:rPr lang="en-US" sz="1800" dirty="0" err="1"/>
              <a:t>defaultValue</a:t>
            </a:r>
            <a:r>
              <a:rPr lang="en-US" sz="1800" dirty="0"/>
              <a:t>":"&lt;</a:t>
            </a:r>
            <a:r>
              <a:rPr lang="en-US" sz="1800" dirty="0" err="1"/>
              <a:t>FunctionName</a:t>
            </a:r>
            <a:r>
              <a:rPr lang="en-US" sz="1800" dirty="0"/>
              <a:t>&gt;" }</a:t>
            </a:r>
          </a:p>
          <a:p>
            <a:r>
              <a:rPr lang="en-US" sz="1800" dirty="0"/>
              <a:t>},</a:t>
            </a:r>
          </a:p>
          <a:p>
            <a:r>
              <a:rPr lang="en-US" sz="1800" dirty="0"/>
              <a:t>...</a:t>
            </a:r>
          </a:p>
          <a:p>
            <a:r>
              <a:rPr lang="en-US" sz="1800" dirty="0"/>
              <a:t>"</a:t>
            </a:r>
            <a:r>
              <a:rPr lang="en-US" sz="1800" dirty="0" err="1"/>
              <a:t>MyFunction</a:t>
            </a:r>
            <a:r>
              <a:rPr lang="en-US" sz="1800" dirty="0"/>
              <a:t>": {</a:t>
            </a:r>
          </a:p>
          <a:p>
            <a:r>
              <a:rPr lang="en-US" sz="1800" dirty="0"/>
              <a:t>    "type": "Function",</a:t>
            </a:r>
          </a:p>
          <a:p>
            <a:r>
              <a:rPr lang="en-US" sz="1800" dirty="0"/>
              <a:t>    "inputs": {</a:t>
            </a:r>
          </a:p>
          <a:p>
            <a:r>
              <a:rPr lang="en-US" sz="1800" dirty="0"/>
              <a:t>        "body":{},</a:t>
            </a:r>
          </a:p>
          <a:p>
            <a:r>
              <a:rPr lang="en-US" sz="1800" dirty="0"/>
              <a:t>        "function":{</a:t>
            </a:r>
          </a:p>
          <a:p>
            <a:r>
              <a:rPr lang="en-US" sz="1800" dirty="0"/>
              <a:t>            "id":"[</a:t>
            </a:r>
            <a:r>
              <a:rPr lang="en-US" sz="1800" dirty="0" err="1"/>
              <a:t>resourceid</a:t>
            </a:r>
            <a:r>
              <a:rPr lang="en-US" sz="1800" dirty="0"/>
              <a:t>('</a:t>
            </a:r>
            <a:r>
              <a:rPr lang="en-US" sz="1800" dirty="0" err="1"/>
              <a:t>Microsoft.Web</a:t>
            </a:r>
            <a:r>
              <a:rPr lang="en-US" sz="1800" dirty="0"/>
              <a:t>/sites/functions','</a:t>
            </a:r>
            <a:r>
              <a:rPr lang="en-US" sz="1800" dirty="0" err="1"/>
              <a:t>functionApp</a:t>
            </a:r>
            <a:r>
              <a:rPr lang="en-US" sz="1800" dirty="0"/>
              <a:t>’, 			parameters('</a:t>
            </a:r>
            <a:r>
              <a:rPr lang="en-US" sz="1800" dirty="0" err="1"/>
              <a:t>functionName</a:t>
            </a:r>
            <a:r>
              <a:rPr lang="en-US" sz="1800" dirty="0"/>
              <a:t>'))]"</a:t>
            </a:r>
          </a:p>
          <a:p>
            <a:r>
              <a:rPr lang="en-US" sz="1800" dirty="0"/>
              <a:t>        }</a:t>
            </a:r>
          </a:p>
          <a:p>
            <a:r>
              <a:rPr lang="en-US" sz="1800" dirty="0"/>
              <a:t>    },</a:t>
            </a:r>
          </a:p>
          <a:p>
            <a:r>
              <a:rPr lang="en-US" sz="1800" dirty="0"/>
              <a:t>    "</a:t>
            </a:r>
            <a:r>
              <a:rPr lang="en-US" sz="1800" dirty="0" err="1"/>
              <a:t>runAfter</a:t>
            </a:r>
            <a:r>
              <a:rPr lang="en-US" sz="1800" dirty="0"/>
              <a:t>":{}</a:t>
            </a:r>
          </a:p>
          <a:p>
            <a:r>
              <a:rPr lang="en-US" sz="1800" dirty="0"/>
              <a:t>}</a:t>
            </a:r>
          </a:p>
        </p:txBody>
      </p:sp>
    </p:spTree>
    <p:extLst>
      <p:ext uri="{BB962C8B-B14F-4D97-AF65-F5344CB8AC3E}">
        <p14:creationId xmlns:p14="http://schemas.microsoft.com/office/powerpoint/2010/main" val="41583862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Service Bus example</a:t>
            </a:r>
          </a:p>
        </p:txBody>
      </p:sp>
      <p:sp>
        <p:nvSpPr>
          <p:cNvPr id="4" name="Text Placeholder 3">
            <a:extLst>
              <a:ext uri="{FF2B5EF4-FFF2-40B4-BE49-F238E27FC236}">
                <a16:creationId xmlns:a16="http://schemas.microsoft.com/office/drawing/2014/main" id="{E004014F-D2F4-480D-825E-6E1C07FF319A}"/>
              </a:ext>
            </a:extLst>
          </p:cNvPr>
          <p:cNvSpPr>
            <a:spLocks noGrp="1"/>
          </p:cNvSpPr>
          <p:nvPr>
            <p:ph type="body" sz="quarter" idx="10"/>
          </p:nvPr>
        </p:nvSpPr>
        <p:spPr>
          <a:xfrm>
            <a:off x="588263" y="1436688"/>
            <a:ext cx="11018520" cy="5207579"/>
          </a:xfrm>
        </p:spPr>
        <p:txBody>
          <a:bodyPr/>
          <a:lstStyle/>
          <a:p>
            <a:r>
              <a:rPr lang="en-US" sz="1800" dirty="0"/>
              <a:t>"</a:t>
            </a:r>
            <a:r>
              <a:rPr lang="en-US" sz="1800" dirty="0" err="1"/>
              <a:t>Send_message</a:t>
            </a:r>
            <a:r>
              <a:rPr lang="en-US" sz="1800" dirty="0"/>
              <a:t>": {</a:t>
            </a:r>
          </a:p>
          <a:p>
            <a:r>
              <a:rPr lang="en-US" sz="1800" dirty="0"/>
              <a:t>    "type": "</a:t>
            </a:r>
            <a:r>
              <a:rPr lang="en-US" sz="1800" dirty="0" err="1"/>
              <a:t>ApiConnection</a:t>
            </a:r>
            <a:r>
              <a:rPr lang="en-US" sz="1800" dirty="0"/>
              <a:t>",</a:t>
            </a:r>
          </a:p>
          <a:p>
            <a:r>
              <a:rPr lang="en-US" sz="1800" dirty="0"/>
              <a:t>        "inputs": {</a:t>
            </a:r>
          </a:p>
          <a:p>
            <a:r>
              <a:rPr lang="en-US" sz="1800" dirty="0"/>
              <a:t>            "host": {</a:t>
            </a:r>
          </a:p>
          <a:p>
            <a:r>
              <a:rPr lang="en-US" sz="1800" dirty="0"/>
              <a:t>                "connection": {</a:t>
            </a:r>
          </a:p>
          <a:p>
            <a:r>
              <a:rPr lang="en-US" sz="1800" dirty="0"/>
              <a:t>                    "name": "@parameters('$connections')['</a:t>
            </a:r>
            <a:r>
              <a:rPr lang="en-US" sz="1800" dirty="0" err="1"/>
              <a:t>servicebus</a:t>
            </a:r>
            <a:r>
              <a:rPr lang="en-US" sz="1800" dirty="0"/>
              <a:t>']['</a:t>
            </a:r>
            <a:r>
              <a:rPr lang="en-US" sz="1800" dirty="0" err="1"/>
              <a:t>connectionId</a:t>
            </a:r>
            <a:r>
              <a:rPr lang="en-US" sz="1800" dirty="0"/>
              <a:t>']"</a:t>
            </a:r>
          </a:p>
          <a:p>
            <a:r>
              <a:rPr lang="en-US" sz="1800" dirty="0"/>
              <a:t>                }</a:t>
            </a:r>
          </a:p>
          <a:p>
            <a:r>
              <a:rPr lang="en-US" sz="1800" dirty="0"/>
              <a:t>            },</a:t>
            </a:r>
          </a:p>
          <a:p>
            <a:r>
              <a:rPr lang="en-US" sz="1800" dirty="0"/>
              <a:t>            "method": "post",</a:t>
            </a:r>
          </a:p>
          <a:p>
            <a:r>
              <a:rPr lang="en-US" sz="1800" dirty="0"/>
              <a:t>            "path": "[</a:t>
            </a:r>
            <a:r>
              <a:rPr lang="en-US" sz="1800" dirty="0" err="1"/>
              <a:t>concat</a:t>
            </a:r>
            <a:r>
              <a:rPr lang="en-US" sz="1800" dirty="0"/>
              <a:t>('/@{</a:t>
            </a:r>
            <a:r>
              <a:rPr lang="en-US" sz="1800" dirty="0" err="1"/>
              <a:t>encodeURIComponent</a:t>
            </a:r>
            <a:r>
              <a:rPr lang="en-US" sz="1800" dirty="0"/>
              <a:t>(''', parameters('</a:t>
            </a:r>
            <a:r>
              <a:rPr lang="en-US" sz="1800" dirty="0" err="1"/>
              <a:t>queueuname</a:t>
            </a:r>
            <a:r>
              <a:rPr lang="en-US" sz="1800" dirty="0"/>
              <a:t>'), ''')}/messages')]",</a:t>
            </a:r>
          </a:p>
          <a:p>
            <a:r>
              <a:rPr lang="en-US" sz="1800" dirty="0"/>
              <a:t>            "body": { "</a:t>
            </a:r>
            <a:r>
              <a:rPr lang="en-US" sz="1800" dirty="0" err="1"/>
              <a:t>ContentData</a:t>
            </a:r>
            <a:r>
              <a:rPr lang="en-US" sz="1800" dirty="0"/>
              <a:t>": "@{base64(</a:t>
            </a:r>
            <a:r>
              <a:rPr lang="en-US" sz="1800" dirty="0" err="1"/>
              <a:t>triggerBody</a:t>
            </a:r>
            <a:r>
              <a:rPr lang="en-US" sz="1800" dirty="0"/>
              <a:t>())}“ },</a:t>
            </a:r>
          </a:p>
          <a:p>
            <a:r>
              <a:rPr lang="en-US" sz="1800" dirty="0"/>
              <a:t>            "queries": { "</a:t>
            </a:r>
            <a:r>
              <a:rPr lang="en-US" sz="1800" dirty="0" err="1"/>
              <a:t>systemProperties</a:t>
            </a:r>
            <a:r>
              <a:rPr lang="en-US" sz="1800" dirty="0"/>
              <a:t>": "None“ }</a:t>
            </a:r>
          </a:p>
          <a:p>
            <a:r>
              <a:rPr lang="en-US" sz="1800" dirty="0"/>
              <a:t>        },</a:t>
            </a:r>
          </a:p>
          <a:p>
            <a:r>
              <a:rPr lang="en-US" sz="1800" dirty="0"/>
              <a:t>        "</a:t>
            </a:r>
            <a:r>
              <a:rPr lang="en-US" sz="1800" dirty="0" err="1"/>
              <a:t>runAfter</a:t>
            </a:r>
            <a:r>
              <a:rPr lang="en-US" sz="1800" dirty="0"/>
              <a:t>": {}</a:t>
            </a:r>
          </a:p>
          <a:p>
            <a:r>
              <a:rPr lang="en-US" sz="1800" dirty="0"/>
              <a:t>}</a:t>
            </a:r>
          </a:p>
        </p:txBody>
      </p:sp>
    </p:spTree>
    <p:extLst>
      <p:ext uri="{BB962C8B-B14F-4D97-AF65-F5344CB8AC3E}">
        <p14:creationId xmlns:p14="http://schemas.microsoft.com/office/powerpoint/2010/main" val="37210612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847B-DB46-47C4-BE05-66CD22A984E9}"/>
              </a:ext>
            </a:extLst>
          </p:cNvPr>
          <p:cNvSpPr>
            <a:spLocks noGrp="1"/>
          </p:cNvSpPr>
          <p:nvPr>
            <p:ph type="title"/>
          </p:nvPr>
        </p:nvSpPr>
        <p:spPr>
          <a:xfrm>
            <a:off x="585216" y="2534625"/>
            <a:ext cx="9144000" cy="997196"/>
          </a:xfrm>
        </p:spPr>
        <p:txBody>
          <a:bodyPr/>
          <a:lstStyle/>
          <a:p>
            <a:r>
              <a:rPr lang="en-US" dirty="0"/>
              <a:t>Demo: Adding your logic app to an existing resource group</a:t>
            </a:r>
          </a:p>
        </p:txBody>
      </p:sp>
      <p:sp>
        <p:nvSpPr>
          <p:cNvPr id="4" name="Text Placeholder 3">
            <a:extLst>
              <a:ext uri="{FF2B5EF4-FFF2-40B4-BE49-F238E27FC236}">
                <a16:creationId xmlns:a16="http://schemas.microsoft.com/office/drawing/2014/main" id="{85A8588F-0282-414C-B765-B7EBFF8182A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6488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847B-DB46-47C4-BE05-66CD22A984E9}"/>
              </a:ext>
            </a:extLst>
          </p:cNvPr>
          <p:cNvSpPr>
            <a:spLocks noGrp="1"/>
          </p:cNvSpPr>
          <p:nvPr>
            <p:ph type="title"/>
          </p:nvPr>
        </p:nvSpPr>
        <p:spPr/>
        <p:txBody>
          <a:bodyPr/>
          <a:lstStyle/>
          <a:p>
            <a:r>
              <a:rPr lang="en-US" dirty="0"/>
              <a:t>Demo: Deploying logic app template</a:t>
            </a:r>
          </a:p>
        </p:txBody>
      </p:sp>
      <p:sp>
        <p:nvSpPr>
          <p:cNvPr id="4" name="Text Placeholder 3">
            <a:extLst>
              <a:ext uri="{FF2B5EF4-FFF2-40B4-BE49-F238E27FC236}">
                <a16:creationId xmlns:a16="http://schemas.microsoft.com/office/drawing/2014/main" id="{40686A20-4F7D-4726-8EA5-155B48C7779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0425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Logic Apps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Logic Apps</a:t>
            </a:r>
          </a:p>
          <a:p>
            <a:pPr marL="342900" indent="-342900">
              <a:buFont typeface="Arial" panose="020B0604020202020204" pitchFamily="34" charset="0"/>
              <a:buChar char="•"/>
            </a:pPr>
            <a:r>
              <a:rPr lang="en-US" dirty="0"/>
              <a:t>Creating logic apps</a:t>
            </a:r>
          </a:p>
          <a:p>
            <a:pPr marL="342900" indent="-342900">
              <a:buFont typeface="Arial" panose="020B0604020202020204" pitchFamily="34" charset="0"/>
              <a:buChar char="•"/>
            </a:pPr>
            <a:r>
              <a:rPr lang="en-US" dirty="0"/>
              <a:t>Creating custom connectors for Logic Apps</a:t>
            </a:r>
          </a:p>
          <a:p>
            <a:pPr marL="342900" indent="-342900">
              <a:buFont typeface="Arial" panose="020B0604020202020204" pitchFamily="34" charset="0"/>
              <a:buChar char="•"/>
            </a:pPr>
            <a:r>
              <a:rPr lang="en-US" dirty="0"/>
              <a:t>Creating a custom template for Logic Apps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21A5-1D2B-4E44-8FC7-B05189227248}"/>
              </a:ext>
            </a:extLst>
          </p:cNvPr>
          <p:cNvSpPr>
            <a:spLocks noGrp="1"/>
          </p:cNvSpPr>
          <p:nvPr>
            <p:ph type="title"/>
          </p:nvPr>
        </p:nvSpPr>
        <p:spPr/>
        <p:txBody>
          <a:bodyPr/>
          <a:lstStyle/>
          <a:p>
            <a:r>
              <a:rPr lang="en-US" dirty="0"/>
              <a:t>Azure Logic Apps</a:t>
            </a:r>
          </a:p>
        </p:txBody>
      </p:sp>
      <p:sp>
        <p:nvSpPr>
          <p:cNvPr id="3" name="Text Placeholder 2">
            <a:extLst>
              <a:ext uri="{FF2B5EF4-FFF2-40B4-BE49-F238E27FC236}">
                <a16:creationId xmlns:a16="http://schemas.microsoft.com/office/drawing/2014/main" id="{A94BBB97-B564-4A6F-9952-82DFD703DD30}"/>
              </a:ext>
            </a:extLst>
          </p:cNvPr>
          <p:cNvSpPr>
            <a:spLocks noGrp="1"/>
          </p:cNvSpPr>
          <p:nvPr>
            <p:ph type="body" sz="quarter" idx="10"/>
          </p:nvPr>
        </p:nvSpPr>
        <p:spPr>
          <a:xfrm>
            <a:off x="584200" y="1435497"/>
            <a:ext cx="11018520" cy="2794611"/>
          </a:xfrm>
        </p:spPr>
        <p:txBody>
          <a:bodyPr/>
          <a:lstStyle/>
          <a:p>
            <a:r>
              <a:rPr lang="en-US" dirty="0">
                <a:latin typeface="+mn-lt"/>
              </a:rPr>
              <a:t>Automation workflow solution:</a:t>
            </a:r>
          </a:p>
          <a:p>
            <a:pPr lvl="1"/>
            <a:r>
              <a:rPr lang="en-US" dirty="0"/>
              <a:t>No-code designer for rapid creation of integration solutions</a:t>
            </a:r>
          </a:p>
          <a:p>
            <a:pPr lvl="1"/>
            <a:r>
              <a:rPr lang="en-US" dirty="0"/>
              <a:t>Prebuilt templates to simplify getting started</a:t>
            </a:r>
          </a:p>
          <a:p>
            <a:pPr lvl="1"/>
            <a:r>
              <a:rPr lang="en-US" dirty="0"/>
              <a:t>Out-of-box support for popular software as a service (SaaS) and on-premises integrations</a:t>
            </a:r>
          </a:p>
          <a:p>
            <a:pPr lvl="1"/>
            <a:r>
              <a:rPr lang="en-US" dirty="0"/>
              <a:t>BizTalk APIs available to advanced integration solutions</a:t>
            </a:r>
          </a:p>
          <a:p>
            <a:r>
              <a:rPr lang="en-US" dirty="0">
                <a:latin typeface="+mn-lt"/>
              </a:rPr>
              <a:t>JSON-based workflow definition:</a:t>
            </a:r>
          </a:p>
          <a:p>
            <a:pPr lvl="1"/>
            <a:r>
              <a:rPr lang="en-US" dirty="0"/>
              <a:t>Can be deployed by using Azure Resource Manager templates</a:t>
            </a:r>
          </a:p>
        </p:txBody>
      </p:sp>
    </p:spTree>
    <p:extLst>
      <p:ext uri="{BB962C8B-B14F-4D97-AF65-F5344CB8AC3E}">
        <p14:creationId xmlns:p14="http://schemas.microsoft.com/office/powerpoint/2010/main" val="2144121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9B84-F5EF-44EE-AA1A-F98CF4F3167C}"/>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925BCA06-0B28-4D8B-9C81-4864A664E64F}"/>
              </a:ext>
            </a:extLst>
          </p:cNvPr>
          <p:cNvSpPr>
            <a:spLocks noGrp="1"/>
          </p:cNvSpPr>
          <p:nvPr>
            <p:ph type="body" sz="quarter" idx="10"/>
          </p:nvPr>
        </p:nvSpPr>
        <p:spPr>
          <a:xfrm>
            <a:off x="584200" y="1435497"/>
            <a:ext cx="11018520" cy="4062651"/>
          </a:xfrm>
        </p:spPr>
        <p:txBody>
          <a:bodyPr/>
          <a:lstStyle/>
          <a:p>
            <a:r>
              <a:rPr lang="en-US" dirty="0">
                <a:latin typeface="+mn-lt"/>
              </a:rPr>
              <a:t>Workflow</a:t>
            </a:r>
          </a:p>
          <a:p>
            <a:pPr lvl="1"/>
            <a:r>
              <a:rPr lang="en-US" dirty="0"/>
              <a:t>The business process described as a series of steps</a:t>
            </a:r>
          </a:p>
          <a:p>
            <a:r>
              <a:rPr lang="en-US" dirty="0">
                <a:latin typeface="+mn-lt"/>
              </a:rPr>
              <a:t>Triggers</a:t>
            </a:r>
          </a:p>
          <a:p>
            <a:pPr lvl="1"/>
            <a:r>
              <a:rPr lang="en-US" dirty="0"/>
              <a:t>The step that invokes a new workflow instance</a:t>
            </a:r>
          </a:p>
          <a:p>
            <a:r>
              <a:rPr lang="en-US" dirty="0">
                <a:latin typeface="+mn-lt"/>
              </a:rPr>
              <a:t>Actions</a:t>
            </a:r>
          </a:p>
          <a:p>
            <a:pPr lvl="1"/>
            <a:r>
              <a:rPr lang="en-US" dirty="0"/>
              <a:t>A individual step in a workflow, typically a Connector or custom API app</a:t>
            </a:r>
          </a:p>
          <a:p>
            <a:r>
              <a:rPr lang="en-US" dirty="0">
                <a:latin typeface="+mn-lt"/>
              </a:rPr>
              <a:t>Connectors</a:t>
            </a:r>
          </a:p>
          <a:p>
            <a:pPr lvl="1"/>
            <a:r>
              <a:rPr lang="en-US" dirty="0"/>
              <a:t>A special case of an API app that is prebuilt and ready to integrate with a specific service or data source. For example: </a:t>
            </a:r>
          </a:p>
          <a:p>
            <a:pPr lvl="2"/>
            <a:r>
              <a:rPr lang="en-US" dirty="0"/>
              <a:t>Twitter and SQL Server Connectors</a:t>
            </a:r>
          </a:p>
        </p:txBody>
      </p:sp>
    </p:spTree>
    <p:extLst>
      <p:ext uri="{BB962C8B-B14F-4D97-AF65-F5344CB8AC3E}">
        <p14:creationId xmlns:p14="http://schemas.microsoft.com/office/powerpoint/2010/main" val="34475892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663D-8FF1-4FE6-B4FB-F0FA9613C030}"/>
              </a:ext>
            </a:extLst>
          </p:cNvPr>
          <p:cNvSpPr>
            <a:spLocks noGrp="1"/>
          </p:cNvSpPr>
          <p:nvPr>
            <p:ph type="title"/>
          </p:nvPr>
        </p:nvSpPr>
        <p:spPr/>
        <p:txBody>
          <a:bodyPr/>
          <a:lstStyle/>
          <a:p>
            <a:r>
              <a:rPr lang="en-US" dirty="0"/>
              <a:t>Connectors</a:t>
            </a:r>
          </a:p>
        </p:txBody>
      </p:sp>
      <p:pic>
        <p:nvPicPr>
          <p:cNvPr id="3" name="Picture 2" descr="List of common connectors used with Logic Apps. Some examples are: Facebook Connector, Dropbox Connector, and Salesforce Connector.">
            <a:extLst>
              <a:ext uri="{FF2B5EF4-FFF2-40B4-BE49-F238E27FC236}">
                <a16:creationId xmlns:a16="http://schemas.microsoft.com/office/drawing/2014/main" id="{38E273F5-025B-4209-8A5E-0E6CF8063B8C}"/>
              </a:ext>
            </a:extLst>
          </p:cNvPr>
          <p:cNvPicPr>
            <a:picLocks noChangeAspect="1"/>
          </p:cNvPicPr>
          <p:nvPr/>
        </p:nvPicPr>
        <p:blipFill>
          <a:blip r:embed="rId3"/>
          <a:stretch>
            <a:fillRect/>
          </a:stretch>
        </p:blipFill>
        <p:spPr>
          <a:xfrm>
            <a:off x="1219199" y="1068596"/>
            <a:ext cx="9615055" cy="5637842"/>
          </a:xfrm>
          <a:prstGeom prst="rect">
            <a:avLst/>
          </a:prstGeom>
        </p:spPr>
      </p:pic>
    </p:spTree>
    <p:extLst>
      <p:ext uri="{BB962C8B-B14F-4D97-AF65-F5344CB8AC3E}">
        <p14:creationId xmlns:p14="http://schemas.microsoft.com/office/powerpoint/2010/main" val="37401209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3343-9F6A-4E68-BFFE-D5BCB6BAD3A2}"/>
              </a:ext>
            </a:extLst>
          </p:cNvPr>
          <p:cNvSpPr>
            <a:spLocks noGrp="1"/>
          </p:cNvSpPr>
          <p:nvPr>
            <p:ph type="title"/>
          </p:nvPr>
        </p:nvSpPr>
        <p:spPr/>
        <p:txBody>
          <a:bodyPr/>
          <a:lstStyle/>
          <a:p>
            <a:r>
              <a:rPr lang="en-US" dirty="0"/>
              <a:t>Connector components</a:t>
            </a:r>
          </a:p>
        </p:txBody>
      </p:sp>
      <p:sp>
        <p:nvSpPr>
          <p:cNvPr id="3" name="Text Placeholder 2">
            <a:extLst>
              <a:ext uri="{FF2B5EF4-FFF2-40B4-BE49-F238E27FC236}">
                <a16:creationId xmlns:a16="http://schemas.microsoft.com/office/drawing/2014/main" id="{543C1019-F36E-4AF3-89DF-93DBD4DCB6BB}"/>
              </a:ext>
            </a:extLst>
          </p:cNvPr>
          <p:cNvSpPr>
            <a:spLocks noGrp="1"/>
          </p:cNvSpPr>
          <p:nvPr>
            <p:ph type="body" sz="quarter" idx="10"/>
          </p:nvPr>
        </p:nvSpPr>
        <p:spPr>
          <a:xfrm>
            <a:off x="584200" y="1435497"/>
            <a:ext cx="11018520" cy="3090077"/>
          </a:xfrm>
        </p:spPr>
        <p:txBody>
          <a:bodyPr/>
          <a:lstStyle/>
          <a:p>
            <a:r>
              <a:rPr lang="en-US" dirty="0">
                <a:latin typeface="+mn-lt"/>
              </a:rPr>
              <a:t>Connectors are composed of</a:t>
            </a:r>
          </a:p>
          <a:p>
            <a:pPr lvl="1"/>
            <a:r>
              <a:rPr lang="en-US" dirty="0"/>
              <a:t>Actions</a:t>
            </a:r>
          </a:p>
          <a:p>
            <a:pPr lvl="2"/>
            <a:r>
              <a:rPr lang="en-US" sz="1800" dirty="0"/>
              <a:t>Changes directed by a user</a:t>
            </a:r>
          </a:p>
          <a:p>
            <a:pPr lvl="1"/>
            <a:r>
              <a:rPr lang="en-US" dirty="0"/>
              <a:t>Triggers</a:t>
            </a:r>
          </a:p>
          <a:p>
            <a:pPr lvl="2"/>
            <a:r>
              <a:rPr lang="en-US" sz="1800" dirty="0"/>
              <a:t>Notify your app when events occur</a:t>
            </a:r>
          </a:p>
          <a:p>
            <a:r>
              <a:rPr lang="en-US" dirty="0">
                <a:latin typeface="+mn-lt"/>
              </a:rPr>
              <a:t>There are two types of Triggers</a:t>
            </a:r>
          </a:p>
          <a:p>
            <a:pPr lvl="1"/>
            <a:r>
              <a:rPr lang="en-US" dirty="0"/>
              <a:t>Polling triggers</a:t>
            </a:r>
          </a:p>
          <a:p>
            <a:pPr lvl="1"/>
            <a:r>
              <a:rPr lang="en-US" dirty="0"/>
              <a:t>Push triggers</a:t>
            </a:r>
          </a:p>
        </p:txBody>
      </p:sp>
    </p:spTree>
    <p:extLst>
      <p:ext uri="{BB962C8B-B14F-4D97-AF65-F5344CB8AC3E}">
        <p14:creationId xmlns:p14="http://schemas.microsoft.com/office/powerpoint/2010/main" val="27138098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FD0B-B521-4110-82E9-A4D2B4B58240}"/>
              </a:ext>
            </a:extLst>
          </p:cNvPr>
          <p:cNvSpPr>
            <a:spLocks noGrp="1"/>
          </p:cNvSpPr>
          <p:nvPr>
            <p:ph type="title"/>
          </p:nvPr>
        </p:nvSpPr>
        <p:spPr>
          <a:xfrm>
            <a:off x="588263" y="457200"/>
            <a:ext cx="11018520" cy="1107996"/>
          </a:xfrm>
        </p:spPr>
        <p:txBody>
          <a:bodyPr/>
          <a:lstStyle/>
          <a:p>
            <a:r>
              <a:rPr lang="en-US" dirty="0"/>
              <a:t>Business-to-business (B2B) scenarios and the Enterprise Integration Pack</a:t>
            </a:r>
          </a:p>
        </p:txBody>
      </p:sp>
      <p:sp>
        <p:nvSpPr>
          <p:cNvPr id="3" name="Text Placeholder 2">
            <a:extLst>
              <a:ext uri="{FF2B5EF4-FFF2-40B4-BE49-F238E27FC236}">
                <a16:creationId xmlns:a16="http://schemas.microsoft.com/office/drawing/2014/main" id="{4ADE3AB3-19C4-44E6-B8C6-39BED455C7CE}"/>
              </a:ext>
            </a:extLst>
          </p:cNvPr>
          <p:cNvSpPr>
            <a:spLocks noGrp="1"/>
          </p:cNvSpPr>
          <p:nvPr>
            <p:ph type="body" sz="quarter" idx="10"/>
          </p:nvPr>
        </p:nvSpPr>
        <p:spPr>
          <a:xfrm>
            <a:off x="590868" y="2033563"/>
            <a:ext cx="11018520" cy="4087273"/>
          </a:xfrm>
        </p:spPr>
        <p:txBody>
          <a:bodyPr/>
          <a:lstStyle/>
          <a:p>
            <a:r>
              <a:rPr lang="en-US" dirty="0">
                <a:latin typeface="+mn-lt"/>
              </a:rPr>
              <a:t>A special pack that transforms different formats</a:t>
            </a:r>
          </a:p>
          <a:p>
            <a:pPr lvl="1"/>
            <a:r>
              <a:rPr lang="en-US" dirty="0"/>
              <a:t>Communicate seamlessly between organizations</a:t>
            </a:r>
          </a:p>
          <a:p>
            <a:pPr lvl="1"/>
            <a:r>
              <a:rPr lang="en-US" dirty="0"/>
              <a:t>Secure messages with encryption and digital signatures</a:t>
            </a:r>
          </a:p>
          <a:p>
            <a:pPr lvl="1"/>
            <a:r>
              <a:rPr lang="en-US" dirty="0"/>
              <a:t>Based on familiar BizTalk concepts</a:t>
            </a:r>
          </a:p>
          <a:p>
            <a:r>
              <a:rPr lang="en-US" dirty="0">
                <a:latin typeface="+mn-lt"/>
              </a:rPr>
              <a:t>Why should you use Enterprise Integration?</a:t>
            </a:r>
          </a:p>
          <a:p>
            <a:pPr lvl="1"/>
            <a:r>
              <a:rPr lang="en-US" dirty="0"/>
              <a:t>With enterprise integration, you can store all your artifacts in one place—your integration account</a:t>
            </a:r>
          </a:p>
          <a:p>
            <a:pPr lvl="1"/>
            <a:r>
              <a:rPr lang="en-US" dirty="0"/>
              <a:t>You can build B2B workflows and integrate with third-party software as a service (SaaS) apps, on-premises apps, and custom apps by using the Azure Logic Apps engine and all its connectors</a:t>
            </a:r>
          </a:p>
          <a:p>
            <a:pPr lvl="1"/>
            <a:r>
              <a:rPr lang="en-US" dirty="0"/>
              <a:t>You can create custom code for your logic apps with Azure Functions</a:t>
            </a:r>
          </a:p>
        </p:txBody>
      </p:sp>
    </p:spTree>
    <p:extLst>
      <p:ext uri="{BB962C8B-B14F-4D97-AF65-F5344CB8AC3E}">
        <p14:creationId xmlns:p14="http://schemas.microsoft.com/office/powerpoint/2010/main" val="1335431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3DF-6B29-44EF-9713-C50E5928BF33}"/>
              </a:ext>
            </a:extLst>
          </p:cNvPr>
          <p:cNvSpPr>
            <a:spLocks noGrp="1"/>
          </p:cNvSpPr>
          <p:nvPr>
            <p:ph type="title"/>
          </p:nvPr>
        </p:nvSpPr>
        <p:spPr/>
        <p:txBody>
          <a:bodyPr/>
          <a:lstStyle/>
          <a:p>
            <a:r>
              <a:rPr lang="en-US" dirty="0"/>
              <a:t>Enterprise integration steps</a:t>
            </a:r>
          </a:p>
        </p:txBody>
      </p:sp>
      <p:grpSp>
        <p:nvGrpSpPr>
          <p:cNvPr id="18" name="Group 17" descr="Graphic showing the steps of enterprise integration.">
            <a:extLst>
              <a:ext uri="{FF2B5EF4-FFF2-40B4-BE49-F238E27FC236}">
                <a16:creationId xmlns:a16="http://schemas.microsoft.com/office/drawing/2014/main" id="{7BE846A1-EBB3-4364-AC2B-0658D94368A8}"/>
              </a:ext>
            </a:extLst>
          </p:cNvPr>
          <p:cNvGrpSpPr/>
          <p:nvPr/>
        </p:nvGrpSpPr>
        <p:grpSpPr>
          <a:xfrm>
            <a:off x="405713" y="3595816"/>
            <a:ext cx="11380573" cy="2631989"/>
            <a:chOff x="432486" y="1618735"/>
            <a:chExt cx="11380573" cy="2631989"/>
          </a:xfrm>
        </p:grpSpPr>
        <p:sp>
          <p:nvSpPr>
            <p:cNvPr id="7" name="Rectangle 6">
              <a:extLst>
                <a:ext uri="{FF2B5EF4-FFF2-40B4-BE49-F238E27FC236}">
                  <a16:creationId xmlns:a16="http://schemas.microsoft.com/office/drawing/2014/main" id="{EA1B5380-59ED-420F-8598-EDC6BDC7AB7D}"/>
                </a:ext>
              </a:extLst>
            </p:cNvPr>
            <p:cNvSpPr/>
            <p:nvPr/>
          </p:nvSpPr>
          <p:spPr bwMode="auto">
            <a:xfrm>
              <a:off x="588263" y="2194399"/>
              <a:ext cx="1747164" cy="1719168"/>
            </a:xfrm>
            <a:prstGeom prst="rect">
              <a:avLst/>
            </a:prstGeom>
            <a:noFill/>
            <a:ln w="22225">
              <a:solidFill>
                <a:schemeClr val="accent2">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Create an integration account in the Azure portal</a:t>
              </a:r>
            </a:p>
          </p:txBody>
        </p:sp>
        <p:sp>
          <p:nvSpPr>
            <p:cNvPr id="8" name="Rectangle 7">
              <a:extLst>
                <a:ext uri="{FF2B5EF4-FFF2-40B4-BE49-F238E27FC236}">
                  <a16:creationId xmlns:a16="http://schemas.microsoft.com/office/drawing/2014/main" id="{5D6F5320-1166-40F9-9FF3-2F5FB0CD5E9F}"/>
                </a:ext>
              </a:extLst>
            </p:cNvPr>
            <p:cNvSpPr/>
            <p:nvPr/>
          </p:nvSpPr>
          <p:spPr bwMode="auto">
            <a:xfrm>
              <a:off x="2767083" y="2194399"/>
              <a:ext cx="1817186" cy="1719168"/>
            </a:xfrm>
            <a:prstGeom prst="rect">
              <a:avLst/>
            </a:prstGeom>
            <a:noFill/>
            <a:ln w="22225">
              <a:solidFill>
                <a:schemeClr val="accent2">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Add partners, schemas, certificates, maps and agreements to the integration account</a:t>
              </a:r>
            </a:p>
          </p:txBody>
        </p:sp>
        <p:sp>
          <p:nvSpPr>
            <p:cNvPr id="9" name="Rectangle 8">
              <a:extLst>
                <a:ext uri="{FF2B5EF4-FFF2-40B4-BE49-F238E27FC236}">
                  <a16:creationId xmlns:a16="http://schemas.microsoft.com/office/drawing/2014/main" id="{3B70BFD4-C9D7-4C4F-AF20-24535BDBF309}"/>
                </a:ext>
              </a:extLst>
            </p:cNvPr>
            <p:cNvSpPr/>
            <p:nvPr/>
          </p:nvSpPr>
          <p:spPr bwMode="auto">
            <a:xfrm>
              <a:off x="5015925" y="2194399"/>
              <a:ext cx="1677090" cy="1719168"/>
            </a:xfrm>
            <a:prstGeom prst="rect">
              <a:avLst/>
            </a:prstGeom>
            <a:noFill/>
            <a:ln w="22225">
              <a:solidFill>
                <a:schemeClr val="accent2">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Create a logic app</a:t>
              </a:r>
            </a:p>
          </p:txBody>
        </p:sp>
        <p:sp>
          <p:nvSpPr>
            <p:cNvPr id="10" name="Rectangle 9">
              <a:extLst>
                <a:ext uri="{FF2B5EF4-FFF2-40B4-BE49-F238E27FC236}">
                  <a16:creationId xmlns:a16="http://schemas.microsoft.com/office/drawing/2014/main" id="{CC52E87E-1CEF-4318-AECB-CB27F1F1997E}"/>
                </a:ext>
              </a:extLst>
            </p:cNvPr>
            <p:cNvSpPr/>
            <p:nvPr/>
          </p:nvSpPr>
          <p:spPr bwMode="auto">
            <a:xfrm>
              <a:off x="7161263" y="2194399"/>
              <a:ext cx="1817186" cy="1719168"/>
            </a:xfrm>
            <a:prstGeom prst="rect">
              <a:avLst/>
            </a:prstGeom>
            <a:noFill/>
            <a:ln w="22225">
              <a:solidFill>
                <a:schemeClr val="accent2">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Link the logic app to the integration account</a:t>
              </a:r>
            </a:p>
          </p:txBody>
        </p:sp>
        <p:sp>
          <p:nvSpPr>
            <p:cNvPr id="11" name="Rectangle 10">
              <a:extLst>
                <a:ext uri="{FF2B5EF4-FFF2-40B4-BE49-F238E27FC236}">
                  <a16:creationId xmlns:a16="http://schemas.microsoft.com/office/drawing/2014/main" id="{E17B62AF-CB12-4849-B28F-0A5D6A63F6B6}"/>
                </a:ext>
              </a:extLst>
            </p:cNvPr>
            <p:cNvSpPr/>
            <p:nvPr/>
          </p:nvSpPr>
          <p:spPr bwMode="auto">
            <a:xfrm>
              <a:off x="9488973" y="2194399"/>
              <a:ext cx="2113747" cy="1722693"/>
            </a:xfrm>
            <a:prstGeom prst="rect">
              <a:avLst/>
            </a:prstGeom>
            <a:noFill/>
            <a:ln w="22225">
              <a:solidFill>
                <a:schemeClr val="accent2">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In your logic app, use the partners, schemas, certificates, and agreements stored in the integration account</a:t>
              </a:r>
            </a:p>
          </p:txBody>
        </p:sp>
        <p:sp>
          <p:nvSpPr>
            <p:cNvPr id="12" name="Arrow: Right 11">
              <a:extLst>
                <a:ext uri="{FF2B5EF4-FFF2-40B4-BE49-F238E27FC236}">
                  <a16:creationId xmlns:a16="http://schemas.microsoft.com/office/drawing/2014/main" id="{5486D4D3-4BBB-43C6-B43A-4008BDAF29B2}"/>
                </a:ext>
              </a:extLst>
            </p:cNvPr>
            <p:cNvSpPr/>
            <p:nvPr/>
          </p:nvSpPr>
          <p:spPr bwMode="auto">
            <a:xfrm>
              <a:off x="2396757" y="2726528"/>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A3B79773-4BD2-4BA4-A8CA-06DC146166FA}"/>
                </a:ext>
              </a:extLst>
            </p:cNvPr>
            <p:cNvSpPr/>
            <p:nvPr/>
          </p:nvSpPr>
          <p:spPr bwMode="auto">
            <a:xfrm>
              <a:off x="4651577" y="2726527"/>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6BFFCAA1-3A69-4873-A72A-30FA3ED6CEE6}"/>
                </a:ext>
              </a:extLst>
            </p:cNvPr>
            <p:cNvSpPr/>
            <p:nvPr/>
          </p:nvSpPr>
          <p:spPr bwMode="auto">
            <a:xfrm>
              <a:off x="6784684" y="2726527"/>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311C1C5D-8B17-4762-9A91-8ECF1734B395}"/>
                </a:ext>
              </a:extLst>
            </p:cNvPr>
            <p:cNvSpPr/>
            <p:nvPr/>
          </p:nvSpPr>
          <p:spPr bwMode="auto">
            <a:xfrm>
              <a:off x="9091285" y="2726526"/>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A155F835-FB1A-481B-BC47-1A009ABC1C97}"/>
                </a:ext>
              </a:extLst>
            </p:cNvPr>
            <p:cNvSpPr txBox="1"/>
            <p:nvPr/>
          </p:nvSpPr>
          <p:spPr>
            <a:xfrm>
              <a:off x="588263" y="1714973"/>
              <a:ext cx="5108202" cy="307777"/>
            </a:xfrm>
            <a:prstGeom prst="rect">
              <a:avLst/>
            </a:prstGeom>
            <a:noFill/>
          </p:spPr>
          <p:txBody>
            <a:bodyPr wrap="square" lIns="0" tIns="0" rIns="0" bIns="0" rtlCol="0">
              <a:spAutoFit/>
            </a:bodyPr>
            <a:lstStyle/>
            <a:p>
              <a:pPr algn="l"/>
              <a:r>
                <a:rPr lang="en-US" sz="2000" dirty="0"/>
                <a:t>Enterprise integration architecture</a:t>
              </a:r>
            </a:p>
          </p:txBody>
        </p:sp>
        <p:sp>
          <p:nvSpPr>
            <p:cNvPr id="17" name="Rectangle 16">
              <a:extLst>
                <a:ext uri="{FF2B5EF4-FFF2-40B4-BE49-F238E27FC236}">
                  <a16:creationId xmlns:a16="http://schemas.microsoft.com/office/drawing/2014/main" id="{BA973F87-EA91-4820-AD93-DEACBA5FA231}"/>
                </a:ext>
              </a:extLst>
            </p:cNvPr>
            <p:cNvSpPr/>
            <p:nvPr/>
          </p:nvSpPr>
          <p:spPr bwMode="auto">
            <a:xfrm>
              <a:off x="432486" y="1618735"/>
              <a:ext cx="11380573" cy="2631989"/>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 name="Rectangle 18">
            <a:extLst>
              <a:ext uri="{FF2B5EF4-FFF2-40B4-BE49-F238E27FC236}">
                <a16:creationId xmlns:a16="http://schemas.microsoft.com/office/drawing/2014/main" id="{4B5C1E38-0494-4A62-A7A7-A0B75A4EAB91}"/>
              </a:ext>
            </a:extLst>
          </p:cNvPr>
          <p:cNvSpPr/>
          <p:nvPr/>
        </p:nvSpPr>
        <p:spPr>
          <a:xfrm>
            <a:off x="588263" y="1441300"/>
            <a:ext cx="11380573" cy="1631216"/>
          </a:xfrm>
          <a:prstGeom prst="rect">
            <a:avLst/>
          </a:prstGeom>
        </p:spPr>
        <p:txBody>
          <a:bodyPr wrap="square">
            <a:spAutoFit/>
          </a:bodyPr>
          <a:lstStyle/>
          <a:p>
            <a:pPr marL="514350" indent="-514350">
              <a:buFont typeface="+mj-lt"/>
              <a:buAutoNum type="arabicPeriod"/>
            </a:pPr>
            <a:r>
              <a:rPr lang="en-US" sz="2000" dirty="0"/>
              <a:t>Create an integration account in the Azure portal</a:t>
            </a:r>
          </a:p>
          <a:p>
            <a:pPr marL="514350" indent="-514350">
              <a:buFont typeface="+mj-lt"/>
              <a:buAutoNum type="arabicPeriod"/>
            </a:pPr>
            <a:r>
              <a:rPr lang="en-US" sz="2000" dirty="0"/>
              <a:t>Add partners, schemas, certificates, maps, and agreements to the integration account</a:t>
            </a:r>
          </a:p>
          <a:p>
            <a:pPr marL="514350" indent="-514350">
              <a:buFont typeface="+mj-lt"/>
              <a:buAutoNum type="arabicPeriod"/>
            </a:pPr>
            <a:r>
              <a:rPr lang="en-US" sz="2000" dirty="0"/>
              <a:t>Create a logic app</a:t>
            </a:r>
          </a:p>
          <a:p>
            <a:pPr marL="514350" indent="-514350">
              <a:buFont typeface="+mj-lt"/>
              <a:buAutoNum type="arabicPeriod"/>
            </a:pPr>
            <a:r>
              <a:rPr lang="en-US" sz="2000" dirty="0"/>
              <a:t>Link the logic app to the integration account</a:t>
            </a:r>
          </a:p>
          <a:p>
            <a:pPr marL="514350" indent="-514350">
              <a:buFont typeface="+mj-lt"/>
              <a:buAutoNum type="arabicPeriod"/>
            </a:pPr>
            <a:r>
              <a:rPr lang="en-US" sz="2000" dirty="0"/>
              <a:t>In your logic app, use the components stored in the integration account</a:t>
            </a:r>
          </a:p>
        </p:txBody>
      </p:sp>
    </p:spTree>
    <p:extLst>
      <p:ext uri="{BB962C8B-B14F-4D97-AF65-F5344CB8AC3E}">
        <p14:creationId xmlns:p14="http://schemas.microsoft.com/office/powerpoint/2010/main" val="353844109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3566</Words>
  <Application>Microsoft Office PowerPoint</Application>
  <PresentationFormat>Widescreen</PresentationFormat>
  <Paragraphs>382</Paragraphs>
  <Slides>31</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AZ-203.6 Module 01: Azure App Services Logic Apps</vt:lpstr>
      <vt:lpstr>Topics</vt:lpstr>
      <vt:lpstr>Lesson 01: Azure Logic Apps</vt:lpstr>
      <vt:lpstr>Azure Logic Apps</vt:lpstr>
      <vt:lpstr>Components</vt:lpstr>
      <vt:lpstr>Connectors</vt:lpstr>
      <vt:lpstr>Connector components</vt:lpstr>
      <vt:lpstr>Business-to-business (B2B) scenarios and the Enterprise Integration Pack</vt:lpstr>
      <vt:lpstr>Enterprise integration steps</vt:lpstr>
      <vt:lpstr>Lesson 02: Creating logic apps</vt:lpstr>
      <vt:lpstr>Create logic apps by using Visual Studio</vt:lpstr>
      <vt:lpstr>Logic Apps Designer</vt:lpstr>
      <vt:lpstr>Logic Apps Designer – action search</vt:lpstr>
      <vt:lpstr>Logic Apps Designer – action configuration</vt:lpstr>
      <vt:lpstr>Logic Apps Designer – dynamic content</vt:lpstr>
      <vt:lpstr>Demo: Creating logic apps</vt:lpstr>
      <vt:lpstr>Lesson 03: Creating custom connectors for Logic Apps</vt:lpstr>
      <vt:lpstr>Custom connectors</vt:lpstr>
      <vt:lpstr>Demo: Create a custom connector in Logic Apps</vt:lpstr>
      <vt:lpstr>Lesson 04: Creating a custom template for logic apps</vt:lpstr>
      <vt:lpstr>Deployment templates</vt:lpstr>
      <vt:lpstr>Template code</vt:lpstr>
      <vt:lpstr>Template code (continued)</vt:lpstr>
      <vt:lpstr>Create a deployment template</vt:lpstr>
      <vt:lpstr>Create a deployment template – Azure PowerShell</vt:lpstr>
      <vt:lpstr>Template parameters – Function App example</vt:lpstr>
      <vt:lpstr>Template parameters – Service Bus example</vt:lpstr>
      <vt:lpstr>Demo: Adding your logic app to an existing resource group</vt:lpstr>
      <vt:lpstr>Demo: Deploying logic app template</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2019-03-12T18:45:23Z</dcterms:modified>
</cp:coreProperties>
</file>