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642" r:id="rId2"/>
  </p:sldMasterIdLst>
  <p:notesMasterIdLst>
    <p:notesMasterId r:id="rId33"/>
  </p:notesMasterIdLst>
  <p:handoutMasterIdLst>
    <p:handoutMasterId r:id="rId34"/>
  </p:handoutMasterIdLst>
  <p:sldIdLst>
    <p:sldId id="1719" r:id="rId3"/>
    <p:sldId id="1892" r:id="rId4"/>
    <p:sldId id="1888" r:id="rId5"/>
    <p:sldId id="1879" r:id="rId6"/>
    <p:sldId id="1895" r:id="rId7"/>
    <p:sldId id="1905" r:id="rId8"/>
    <p:sldId id="1914" r:id="rId9"/>
    <p:sldId id="1881" r:id="rId10"/>
    <p:sldId id="1913" r:id="rId11"/>
    <p:sldId id="1880" r:id="rId12"/>
    <p:sldId id="1915" r:id="rId13"/>
    <p:sldId id="1883" r:id="rId14"/>
    <p:sldId id="1882" r:id="rId15"/>
    <p:sldId id="281" r:id="rId16"/>
    <p:sldId id="1890" r:id="rId17"/>
    <p:sldId id="1730" r:id="rId18"/>
    <p:sldId id="1735" r:id="rId19"/>
    <p:sldId id="1736" r:id="rId20"/>
    <p:sldId id="1737" r:id="rId21"/>
    <p:sldId id="1901" r:id="rId22"/>
    <p:sldId id="1907" r:id="rId23"/>
    <p:sldId id="1902" r:id="rId24"/>
    <p:sldId id="1903" r:id="rId25"/>
    <p:sldId id="1908" r:id="rId26"/>
    <p:sldId id="1904" r:id="rId27"/>
    <p:sldId id="1910" r:id="rId28"/>
    <p:sldId id="1911" r:id="rId29"/>
    <p:sldId id="1912" r:id="rId30"/>
    <p:sldId id="1893" r:id="rId31"/>
    <p:sldId id="1886" r:id="rId3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1DF790F-09B4-431D-9044-0629ED150A20}">
          <p14:sldIdLst>
            <p14:sldId id="1719"/>
            <p14:sldId id="1892"/>
          </p14:sldIdLst>
        </p14:section>
        <p14:section name="Lesson 01: Creating API Apps" id="{2E675DD4-771C-422F-8A39-69BEC512AEEE}">
          <p14:sldIdLst>
            <p14:sldId id="1888"/>
            <p14:sldId id="1879"/>
            <p14:sldId id="1895"/>
            <p14:sldId id="1905"/>
            <p14:sldId id="1914"/>
            <p14:sldId id="1881"/>
            <p14:sldId id="1913"/>
            <p14:sldId id="1880"/>
            <p14:sldId id="1915"/>
            <p14:sldId id="1883"/>
            <p14:sldId id="1882"/>
            <p14:sldId id="281"/>
          </p14:sldIdLst>
        </p14:section>
        <p14:section name="Lesson 02: Using Swagger to Document an API" id="{232A6C67-0603-4144-901A-DDF31D00D39F}">
          <p14:sldIdLst>
            <p14:sldId id="1890"/>
            <p14:sldId id="1730"/>
            <p14:sldId id="1735"/>
            <p14:sldId id="1736"/>
            <p14:sldId id="1737"/>
            <p14:sldId id="1901"/>
            <p14:sldId id="1907"/>
            <p14:sldId id="1902"/>
            <p14:sldId id="1903"/>
            <p14:sldId id="1908"/>
            <p14:sldId id="1904"/>
            <p14:sldId id="1910"/>
            <p14:sldId id="1911"/>
            <p14:sldId id="1912"/>
          </p14:sldIdLst>
        </p14:section>
        <p14:section name="Closing" id="{383D729C-3E4C-4621-A99A-24376A8571ED}">
          <p14:sldIdLst>
            <p14:sldId id="1893"/>
            <p14:sldId id="18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2E2"/>
    <a:srgbClr val="FFFFCC"/>
    <a:srgbClr val="00BCF2"/>
    <a:srgbClr val="008272"/>
    <a:srgbClr val="0078D4"/>
    <a:srgbClr val="5C2D91"/>
    <a:srgbClr val="00188F"/>
    <a:srgbClr val="1A1A1A"/>
    <a:srgbClr val="FFFFFF"/>
    <a:srgbClr val="40C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8" autoAdjust="0"/>
    <p:restoredTop sz="89904" autoAdjust="0"/>
  </p:normalViewPr>
  <p:slideViewPr>
    <p:cSldViewPr snapToGrid="0">
      <p:cViewPr>
        <p:scale>
          <a:sx n="100" d="100"/>
          <a:sy n="100" d="100"/>
        </p:scale>
        <p:origin x="972" y="300"/>
      </p:cViewPr>
      <p:guideLst>
        <p:guide orient="horz" pos="2160"/>
        <p:guide pos="3840"/>
      </p:guideLst>
    </p:cSldViewPr>
  </p:slideViewPr>
  <p:notesTextViewPr>
    <p:cViewPr>
      <p:scale>
        <a:sx n="1" d="1"/>
        <a:sy n="1" d="1"/>
      </p:scale>
      <p:origin x="0" y="0"/>
    </p:cViewPr>
  </p:notesTextViewPr>
  <p:sorterViewPr>
    <p:cViewPr>
      <p:scale>
        <a:sx n="100" d="100"/>
        <a:sy n="100" d="100"/>
      </p:scale>
      <p:origin x="0" y="-1392"/>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E400C2-415F-4B1F-889E-342612DEB16F}" type="doc">
      <dgm:prSet loTypeId="urn:microsoft.com/office/officeart/2005/8/layout/hierarchy2" loCatId="hierarchy" qsTypeId="urn:microsoft.com/office/officeart/2005/8/quickstyle/simple1" qsCatId="simple" csTypeId="urn:microsoft.com/office/officeart/2005/8/colors/accent0_3" csCatId="mainScheme" phldr="1"/>
      <dgm:spPr/>
      <dgm:t>
        <a:bodyPr/>
        <a:lstStyle/>
        <a:p>
          <a:endParaRPr lang="en-US"/>
        </a:p>
      </dgm:t>
    </dgm:pt>
    <dgm:pt modelId="{D2D4F287-7AC1-4E1B-BF00-9A83D667309F}">
      <dgm:prSet phldrT="[Text]"/>
      <dgm:spPr/>
      <dgm:t>
        <a:bodyPr/>
        <a:lstStyle/>
        <a:p>
          <a:r>
            <a:rPr lang="en-US" dirty="0"/>
            <a:t>Service (API Management)</a:t>
          </a:r>
        </a:p>
      </dgm:t>
    </dgm:pt>
    <dgm:pt modelId="{E8141B6B-9792-4881-9829-B76E9B5DB30E}" type="parTrans" cxnId="{3F2F1020-8FBA-4528-9E3A-2CB77B294BA4}">
      <dgm:prSet/>
      <dgm:spPr/>
      <dgm:t>
        <a:bodyPr/>
        <a:lstStyle/>
        <a:p>
          <a:endParaRPr lang="en-US"/>
        </a:p>
      </dgm:t>
    </dgm:pt>
    <dgm:pt modelId="{550F6158-C31B-48FA-A657-AE152F2F68F0}" type="sibTrans" cxnId="{3F2F1020-8FBA-4528-9E3A-2CB77B294BA4}">
      <dgm:prSet/>
      <dgm:spPr/>
      <dgm:t>
        <a:bodyPr/>
        <a:lstStyle/>
        <a:p>
          <a:endParaRPr lang="en-US"/>
        </a:p>
      </dgm:t>
    </dgm:pt>
    <dgm:pt modelId="{0ADDDE0B-E6DF-4012-A103-BE25EDB05AFB}">
      <dgm:prSet phldrT="[Text]"/>
      <dgm:spPr/>
      <dgm:t>
        <a:bodyPr/>
        <a:lstStyle/>
        <a:p>
          <a:r>
            <a:rPr lang="en-US" dirty="0"/>
            <a:t>API (Internal API)</a:t>
          </a:r>
        </a:p>
      </dgm:t>
    </dgm:pt>
    <dgm:pt modelId="{F614F085-86E9-4559-9701-ED3144A5EFB0}" type="parTrans" cxnId="{CF5069EB-FA4B-46BE-90B8-35B17C552C86}">
      <dgm:prSet/>
      <dgm:spPr/>
      <dgm:t>
        <a:bodyPr/>
        <a:lstStyle/>
        <a:p>
          <a:endParaRPr lang="en-US"/>
        </a:p>
      </dgm:t>
    </dgm:pt>
    <dgm:pt modelId="{D6CF27AB-4FCE-4645-887D-69B720834FA6}" type="sibTrans" cxnId="{CF5069EB-FA4B-46BE-90B8-35B17C552C86}">
      <dgm:prSet/>
      <dgm:spPr/>
      <dgm:t>
        <a:bodyPr/>
        <a:lstStyle/>
        <a:p>
          <a:endParaRPr lang="en-US"/>
        </a:p>
      </dgm:t>
    </dgm:pt>
    <dgm:pt modelId="{46F00CD7-8375-4E49-AAF8-0C788D65ED77}">
      <dgm:prSet phldrT="[Text]"/>
      <dgm:spPr/>
      <dgm:t>
        <a:bodyPr/>
        <a:lstStyle/>
        <a:p>
          <a:r>
            <a:rPr lang="en-US" dirty="0"/>
            <a:t>Operation (HTTP GET)</a:t>
          </a:r>
        </a:p>
      </dgm:t>
    </dgm:pt>
    <dgm:pt modelId="{C38CC8D2-4F72-4D27-8423-F706EE07B24E}" type="parTrans" cxnId="{A58121BC-57A3-4923-8D9E-1740191AAB57}">
      <dgm:prSet/>
      <dgm:spPr/>
      <dgm:t>
        <a:bodyPr/>
        <a:lstStyle/>
        <a:p>
          <a:endParaRPr lang="en-US"/>
        </a:p>
      </dgm:t>
    </dgm:pt>
    <dgm:pt modelId="{1A16CAB2-E303-4089-9E1C-F07E6D516BA6}" type="sibTrans" cxnId="{A58121BC-57A3-4923-8D9E-1740191AAB57}">
      <dgm:prSet/>
      <dgm:spPr/>
      <dgm:t>
        <a:bodyPr/>
        <a:lstStyle/>
        <a:p>
          <a:endParaRPr lang="en-US"/>
        </a:p>
      </dgm:t>
    </dgm:pt>
    <dgm:pt modelId="{1FBFCF0A-02FE-4FC2-ACC7-24009D346FA4}">
      <dgm:prSet phldrT="[Text]"/>
      <dgm:spPr/>
      <dgm:t>
        <a:bodyPr/>
        <a:lstStyle/>
        <a:p>
          <a:r>
            <a:rPr lang="en-US" dirty="0"/>
            <a:t>Operation (HTTP POST)</a:t>
          </a:r>
        </a:p>
      </dgm:t>
    </dgm:pt>
    <dgm:pt modelId="{3A662A58-18CE-4E1C-931B-8D2ED48534E2}" type="parTrans" cxnId="{3E4BDB36-7142-4F5E-9083-C6F095FF4445}">
      <dgm:prSet/>
      <dgm:spPr/>
      <dgm:t>
        <a:bodyPr/>
        <a:lstStyle/>
        <a:p>
          <a:endParaRPr lang="en-US"/>
        </a:p>
      </dgm:t>
    </dgm:pt>
    <dgm:pt modelId="{7A790B03-EC29-4313-AB2B-E921304FB92D}" type="sibTrans" cxnId="{3E4BDB36-7142-4F5E-9083-C6F095FF4445}">
      <dgm:prSet/>
      <dgm:spPr/>
      <dgm:t>
        <a:bodyPr/>
        <a:lstStyle/>
        <a:p>
          <a:endParaRPr lang="en-US"/>
        </a:p>
      </dgm:t>
    </dgm:pt>
    <dgm:pt modelId="{822ACE8E-1D55-4B70-8CE4-0C93A8588662}">
      <dgm:prSet phldrT="[Text]"/>
      <dgm:spPr/>
      <dgm:t>
        <a:bodyPr/>
        <a:lstStyle/>
        <a:p>
          <a:r>
            <a:rPr lang="en-US" dirty="0"/>
            <a:t>API (Third-Party API)</a:t>
          </a:r>
        </a:p>
      </dgm:t>
    </dgm:pt>
    <dgm:pt modelId="{DB11579B-BD6D-4AD9-9CE9-5977153E6A58}" type="parTrans" cxnId="{13A9CFDC-D544-44F4-B3B0-3B3B5A0890D0}">
      <dgm:prSet/>
      <dgm:spPr/>
      <dgm:t>
        <a:bodyPr/>
        <a:lstStyle/>
        <a:p>
          <a:endParaRPr lang="en-US"/>
        </a:p>
      </dgm:t>
    </dgm:pt>
    <dgm:pt modelId="{B287E0AC-7CE0-4AB7-9C30-500711513E49}" type="sibTrans" cxnId="{13A9CFDC-D544-44F4-B3B0-3B3B5A0890D0}">
      <dgm:prSet/>
      <dgm:spPr/>
      <dgm:t>
        <a:bodyPr/>
        <a:lstStyle/>
        <a:p>
          <a:endParaRPr lang="en-US"/>
        </a:p>
      </dgm:t>
    </dgm:pt>
    <dgm:pt modelId="{130545A2-0DF4-4AED-9B77-D21E50B8BD80}">
      <dgm:prSet phldrT="[Text]"/>
      <dgm:spPr/>
      <dgm:t>
        <a:bodyPr/>
        <a:lstStyle/>
        <a:p>
          <a:r>
            <a:rPr lang="en-US" dirty="0"/>
            <a:t>Operation (HTTP GET)</a:t>
          </a:r>
        </a:p>
      </dgm:t>
    </dgm:pt>
    <dgm:pt modelId="{C39A3DB4-329B-4493-BACA-31EE8486C6F9}" type="parTrans" cxnId="{65EAFFC7-4D22-4E0C-82D9-608E53238E1E}">
      <dgm:prSet/>
      <dgm:spPr/>
      <dgm:t>
        <a:bodyPr/>
        <a:lstStyle/>
        <a:p>
          <a:endParaRPr lang="en-US"/>
        </a:p>
      </dgm:t>
    </dgm:pt>
    <dgm:pt modelId="{D0274E01-E5DD-4BB4-ABE7-26B0741A0769}" type="sibTrans" cxnId="{65EAFFC7-4D22-4E0C-82D9-608E53238E1E}">
      <dgm:prSet/>
      <dgm:spPr/>
      <dgm:t>
        <a:bodyPr/>
        <a:lstStyle/>
        <a:p>
          <a:endParaRPr lang="en-US"/>
        </a:p>
      </dgm:t>
    </dgm:pt>
    <dgm:pt modelId="{A7EB7812-9F69-4E06-92C6-11938FF234BF}" type="pres">
      <dgm:prSet presAssocID="{50E400C2-415F-4B1F-889E-342612DEB16F}" presName="diagram" presStyleCnt="0">
        <dgm:presLayoutVars>
          <dgm:chPref val="1"/>
          <dgm:dir/>
          <dgm:animOne val="branch"/>
          <dgm:animLvl val="lvl"/>
          <dgm:resizeHandles val="exact"/>
        </dgm:presLayoutVars>
      </dgm:prSet>
      <dgm:spPr/>
    </dgm:pt>
    <dgm:pt modelId="{AEC39F20-CFDE-4834-B6B4-158AF9913090}" type="pres">
      <dgm:prSet presAssocID="{D2D4F287-7AC1-4E1B-BF00-9A83D667309F}" presName="root1" presStyleCnt="0"/>
      <dgm:spPr/>
    </dgm:pt>
    <dgm:pt modelId="{17205B09-700E-4166-9207-89B5DEEF31F7}" type="pres">
      <dgm:prSet presAssocID="{D2D4F287-7AC1-4E1B-BF00-9A83D667309F}" presName="LevelOneTextNode" presStyleLbl="node0" presStyleIdx="0" presStyleCnt="1">
        <dgm:presLayoutVars>
          <dgm:chPref val="3"/>
        </dgm:presLayoutVars>
      </dgm:prSet>
      <dgm:spPr/>
    </dgm:pt>
    <dgm:pt modelId="{8DD13D37-397D-4649-93CF-5F2E7CCD2DC2}" type="pres">
      <dgm:prSet presAssocID="{D2D4F287-7AC1-4E1B-BF00-9A83D667309F}" presName="level2hierChild" presStyleCnt="0"/>
      <dgm:spPr/>
    </dgm:pt>
    <dgm:pt modelId="{4A9695CC-E875-425D-99A1-10C7215BCBD1}" type="pres">
      <dgm:prSet presAssocID="{F614F085-86E9-4559-9701-ED3144A5EFB0}" presName="conn2-1" presStyleLbl="parChTrans1D2" presStyleIdx="0" presStyleCnt="2"/>
      <dgm:spPr/>
    </dgm:pt>
    <dgm:pt modelId="{E5C81912-0BA4-47A1-84A8-1FB6AE975424}" type="pres">
      <dgm:prSet presAssocID="{F614F085-86E9-4559-9701-ED3144A5EFB0}" presName="connTx" presStyleLbl="parChTrans1D2" presStyleIdx="0" presStyleCnt="2"/>
      <dgm:spPr/>
    </dgm:pt>
    <dgm:pt modelId="{147AEA44-2FFC-4B3C-AC12-794FC32D17CE}" type="pres">
      <dgm:prSet presAssocID="{0ADDDE0B-E6DF-4012-A103-BE25EDB05AFB}" presName="root2" presStyleCnt="0"/>
      <dgm:spPr/>
    </dgm:pt>
    <dgm:pt modelId="{733A63B0-D36E-4107-AED3-AEC0286D55B3}" type="pres">
      <dgm:prSet presAssocID="{0ADDDE0B-E6DF-4012-A103-BE25EDB05AFB}" presName="LevelTwoTextNode" presStyleLbl="node2" presStyleIdx="0" presStyleCnt="2">
        <dgm:presLayoutVars>
          <dgm:chPref val="3"/>
        </dgm:presLayoutVars>
      </dgm:prSet>
      <dgm:spPr/>
    </dgm:pt>
    <dgm:pt modelId="{F34FFBA6-CC34-47FB-9A7B-A452ABCAB4C9}" type="pres">
      <dgm:prSet presAssocID="{0ADDDE0B-E6DF-4012-A103-BE25EDB05AFB}" presName="level3hierChild" presStyleCnt="0"/>
      <dgm:spPr/>
    </dgm:pt>
    <dgm:pt modelId="{3EADAF9A-7ADA-49FE-8126-CF4BC93BD748}" type="pres">
      <dgm:prSet presAssocID="{C38CC8D2-4F72-4D27-8423-F706EE07B24E}" presName="conn2-1" presStyleLbl="parChTrans1D3" presStyleIdx="0" presStyleCnt="3"/>
      <dgm:spPr/>
    </dgm:pt>
    <dgm:pt modelId="{6D3DD33B-82DE-406E-8167-B8AA898A38FF}" type="pres">
      <dgm:prSet presAssocID="{C38CC8D2-4F72-4D27-8423-F706EE07B24E}" presName="connTx" presStyleLbl="parChTrans1D3" presStyleIdx="0" presStyleCnt="3"/>
      <dgm:spPr/>
    </dgm:pt>
    <dgm:pt modelId="{6CAF0FF3-D82B-40BC-AC64-B1CC962A9093}" type="pres">
      <dgm:prSet presAssocID="{46F00CD7-8375-4E49-AAF8-0C788D65ED77}" presName="root2" presStyleCnt="0"/>
      <dgm:spPr/>
    </dgm:pt>
    <dgm:pt modelId="{4D50EB07-997D-4219-B986-B5CC6C69AF68}" type="pres">
      <dgm:prSet presAssocID="{46F00CD7-8375-4E49-AAF8-0C788D65ED77}" presName="LevelTwoTextNode" presStyleLbl="node3" presStyleIdx="0" presStyleCnt="3">
        <dgm:presLayoutVars>
          <dgm:chPref val="3"/>
        </dgm:presLayoutVars>
      </dgm:prSet>
      <dgm:spPr/>
    </dgm:pt>
    <dgm:pt modelId="{2A09D607-29A9-447B-9C75-CD1DD6150FBF}" type="pres">
      <dgm:prSet presAssocID="{46F00CD7-8375-4E49-AAF8-0C788D65ED77}" presName="level3hierChild" presStyleCnt="0"/>
      <dgm:spPr/>
    </dgm:pt>
    <dgm:pt modelId="{EECFF6C5-DBE4-4C49-9419-5351373CBCE5}" type="pres">
      <dgm:prSet presAssocID="{3A662A58-18CE-4E1C-931B-8D2ED48534E2}" presName="conn2-1" presStyleLbl="parChTrans1D3" presStyleIdx="1" presStyleCnt="3"/>
      <dgm:spPr/>
    </dgm:pt>
    <dgm:pt modelId="{90A214EB-1DC9-4D3E-AC18-ACCB33EECEAA}" type="pres">
      <dgm:prSet presAssocID="{3A662A58-18CE-4E1C-931B-8D2ED48534E2}" presName="connTx" presStyleLbl="parChTrans1D3" presStyleIdx="1" presStyleCnt="3"/>
      <dgm:spPr/>
    </dgm:pt>
    <dgm:pt modelId="{E9B44EFB-3F57-4088-AF45-4DFA50C34E4E}" type="pres">
      <dgm:prSet presAssocID="{1FBFCF0A-02FE-4FC2-ACC7-24009D346FA4}" presName="root2" presStyleCnt="0"/>
      <dgm:spPr/>
    </dgm:pt>
    <dgm:pt modelId="{B3F9BF9B-92AF-48B4-83F1-5ECEC9A112B1}" type="pres">
      <dgm:prSet presAssocID="{1FBFCF0A-02FE-4FC2-ACC7-24009D346FA4}" presName="LevelTwoTextNode" presStyleLbl="node3" presStyleIdx="1" presStyleCnt="3">
        <dgm:presLayoutVars>
          <dgm:chPref val="3"/>
        </dgm:presLayoutVars>
      </dgm:prSet>
      <dgm:spPr/>
    </dgm:pt>
    <dgm:pt modelId="{15584E85-31FA-4D96-91F7-F158F180C8F3}" type="pres">
      <dgm:prSet presAssocID="{1FBFCF0A-02FE-4FC2-ACC7-24009D346FA4}" presName="level3hierChild" presStyleCnt="0"/>
      <dgm:spPr/>
    </dgm:pt>
    <dgm:pt modelId="{FD3E733F-F6D0-4657-8E27-CF9F801950BF}" type="pres">
      <dgm:prSet presAssocID="{DB11579B-BD6D-4AD9-9CE9-5977153E6A58}" presName="conn2-1" presStyleLbl="parChTrans1D2" presStyleIdx="1" presStyleCnt="2"/>
      <dgm:spPr/>
    </dgm:pt>
    <dgm:pt modelId="{F0CC75DB-98D8-42F6-B4F8-E17A58599EC1}" type="pres">
      <dgm:prSet presAssocID="{DB11579B-BD6D-4AD9-9CE9-5977153E6A58}" presName="connTx" presStyleLbl="parChTrans1D2" presStyleIdx="1" presStyleCnt="2"/>
      <dgm:spPr/>
    </dgm:pt>
    <dgm:pt modelId="{EEE6DA0A-30F0-4CCB-A436-2E66A36B2463}" type="pres">
      <dgm:prSet presAssocID="{822ACE8E-1D55-4B70-8CE4-0C93A8588662}" presName="root2" presStyleCnt="0"/>
      <dgm:spPr/>
    </dgm:pt>
    <dgm:pt modelId="{0A65D3C4-30B7-4236-A838-A127FB55F9ED}" type="pres">
      <dgm:prSet presAssocID="{822ACE8E-1D55-4B70-8CE4-0C93A8588662}" presName="LevelTwoTextNode" presStyleLbl="node2" presStyleIdx="1" presStyleCnt="2">
        <dgm:presLayoutVars>
          <dgm:chPref val="3"/>
        </dgm:presLayoutVars>
      </dgm:prSet>
      <dgm:spPr/>
    </dgm:pt>
    <dgm:pt modelId="{A5320621-EAC0-471D-8815-23CC42305D21}" type="pres">
      <dgm:prSet presAssocID="{822ACE8E-1D55-4B70-8CE4-0C93A8588662}" presName="level3hierChild" presStyleCnt="0"/>
      <dgm:spPr/>
    </dgm:pt>
    <dgm:pt modelId="{B3DDFC30-CBCA-415E-BF82-D458239D8158}" type="pres">
      <dgm:prSet presAssocID="{C39A3DB4-329B-4493-BACA-31EE8486C6F9}" presName="conn2-1" presStyleLbl="parChTrans1D3" presStyleIdx="2" presStyleCnt="3"/>
      <dgm:spPr/>
    </dgm:pt>
    <dgm:pt modelId="{2B1835E7-89EF-418A-AAC9-1AA7D66223CC}" type="pres">
      <dgm:prSet presAssocID="{C39A3DB4-329B-4493-BACA-31EE8486C6F9}" presName="connTx" presStyleLbl="parChTrans1D3" presStyleIdx="2" presStyleCnt="3"/>
      <dgm:spPr/>
    </dgm:pt>
    <dgm:pt modelId="{407D2ECC-F483-4E03-B39B-35A6501AC27B}" type="pres">
      <dgm:prSet presAssocID="{130545A2-0DF4-4AED-9B77-D21E50B8BD80}" presName="root2" presStyleCnt="0"/>
      <dgm:spPr/>
    </dgm:pt>
    <dgm:pt modelId="{CFF098A7-C4DE-4F13-A23F-7F214151FFD5}" type="pres">
      <dgm:prSet presAssocID="{130545A2-0DF4-4AED-9B77-D21E50B8BD80}" presName="LevelTwoTextNode" presStyleLbl="node3" presStyleIdx="2" presStyleCnt="3">
        <dgm:presLayoutVars>
          <dgm:chPref val="3"/>
        </dgm:presLayoutVars>
      </dgm:prSet>
      <dgm:spPr/>
    </dgm:pt>
    <dgm:pt modelId="{219D052B-A659-4AB4-992C-15FD0F8DEEF5}" type="pres">
      <dgm:prSet presAssocID="{130545A2-0DF4-4AED-9B77-D21E50B8BD80}" presName="level3hierChild" presStyleCnt="0"/>
      <dgm:spPr/>
    </dgm:pt>
  </dgm:ptLst>
  <dgm:cxnLst>
    <dgm:cxn modelId="{0B6E940A-3462-42AB-A677-24DFD77DE120}" type="presOf" srcId="{822ACE8E-1D55-4B70-8CE4-0C93A8588662}" destId="{0A65D3C4-30B7-4236-A838-A127FB55F9ED}" srcOrd="0" destOrd="0" presId="urn:microsoft.com/office/officeart/2005/8/layout/hierarchy2"/>
    <dgm:cxn modelId="{D1353918-2827-4574-8A70-FAFF687DF60B}" type="presOf" srcId="{D2D4F287-7AC1-4E1B-BF00-9A83D667309F}" destId="{17205B09-700E-4166-9207-89B5DEEF31F7}" srcOrd="0" destOrd="0" presId="urn:microsoft.com/office/officeart/2005/8/layout/hierarchy2"/>
    <dgm:cxn modelId="{0FAB071B-64F9-45F3-9148-382C09C21503}" type="presOf" srcId="{F614F085-86E9-4559-9701-ED3144A5EFB0}" destId="{E5C81912-0BA4-47A1-84A8-1FB6AE975424}" srcOrd="1" destOrd="0" presId="urn:microsoft.com/office/officeart/2005/8/layout/hierarchy2"/>
    <dgm:cxn modelId="{3F2F1020-8FBA-4528-9E3A-2CB77B294BA4}" srcId="{50E400C2-415F-4B1F-889E-342612DEB16F}" destId="{D2D4F287-7AC1-4E1B-BF00-9A83D667309F}" srcOrd="0" destOrd="0" parTransId="{E8141B6B-9792-4881-9829-B76E9B5DB30E}" sibTransId="{550F6158-C31B-48FA-A657-AE152F2F68F0}"/>
    <dgm:cxn modelId="{2E08A22A-055E-4006-A052-667C77BFB0D1}" type="presOf" srcId="{DB11579B-BD6D-4AD9-9CE9-5977153E6A58}" destId="{F0CC75DB-98D8-42F6-B4F8-E17A58599EC1}" srcOrd="1" destOrd="0" presId="urn:microsoft.com/office/officeart/2005/8/layout/hierarchy2"/>
    <dgm:cxn modelId="{02631C2F-5CDF-491A-B06A-8EC23E4A8BB8}" type="presOf" srcId="{F614F085-86E9-4559-9701-ED3144A5EFB0}" destId="{4A9695CC-E875-425D-99A1-10C7215BCBD1}" srcOrd="0" destOrd="0" presId="urn:microsoft.com/office/officeart/2005/8/layout/hierarchy2"/>
    <dgm:cxn modelId="{3E4BDB36-7142-4F5E-9083-C6F095FF4445}" srcId="{0ADDDE0B-E6DF-4012-A103-BE25EDB05AFB}" destId="{1FBFCF0A-02FE-4FC2-ACC7-24009D346FA4}" srcOrd="1" destOrd="0" parTransId="{3A662A58-18CE-4E1C-931B-8D2ED48534E2}" sibTransId="{7A790B03-EC29-4313-AB2B-E921304FB92D}"/>
    <dgm:cxn modelId="{87FD666D-7569-4AF5-8EF2-87C555BCFEFE}" type="presOf" srcId="{C38CC8D2-4F72-4D27-8423-F706EE07B24E}" destId="{3EADAF9A-7ADA-49FE-8126-CF4BC93BD748}" srcOrd="0" destOrd="0" presId="urn:microsoft.com/office/officeart/2005/8/layout/hierarchy2"/>
    <dgm:cxn modelId="{E6FB3250-C8C6-45D3-A36E-4F3100C2AFAC}" type="presOf" srcId="{3A662A58-18CE-4E1C-931B-8D2ED48534E2}" destId="{EECFF6C5-DBE4-4C49-9419-5351373CBCE5}" srcOrd="0" destOrd="0" presId="urn:microsoft.com/office/officeart/2005/8/layout/hierarchy2"/>
    <dgm:cxn modelId="{B1F95F7D-E5C0-4B30-A934-F8289EA3527C}" type="presOf" srcId="{130545A2-0DF4-4AED-9B77-D21E50B8BD80}" destId="{CFF098A7-C4DE-4F13-A23F-7F214151FFD5}" srcOrd="0" destOrd="0" presId="urn:microsoft.com/office/officeart/2005/8/layout/hierarchy2"/>
    <dgm:cxn modelId="{A85AB67E-5416-45DD-AE73-DFB71E0FBAC3}" type="presOf" srcId="{1FBFCF0A-02FE-4FC2-ACC7-24009D346FA4}" destId="{B3F9BF9B-92AF-48B4-83F1-5ECEC9A112B1}" srcOrd="0" destOrd="0" presId="urn:microsoft.com/office/officeart/2005/8/layout/hierarchy2"/>
    <dgm:cxn modelId="{D87E2A8F-FD99-4037-B624-1C853F927F17}" type="presOf" srcId="{DB11579B-BD6D-4AD9-9CE9-5977153E6A58}" destId="{FD3E733F-F6D0-4657-8E27-CF9F801950BF}" srcOrd="0" destOrd="0" presId="urn:microsoft.com/office/officeart/2005/8/layout/hierarchy2"/>
    <dgm:cxn modelId="{49AD4D99-370B-4BCF-9A2D-D9F864DD4645}" type="presOf" srcId="{C39A3DB4-329B-4493-BACA-31EE8486C6F9}" destId="{2B1835E7-89EF-418A-AAC9-1AA7D66223CC}" srcOrd="1" destOrd="0" presId="urn:microsoft.com/office/officeart/2005/8/layout/hierarchy2"/>
    <dgm:cxn modelId="{A39523A6-C49E-4AE5-A56B-D4859468A846}" type="presOf" srcId="{46F00CD7-8375-4E49-AAF8-0C788D65ED77}" destId="{4D50EB07-997D-4219-B986-B5CC6C69AF68}" srcOrd="0" destOrd="0" presId="urn:microsoft.com/office/officeart/2005/8/layout/hierarchy2"/>
    <dgm:cxn modelId="{9037D6BB-6D33-4A5F-B82E-63C357F7D898}" type="presOf" srcId="{0ADDDE0B-E6DF-4012-A103-BE25EDB05AFB}" destId="{733A63B0-D36E-4107-AED3-AEC0286D55B3}" srcOrd="0" destOrd="0" presId="urn:microsoft.com/office/officeart/2005/8/layout/hierarchy2"/>
    <dgm:cxn modelId="{A58121BC-57A3-4923-8D9E-1740191AAB57}" srcId="{0ADDDE0B-E6DF-4012-A103-BE25EDB05AFB}" destId="{46F00CD7-8375-4E49-AAF8-0C788D65ED77}" srcOrd="0" destOrd="0" parTransId="{C38CC8D2-4F72-4D27-8423-F706EE07B24E}" sibTransId="{1A16CAB2-E303-4089-9E1C-F07E6D516BA6}"/>
    <dgm:cxn modelId="{D940F1C6-1B7C-4F9C-B4BD-FB7A22388474}" type="presOf" srcId="{C39A3DB4-329B-4493-BACA-31EE8486C6F9}" destId="{B3DDFC30-CBCA-415E-BF82-D458239D8158}" srcOrd="0" destOrd="0" presId="urn:microsoft.com/office/officeart/2005/8/layout/hierarchy2"/>
    <dgm:cxn modelId="{65EAFFC7-4D22-4E0C-82D9-608E53238E1E}" srcId="{822ACE8E-1D55-4B70-8CE4-0C93A8588662}" destId="{130545A2-0DF4-4AED-9B77-D21E50B8BD80}" srcOrd="0" destOrd="0" parTransId="{C39A3DB4-329B-4493-BACA-31EE8486C6F9}" sibTransId="{D0274E01-E5DD-4BB4-ABE7-26B0741A0769}"/>
    <dgm:cxn modelId="{66FA2BDC-B226-4572-A2A5-1BB604348909}" type="presOf" srcId="{C38CC8D2-4F72-4D27-8423-F706EE07B24E}" destId="{6D3DD33B-82DE-406E-8167-B8AA898A38FF}" srcOrd="1" destOrd="0" presId="urn:microsoft.com/office/officeart/2005/8/layout/hierarchy2"/>
    <dgm:cxn modelId="{13A9CFDC-D544-44F4-B3B0-3B3B5A0890D0}" srcId="{D2D4F287-7AC1-4E1B-BF00-9A83D667309F}" destId="{822ACE8E-1D55-4B70-8CE4-0C93A8588662}" srcOrd="1" destOrd="0" parTransId="{DB11579B-BD6D-4AD9-9CE9-5977153E6A58}" sibTransId="{B287E0AC-7CE0-4AB7-9C30-500711513E49}"/>
    <dgm:cxn modelId="{58A4BFE8-1470-444F-ABAA-10EA7BA573FF}" type="presOf" srcId="{3A662A58-18CE-4E1C-931B-8D2ED48534E2}" destId="{90A214EB-1DC9-4D3E-AC18-ACCB33EECEAA}" srcOrd="1" destOrd="0" presId="urn:microsoft.com/office/officeart/2005/8/layout/hierarchy2"/>
    <dgm:cxn modelId="{CF5069EB-FA4B-46BE-90B8-35B17C552C86}" srcId="{D2D4F287-7AC1-4E1B-BF00-9A83D667309F}" destId="{0ADDDE0B-E6DF-4012-A103-BE25EDB05AFB}" srcOrd="0" destOrd="0" parTransId="{F614F085-86E9-4559-9701-ED3144A5EFB0}" sibTransId="{D6CF27AB-4FCE-4645-887D-69B720834FA6}"/>
    <dgm:cxn modelId="{5BCA6AFC-F7EF-4D7C-A081-00B0D56EBA2F}" type="presOf" srcId="{50E400C2-415F-4B1F-889E-342612DEB16F}" destId="{A7EB7812-9F69-4E06-92C6-11938FF234BF}" srcOrd="0" destOrd="0" presId="urn:microsoft.com/office/officeart/2005/8/layout/hierarchy2"/>
    <dgm:cxn modelId="{20EB08AB-1907-4BA5-9F6A-39A7089B4B6A}" type="presParOf" srcId="{A7EB7812-9F69-4E06-92C6-11938FF234BF}" destId="{AEC39F20-CFDE-4834-B6B4-158AF9913090}" srcOrd="0" destOrd="0" presId="urn:microsoft.com/office/officeart/2005/8/layout/hierarchy2"/>
    <dgm:cxn modelId="{DE8AFD3F-0109-4031-9270-85A9E9E19C3A}" type="presParOf" srcId="{AEC39F20-CFDE-4834-B6B4-158AF9913090}" destId="{17205B09-700E-4166-9207-89B5DEEF31F7}" srcOrd="0" destOrd="0" presId="urn:microsoft.com/office/officeart/2005/8/layout/hierarchy2"/>
    <dgm:cxn modelId="{1B2D12D0-932A-4BE9-B2BB-38583EBE5169}" type="presParOf" srcId="{AEC39F20-CFDE-4834-B6B4-158AF9913090}" destId="{8DD13D37-397D-4649-93CF-5F2E7CCD2DC2}" srcOrd="1" destOrd="0" presId="urn:microsoft.com/office/officeart/2005/8/layout/hierarchy2"/>
    <dgm:cxn modelId="{9A6EDBE1-5AD3-48C5-A562-BCAB479C9A59}" type="presParOf" srcId="{8DD13D37-397D-4649-93CF-5F2E7CCD2DC2}" destId="{4A9695CC-E875-425D-99A1-10C7215BCBD1}" srcOrd="0" destOrd="0" presId="urn:microsoft.com/office/officeart/2005/8/layout/hierarchy2"/>
    <dgm:cxn modelId="{270B7BE4-447F-4C1A-85F7-7FBA984F942D}" type="presParOf" srcId="{4A9695CC-E875-425D-99A1-10C7215BCBD1}" destId="{E5C81912-0BA4-47A1-84A8-1FB6AE975424}" srcOrd="0" destOrd="0" presId="urn:microsoft.com/office/officeart/2005/8/layout/hierarchy2"/>
    <dgm:cxn modelId="{947F2D36-D966-4441-985E-C3722C8F0FE9}" type="presParOf" srcId="{8DD13D37-397D-4649-93CF-5F2E7CCD2DC2}" destId="{147AEA44-2FFC-4B3C-AC12-794FC32D17CE}" srcOrd="1" destOrd="0" presId="urn:microsoft.com/office/officeart/2005/8/layout/hierarchy2"/>
    <dgm:cxn modelId="{17D5BEA6-8F1B-4805-B746-6FAA7BD5DC98}" type="presParOf" srcId="{147AEA44-2FFC-4B3C-AC12-794FC32D17CE}" destId="{733A63B0-D36E-4107-AED3-AEC0286D55B3}" srcOrd="0" destOrd="0" presId="urn:microsoft.com/office/officeart/2005/8/layout/hierarchy2"/>
    <dgm:cxn modelId="{C3717DF5-03F1-44E0-B735-706AF1EE0A67}" type="presParOf" srcId="{147AEA44-2FFC-4B3C-AC12-794FC32D17CE}" destId="{F34FFBA6-CC34-47FB-9A7B-A452ABCAB4C9}" srcOrd="1" destOrd="0" presId="urn:microsoft.com/office/officeart/2005/8/layout/hierarchy2"/>
    <dgm:cxn modelId="{AB285A43-7639-4075-AD17-85D3AA2F9561}" type="presParOf" srcId="{F34FFBA6-CC34-47FB-9A7B-A452ABCAB4C9}" destId="{3EADAF9A-7ADA-49FE-8126-CF4BC93BD748}" srcOrd="0" destOrd="0" presId="urn:microsoft.com/office/officeart/2005/8/layout/hierarchy2"/>
    <dgm:cxn modelId="{2BB1F377-6B8E-4D2A-ADE4-90235DDFDDBB}" type="presParOf" srcId="{3EADAF9A-7ADA-49FE-8126-CF4BC93BD748}" destId="{6D3DD33B-82DE-406E-8167-B8AA898A38FF}" srcOrd="0" destOrd="0" presId="urn:microsoft.com/office/officeart/2005/8/layout/hierarchy2"/>
    <dgm:cxn modelId="{B569D77D-4D0E-4D85-8688-9D59EA72809C}" type="presParOf" srcId="{F34FFBA6-CC34-47FB-9A7B-A452ABCAB4C9}" destId="{6CAF0FF3-D82B-40BC-AC64-B1CC962A9093}" srcOrd="1" destOrd="0" presId="urn:microsoft.com/office/officeart/2005/8/layout/hierarchy2"/>
    <dgm:cxn modelId="{DD68718A-DBA7-4E74-BA18-37592F17213C}" type="presParOf" srcId="{6CAF0FF3-D82B-40BC-AC64-B1CC962A9093}" destId="{4D50EB07-997D-4219-B986-B5CC6C69AF68}" srcOrd="0" destOrd="0" presId="urn:microsoft.com/office/officeart/2005/8/layout/hierarchy2"/>
    <dgm:cxn modelId="{7FAB7482-C84C-44C4-8343-A15E3D6DCA87}" type="presParOf" srcId="{6CAF0FF3-D82B-40BC-AC64-B1CC962A9093}" destId="{2A09D607-29A9-447B-9C75-CD1DD6150FBF}" srcOrd="1" destOrd="0" presId="urn:microsoft.com/office/officeart/2005/8/layout/hierarchy2"/>
    <dgm:cxn modelId="{FD98D155-2DAB-4203-A553-939A746E121B}" type="presParOf" srcId="{F34FFBA6-CC34-47FB-9A7B-A452ABCAB4C9}" destId="{EECFF6C5-DBE4-4C49-9419-5351373CBCE5}" srcOrd="2" destOrd="0" presId="urn:microsoft.com/office/officeart/2005/8/layout/hierarchy2"/>
    <dgm:cxn modelId="{129C4435-08A2-4B70-96F1-A02C578A6198}" type="presParOf" srcId="{EECFF6C5-DBE4-4C49-9419-5351373CBCE5}" destId="{90A214EB-1DC9-4D3E-AC18-ACCB33EECEAA}" srcOrd="0" destOrd="0" presId="urn:microsoft.com/office/officeart/2005/8/layout/hierarchy2"/>
    <dgm:cxn modelId="{F4AB7AEC-B4F4-4917-B1C9-D7EC3F3B6549}" type="presParOf" srcId="{F34FFBA6-CC34-47FB-9A7B-A452ABCAB4C9}" destId="{E9B44EFB-3F57-4088-AF45-4DFA50C34E4E}" srcOrd="3" destOrd="0" presId="urn:microsoft.com/office/officeart/2005/8/layout/hierarchy2"/>
    <dgm:cxn modelId="{13901959-4759-4215-A7C1-01D5F30516F1}" type="presParOf" srcId="{E9B44EFB-3F57-4088-AF45-4DFA50C34E4E}" destId="{B3F9BF9B-92AF-48B4-83F1-5ECEC9A112B1}" srcOrd="0" destOrd="0" presId="urn:microsoft.com/office/officeart/2005/8/layout/hierarchy2"/>
    <dgm:cxn modelId="{9113A158-FEFB-4427-B7F4-4485AA0D705E}" type="presParOf" srcId="{E9B44EFB-3F57-4088-AF45-4DFA50C34E4E}" destId="{15584E85-31FA-4D96-91F7-F158F180C8F3}" srcOrd="1" destOrd="0" presId="urn:microsoft.com/office/officeart/2005/8/layout/hierarchy2"/>
    <dgm:cxn modelId="{B5EB1CF5-E4FE-40AA-B84B-2B2CCA6858AB}" type="presParOf" srcId="{8DD13D37-397D-4649-93CF-5F2E7CCD2DC2}" destId="{FD3E733F-F6D0-4657-8E27-CF9F801950BF}" srcOrd="2" destOrd="0" presId="urn:microsoft.com/office/officeart/2005/8/layout/hierarchy2"/>
    <dgm:cxn modelId="{C9C51D7F-8C89-4370-9D90-1146F4D43483}" type="presParOf" srcId="{FD3E733F-F6D0-4657-8E27-CF9F801950BF}" destId="{F0CC75DB-98D8-42F6-B4F8-E17A58599EC1}" srcOrd="0" destOrd="0" presId="urn:microsoft.com/office/officeart/2005/8/layout/hierarchy2"/>
    <dgm:cxn modelId="{BF6008BB-164A-4702-A6D1-245306405F07}" type="presParOf" srcId="{8DD13D37-397D-4649-93CF-5F2E7CCD2DC2}" destId="{EEE6DA0A-30F0-4CCB-A436-2E66A36B2463}" srcOrd="3" destOrd="0" presId="urn:microsoft.com/office/officeart/2005/8/layout/hierarchy2"/>
    <dgm:cxn modelId="{42B7281D-B710-4292-B503-8A8F6C9371D3}" type="presParOf" srcId="{EEE6DA0A-30F0-4CCB-A436-2E66A36B2463}" destId="{0A65D3C4-30B7-4236-A838-A127FB55F9ED}" srcOrd="0" destOrd="0" presId="urn:microsoft.com/office/officeart/2005/8/layout/hierarchy2"/>
    <dgm:cxn modelId="{E67F62B6-3244-4951-9858-075549F489C2}" type="presParOf" srcId="{EEE6DA0A-30F0-4CCB-A436-2E66A36B2463}" destId="{A5320621-EAC0-471D-8815-23CC42305D21}" srcOrd="1" destOrd="0" presId="urn:microsoft.com/office/officeart/2005/8/layout/hierarchy2"/>
    <dgm:cxn modelId="{1ED44DE8-4077-4BED-8F8B-5EC0D63D6168}" type="presParOf" srcId="{A5320621-EAC0-471D-8815-23CC42305D21}" destId="{B3DDFC30-CBCA-415E-BF82-D458239D8158}" srcOrd="0" destOrd="0" presId="urn:microsoft.com/office/officeart/2005/8/layout/hierarchy2"/>
    <dgm:cxn modelId="{19BDAD2E-73DE-4772-A39D-2E977D43FD5D}" type="presParOf" srcId="{B3DDFC30-CBCA-415E-BF82-D458239D8158}" destId="{2B1835E7-89EF-418A-AAC9-1AA7D66223CC}" srcOrd="0" destOrd="0" presId="urn:microsoft.com/office/officeart/2005/8/layout/hierarchy2"/>
    <dgm:cxn modelId="{2A2448A4-A13B-44A1-9C73-406E7DAE8710}" type="presParOf" srcId="{A5320621-EAC0-471D-8815-23CC42305D21}" destId="{407D2ECC-F483-4E03-B39B-35A6501AC27B}" srcOrd="1" destOrd="0" presId="urn:microsoft.com/office/officeart/2005/8/layout/hierarchy2"/>
    <dgm:cxn modelId="{30C35D55-8027-4A23-B7C9-9F651A155CFE}" type="presParOf" srcId="{407D2ECC-F483-4E03-B39B-35A6501AC27B}" destId="{CFF098A7-C4DE-4F13-A23F-7F214151FFD5}" srcOrd="0" destOrd="0" presId="urn:microsoft.com/office/officeart/2005/8/layout/hierarchy2"/>
    <dgm:cxn modelId="{F77F37F6-F513-44D2-901C-6F84F779BF5F}" type="presParOf" srcId="{407D2ECC-F483-4E03-B39B-35A6501AC27B}" destId="{219D052B-A659-4AB4-992C-15FD0F8DEEF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205B09-700E-4166-9207-89B5DEEF31F7}">
      <dsp:nvSpPr>
        <dsp:cNvPr id="0" name=""/>
        <dsp:cNvSpPr/>
      </dsp:nvSpPr>
      <dsp:spPr>
        <a:xfrm>
          <a:off x="1539" y="1805881"/>
          <a:ext cx="1555350" cy="777675"/>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Service (API Management)</a:t>
          </a:r>
        </a:p>
      </dsp:txBody>
      <dsp:txXfrm>
        <a:off x="24316" y="1828658"/>
        <a:ext cx="1509796" cy="732121"/>
      </dsp:txXfrm>
    </dsp:sp>
    <dsp:sp modelId="{4A9695CC-E875-425D-99A1-10C7215BCBD1}">
      <dsp:nvSpPr>
        <dsp:cNvPr id="0" name=""/>
        <dsp:cNvSpPr/>
      </dsp:nvSpPr>
      <dsp:spPr>
        <a:xfrm rot="18770822">
          <a:off x="1410533" y="1841592"/>
          <a:ext cx="914853" cy="35507"/>
        </a:xfrm>
        <a:custGeom>
          <a:avLst/>
          <a:gdLst/>
          <a:ahLst/>
          <a:cxnLst/>
          <a:rect l="0" t="0" r="0" b="0"/>
          <a:pathLst>
            <a:path>
              <a:moveTo>
                <a:pt x="0" y="17753"/>
              </a:moveTo>
              <a:lnTo>
                <a:pt x="914853" y="17753"/>
              </a:lnTo>
            </a:path>
          </a:pathLst>
        </a:custGeom>
        <a:noFill/>
        <a:ln w="1079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45089" y="1836475"/>
        <a:ext cx="45742" cy="45742"/>
      </dsp:txXfrm>
    </dsp:sp>
    <dsp:sp modelId="{733A63B0-D36E-4107-AED3-AEC0286D55B3}">
      <dsp:nvSpPr>
        <dsp:cNvPr id="0" name=""/>
        <dsp:cNvSpPr/>
      </dsp:nvSpPr>
      <dsp:spPr>
        <a:xfrm>
          <a:off x="2179030" y="1135136"/>
          <a:ext cx="1555350" cy="777675"/>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API (Internal API)</a:t>
          </a:r>
        </a:p>
      </dsp:txBody>
      <dsp:txXfrm>
        <a:off x="2201807" y="1157913"/>
        <a:ext cx="1509796" cy="732121"/>
      </dsp:txXfrm>
    </dsp:sp>
    <dsp:sp modelId="{3EADAF9A-7ADA-49FE-8126-CF4BC93BD748}">
      <dsp:nvSpPr>
        <dsp:cNvPr id="0" name=""/>
        <dsp:cNvSpPr/>
      </dsp:nvSpPr>
      <dsp:spPr>
        <a:xfrm rot="19457599">
          <a:off x="3662367" y="1282638"/>
          <a:ext cx="766168" cy="35507"/>
        </a:xfrm>
        <a:custGeom>
          <a:avLst/>
          <a:gdLst/>
          <a:ahLst/>
          <a:cxnLst/>
          <a:rect l="0" t="0" r="0" b="0"/>
          <a:pathLst>
            <a:path>
              <a:moveTo>
                <a:pt x="0" y="17753"/>
              </a:moveTo>
              <a:lnTo>
                <a:pt x="766168" y="17753"/>
              </a:lnTo>
            </a:path>
          </a:pathLst>
        </a:custGeom>
        <a:noFill/>
        <a:ln w="1079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6297" y="1281238"/>
        <a:ext cx="38308" cy="38308"/>
      </dsp:txXfrm>
    </dsp:sp>
    <dsp:sp modelId="{4D50EB07-997D-4219-B986-B5CC6C69AF68}">
      <dsp:nvSpPr>
        <dsp:cNvPr id="0" name=""/>
        <dsp:cNvSpPr/>
      </dsp:nvSpPr>
      <dsp:spPr>
        <a:xfrm>
          <a:off x="4356521" y="687973"/>
          <a:ext cx="1555350" cy="777675"/>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Operation (HTTP GET)</a:t>
          </a:r>
        </a:p>
      </dsp:txBody>
      <dsp:txXfrm>
        <a:off x="4379298" y="710750"/>
        <a:ext cx="1509796" cy="732121"/>
      </dsp:txXfrm>
    </dsp:sp>
    <dsp:sp modelId="{EECFF6C5-DBE4-4C49-9419-5351373CBCE5}">
      <dsp:nvSpPr>
        <dsp:cNvPr id="0" name=""/>
        <dsp:cNvSpPr/>
      </dsp:nvSpPr>
      <dsp:spPr>
        <a:xfrm rot="2142401">
          <a:off x="3662367" y="1729801"/>
          <a:ext cx="766168" cy="35507"/>
        </a:xfrm>
        <a:custGeom>
          <a:avLst/>
          <a:gdLst/>
          <a:ahLst/>
          <a:cxnLst/>
          <a:rect l="0" t="0" r="0" b="0"/>
          <a:pathLst>
            <a:path>
              <a:moveTo>
                <a:pt x="0" y="17753"/>
              </a:moveTo>
              <a:lnTo>
                <a:pt x="766168" y="17753"/>
              </a:lnTo>
            </a:path>
          </a:pathLst>
        </a:custGeom>
        <a:noFill/>
        <a:ln w="1079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6297" y="1728401"/>
        <a:ext cx="38308" cy="38308"/>
      </dsp:txXfrm>
    </dsp:sp>
    <dsp:sp modelId="{B3F9BF9B-92AF-48B4-83F1-5ECEC9A112B1}">
      <dsp:nvSpPr>
        <dsp:cNvPr id="0" name=""/>
        <dsp:cNvSpPr/>
      </dsp:nvSpPr>
      <dsp:spPr>
        <a:xfrm>
          <a:off x="4356521" y="1582299"/>
          <a:ext cx="1555350" cy="777675"/>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Operation (HTTP POST)</a:t>
          </a:r>
        </a:p>
      </dsp:txBody>
      <dsp:txXfrm>
        <a:off x="4379298" y="1605076"/>
        <a:ext cx="1509796" cy="732121"/>
      </dsp:txXfrm>
    </dsp:sp>
    <dsp:sp modelId="{FD3E733F-F6D0-4657-8E27-CF9F801950BF}">
      <dsp:nvSpPr>
        <dsp:cNvPr id="0" name=""/>
        <dsp:cNvSpPr/>
      </dsp:nvSpPr>
      <dsp:spPr>
        <a:xfrm rot="2829178">
          <a:off x="1410533" y="2512337"/>
          <a:ext cx="914853" cy="35507"/>
        </a:xfrm>
        <a:custGeom>
          <a:avLst/>
          <a:gdLst/>
          <a:ahLst/>
          <a:cxnLst/>
          <a:rect l="0" t="0" r="0" b="0"/>
          <a:pathLst>
            <a:path>
              <a:moveTo>
                <a:pt x="0" y="17753"/>
              </a:moveTo>
              <a:lnTo>
                <a:pt x="914853" y="17753"/>
              </a:lnTo>
            </a:path>
          </a:pathLst>
        </a:custGeom>
        <a:noFill/>
        <a:ln w="1079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45089" y="2507220"/>
        <a:ext cx="45742" cy="45742"/>
      </dsp:txXfrm>
    </dsp:sp>
    <dsp:sp modelId="{0A65D3C4-30B7-4236-A838-A127FB55F9ED}">
      <dsp:nvSpPr>
        <dsp:cNvPr id="0" name=""/>
        <dsp:cNvSpPr/>
      </dsp:nvSpPr>
      <dsp:spPr>
        <a:xfrm>
          <a:off x="2179030" y="2476626"/>
          <a:ext cx="1555350" cy="777675"/>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API (Third-Party API)</a:t>
          </a:r>
        </a:p>
      </dsp:txBody>
      <dsp:txXfrm>
        <a:off x="2201807" y="2499403"/>
        <a:ext cx="1509796" cy="732121"/>
      </dsp:txXfrm>
    </dsp:sp>
    <dsp:sp modelId="{B3DDFC30-CBCA-415E-BF82-D458239D8158}">
      <dsp:nvSpPr>
        <dsp:cNvPr id="0" name=""/>
        <dsp:cNvSpPr/>
      </dsp:nvSpPr>
      <dsp:spPr>
        <a:xfrm>
          <a:off x="3734381" y="2847710"/>
          <a:ext cx="622140" cy="35507"/>
        </a:xfrm>
        <a:custGeom>
          <a:avLst/>
          <a:gdLst/>
          <a:ahLst/>
          <a:cxnLst/>
          <a:rect l="0" t="0" r="0" b="0"/>
          <a:pathLst>
            <a:path>
              <a:moveTo>
                <a:pt x="0" y="17753"/>
              </a:moveTo>
              <a:lnTo>
                <a:pt x="622140" y="17753"/>
              </a:lnTo>
            </a:path>
          </a:pathLst>
        </a:custGeom>
        <a:noFill/>
        <a:ln w="1079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9897" y="2849910"/>
        <a:ext cx="31107" cy="31107"/>
      </dsp:txXfrm>
    </dsp:sp>
    <dsp:sp modelId="{CFF098A7-C4DE-4F13-A23F-7F214151FFD5}">
      <dsp:nvSpPr>
        <dsp:cNvPr id="0" name=""/>
        <dsp:cNvSpPr/>
      </dsp:nvSpPr>
      <dsp:spPr>
        <a:xfrm>
          <a:off x="4356521" y="2476626"/>
          <a:ext cx="1555350" cy="777675"/>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Operation (HTTP GET)</a:t>
          </a:r>
        </a:p>
      </dsp:txBody>
      <dsp:txXfrm>
        <a:off x="4379298" y="2499403"/>
        <a:ext cx="1509796" cy="73212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3/12/2019 11:18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3/12/2019 11:15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Creating API Management Solutions </a:t>
            </a:r>
          </a:p>
          <a:p>
            <a:pPr marL="171450" indent="-171450">
              <a:buFontTx/>
              <a:buChar char="-"/>
            </a:pPr>
            <a:r>
              <a:rPr lang="en-US" dirty="0"/>
              <a:t>Using Swagger to Document an API App</a:t>
            </a:r>
          </a:p>
          <a:p>
            <a:pPr marL="171450" indent="-171450">
              <a:buFontTx/>
              <a:buChar char="-"/>
            </a:pPr>
            <a:endParaRPr lang="en-US" dirty="0"/>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3/12/2019 11:15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Products are associations of one or more APIs. You can include a number of APIs and offer them to developers through the developer portal. You can add an existing API during the product creation. You can add an API to the product later, either from the Products </a:t>
            </a:r>
            <a:r>
              <a:rPr lang="en-US" sz="882" b="1" i="0" kern="1200" dirty="0">
                <a:solidFill>
                  <a:schemeClr val="tx1"/>
                </a:solidFill>
                <a:effectLst/>
                <a:latin typeface="Segoe UI Light" pitchFamily="34" charset="0"/>
                <a:ea typeface="+mn-ea"/>
                <a:cs typeface="+mn-cs"/>
              </a:rPr>
              <a:t>Settings</a:t>
            </a:r>
            <a:r>
              <a:rPr lang="en-US" sz="882" b="0" i="0" kern="1200" dirty="0">
                <a:solidFill>
                  <a:schemeClr val="tx1"/>
                </a:solidFill>
                <a:effectLst/>
                <a:latin typeface="Segoe UI Light" pitchFamily="34" charset="0"/>
                <a:ea typeface="+mn-ea"/>
                <a:cs typeface="+mn-cs"/>
              </a:rPr>
              <a:t> page or while creating an API.</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Developers must first subscribe to a product to get access to the API. When they subscribe, they get a subscription key that is good for any API in that product. If you created the APIM instance, you are an administrator already, so you are subscribed to every product by default.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479812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In Azure API Management, a product contains one or more APIs, and a usage quota and the terms of use. After a product is published, developers can subscribe to the product and begin to use the product's APIs.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 a new product with a terms of use statement and usage quotas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Associate an API with the newly created product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807459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Azure API Management (APIM), policies are a powerful capability of the system that allow the publisher to change the behavior of the API through configuration. Policies are a collection of statements that are executed sequentially on the request or response of an API. Popular statements include format conversion from XML to JSON and call rate limiting to restrict the amount of incoming calls from a developer. Many more policies are available out of the box.</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386468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Application Gateway is a web traffic load balancer that enables you to manage traffic to your web applications by routing based on more criteria than a traditional load balancer (OSI layer 4). </a:t>
            </a:r>
            <a:r>
              <a:rPr lang="en-US" sz="882" b="0" i="0" kern="1200" dirty="0">
                <a:solidFill>
                  <a:schemeClr val="tx1"/>
                </a:solidFill>
                <a:effectLst/>
                <a:latin typeface="Segoe UI Light" pitchFamily="34" charset="0"/>
                <a:ea typeface="+mn-ea"/>
                <a:cs typeface="+mn-cs"/>
              </a:rPr>
              <a:t>This type of routing is known as application layer (OSI layer 7) load balancing. Azure Application Gateway can do URL-based routing and more.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394502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load balancers operate at the transport layer (OSI layer 4 - TCP and UDP) and route traffic based on source IP address and port, to a destination IP address and port.</a:t>
            </a:r>
          </a:p>
          <a:p>
            <a:endParaRPr lang="en-US" dirty="0"/>
          </a:p>
          <a:p>
            <a:r>
              <a:rPr lang="en-US" dirty="0"/>
              <a:t>With the Application Gateway, you can be even more specific. For example, you can route traffic based on the incoming URL. So if /images is in the incoming URL, you can route traffic to a specific set of servers (known as a pool) configured for images. If /video is in the URL, that traffic is routed to another pool optimized for videos.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417248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err="1"/>
              <a:t>Swashbuckle</a:t>
            </a:r>
            <a:r>
              <a:rPr lang="en-US" baseline="0" dirty="0"/>
              <a:t>.</a:t>
            </a:r>
          </a:p>
          <a:p>
            <a:pPr marL="171450" indent="-171450">
              <a:buFontTx/>
              <a:buChar char="-"/>
            </a:pPr>
            <a:r>
              <a:rPr lang="en-US" dirty="0"/>
              <a:t>Configuring Swagger middleware.</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882" b="0" i="0" kern="1200" dirty="0">
                <a:solidFill>
                  <a:schemeClr val="tx1"/>
                </a:solidFill>
                <a:effectLst/>
                <a:latin typeface="Segoe UI Light" pitchFamily="34" charset="0"/>
                <a:ea typeface="+mn-ea"/>
                <a:cs typeface="+mn-cs"/>
              </a:rPr>
              <a:t>Documenting the object model.</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882" b="0" i="0" kern="1200" dirty="0">
                <a:solidFill>
                  <a:schemeClr val="tx1"/>
                </a:solidFill>
                <a:effectLst/>
                <a:latin typeface="Segoe UI Light" pitchFamily="34" charset="0"/>
                <a:ea typeface="+mn-ea"/>
                <a:cs typeface="+mn-cs"/>
              </a:rPr>
              <a:t>XML comments.</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882" b="0" i="0" kern="1200" dirty="0">
                <a:solidFill>
                  <a:schemeClr val="tx1"/>
                </a:solidFill>
                <a:effectLst/>
                <a:latin typeface="Segoe UI Light" pitchFamily="34" charset="0"/>
                <a:ea typeface="+mn-ea"/>
                <a:cs typeface="+mn-cs"/>
              </a:rPr>
              <a:t>Model attributes.</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882" b="0" i="0" kern="1200" dirty="0">
                <a:solidFill>
                  <a:schemeClr val="tx1"/>
                </a:solidFill>
                <a:effectLst/>
                <a:latin typeface="Segoe UI Light" pitchFamily="34" charset="0"/>
                <a:ea typeface="+mn-ea"/>
                <a:cs typeface="+mn-cs"/>
              </a:rPr>
              <a:t>Response descriptions.</a:t>
            </a:r>
          </a:p>
          <a:p>
            <a:pPr marL="171450" indent="-171450">
              <a:buFontTx/>
              <a:buChar char="-"/>
            </a:pPr>
            <a:endParaRPr lang="en-US" dirty="0"/>
          </a:p>
          <a:p>
            <a:pPr marL="171450" indent="-171450">
              <a:buFontTx/>
              <a:buChar char="-"/>
            </a:pPr>
            <a:endParaRPr lang="en-US" baseline="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11:18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831098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way to build and consume APIs in the cloud by using the same flexibility as a web app.</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132843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of the course focuses on </a:t>
            </a:r>
            <a:r>
              <a:rPr lang="en-US" dirty="0" err="1"/>
              <a:t>Swashbuckle</a:t>
            </a:r>
            <a:r>
              <a:rPr lang="en-US" dirty="0"/>
              <a:t> to generate Swagger objects in ASP.NET Core. </a:t>
            </a:r>
          </a:p>
          <a:p>
            <a:endParaRPr lang="en-US" dirty="0"/>
          </a:p>
          <a:p>
            <a:r>
              <a:rPr lang="en-US" dirty="0"/>
              <a:t>There are three main components to </a:t>
            </a:r>
            <a:r>
              <a:rPr lang="en-US" dirty="0" err="1"/>
              <a:t>Swashbuckle</a:t>
            </a:r>
            <a:r>
              <a:rPr lang="en-US" dirty="0"/>
              <a:t>:</a:t>
            </a:r>
          </a:p>
          <a:p>
            <a:endParaRPr lang="en-US" b="1" dirty="0"/>
          </a:p>
          <a:p>
            <a:r>
              <a:rPr lang="en-US" b="1" dirty="0" err="1"/>
              <a:t>Swashbuckle.AspNetCore.Swagger</a:t>
            </a:r>
            <a:endParaRPr lang="en-US" b="1" dirty="0"/>
          </a:p>
          <a:p>
            <a:r>
              <a:rPr lang="en-US" dirty="0"/>
              <a:t>A Swagger object model and middleware to expose </a:t>
            </a:r>
            <a:r>
              <a:rPr lang="en-US" dirty="0" err="1"/>
              <a:t>SwaggerDocument</a:t>
            </a:r>
            <a:r>
              <a:rPr lang="en-US" dirty="0"/>
              <a:t> objects as JSON endpoints.</a:t>
            </a:r>
          </a:p>
          <a:p>
            <a:endParaRPr lang="en-US" b="1" dirty="0"/>
          </a:p>
          <a:p>
            <a:r>
              <a:rPr lang="en-US" b="1" dirty="0" err="1"/>
              <a:t>Swashbuckle.AspNetCore.SwaggerGen</a:t>
            </a:r>
            <a:endParaRPr lang="en-US" b="1" dirty="0"/>
          </a:p>
          <a:p>
            <a:r>
              <a:rPr lang="en-US" dirty="0"/>
              <a:t>A Swagger generator that builds </a:t>
            </a:r>
            <a:r>
              <a:rPr lang="en-US" dirty="0" err="1"/>
              <a:t>SwaggerDocument</a:t>
            </a:r>
            <a:r>
              <a:rPr lang="en-US" dirty="0"/>
              <a:t> objects directly from your routes, controllers, and models. It's typically combined with the Swagger endpoint middleware to automatically expose Swagger JSON.</a:t>
            </a:r>
          </a:p>
          <a:p>
            <a:endParaRPr lang="en-US" b="1" dirty="0"/>
          </a:p>
          <a:p>
            <a:r>
              <a:rPr lang="en-US" b="1" dirty="0" err="1"/>
              <a:t>Swashbuckle.AspNetCore.SwaggerUI</a:t>
            </a:r>
            <a:endParaRPr lang="en-US" b="1" dirty="0"/>
          </a:p>
          <a:p>
            <a:r>
              <a:rPr lang="en-US" dirty="0"/>
              <a:t>An embedded version of the Swagger UI tool. It interprets Swagger JSON to build a rich, customizable experience for describing the Web API functionality. It includes built-in test harnesses for the public methods.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054587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ASP.NET Core, add the Swagger generator to the services collection in the </a:t>
            </a:r>
            <a:r>
              <a:rPr lang="en-US" sz="882" b="0" i="0" kern="1200" dirty="0" err="1">
                <a:solidFill>
                  <a:schemeClr val="tx1"/>
                </a:solidFill>
                <a:effectLst/>
                <a:latin typeface="Segoe UI Light" pitchFamily="34" charset="0"/>
                <a:ea typeface="+mn-ea"/>
                <a:cs typeface="+mn-cs"/>
              </a:rPr>
              <a:t>Startup.ConfigureServices</a:t>
            </a:r>
            <a:r>
              <a:rPr lang="en-US" sz="882" b="0" i="0" kern="1200" dirty="0">
                <a:solidFill>
                  <a:schemeClr val="tx1"/>
                </a:solidFill>
                <a:effectLst/>
                <a:latin typeface="Segoe UI Light" pitchFamily="34" charset="0"/>
                <a:ea typeface="+mn-ea"/>
                <a:cs typeface="+mn-cs"/>
              </a:rPr>
              <a:t> method.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526528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the </a:t>
            </a:r>
            <a:r>
              <a:rPr lang="en-US" sz="882" b="0" i="0" kern="1200" dirty="0" err="1">
                <a:solidFill>
                  <a:schemeClr val="tx1"/>
                </a:solidFill>
                <a:effectLst/>
                <a:latin typeface="Segoe UI Light" pitchFamily="34" charset="0"/>
                <a:ea typeface="+mn-ea"/>
                <a:cs typeface="+mn-cs"/>
              </a:rPr>
              <a:t>Startup.Configure</a:t>
            </a:r>
            <a:r>
              <a:rPr lang="en-US" sz="882" b="0" i="0" kern="1200" dirty="0">
                <a:solidFill>
                  <a:schemeClr val="tx1"/>
                </a:solidFill>
                <a:effectLst/>
                <a:latin typeface="Segoe UI Light" pitchFamily="34" charset="0"/>
                <a:ea typeface="+mn-ea"/>
                <a:cs typeface="+mn-cs"/>
              </a:rPr>
              <a:t> method, enable the middleware for serving the generated JSON document and the Swagger UI.</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48481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configuration action passed to the </a:t>
            </a:r>
            <a:r>
              <a:rPr lang="en-US" sz="882" b="0" i="0" kern="1200" dirty="0" err="1">
                <a:solidFill>
                  <a:schemeClr val="tx1"/>
                </a:solidFill>
                <a:effectLst/>
                <a:latin typeface="Segoe UI Light" pitchFamily="34" charset="0"/>
                <a:ea typeface="+mn-ea"/>
                <a:cs typeface="+mn-cs"/>
              </a:rPr>
              <a:t>AddSwaggerGen</a:t>
            </a:r>
            <a:r>
              <a:rPr lang="en-US" sz="882" b="0" i="0" kern="1200" dirty="0">
                <a:solidFill>
                  <a:schemeClr val="tx1"/>
                </a:solidFill>
                <a:effectLst/>
                <a:latin typeface="Segoe UI Light" pitchFamily="34" charset="0"/>
                <a:ea typeface="+mn-ea"/>
                <a:cs typeface="+mn-cs"/>
              </a:rPr>
              <a:t> method adds information such as the author, license, and description.</a:t>
            </a:r>
          </a:p>
          <a:p>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065469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Swagger UI will display the same information that you configured in the object model.</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5878394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XML comment generation must first be enabled in Visual Studio by editing the .</a:t>
            </a:r>
            <a:r>
              <a:rPr lang="en-US" dirty="0" err="1"/>
              <a:t>csproj</a:t>
            </a:r>
            <a:r>
              <a:rPr lang="en-US" dirty="0"/>
              <a:t> file.</a:t>
            </a:r>
          </a:p>
          <a:p>
            <a:endParaRPr lang="en-US" dirty="0"/>
          </a:p>
          <a:p>
            <a:r>
              <a:rPr lang="en-US" dirty="0"/>
              <a:t>Next, you can update the object model’s configuration by using the </a:t>
            </a:r>
            <a:r>
              <a:rPr lang="en-US" b="1" dirty="0" err="1"/>
              <a:t>IncludeXmlComments</a:t>
            </a:r>
            <a:r>
              <a:rPr lang="en-US" b="1" dirty="0"/>
              <a:t> </a:t>
            </a:r>
            <a:r>
              <a:rPr lang="en-US" b="0" dirty="0"/>
              <a:t>method.</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283537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Decorate the model with attributes, found in the </a:t>
            </a:r>
            <a:r>
              <a:rPr lang="en-US" b="1" dirty="0" err="1"/>
              <a:t>System.ComponentModel.DataAnnotations</a:t>
            </a:r>
            <a:r>
              <a:rPr lang="en-US" b="1" dirty="0"/>
              <a:t> </a:t>
            </a:r>
            <a:r>
              <a:rPr lang="en-US" dirty="0"/>
              <a:t>namespace, to help drive the Swagger UI components.</a:t>
            </a:r>
          </a:p>
          <a:p>
            <a:endParaRPr lang="en-US" dirty="0"/>
          </a:p>
          <a:p>
            <a:r>
              <a:rPr lang="en-US" sz="882" b="0" i="0" kern="1200" dirty="0">
                <a:solidFill>
                  <a:schemeClr val="tx1"/>
                </a:solidFill>
                <a:effectLst/>
                <a:latin typeface="Segoe UI Light" pitchFamily="34" charset="0"/>
                <a:ea typeface="+mn-ea"/>
                <a:cs typeface="+mn-cs"/>
              </a:rPr>
              <a:t>Add the [Required] attribute to the Name property of the </a:t>
            </a:r>
            <a:r>
              <a:rPr lang="en-US" sz="882" b="0" i="0" kern="1200" dirty="0" err="1">
                <a:solidFill>
                  <a:schemeClr val="tx1"/>
                </a:solidFill>
                <a:effectLst/>
                <a:latin typeface="Segoe UI Light" pitchFamily="34" charset="0"/>
                <a:ea typeface="+mn-ea"/>
                <a:cs typeface="+mn-cs"/>
              </a:rPr>
              <a:t>TodoItem</a:t>
            </a:r>
            <a:r>
              <a:rPr lang="en-US" sz="882" b="0" i="0" kern="1200" dirty="0">
                <a:solidFill>
                  <a:schemeClr val="tx1"/>
                </a:solidFill>
                <a:effectLst/>
                <a:latin typeface="Segoe UI Light" pitchFamily="34" charset="0"/>
                <a:ea typeface="+mn-ea"/>
                <a:cs typeface="+mn-cs"/>
              </a:rPr>
              <a:t> class. The presence of this attribute changes the UI behavior and alters the underlying JSON schema.</a:t>
            </a:r>
          </a:p>
          <a:p>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6497612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[Produces("application/json")] attribute to the API controller. Its purpose is to declare that the controller's actions support a response content type of application/json.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0360414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Developers consuming the API are most concerned with what's returned—specifically response types and error codes (if not standard). The response types and error codes are denoted in the XML comments and data annotations.</a:t>
            </a:r>
          </a:p>
          <a:p>
            <a:endParaRPr lang="en-US" dirty="0"/>
          </a:p>
          <a:p>
            <a:r>
              <a:rPr lang="en-US" dirty="0"/>
              <a:t>The Create action returns an HTTP 201 status code on success. An HTTP 400 status code is returned when the posted request body is null.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7288477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 proper documentation in the Swagger UI, the consumer lacks knowledge of these expected outcomes.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4283797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Swagger UI now clearly documents the expected HTTP response codes.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301306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Swagger UI now clearly documents the expected HTTP response codes.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1010887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API Management</a:t>
            </a:r>
          </a:p>
          <a:p>
            <a:pPr marL="171450" indent="-171450">
              <a:buFontTx/>
              <a:buChar char="-"/>
            </a:pPr>
            <a:r>
              <a:rPr lang="en-US" baseline="0" dirty="0"/>
              <a:t>Terminology</a:t>
            </a:r>
          </a:p>
          <a:p>
            <a:pPr marL="171450" indent="-171450">
              <a:buFontTx/>
              <a:buChar char="-"/>
            </a:pPr>
            <a:r>
              <a:rPr lang="en-US" dirty="0"/>
              <a:t>Service hierarchy</a:t>
            </a:r>
          </a:p>
          <a:p>
            <a:pPr marL="171450" indent="-171450">
              <a:buFontTx/>
              <a:buChar char="-"/>
            </a:pPr>
            <a:r>
              <a:rPr lang="en-US" baseline="0" dirty="0"/>
              <a:t>Products</a:t>
            </a:r>
          </a:p>
          <a:p>
            <a:pPr marL="171450" indent="-171450">
              <a:buFontTx/>
              <a:buChar char="-"/>
            </a:pPr>
            <a:r>
              <a:rPr lang="en-US" baseline="0" dirty="0"/>
              <a:t>Policies</a:t>
            </a:r>
          </a:p>
          <a:p>
            <a:pPr marL="171450" indent="-171450">
              <a:buFontTx/>
              <a:buChar char="-"/>
            </a:pPr>
            <a:r>
              <a:rPr lang="en-US" baseline="0" dirty="0"/>
              <a:t>Application gateway</a:t>
            </a:r>
          </a:p>
          <a:p>
            <a:pPr marL="171450" indent="-171450">
              <a:buFontTx/>
              <a:buChar char="-"/>
            </a:pPr>
            <a:endParaRPr lang="en-US" baseline="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834456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API Management (APIM) helps organizations publish APIs to external, partner, and internal developers to unlock the potential of their data and services. Businesses everywhere are seeking to extend their operations as a digital platform, creating new channels, finding new customers, and driving deeper engagement with existing ones. API Management provides the core competencies to ensure a successful API program through developer engagement, business insights, analytics, security, and protection. You can use Azure API Management to take any backend and launch a full-fledged API program based on it.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4235739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Backend API</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HTTP service that implements your API and its operations.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Frontend API/APIM API</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APIM API does not host APIs, it creates facades for your APIs to customize the facade according to your needs without touching the back-end API.</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APIM product</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product contains one or more APIs as well as a usage quota and the terms of use. You can include several APIs and offer them to developers through the developer portal.</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APIM API operation</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APIM API represents a set of operations available to developers. Each APIM API contains a reference to the back-end service that implements the API, and its operations map to the operations implemented by the back-end service.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146642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Version</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Sometimes you want to publish new or different API features to some users, while others want to remain with the API that currently works for them.</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Revision</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your API is ready to go and starts to be used by developers, you usually need to take care in making changes to that API and at the same time not to disrupt callers of your API. It's also useful to let developers know about the changes you made.</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Developer portal</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Your customers (developers) should use the developer portal to access your APIs. The developer portal can be customized.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727568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1" kern="1200" dirty="0">
                <a:solidFill>
                  <a:schemeClr val="tx1"/>
                </a:solidFill>
                <a:effectLst/>
                <a:latin typeface="Segoe UI Light" pitchFamily="34" charset="0"/>
                <a:ea typeface="+mn-ea"/>
                <a:cs typeface="+mn-cs"/>
              </a:rPr>
              <a:t>API Management provides the core competencies to ensure a successful API program through developer engagement, business insights, analytics, security, and protection. APIM enables you to create and manage modern API gateways for existing back-end services hosted anywhere.</a:t>
            </a:r>
            <a:endParaRPr lang="en-US" i="1" dirty="0"/>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Create a new API Management instance</a:t>
            </a:r>
          </a:p>
          <a:p>
            <a:pPr marL="171450" indent="-171450">
              <a:buFont typeface="Arial" panose="020B0604020202020204" pitchFamily="34" charset="0"/>
              <a:buChar char="•"/>
            </a:pPr>
            <a:r>
              <a:rPr lang="en-US" dirty="0"/>
              <a:t>Observe the developer and publisher portals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209179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service instance has one or more APIs that each contain one or more operations.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227421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This tutorial shows how to use the Azure portal to add an API manually to the API Management (APIM) instance that you created earlier. Mocking the API is a common scenario where you would want to create a blank API and define it manually.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new blank API</a:t>
            </a:r>
          </a:p>
          <a:p>
            <a:pPr marL="171450" indent="-171450">
              <a:buFont typeface="Arial" panose="020B0604020202020204" pitchFamily="34" charset="0"/>
              <a:buChar char="•"/>
            </a:pPr>
            <a:r>
              <a:rPr lang="en-US" dirty="0"/>
              <a:t>Add API endpoints</a:t>
            </a:r>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8914138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hyperlink" Target="https://aka.ms/AA4gbi5"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microsoft.com/office/2007/relationships/hdphoto" Target="../media/hdphoto3.wd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317546"/>
            <a:ext cx="4167887" cy="2215991"/>
          </a:xfrm>
        </p:spPr>
        <p:txBody>
          <a:bodyPr/>
          <a:lstStyle/>
          <a:p>
            <a:r>
              <a:rPr lang="en-US" dirty="0"/>
              <a:t>AZ-203.2</a:t>
            </a:r>
            <a:br>
              <a:rPr lang="en-US" dirty="0"/>
            </a:br>
            <a:r>
              <a:rPr lang="en-US" dirty="0"/>
              <a:t>Module 03: </a:t>
            </a:r>
            <a:r>
              <a:rPr lang="it-IT" dirty="0"/>
              <a:t>Create Azure App Service API apps</a:t>
            </a:r>
            <a:endParaRPr lang="en-US" dirty="0"/>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78536-E97C-4B04-93D4-991E01EC5F14}"/>
              </a:ext>
            </a:extLst>
          </p:cNvPr>
          <p:cNvSpPr>
            <a:spLocks noGrp="1"/>
          </p:cNvSpPr>
          <p:nvPr>
            <p:ph type="title"/>
          </p:nvPr>
        </p:nvSpPr>
        <p:spPr/>
        <p:txBody>
          <a:bodyPr/>
          <a:lstStyle/>
          <a:p>
            <a:r>
              <a:rPr lang="en-US" dirty="0"/>
              <a:t>Products</a:t>
            </a:r>
          </a:p>
        </p:txBody>
      </p:sp>
      <p:sp>
        <p:nvSpPr>
          <p:cNvPr id="3" name="Text Placeholder 2">
            <a:extLst>
              <a:ext uri="{FF2B5EF4-FFF2-40B4-BE49-F238E27FC236}">
                <a16:creationId xmlns:a16="http://schemas.microsoft.com/office/drawing/2014/main" id="{EBFBD457-3769-443E-9765-A60952727FB0}"/>
              </a:ext>
            </a:extLst>
          </p:cNvPr>
          <p:cNvSpPr>
            <a:spLocks noGrp="1"/>
          </p:cNvSpPr>
          <p:nvPr>
            <p:ph type="body" sz="quarter" idx="10"/>
          </p:nvPr>
        </p:nvSpPr>
        <p:spPr>
          <a:xfrm>
            <a:off x="593725" y="1445022"/>
            <a:ext cx="11018520" cy="2203680"/>
          </a:xfrm>
        </p:spPr>
        <p:txBody>
          <a:bodyPr/>
          <a:lstStyle/>
          <a:p>
            <a:r>
              <a:rPr lang="en-US" dirty="0">
                <a:latin typeface="+mn-lt"/>
              </a:rPr>
              <a:t>Contains one or more APIs in a package</a:t>
            </a:r>
          </a:p>
          <a:p>
            <a:r>
              <a:rPr lang="en-US" dirty="0">
                <a:latin typeface="+mn-lt"/>
              </a:rPr>
              <a:t>Products can be open or protected</a:t>
            </a:r>
          </a:p>
          <a:p>
            <a:pPr lvl="1"/>
            <a:r>
              <a:rPr lang="en-US" dirty="0"/>
              <a:t>Open products are free to use without any subscription</a:t>
            </a:r>
          </a:p>
          <a:p>
            <a:pPr lvl="1"/>
            <a:r>
              <a:rPr lang="en-US" dirty="0"/>
              <a:t>Protected products must be subscribed to before use</a:t>
            </a:r>
          </a:p>
          <a:p>
            <a:r>
              <a:rPr lang="en-US" dirty="0">
                <a:latin typeface="+mn-lt"/>
              </a:rPr>
              <a:t>When a product is ready for developers, it can be published for use</a:t>
            </a:r>
          </a:p>
        </p:txBody>
      </p:sp>
    </p:spTree>
    <p:extLst>
      <p:ext uri="{BB962C8B-B14F-4D97-AF65-F5344CB8AC3E}">
        <p14:creationId xmlns:p14="http://schemas.microsoft.com/office/powerpoint/2010/main" val="34391910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7897-6BCA-4669-81C4-25762085DCF9}"/>
              </a:ext>
            </a:extLst>
          </p:cNvPr>
          <p:cNvSpPr>
            <a:spLocks noGrp="1"/>
          </p:cNvSpPr>
          <p:nvPr>
            <p:ph type="title"/>
          </p:nvPr>
        </p:nvSpPr>
        <p:spPr/>
        <p:txBody>
          <a:bodyPr/>
          <a:lstStyle/>
          <a:p>
            <a:r>
              <a:rPr lang="en-US" dirty="0"/>
              <a:t>Demo: Create and publish a product</a:t>
            </a:r>
          </a:p>
        </p:txBody>
      </p:sp>
      <p:sp>
        <p:nvSpPr>
          <p:cNvPr id="4" name="Text Placeholder 3">
            <a:extLst>
              <a:ext uri="{FF2B5EF4-FFF2-40B4-BE49-F238E27FC236}">
                <a16:creationId xmlns:a16="http://schemas.microsoft.com/office/drawing/2014/main" id="{4BEE7569-F161-442A-BE4A-361118FFA52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42282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5EA1-B774-4D84-A025-05110900B050}"/>
              </a:ext>
            </a:extLst>
          </p:cNvPr>
          <p:cNvSpPr>
            <a:spLocks noGrp="1"/>
          </p:cNvSpPr>
          <p:nvPr>
            <p:ph type="title"/>
          </p:nvPr>
        </p:nvSpPr>
        <p:spPr/>
        <p:txBody>
          <a:bodyPr/>
          <a:lstStyle/>
          <a:p>
            <a:r>
              <a:rPr lang="en-US" dirty="0"/>
              <a:t>Policies</a:t>
            </a:r>
          </a:p>
        </p:txBody>
      </p:sp>
      <p:sp>
        <p:nvSpPr>
          <p:cNvPr id="3" name="Text Placeholder 2">
            <a:extLst>
              <a:ext uri="{FF2B5EF4-FFF2-40B4-BE49-F238E27FC236}">
                <a16:creationId xmlns:a16="http://schemas.microsoft.com/office/drawing/2014/main" id="{47779792-B9AE-4D75-A877-E6E00E9895A2}"/>
              </a:ext>
            </a:extLst>
          </p:cNvPr>
          <p:cNvSpPr>
            <a:spLocks noGrp="1"/>
          </p:cNvSpPr>
          <p:nvPr>
            <p:ph type="body" sz="quarter" idx="10"/>
          </p:nvPr>
        </p:nvSpPr>
        <p:spPr>
          <a:xfrm>
            <a:off x="593725" y="1445022"/>
            <a:ext cx="11018520" cy="3127010"/>
          </a:xfrm>
        </p:spPr>
        <p:txBody>
          <a:bodyPr/>
          <a:lstStyle/>
          <a:p>
            <a:r>
              <a:rPr lang="en-US" dirty="0">
                <a:latin typeface="Segoe UI" panose="020B0502040204020203" pitchFamily="34" charset="0"/>
                <a:cs typeface="Segoe UI" panose="020B0502040204020203" pitchFamily="34" charset="0"/>
              </a:rPr>
              <a:t>Collection of statements that are executed sequentially at the request or response of an API</a:t>
            </a:r>
          </a:p>
          <a:p>
            <a:r>
              <a:rPr lang="en-US" dirty="0">
                <a:latin typeface="Segoe UI" panose="020B0502040204020203" pitchFamily="34" charset="0"/>
                <a:cs typeface="Segoe UI" panose="020B0502040204020203" pitchFamily="34" charset="0"/>
              </a:rPr>
              <a:t>A quick way to change the behavior of an API without code changes to the actual back-end API application</a:t>
            </a:r>
          </a:p>
          <a:p>
            <a:r>
              <a:rPr lang="en-US" dirty="0">
                <a:latin typeface="Segoe UI" panose="020B0502040204020203" pitchFamily="34" charset="0"/>
                <a:cs typeface="Segoe UI" panose="020B0502040204020203" pitchFamily="34" charset="0"/>
              </a:rPr>
              <a:t>A comprehensive list of policy options can be found at Microsoft Docs “</a:t>
            </a:r>
            <a:r>
              <a:rPr lang="en-US" dirty="0">
                <a:latin typeface="Segoe UI" panose="020B0502040204020203" pitchFamily="34" charset="0"/>
                <a:cs typeface="Segoe UI" panose="020B0502040204020203" pitchFamily="34" charset="0"/>
                <a:hlinkClick r:id="rId3"/>
              </a:rPr>
              <a:t>API Management policies</a:t>
            </a:r>
            <a:r>
              <a:rPr lang="en-US" dirty="0">
                <a:latin typeface="Segoe UI" panose="020B0502040204020203" pitchFamily="34" charset="0"/>
                <a:cs typeface="Segoe UI" panose="020B0502040204020203" pitchFamily="34" charset="0"/>
              </a:rPr>
              <a:t>”</a:t>
            </a:r>
          </a:p>
          <a:p>
            <a:pPr lvl="1"/>
            <a:r>
              <a:rPr lang="en-US" dirty="0">
                <a:latin typeface="Segoe UI" panose="020B0502040204020203" pitchFamily="34" charset="0"/>
                <a:cs typeface="Segoe UI" panose="020B0502040204020203" pitchFamily="34" charset="0"/>
              </a:rPr>
              <a:t>(</a:t>
            </a:r>
            <a:r>
              <a:rPr lang="en-US" u="sng" dirty="0">
                <a:latin typeface="Segoe UI" panose="020B0502040204020203" pitchFamily="34" charset="0"/>
                <a:cs typeface="Segoe UI" panose="020B0502040204020203" pitchFamily="34" charset="0"/>
                <a:hlinkClick r:id="rId3"/>
              </a:rPr>
              <a:t>https://aka.ms/AA4gbi5</a:t>
            </a:r>
            <a:r>
              <a:rPr lang="en-US" u="sng" dirty="0">
                <a:latin typeface="Segoe UI" panose="020B0502040204020203" pitchFamily="34" charset="0"/>
                <a:cs typeface="Segoe UI" panose="020B0502040204020203" pitchFamily="34" charset="0"/>
              </a:rPr>
              <a:t>) </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754463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13EF2-EBAD-4EC6-96EE-72F87D8D2C3F}"/>
              </a:ext>
            </a:extLst>
          </p:cNvPr>
          <p:cNvSpPr>
            <a:spLocks noGrp="1"/>
          </p:cNvSpPr>
          <p:nvPr>
            <p:ph type="title"/>
          </p:nvPr>
        </p:nvSpPr>
        <p:spPr/>
        <p:txBody>
          <a:bodyPr/>
          <a:lstStyle/>
          <a:p>
            <a:r>
              <a:rPr lang="en-US" dirty="0"/>
              <a:t>Application Gateway</a:t>
            </a:r>
          </a:p>
        </p:txBody>
      </p:sp>
      <p:sp>
        <p:nvSpPr>
          <p:cNvPr id="3" name="Text Placeholder 2">
            <a:extLst>
              <a:ext uri="{FF2B5EF4-FFF2-40B4-BE49-F238E27FC236}">
                <a16:creationId xmlns:a16="http://schemas.microsoft.com/office/drawing/2014/main" id="{1962C54F-5F19-4667-957E-E738A518C9D2}"/>
              </a:ext>
            </a:extLst>
          </p:cNvPr>
          <p:cNvSpPr>
            <a:spLocks noGrp="1"/>
          </p:cNvSpPr>
          <p:nvPr>
            <p:ph type="body" sz="quarter" idx="10"/>
          </p:nvPr>
        </p:nvSpPr>
        <p:spPr>
          <a:xfrm>
            <a:off x="593725" y="1445022"/>
            <a:ext cx="11018520" cy="3742563"/>
          </a:xfrm>
        </p:spPr>
        <p:txBody>
          <a:bodyPr/>
          <a:lstStyle/>
          <a:p>
            <a:r>
              <a:rPr lang="en-US" dirty="0">
                <a:latin typeface="+mn-lt"/>
              </a:rPr>
              <a:t>Enables management of traffic to your web applications</a:t>
            </a:r>
          </a:p>
          <a:p>
            <a:r>
              <a:rPr lang="en-US" dirty="0">
                <a:latin typeface="+mn-lt"/>
              </a:rPr>
              <a:t>Operates as a web traffic load balancer, which allows for more specific traffic routing than a traditional load balancer</a:t>
            </a:r>
          </a:p>
          <a:p>
            <a:r>
              <a:rPr lang="en-US" dirty="0">
                <a:latin typeface="+mn-lt"/>
              </a:rPr>
              <a:t>Can handle additional scenarios such as:</a:t>
            </a:r>
          </a:p>
          <a:p>
            <a:pPr lvl="1"/>
            <a:r>
              <a:rPr lang="en-US" dirty="0"/>
              <a:t>Custom routing</a:t>
            </a:r>
          </a:p>
          <a:p>
            <a:pPr lvl="1"/>
            <a:r>
              <a:rPr lang="en-US" dirty="0"/>
              <a:t>Session affinity</a:t>
            </a:r>
          </a:p>
          <a:p>
            <a:pPr lvl="1"/>
            <a:r>
              <a:rPr lang="en-US" dirty="0"/>
              <a:t>SSL termination</a:t>
            </a:r>
          </a:p>
          <a:p>
            <a:pPr lvl="1"/>
            <a:r>
              <a:rPr lang="en-US" dirty="0"/>
              <a:t>Firewall management</a:t>
            </a:r>
          </a:p>
          <a:p>
            <a:pPr lvl="1"/>
            <a:r>
              <a:rPr lang="en-US" dirty="0"/>
              <a:t>Redirection</a:t>
            </a:r>
          </a:p>
        </p:txBody>
      </p:sp>
    </p:spTree>
    <p:extLst>
      <p:ext uri="{BB962C8B-B14F-4D97-AF65-F5344CB8AC3E}">
        <p14:creationId xmlns:p14="http://schemas.microsoft.com/office/powerpoint/2010/main" val="1230577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2DFE87-3346-4CE1-AD20-4B33B8EAD3E0}"/>
              </a:ext>
            </a:extLst>
          </p:cNvPr>
          <p:cNvSpPr>
            <a:spLocks noGrp="1"/>
          </p:cNvSpPr>
          <p:nvPr>
            <p:ph type="title"/>
          </p:nvPr>
        </p:nvSpPr>
        <p:spPr/>
        <p:txBody>
          <a:bodyPr/>
          <a:lstStyle/>
          <a:p>
            <a:r>
              <a:rPr lang="en-US" dirty="0"/>
              <a:t>Application Gateway (continued)</a:t>
            </a:r>
          </a:p>
        </p:txBody>
      </p:sp>
      <p:grpSp>
        <p:nvGrpSpPr>
          <p:cNvPr id="3" name="Group 2" descr="Application gateway routing requests to specific compute resources based on the URL structure of the initial request.">
            <a:extLst>
              <a:ext uri="{FF2B5EF4-FFF2-40B4-BE49-F238E27FC236}">
                <a16:creationId xmlns:a16="http://schemas.microsoft.com/office/drawing/2014/main" id="{180A7E81-D661-494D-A194-36CA1A18CEC9}"/>
              </a:ext>
            </a:extLst>
          </p:cNvPr>
          <p:cNvGrpSpPr/>
          <p:nvPr/>
        </p:nvGrpSpPr>
        <p:grpSpPr>
          <a:xfrm>
            <a:off x="1660591" y="1330003"/>
            <a:ext cx="8870818" cy="5303468"/>
            <a:chOff x="1660591" y="1330003"/>
            <a:chExt cx="8870818" cy="5303468"/>
          </a:xfrm>
        </p:grpSpPr>
        <p:pic>
          <p:nvPicPr>
            <p:cNvPr id="6" name="Picture 5" descr="Application gateway routing requests to specific compute resources based on the URL structure of the initial request.">
              <a:extLst>
                <a:ext uri="{FF2B5EF4-FFF2-40B4-BE49-F238E27FC236}">
                  <a16:creationId xmlns:a16="http://schemas.microsoft.com/office/drawing/2014/main" id="{2F6EC8F6-533D-4EEE-A235-2069D901FD15}"/>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contrast="20000"/>
                      </a14:imgEffect>
                    </a14:imgLayer>
                  </a14:imgProps>
                </a:ext>
              </a:extLst>
            </a:blip>
            <a:srcRect l="898" t="1673" r="1860" b="3410"/>
            <a:stretch/>
          </p:blipFill>
          <p:spPr>
            <a:xfrm>
              <a:off x="1660591" y="1330003"/>
              <a:ext cx="8870818" cy="5303468"/>
            </a:xfrm>
            <a:prstGeom prst="rect">
              <a:avLst/>
            </a:prstGeom>
          </p:spPr>
        </p:pic>
        <p:sp>
          <p:nvSpPr>
            <p:cNvPr id="2" name="TextBox 1">
              <a:extLst>
                <a:ext uri="{FF2B5EF4-FFF2-40B4-BE49-F238E27FC236}">
                  <a16:creationId xmlns:a16="http://schemas.microsoft.com/office/drawing/2014/main" id="{CCCED502-9F76-4230-AB8D-D6D1258107AE}"/>
                </a:ext>
              </a:extLst>
            </p:cNvPr>
            <p:cNvSpPr txBox="1"/>
            <p:nvPr/>
          </p:nvSpPr>
          <p:spPr>
            <a:xfrm>
              <a:off x="2970530" y="3728193"/>
              <a:ext cx="1182370" cy="230832"/>
            </a:xfrm>
            <a:prstGeom prst="rect">
              <a:avLst/>
            </a:prstGeom>
            <a:solidFill>
              <a:schemeClr val="bg1"/>
            </a:solidFill>
          </p:spPr>
          <p:txBody>
            <a:bodyPr wrap="square" lIns="0" tIns="0" rIns="0" bIns="0" rtlCol="0">
              <a:spAutoFit/>
            </a:bodyPr>
            <a:lstStyle/>
            <a:p>
              <a:pPr algn="l"/>
              <a:r>
                <a:rPr lang="en-US" sz="1500" b="1" dirty="0">
                  <a:gradFill>
                    <a:gsLst>
                      <a:gs pos="2917">
                        <a:schemeClr val="tx1"/>
                      </a:gs>
                      <a:gs pos="30000">
                        <a:schemeClr val="tx1"/>
                      </a:gs>
                    </a:gsLst>
                    <a:lin ang="5400000" scaled="0"/>
                  </a:gradFill>
                </a:rPr>
                <a:t>Contoso.com</a:t>
              </a:r>
            </a:p>
          </p:txBody>
        </p:sp>
        <p:sp>
          <p:nvSpPr>
            <p:cNvPr id="7" name="TextBox 6">
              <a:extLst>
                <a:ext uri="{FF2B5EF4-FFF2-40B4-BE49-F238E27FC236}">
                  <a16:creationId xmlns:a16="http://schemas.microsoft.com/office/drawing/2014/main" id="{EC2D8930-8B84-4019-BD27-560BD5BABB81}"/>
                </a:ext>
              </a:extLst>
            </p:cNvPr>
            <p:cNvSpPr txBox="1"/>
            <p:nvPr/>
          </p:nvSpPr>
          <p:spPr>
            <a:xfrm>
              <a:off x="7233351" y="4425136"/>
              <a:ext cx="840740" cy="230832"/>
            </a:xfrm>
            <a:prstGeom prst="rect">
              <a:avLst/>
            </a:prstGeom>
            <a:solidFill>
              <a:schemeClr val="bg1"/>
            </a:solidFill>
          </p:spPr>
          <p:txBody>
            <a:bodyPr wrap="square" lIns="0" tIns="0" rIns="0" bIns="0" rtlCol="0">
              <a:spAutoFit/>
            </a:bodyPr>
            <a:lstStyle/>
            <a:p>
              <a:pPr algn="l"/>
              <a:r>
                <a:rPr lang="en-US" sz="1500" b="1" dirty="0">
                  <a:gradFill>
                    <a:gsLst>
                      <a:gs pos="2917">
                        <a:schemeClr val="tx1"/>
                      </a:gs>
                      <a:gs pos="30000">
                        <a:schemeClr val="tx1"/>
                      </a:gs>
                    </a:gsLst>
                    <a:lin ang="5400000" scaled="0"/>
                  </a:gradFill>
                </a:rPr>
                <a:t>/video/*</a:t>
              </a:r>
            </a:p>
          </p:txBody>
        </p:sp>
        <p:sp>
          <p:nvSpPr>
            <p:cNvPr id="8" name="TextBox 7">
              <a:extLst>
                <a:ext uri="{FF2B5EF4-FFF2-40B4-BE49-F238E27FC236}">
                  <a16:creationId xmlns:a16="http://schemas.microsoft.com/office/drawing/2014/main" id="{D26A2FFD-D72B-4C1D-B951-481BE236FC5D}"/>
                </a:ext>
              </a:extLst>
            </p:cNvPr>
            <p:cNvSpPr txBox="1"/>
            <p:nvPr/>
          </p:nvSpPr>
          <p:spPr>
            <a:xfrm>
              <a:off x="7185660" y="3214012"/>
              <a:ext cx="904240" cy="230832"/>
            </a:xfrm>
            <a:prstGeom prst="rect">
              <a:avLst/>
            </a:prstGeom>
            <a:solidFill>
              <a:schemeClr val="bg1"/>
            </a:solidFill>
          </p:spPr>
          <p:txBody>
            <a:bodyPr wrap="square" lIns="0" tIns="0" rIns="0" bIns="0" rtlCol="0">
              <a:spAutoFit/>
            </a:bodyPr>
            <a:lstStyle/>
            <a:p>
              <a:pPr algn="l"/>
              <a:r>
                <a:rPr lang="en-US" sz="1500" b="1" dirty="0">
                  <a:gradFill>
                    <a:gsLst>
                      <a:gs pos="2917">
                        <a:schemeClr val="tx1"/>
                      </a:gs>
                      <a:gs pos="30000">
                        <a:schemeClr val="tx1"/>
                      </a:gs>
                    </a:gsLst>
                    <a:lin ang="5400000" scaled="0"/>
                  </a:gradFill>
                </a:rPr>
                <a:t>/images/*</a:t>
              </a:r>
            </a:p>
          </p:txBody>
        </p:sp>
        <p:sp>
          <p:nvSpPr>
            <p:cNvPr id="9" name="TextBox 8">
              <a:extLst>
                <a:ext uri="{FF2B5EF4-FFF2-40B4-BE49-F238E27FC236}">
                  <a16:creationId xmlns:a16="http://schemas.microsoft.com/office/drawing/2014/main" id="{FB018D92-24F8-4FC3-805D-5411589536F5}"/>
                </a:ext>
              </a:extLst>
            </p:cNvPr>
            <p:cNvSpPr txBox="1"/>
            <p:nvPr/>
          </p:nvSpPr>
          <p:spPr>
            <a:xfrm>
              <a:off x="8660130" y="1709876"/>
              <a:ext cx="1703070" cy="246221"/>
            </a:xfrm>
            <a:prstGeom prst="rect">
              <a:avLst/>
            </a:prstGeom>
            <a:solidFill>
              <a:srgbClr val="E2E2E2"/>
            </a:solidFill>
          </p:spPr>
          <p:txBody>
            <a:bodyPr wrap="square" lIns="0" tIns="0" rIns="0" bIns="0" rtlCol="0">
              <a:spAutoFit/>
            </a:bodyPr>
            <a:lstStyle/>
            <a:p>
              <a:pPr algn="l"/>
              <a:r>
                <a:rPr lang="en-US" sz="1600" b="1" dirty="0">
                  <a:gradFill>
                    <a:gsLst>
                      <a:gs pos="2917">
                        <a:schemeClr val="tx1"/>
                      </a:gs>
                      <a:gs pos="30000">
                        <a:schemeClr val="tx1"/>
                      </a:gs>
                    </a:gsLst>
                    <a:lin ang="5400000" scaled="0"/>
                  </a:gradFill>
                </a:rPr>
                <a:t>ImageServerPool</a:t>
              </a:r>
            </a:p>
          </p:txBody>
        </p:sp>
        <p:sp>
          <p:nvSpPr>
            <p:cNvPr id="10" name="TextBox 9">
              <a:extLst>
                <a:ext uri="{FF2B5EF4-FFF2-40B4-BE49-F238E27FC236}">
                  <a16:creationId xmlns:a16="http://schemas.microsoft.com/office/drawing/2014/main" id="{D9AE487A-D190-4807-A265-D571E097C52E}"/>
                </a:ext>
              </a:extLst>
            </p:cNvPr>
            <p:cNvSpPr txBox="1"/>
            <p:nvPr/>
          </p:nvSpPr>
          <p:spPr>
            <a:xfrm>
              <a:off x="8724900" y="4193698"/>
              <a:ext cx="1588770" cy="246221"/>
            </a:xfrm>
            <a:prstGeom prst="rect">
              <a:avLst/>
            </a:prstGeom>
            <a:solidFill>
              <a:srgbClr val="E2E2E2"/>
            </a:solidFill>
          </p:spPr>
          <p:txBody>
            <a:bodyPr wrap="square" lIns="0" tIns="0" rIns="0" bIns="0" rtlCol="0">
              <a:spAutoFit/>
            </a:bodyPr>
            <a:lstStyle/>
            <a:p>
              <a:pPr algn="l"/>
              <a:r>
                <a:rPr lang="en-US" sz="1600" b="1" dirty="0">
                  <a:gradFill>
                    <a:gsLst>
                      <a:gs pos="2917">
                        <a:schemeClr val="tx1"/>
                      </a:gs>
                      <a:gs pos="30000">
                        <a:schemeClr val="tx1"/>
                      </a:gs>
                    </a:gsLst>
                    <a:lin ang="5400000" scaled="0"/>
                  </a:gradFill>
                </a:rPr>
                <a:t>VideoServerPool</a:t>
              </a:r>
            </a:p>
          </p:txBody>
        </p:sp>
      </p:grpSp>
    </p:spTree>
    <p:extLst>
      <p:ext uri="{BB962C8B-B14F-4D97-AF65-F5344CB8AC3E}">
        <p14:creationId xmlns:p14="http://schemas.microsoft.com/office/powerpoint/2010/main" val="24325830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Using Swagger to document an API app</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CFF8-2786-47FF-A312-373441B54542}"/>
              </a:ext>
            </a:extLst>
          </p:cNvPr>
          <p:cNvSpPr>
            <a:spLocks noGrp="1"/>
          </p:cNvSpPr>
          <p:nvPr>
            <p:ph type="title"/>
          </p:nvPr>
        </p:nvSpPr>
        <p:spPr/>
        <p:txBody>
          <a:bodyPr/>
          <a:lstStyle/>
          <a:p>
            <a:r>
              <a:rPr lang="en-US" dirty="0"/>
              <a:t>API Apps</a:t>
            </a:r>
          </a:p>
        </p:txBody>
      </p:sp>
      <p:sp>
        <p:nvSpPr>
          <p:cNvPr id="3" name="Text Placeholder 2">
            <a:extLst>
              <a:ext uri="{FF2B5EF4-FFF2-40B4-BE49-F238E27FC236}">
                <a16:creationId xmlns:a16="http://schemas.microsoft.com/office/drawing/2014/main" id="{BE6A997C-01A6-41FA-BA38-7E0B140FC32B}"/>
              </a:ext>
            </a:extLst>
          </p:cNvPr>
          <p:cNvSpPr>
            <a:spLocks noGrp="1"/>
          </p:cNvSpPr>
          <p:nvPr>
            <p:ph type="body" sz="quarter" idx="10"/>
          </p:nvPr>
        </p:nvSpPr>
        <p:spPr>
          <a:xfrm>
            <a:off x="593725" y="1447006"/>
            <a:ext cx="5616575" cy="3440942"/>
          </a:xfrm>
        </p:spPr>
        <p:txBody>
          <a:bodyPr/>
          <a:lstStyle/>
          <a:p>
            <a:pPr marL="0" indent="0">
              <a:buNone/>
            </a:pPr>
            <a:r>
              <a:rPr lang="en-US" dirty="0">
                <a:latin typeface="+mn-lt"/>
              </a:rPr>
              <a:t>Quickly implement custom APIs:</a:t>
            </a:r>
          </a:p>
          <a:p>
            <a:r>
              <a:rPr lang="en-US" sz="2400" dirty="0">
                <a:latin typeface="+mn-lt"/>
              </a:rPr>
              <a:t>Publish to external, partner, and internal developers</a:t>
            </a:r>
          </a:p>
          <a:p>
            <a:pPr lvl="1"/>
            <a:r>
              <a:rPr lang="en-US" sz="1800" dirty="0"/>
              <a:t>Extend operations for data and services</a:t>
            </a:r>
          </a:p>
          <a:p>
            <a:r>
              <a:rPr lang="en-US" sz="2400" dirty="0">
                <a:latin typeface="+mn-lt"/>
              </a:rPr>
              <a:t>Each API can have one or more operations</a:t>
            </a:r>
          </a:p>
          <a:p>
            <a:r>
              <a:rPr lang="en-US" sz="2400" dirty="0">
                <a:latin typeface="+mn-lt"/>
              </a:rPr>
              <a:t>API Apps can be integrated into Logic App workflows</a:t>
            </a:r>
          </a:p>
        </p:txBody>
      </p:sp>
      <p:grpSp>
        <p:nvGrpSpPr>
          <p:cNvPr id="6" name="Group 5" descr="Screenshot of API App blade in the Azure Portal. &quot;API app host: JavaAPI App&quot; is highlighted.">
            <a:extLst>
              <a:ext uri="{FF2B5EF4-FFF2-40B4-BE49-F238E27FC236}">
                <a16:creationId xmlns:a16="http://schemas.microsoft.com/office/drawing/2014/main" id="{62CBCFD6-E760-48B3-A6B6-80B18304E93F}"/>
              </a:ext>
            </a:extLst>
          </p:cNvPr>
          <p:cNvGrpSpPr/>
          <p:nvPr/>
        </p:nvGrpSpPr>
        <p:grpSpPr>
          <a:xfrm>
            <a:off x="6383380" y="734199"/>
            <a:ext cx="5551455" cy="5803437"/>
            <a:chOff x="6383380" y="734199"/>
            <a:chExt cx="5551455" cy="5803437"/>
          </a:xfrm>
        </p:grpSpPr>
        <p:pic>
          <p:nvPicPr>
            <p:cNvPr id="5" name="Picture 4" descr="Screenshot of API App blade in the Azure Portal. &quot;API app host: JavaAPI App&quot; is highlighted.">
              <a:extLst>
                <a:ext uri="{FF2B5EF4-FFF2-40B4-BE49-F238E27FC236}">
                  <a16:creationId xmlns:a16="http://schemas.microsoft.com/office/drawing/2014/main" id="{767FADD8-BDD3-40C4-B356-366145A82A7E}"/>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383380" y="734199"/>
              <a:ext cx="5551455" cy="5803437"/>
            </a:xfrm>
            <a:prstGeom prst="rect">
              <a:avLst/>
            </a:prstGeom>
          </p:spPr>
        </p:pic>
        <p:sp>
          <p:nvSpPr>
            <p:cNvPr id="4" name="Arrow: Left 3">
              <a:extLst>
                <a:ext uri="{FF2B5EF4-FFF2-40B4-BE49-F238E27FC236}">
                  <a16:creationId xmlns:a16="http://schemas.microsoft.com/office/drawing/2014/main" id="{9861A40F-6043-46C1-90D1-3A9DE5CC6DDB}"/>
                </a:ext>
              </a:extLst>
            </p:cNvPr>
            <p:cNvSpPr/>
            <p:nvPr/>
          </p:nvSpPr>
          <p:spPr bwMode="auto">
            <a:xfrm>
              <a:off x="10032273" y="3469565"/>
              <a:ext cx="457200" cy="216297"/>
            </a:xfrm>
            <a:prstGeom prst="leftArrow">
              <a:avLst/>
            </a:prstGeom>
            <a:solidFill>
              <a:srgbClr val="C00000"/>
            </a:solidFill>
            <a:ln>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65483200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651F-4433-440C-A920-367B3D94C3A6}"/>
              </a:ext>
            </a:extLst>
          </p:cNvPr>
          <p:cNvSpPr>
            <a:spLocks noGrp="1"/>
          </p:cNvSpPr>
          <p:nvPr>
            <p:ph type="title"/>
          </p:nvPr>
        </p:nvSpPr>
        <p:spPr/>
        <p:txBody>
          <a:bodyPr/>
          <a:lstStyle/>
          <a:p>
            <a:r>
              <a:rPr lang="en-US" dirty="0" err="1"/>
              <a:t>Swashbuckle</a:t>
            </a:r>
            <a:endParaRPr lang="en-US" dirty="0"/>
          </a:p>
        </p:txBody>
      </p:sp>
      <p:sp>
        <p:nvSpPr>
          <p:cNvPr id="5" name="Text Placeholder 4">
            <a:extLst>
              <a:ext uri="{FF2B5EF4-FFF2-40B4-BE49-F238E27FC236}">
                <a16:creationId xmlns:a16="http://schemas.microsoft.com/office/drawing/2014/main" id="{B996272F-589B-417A-A45C-22D705DA8A46}"/>
              </a:ext>
            </a:extLst>
          </p:cNvPr>
          <p:cNvSpPr>
            <a:spLocks noGrp="1"/>
          </p:cNvSpPr>
          <p:nvPr>
            <p:ph type="body" sz="quarter" idx="10"/>
          </p:nvPr>
        </p:nvSpPr>
        <p:spPr>
          <a:xfrm>
            <a:off x="584200" y="1435497"/>
            <a:ext cx="11018520" cy="4050340"/>
          </a:xfrm>
        </p:spPr>
        <p:txBody>
          <a:bodyPr/>
          <a:lstStyle/>
          <a:p>
            <a:r>
              <a:rPr lang="en-US" dirty="0">
                <a:latin typeface="Segoe UI" panose="020B0502040204020203" pitchFamily="34" charset="0"/>
                <a:cs typeface="Segoe UI" panose="020B0502040204020203" pitchFamily="34" charset="0"/>
              </a:rPr>
              <a:t>Installed by using NuGet packages</a:t>
            </a:r>
          </a:p>
          <a:p>
            <a:pPr lvl="1"/>
            <a:r>
              <a:rPr lang="en-US" dirty="0">
                <a:latin typeface="Segoe UI" panose="020B0502040204020203" pitchFamily="34" charset="0"/>
                <a:cs typeface="Segoe UI" panose="020B0502040204020203" pitchFamily="34" charset="0"/>
              </a:rPr>
              <a:t>Swashbuckle.AspNetCore.Swagger</a:t>
            </a:r>
          </a:p>
          <a:p>
            <a:pPr lvl="2"/>
            <a:r>
              <a:rPr lang="en-US" sz="1800" dirty="0">
                <a:latin typeface="Segoe UI" panose="020B0502040204020203" pitchFamily="34" charset="0"/>
                <a:cs typeface="Segoe UI" panose="020B0502040204020203" pitchFamily="34" charset="0"/>
              </a:rPr>
              <a:t>Swagger object model and middleware to expose SwaggerDocument objects as JSON endpoints</a:t>
            </a:r>
          </a:p>
          <a:p>
            <a:pPr lvl="1"/>
            <a:r>
              <a:rPr lang="en-US" dirty="0">
                <a:latin typeface="Segoe UI" panose="020B0502040204020203" pitchFamily="34" charset="0"/>
                <a:cs typeface="Segoe UI" panose="020B0502040204020203" pitchFamily="34" charset="0"/>
              </a:rPr>
              <a:t>Swashbuckle.AspNetCore.SwaggerGen</a:t>
            </a:r>
          </a:p>
          <a:p>
            <a:pPr lvl="2"/>
            <a:r>
              <a:rPr lang="en-US" sz="1800" dirty="0">
                <a:latin typeface="Segoe UI" panose="020B0502040204020203" pitchFamily="34" charset="0"/>
                <a:cs typeface="Segoe UI" panose="020B0502040204020203" pitchFamily="34" charset="0"/>
              </a:rPr>
              <a:t>Swagger generator that builds SwaggerDocument objects directly from your routes, controllers, and models</a:t>
            </a:r>
          </a:p>
          <a:p>
            <a:pPr lvl="2"/>
            <a:r>
              <a:rPr lang="en-US" sz="1800" dirty="0">
                <a:latin typeface="Segoe UI" panose="020B0502040204020203" pitchFamily="34" charset="0"/>
                <a:cs typeface="Segoe UI" panose="020B0502040204020203" pitchFamily="34" charset="0"/>
              </a:rPr>
              <a:t>Typically combined with the Swagger endpoint middleware to automatically expose Swagger JSON</a:t>
            </a:r>
            <a:endParaRPr lang="en-US" dirty="0">
              <a:latin typeface="Segoe UI" panose="020B0502040204020203" pitchFamily="34" charset="0"/>
              <a:cs typeface="Segoe UI" panose="020B0502040204020203" pitchFamily="34" charset="0"/>
            </a:endParaRPr>
          </a:p>
          <a:p>
            <a:pPr lvl="1"/>
            <a:r>
              <a:rPr lang="en-US" dirty="0">
                <a:latin typeface="Segoe UI" panose="020B0502040204020203" pitchFamily="34" charset="0"/>
                <a:cs typeface="Segoe UI" panose="020B0502040204020203" pitchFamily="34" charset="0"/>
              </a:rPr>
              <a:t>Swashbuckle.AspNetCore.SwaggerUI</a:t>
            </a:r>
          </a:p>
          <a:p>
            <a:pPr lvl="2"/>
            <a:r>
              <a:rPr lang="en-US" sz="1800" dirty="0">
                <a:latin typeface="Segoe UI" panose="020B0502040204020203" pitchFamily="34" charset="0"/>
                <a:cs typeface="Segoe UI" panose="020B0502040204020203" pitchFamily="34" charset="0"/>
              </a:rPr>
              <a:t>Embedded version of the Swagger UI tool</a:t>
            </a:r>
          </a:p>
          <a:p>
            <a:pPr lvl="2"/>
            <a:r>
              <a:rPr lang="en-US" sz="1800" dirty="0">
                <a:latin typeface="Segoe UI" panose="020B0502040204020203" pitchFamily="34" charset="0"/>
                <a:cs typeface="Segoe UI" panose="020B0502040204020203" pitchFamily="34" charset="0"/>
              </a:rPr>
              <a:t>Interprets Swagger JSON to build a rich, customizable experience for describing the Web API functionality</a:t>
            </a:r>
          </a:p>
          <a:p>
            <a:pPr lvl="2"/>
            <a:r>
              <a:rPr lang="en-US" sz="1800" dirty="0">
                <a:latin typeface="Segoe UI" panose="020B0502040204020203" pitchFamily="34" charset="0"/>
                <a:cs typeface="Segoe UI" panose="020B0502040204020203" pitchFamily="34" charset="0"/>
              </a:rPr>
              <a:t>Includes built-in test harnesses for the public methods</a:t>
            </a:r>
          </a:p>
        </p:txBody>
      </p:sp>
    </p:spTree>
    <p:extLst>
      <p:ext uri="{BB962C8B-B14F-4D97-AF65-F5344CB8AC3E}">
        <p14:creationId xmlns:p14="http://schemas.microsoft.com/office/powerpoint/2010/main" val="257989609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651F-4433-440C-A920-367B3D94C3A6}"/>
              </a:ext>
            </a:extLst>
          </p:cNvPr>
          <p:cNvSpPr>
            <a:spLocks noGrp="1"/>
          </p:cNvSpPr>
          <p:nvPr>
            <p:ph type="title"/>
          </p:nvPr>
        </p:nvSpPr>
        <p:spPr/>
        <p:txBody>
          <a:bodyPr/>
          <a:lstStyle/>
          <a:p>
            <a:r>
              <a:rPr lang="en-US" dirty="0"/>
              <a:t>Configure Swagger middleware</a:t>
            </a:r>
          </a:p>
        </p:txBody>
      </p:sp>
      <p:sp>
        <p:nvSpPr>
          <p:cNvPr id="4" name="Text Placeholder 3">
            <a:extLst>
              <a:ext uri="{FF2B5EF4-FFF2-40B4-BE49-F238E27FC236}">
                <a16:creationId xmlns:a16="http://schemas.microsoft.com/office/drawing/2014/main" id="{2EFB6168-5C40-48A4-A235-6E6962F8FCFF}"/>
              </a:ext>
            </a:extLst>
          </p:cNvPr>
          <p:cNvSpPr>
            <a:spLocks noGrp="1"/>
          </p:cNvSpPr>
          <p:nvPr>
            <p:ph type="body" sz="quarter" idx="10"/>
          </p:nvPr>
        </p:nvSpPr>
        <p:spPr>
          <a:xfrm>
            <a:off x="588263" y="1446213"/>
            <a:ext cx="11018520" cy="4370427"/>
          </a:xfrm>
        </p:spPr>
        <p:txBody>
          <a:bodyPr/>
          <a:lstStyle/>
          <a:p>
            <a:r>
              <a:rPr lang="en-US" sz="2000" dirty="0"/>
              <a:t>public void ConfigureServices(IServiceCollection services)</a:t>
            </a:r>
          </a:p>
          <a:p>
            <a:r>
              <a:rPr lang="en-US" sz="2000" dirty="0"/>
              <a:t>{</a:t>
            </a:r>
          </a:p>
          <a:p>
            <a:r>
              <a:rPr lang="en-US" sz="2000" dirty="0"/>
              <a:t>	services.AddMvc();</a:t>
            </a:r>
          </a:p>
          <a:p>
            <a:endParaRPr lang="en-US" sz="2000" dirty="0"/>
          </a:p>
          <a:p>
            <a:r>
              <a:rPr lang="en-US" sz="2000" dirty="0"/>
              <a:t>	services.AddSwaggerGen(c =&gt;</a:t>
            </a:r>
          </a:p>
          <a:p>
            <a:r>
              <a:rPr lang="en-US" sz="2000" dirty="0"/>
              <a:t>    	{</a:t>
            </a:r>
          </a:p>
          <a:p>
            <a:r>
              <a:rPr lang="en-US" sz="2000" dirty="0"/>
              <a:t>      		c.SwaggerDoc(</a:t>
            </a:r>
          </a:p>
          <a:p>
            <a:r>
              <a:rPr lang="en-US" sz="2000" dirty="0"/>
              <a:t>			"v1", </a:t>
            </a:r>
          </a:p>
          <a:p>
            <a:r>
              <a:rPr lang="en-US" sz="2000" dirty="0"/>
              <a:t>			new Info { Title = "My API", Version = "v1" }</a:t>
            </a:r>
          </a:p>
          <a:p>
            <a:r>
              <a:rPr lang="en-US" sz="2000" dirty="0"/>
              <a:t>		);</a:t>
            </a:r>
          </a:p>
          <a:p>
            <a:r>
              <a:rPr lang="en-US" sz="2000" dirty="0"/>
              <a:t>    	});</a:t>
            </a:r>
          </a:p>
          <a:p>
            <a:r>
              <a:rPr lang="en-US" sz="2000" dirty="0"/>
              <a:t>}</a:t>
            </a:r>
          </a:p>
        </p:txBody>
      </p:sp>
    </p:spTree>
    <p:extLst>
      <p:ext uri="{BB962C8B-B14F-4D97-AF65-F5344CB8AC3E}">
        <p14:creationId xmlns:p14="http://schemas.microsoft.com/office/powerpoint/2010/main" val="97918862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651F-4433-440C-A920-367B3D94C3A6}"/>
              </a:ext>
            </a:extLst>
          </p:cNvPr>
          <p:cNvSpPr>
            <a:spLocks noGrp="1"/>
          </p:cNvSpPr>
          <p:nvPr>
            <p:ph type="title"/>
          </p:nvPr>
        </p:nvSpPr>
        <p:spPr/>
        <p:txBody>
          <a:bodyPr/>
          <a:lstStyle/>
          <a:p>
            <a:r>
              <a:rPr lang="en-US" dirty="0"/>
              <a:t>Configure Web App to use Swagger middleware</a:t>
            </a:r>
          </a:p>
        </p:txBody>
      </p:sp>
      <p:sp>
        <p:nvSpPr>
          <p:cNvPr id="4" name="Text Placeholder 3">
            <a:extLst>
              <a:ext uri="{FF2B5EF4-FFF2-40B4-BE49-F238E27FC236}">
                <a16:creationId xmlns:a16="http://schemas.microsoft.com/office/drawing/2014/main" id="{2EFB6168-5C40-48A4-A235-6E6962F8FCFF}"/>
              </a:ext>
            </a:extLst>
          </p:cNvPr>
          <p:cNvSpPr>
            <a:spLocks noGrp="1"/>
          </p:cNvSpPr>
          <p:nvPr>
            <p:ph type="body" sz="quarter" idx="10"/>
          </p:nvPr>
        </p:nvSpPr>
        <p:spPr>
          <a:xfrm>
            <a:off x="588263" y="1446213"/>
            <a:ext cx="11018520" cy="4001095"/>
          </a:xfrm>
        </p:spPr>
        <p:txBody>
          <a:bodyPr/>
          <a:lstStyle/>
          <a:p>
            <a:r>
              <a:rPr lang="en-US" sz="2000" dirty="0"/>
              <a:t>public void Configure(IApplicationBuilder app)</a:t>
            </a:r>
          </a:p>
          <a:p>
            <a:r>
              <a:rPr lang="en-US" sz="2000" dirty="0"/>
              <a:t>{</a:t>
            </a:r>
          </a:p>
          <a:p>
            <a:r>
              <a:rPr lang="en-US" sz="2000" dirty="0"/>
              <a:t>	app.UseSwagger();</a:t>
            </a:r>
          </a:p>
          <a:p>
            <a:endParaRPr lang="en-US" sz="2000" dirty="0"/>
          </a:p>
          <a:p>
            <a:r>
              <a:rPr lang="en-US" sz="2000" dirty="0"/>
              <a:t>	app.UseSwaggerUI(c =&gt;</a:t>
            </a:r>
          </a:p>
          <a:p>
            <a:r>
              <a:rPr lang="en-US" sz="2000" dirty="0"/>
              <a:t>    	{</a:t>
            </a:r>
          </a:p>
          <a:p>
            <a:r>
              <a:rPr lang="en-US" sz="2000" dirty="0"/>
              <a:t>        	c.SwaggerEndpoint("/swagger/v1/swagger.json", "My API V1");</a:t>
            </a:r>
          </a:p>
          <a:p>
            <a:r>
              <a:rPr lang="en-US" sz="2000" dirty="0"/>
              <a:t>    	});</a:t>
            </a:r>
          </a:p>
          <a:p>
            <a:endParaRPr lang="en-US" sz="2000" dirty="0"/>
          </a:p>
          <a:p>
            <a:r>
              <a:rPr lang="en-US" sz="2000" dirty="0"/>
              <a:t>    	app.UseMvc();</a:t>
            </a:r>
          </a:p>
          <a:p>
            <a:r>
              <a:rPr lang="en-US" sz="2000" dirty="0"/>
              <a:t>}</a:t>
            </a:r>
          </a:p>
        </p:txBody>
      </p:sp>
    </p:spTree>
    <p:extLst>
      <p:ext uri="{BB962C8B-B14F-4D97-AF65-F5344CB8AC3E}">
        <p14:creationId xmlns:p14="http://schemas.microsoft.com/office/powerpoint/2010/main" val="171679293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615553"/>
          </a:xfrm>
        </p:spPr>
        <p:txBody>
          <a:bodyPr/>
          <a:lstStyle/>
          <a:p>
            <a:pPr marL="342900" indent="-342900">
              <a:buFont typeface="Arial" panose="020B0604020202020204" pitchFamily="34" charset="0"/>
              <a:buChar char="•"/>
            </a:pPr>
            <a:r>
              <a:rPr lang="en-US" dirty="0"/>
              <a:t>Creating API Management solutions </a:t>
            </a:r>
          </a:p>
          <a:p>
            <a:pPr marL="342900" indent="-342900">
              <a:buFont typeface="Arial" panose="020B0604020202020204" pitchFamily="34" charset="0"/>
              <a:buChar char="•"/>
            </a:pPr>
            <a:r>
              <a:rPr lang="en-US" dirty="0"/>
              <a:t>Using Swagger to document an API app</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C15B-A395-4A02-8786-1AB0DB2ED59C}"/>
              </a:ext>
            </a:extLst>
          </p:cNvPr>
          <p:cNvSpPr>
            <a:spLocks noGrp="1"/>
          </p:cNvSpPr>
          <p:nvPr>
            <p:ph type="title"/>
          </p:nvPr>
        </p:nvSpPr>
        <p:spPr/>
        <p:txBody>
          <a:bodyPr/>
          <a:lstStyle/>
          <a:p>
            <a:r>
              <a:rPr lang="en-US" dirty="0"/>
              <a:t>Documenting the object model</a:t>
            </a:r>
          </a:p>
        </p:txBody>
      </p:sp>
      <p:sp>
        <p:nvSpPr>
          <p:cNvPr id="4" name="Text Placeholder 3">
            <a:extLst>
              <a:ext uri="{FF2B5EF4-FFF2-40B4-BE49-F238E27FC236}">
                <a16:creationId xmlns:a16="http://schemas.microsoft.com/office/drawing/2014/main" id="{7E84D4D2-2C41-45F2-A9AD-19E6D029653F}"/>
              </a:ext>
            </a:extLst>
          </p:cNvPr>
          <p:cNvSpPr>
            <a:spLocks noGrp="1"/>
          </p:cNvSpPr>
          <p:nvPr>
            <p:ph type="body" sz="quarter" idx="10"/>
          </p:nvPr>
        </p:nvSpPr>
        <p:spPr>
          <a:xfrm>
            <a:off x="588263" y="1436688"/>
            <a:ext cx="11018520" cy="4598182"/>
          </a:xfrm>
        </p:spPr>
        <p:txBody>
          <a:bodyPr/>
          <a:lstStyle/>
          <a:p>
            <a:r>
              <a:rPr lang="en-US" sz="1800" dirty="0" err="1"/>
              <a:t>services.AddSwaggerGen</a:t>
            </a:r>
            <a:r>
              <a:rPr lang="en-US" sz="1800" dirty="0"/>
              <a:t>(c =&gt;</a:t>
            </a:r>
          </a:p>
          <a:p>
            <a:r>
              <a:rPr lang="en-US" sz="1800" dirty="0"/>
              <a:t>{</a:t>
            </a:r>
          </a:p>
          <a:p>
            <a:r>
              <a:rPr lang="en-US" sz="1800" dirty="0"/>
              <a:t>    </a:t>
            </a:r>
            <a:r>
              <a:rPr lang="en-US" sz="1800" dirty="0" err="1"/>
              <a:t>c.SwaggerDoc</a:t>
            </a:r>
            <a:r>
              <a:rPr lang="en-US" sz="1800" dirty="0"/>
              <a:t>("v1", new Info</a:t>
            </a:r>
          </a:p>
          <a:p>
            <a:r>
              <a:rPr lang="en-US" sz="1800" dirty="0"/>
              <a:t>    {</a:t>
            </a:r>
          </a:p>
          <a:p>
            <a:r>
              <a:rPr lang="en-US" sz="1800" dirty="0"/>
              <a:t>        Version = "v1",</a:t>
            </a:r>
          </a:p>
          <a:p>
            <a:r>
              <a:rPr lang="en-US" sz="1800" dirty="0"/>
              <a:t>        Title = "</a:t>
            </a:r>
            <a:r>
              <a:rPr lang="en-US" sz="1800" dirty="0" err="1"/>
              <a:t>ToDo</a:t>
            </a:r>
            <a:r>
              <a:rPr lang="en-US" sz="1800" dirty="0"/>
              <a:t> API",</a:t>
            </a:r>
          </a:p>
          <a:p>
            <a:r>
              <a:rPr lang="en-US" sz="1800" dirty="0"/>
              <a:t>        Description = "A simple example ASP.NET Core Web API",</a:t>
            </a:r>
          </a:p>
          <a:p>
            <a:r>
              <a:rPr lang="en-US" sz="1800" dirty="0"/>
              <a:t>        </a:t>
            </a:r>
            <a:r>
              <a:rPr lang="en-US" sz="1800" dirty="0" err="1"/>
              <a:t>TermsOfService</a:t>
            </a:r>
            <a:r>
              <a:rPr lang="en-US" sz="1800" dirty="0"/>
              <a:t> = "None",</a:t>
            </a:r>
          </a:p>
          <a:p>
            <a:r>
              <a:rPr lang="en-US" sz="1800" dirty="0"/>
              <a:t>        Contact = new Contact</a:t>
            </a:r>
          </a:p>
          <a:p>
            <a:r>
              <a:rPr lang="en-US" sz="1800" dirty="0"/>
              <a:t>        { Name = "Shayne Boyer", </a:t>
            </a:r>
            <a:r>
              <a:rPr lang="en-US" sz="1800" dirty="0" err="1"/>
              <a:t>Url</a:t>
            </a:r>
            <a:r>
              <a:rPr lang="en-US" sz="1800" dirty="0"/>
              <a:t> = "https://twitter.com/</a:t>
            </a:r>
            <a:r>
              <a:rPr lang="en-US" sz="1800" dirty="0" err="1"/>
              <a:t>spboyer</a:t>
            </a:r>
            <a:r>
              <a:rPr lang="en-US" sz="1800" dirty="0"/>
              <a:t>" },</a:t>
            </a:r>
          </a:p>
          <a:p>
            <a:r>
              <a:rPr lang="en-US" sz="1800" dirty="0"/>
              <a:t>        License = new License</a:t>
            </a:r>
          </a:p>
          <a:p>
            <a:r>
              <a:rPr lang="en-US" sz="1800" dirty="0"/>
              <a:t>        { Name = "Use under LICX", </a:t>
            </a:r>
            <a:r>
              <a:rPr lang="en-US" sz="1800" dirty="0" err="1"/>
              <a:t>Url</a:t>
            </a:r>
            <a:r>
              <a:rPr lang="en-US" sz="1800" dirty="0"/>
              <a:t> = "https://example.com/license" }</a:t>
            </a:r>
          </a:p>
          <a:p>
            <a:r>
              <a:rPr lang="en-US" sz="1800" dirty="0"/>
              <a:t>    });</a:t>
            </a:r>
          </a:p>
          <a:p>
            <a:r>
              <a:rPr lang="en-US" sz="1800" dirty="0"/>
              <a:t>});</a:t>
            </a:r>
          </a:p>
        </p:txBody>
      </p:sp>
    </p:spTree>
    <p:extLst>
      <p:ext uri="{BB962C8B-B14F-4D97-AF65-F5344CB8AC3E}">
        <p14:creationId xmlns:p14="http://schemas.microsoft.com/office/powerpoint/2010/main" val="354995186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C15B-A395-4A02-8786-1AB0DB2ED59C}"/>
              </a:ext>
            </a:extLst>
          </p:cNvPr>
          <p:cNvSpPr>
            <a:spLocks noGrp="1"/>
          </p:cNvSpPr>
          <p:nvPr>
            <p:ph type="title"/>
          </p:nvPr>
        </p:nvSpPr>
        <p:spPr/>
        <p:txBody>
          <a:bodyPr/>
          <a:lstStyle/>
          <a:p>
            <a:r>
              <a:rPr lang="en-US" dirty="0"/>
              <a:t>Documenting the object model - result</a:t>
            </a:r>
          </a:p>
        </p:txBody>
      </p:sp>
      <p:pic>
        <p:nvPicPr>
          <p:cNvPr id="7" name="Picture 6" descr="The Swagger UI being served in browser and hosted by ASP.NET Core. A browser tab is shown with the title, &quot;Swagger UI&quot;. The URL is &quot;localhost:49253/swagger.&quot; The main browser window shows an example API called &quot;ToDo API&quot;.">
            <a:extLst>
              <a:ext uri="{FF2B5EF4-FFF2-40B4-BE49-F238E27FC236}">
                <a16:creationId xmlns:a16="http://schemas.microsoft.com/office/drawing/2014/main" id="{9044F3E7-EC07-4E7D-AF55-E442E9282CE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Lst>
          </a:blip>
          <a:stretch>
            <a:fillRect/>
          </a:stretch>
        </p:blipFill>
        <p:spPr>
          <a:xfrm>
            <a:off x="588263" y="1482463"/>
            <a:ext cx="9413537" cy="4657994"/>
          </a:xfrm>
          <a:prstGeom prst="rect">
            <a:avLst/>
          </a:prstGeom>
        </p:spPr>
      </p:pic>
    </p:spTree>
    <p:extLst>
      <p:ext uri="{BB962C8B-B14F-4D97-AF65-F5344CB8AC3E}">
        <p14:creationId xmlns:p14="http://schemas.microsoft.com/office/powerpoint/2010/main" val="183353715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24BCA-B0F5-43C8-95A2-8EEF58AD6F86}"/>
              </a:ext>
            </a:extLst>
          </p:cNvPr>
          <p:cNvSpPr>
            <a:spLocks noGrp="1"/>
          </p:cNvSpPr>
          <p:nvPr>
            <p:ph type="title"/>
          </p:nvPr>
        </p:nvSpPr>
        <p:spPr/>
        <p:txBody>
          <a:bodyPr/>
          <a:lstStyle/>
          <a:p>
            <a:r>
              <a:rPr lang="en-US" dirty="0"/>
              <a:t>XML comments</a:t>
            </a:r>
          </a:p>
        </p:txBody>
      </p:sp>
      <p:sp>
        <p:nvSpPr>
          <p:cNvPr id="4" name="Text Placeholder 3">
            <a:extLst>
              <a:ext uri="{FF2B5EF4-FFF2-40B4-BE49-F238E27FC236}">
                <a16:creationId xmlns:a16="http://schemas.microsoft.com/office/drawing/2014/main" id="{2DF27A85-5D4C-4155-916E-5C99117F3BEC}"/>
              </a:ext>
            </a:extLst>
          </p:cNvPr>
          <p:cNvSpPr>
            <a:spLocks noGrp="1"/>
          </p:cNvSpPr>
          <p:nvPr>
            <p:ph type="body" sz="quarter" idx="10"/>
          </p:nvPr>
        </p:nvSpPr>
        <p:spPr>
          <a:xfrm>
            <a:off x="588263" y="1436688"/>
            <a:ext cx="11018520" cy="4930581"/>
          </a:xfrm>
        </p:spPr>
        <p:txBody>
          <a:bodyPr/>
          <a:lstStyle/>
          <a:p>
            <a:r>
              <a:rPr lang="en-US" sz="1800" dirty="0"/>
              <a:t>// update the .</a:t>
            </a:r>
            <a:r>
              <a:rPr lang="en-US" sz="1800" dirty="0" err="1"/>
              <a:t>csproj</a:t>
            </a:r>
            <a:r>
              <a:rPr lang="en-US" sz="1800" dirty="0"/>
              <a:t> file</a:t>
            </a:r>
          </a:p>
          <a:p>
            <a:r>
              <a:rPr lang="en-US" sz="1800" dirty="0"/>
              <a:t>&lt;</a:t>
            </a:r>
            <a:r>
              <a:rPr lang="en-US" sz="1800" dirty="0" err="1"/>
              <a:t>PropertyGroup</a:t>
            </a:r>
            <a:r>
              <a:rPr lang="en-US" sz="1800" dirty="0"/>
              <a:t>&gt;</a:t>
            </a:r>
          </a:p>
          <a:p>
            <a:r>
              <a:rPr lang="en-US" sz="1800" dirty="0"/>
              <a:t>    &lt;</a:t>
            </a:r>
            <a:r>
              <a:rPr lang="en-US" sz="1800" dirty="0" err="1"/>
              <a:t>GenerateDocumentationFile</a:t>
            </a:r>
            <a:r>
              <a:rPr lang="en-US" sz="1800" dirty="0"/>
              <a:t>&gt;true&lt;/</a:t>
            </a:r>
            <a:r>
              <a:rPr lang="en-US" sz="1800" dirty="0" err="1"/>
              <a:t>GenerateDocumentationFile</a:t>
            </a:r>
            <a:r>
              <a:rPr lang="en-US" sz="1800" dirty="0"/>
              <a:t>&gt;</a:t>
            </a:r>
          </a:p>
          <a:p>
            <a:r>
              <a:rPr lang="en-US" sz="1800" dirty="0"/>
              <a:t>    &lt;</a:t>
            </a:r>
            <a:r>
              <a:rPr lang="en-US" sz="1800" dirty="0" err="1"/>
              <a:t>NoWarn</a:t>
            </a:r>
            <a:r>
              <a:rPr lang="en-US" sz="1800" dirty="0"/>
              <a:t>&gt;$(</a:t>
            </a:r>
            <a:r>
              <a:rPr lang="en-US" sz="1800" dirty="0" err="1"/>
              <a:t>NoWarn</a:t>
            </a:r>
            <a:r>
              <a:rPr lang="en-US" sz="1800" dirty="0"/>
              <a:t>);1591&lt;/</a:t>
            </a:r>
            <a:r>
              <a:rPr lang="en-US" sz="1800" dirty="0" err="1"/>
              <a:t>NoWarn</a:t>
            </a:r>
            <a:r>
              <a:rPr lang="en-US" sz="1800" dirty="0"/>
              <a:t>&gt;</a:t>
            </a:r>
          </a:p>
          <a:p>
            <a:r>
              <a:rPr lang="en-US" sz="1800" dirty="0"/>
              <a:t>&lt;/</a:t>
            </a:r>
            <a:r>
              <a:rPr lang="en-US" sz="1800" dirty="0" err="1"/>
              <a:t>PropertyGroup</a:t>
            </a:r>
            <a:r>
              <a:rPr lang="en-US" sz="1800" dirty="0"/>
              <a:t>&gt;</a:t>
            </a:r>
          </a:p>
          <a:p>
            <a:endParaRPr lang="en-US" sz="1800" dirty="0"/>
          </a:p>
          <a:p>
            <a:r>
              <a:rPr lang="en-US" sz="1800" dirty="0"/>
              <a:t>// register the Swagger generator</a:t>
            </a:r>
          </a:p>
          <a:p>
            <a:r>
              <a:rPr lang="en-US" sz="1800" dirty="0" err="1"/>
              <a:t>services.AddSwaggerGen</a:t>
            </a:r>
            <a:r>
              <a:rPr lang="en-US" sz="1800" dirty="0"/>
              <a:t>(c =&gt;</a:t>
            </a:r>
          </a:p>
          <a:p>
            <a:r>
              <a:rPr lang="en-US" sz="1800" dirty="0"/>
              <a:t>{</a:t>
            </a:r>
          </a:p>
          <a:p>
            <a:r>
              <a:rPr lang="en-US" sz="1800" dirty="0"/>
              <a:t>    ....</a:t>
            </a:r>
          </a:p>
          <a:p>
            <a:r>
              <a:rPr lang="en-US" sz="1800" dirty="0"/>
              <a:t>    // Set the comments path for the Swagger JSON and UI.</a:t>
            </a:r>
          </a:p>
          <a:p>
            <a:r>
              <a:rPr lang="en-US" sz="1800" dirty="0"/>
              <a:t>    var </a:t>
            </a:r>
            <a:r>
              <a:rPr lang="en-US" sz="1800" dirty="0" err="1"/>
              <a:t>xmlFile</a:t>
            </a:r>
            <a:r>
              <a:rPr lang="en-US" sz="1800" dirty="0"/>
              <a:t> = $"{</a:t>
            </a:r>
            <a:r>
              <a:rPr lang="en-US" sz="1800" dirty="0" err="1"/>
              <a:t>Assembly.GetExecutingAssembly</a:t>
            </a:r>
            <a:r>
              <a:rPr lang="en-US" sz="1800" dirty="0"/>
              <a:t>().</a:t>
            </a:r>
            <a:r>
              <a:rPr lang="en-US" sz="1800" dirty="0" err="1"/>
              <a:t>GetName</a:t>
            </a:r>
            <a:r>
              <a:rPr lang="en-US" sz="1800" dirty="0"/>
              <a:t>().Name}.xml";</a:t>
            </a:r>
          </a:p>
          <a:p>
            <a:r>
              <a:rPr lang="en-US" sz="1800" dirty="0"/>
              <a:t>    var </a:t>
            </a:r>
            <a:r>
              <a:rPr lang="en-US" sz="1800" dirty="0" err="1"/>
              <a:t>xmlPath</a:t>
            </a:r>
            <a:r>
              <a:rPr lang="en-US" sz="1800" dirty="0"/>
              <a:t> = </a:t>
            </a:r>
            <a:r>
              <a:rPr lang="en-US" sz="1800" dirty="0" err="1"/>
              <a:t>Path.Combine</a:t>
            </a:r>
            <a:r>
              <a:rPr lang="en-US" sz="1800" dirty="0"/>
              <a:t>(</a:t>
            </a:r>
            <a:r>
              <a:rPr lang="en-US" sz="1800" dirty="0" err="1"/>
              <a:t>AppContext.BaseDirectory</a:t>
            </a:r>
            <a:r>
              <a:rPr lang="en-US" sz="1800" dirty="0"/>
              <a:t>, </a:t>
            </a:r>
            <a:r>
              <a:rPr lang="en-US" sz="1800" dirty="0" err="1"/>
              <a:t>xmlFile</a:t>
            </a:r>
            <a:r>
              <a:rPr lang="en-US" sz="1800" dirty="0"/>
              <a:t>);</a:t>
            </a:r>
          </a:p>
          <a:p>
            <a:r>
              <a:rPr lang="en-US" sz="1800" dirty="0"/>
              <a:t>    </a:t>
            </a:r>
            <a:r>
              <a:rPr lang="en-US" sz="1800" dirty="0" err="1"/>
              <a:t>c.IncludeXmlComments</a:t>
            </a:r>
            <a:r>
              <a:rPr lang="en-US" sz="1800" dirty="0"/>
              <a:t>(</a:t>
            </a:r>
            <a:r>
              <a:rPr lang="en-US" sz="1800" dirty="0" err="1"/>
              <a:t>xmlPath</a:t>
            </a:r>
            <a:r>
              <a:rPr lang="en-US" sz="1800" dirty="0"/>
              <a:t>);</a:t>
            </a:r>
          </a:p>
          <a:p>
            <a:r>
              <a:rPr lang="en-US" sz="1800" dirty="0"/>
              <a:t>}</a:t>
            </a:r>
          </a:p>
        </p:txBody>
      </p:sp>
    </p:spTree>
    <p:extLst>
      <p:ext uri="{BB962C8B-B14F-4D97-AF65-F5344CB8AC3E}">
        <p14:creationId xmlns:p14="http://schemas.microsoft.com/office/powerpoint/2010/main" val="66464012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9F79-8BED-485E-93C3-C2DF3BA3A029}"/>
              </a:ext>
            </a:extLst>
          </p:cNvPr>
          <p:cNvSpPr>
            <a:spLocks noGrp="1"/>
          </p:cNvSpPr>
          <p:nvPr>
            <p:ph type="title"/>
          </p:nvPr>
        </p:nvSpPr>
        <p:spPr/>
        <p:txBody>
          <a:bodyPr/>
          <a:lstStyle/>
          <a:p>
            <a:r>
              <a:rPr lang="en-US" dirty="0"/>
              <a:t>Model attributes</a:t>
            </a:r>
          </a:p>
        </p:txBody>
      </p:sp>
      <p:sp>
        <p:nvSpPr>
          <p:cNvPr id="3" name="Text Placeholder 2">
            <a:extLst>
              <a:ext uri="{FF2B5EF4-FFF2-40B4-BE49-F238E27FC236}">
                <a16:creationId xmlns:a16="http://schemas.microsoft.com/office/drawing/2014/main" id="{E05EFAE0-1DA3-4010-8764-51EBDA560B56}"/>
              </a:ext>
            </a:extLst>
          </p:cNvPr>
          <p:cNvSpPr>
            <a:spLocks noGrp="1"/>
          </p:cNvSpPr>
          <p:nvPr>
            <p:ph type="body" sz="quarter" idx="10"/>
          </p:nvPr>
        </p:nvSpPr>
        <p:spPr>
          <a:xfrm>
            <a:off x="588263" y="1436688"/>
            <a:ext cx="11018520" cy="3631763"/>
          </a:xfrm>
        </p:spPr>
        <p:txBody>
          <a:bodyPr/>
          <a:lstStyle/>
          <a:p>
            <a:r>
              <a:rPr lang="en-US" sz="2000" dirty="0"/>
              <a:t>public class </a:t>
            </a:r>
            <a:r>
              <a:rPr lang="en-US" sz="2000" dirty="0" err="1"/>
              <a:t>TodoItem</a:t>
            </a:r>
            <a:endParaRPr lang="en-US" sz="2000" dirty="0"/>
          </a:p>
          <a:p>
            <a:r>
              <a:rPr lang="en-US" sz="2000" dirty="0"/>
              <a:t>{</a:t>
            </a:r>
          </a:p>
          <a:p>
            <a:r>
              <a:rPr lang="en-US" sz="2000" dirty="0"/>
              <a:t>     public long Id { get; set; }</a:t>
            </a:r>
          </a:p>
          <a:p>
            <a:endParaRPr lang="en-US" sz="2000" dirty="0"/>
          </a:p>
          <a:p>
            <a:r>
              <a:rPr lang="en-US" sz="2000" dirty="0"/>
              <a:t>    [Required]</a:t>
            </a:r>
          </a:p>
          <a:p>
            <a:r>
              <a:rPr lang="en-US" sz="2000" dirty="0"/>
              <a:t>    public string Name { get; set; }</a:t>
            </a:r>
          </a:p>
          <a:p>
            <a:endParaRPr lang="en-US" sz="2000" dirty="0"/>
          </a:p>
          <a:p>
            <a:r>
              <a:rPr lang="en-US" sz="2000" dirty="0"/>
              <a:t>    [</a:t>
            </a:r>
            <a:r>
              <a:rPr lang="en-US" sz="2000" dirty="0" err="1"/>
              <a:t>DefaultValue</a:t>
            </a:r>
            <a:r>
              <a:rPr lang="en-US" sz="2000" dirty="0"/>
              <a:t>(false)]</a:t>
            </a:r>
          </a:p>
          <a:p>
            <a:r>
              <a:rPr lang="en-US" sz="2000" dirty="0"/>
              <a:t>    public bool </a:t>
            </a:r>
            <a:r>
              <a:rPr lang="en-US" sz="2000" dirty="0" err="1"/>
              <a:t>IsComplete</a:t>
            </a:r>
            <a:r>
              <a:rPr lang="en-US" sz="2000" dirty="0"/>
              <a:t> { get; set; }</a:t>
            </a:r>
          </a:p>
          <a:p>
            <a:r>
              <a:rPr lang="en-US" sz="2000" dirty="0"/>
              <a:t>}</a:t>
            </a:r>
          </a:p>
        </p:txBody>
      </p:sp>
    </p:spTree>
    <p:extLst>
      <p:ext uri="{BB962C8B-B14F-4D97-AF65-F5344CB8AC3E}">
        <p14:creationId xmlns:p14="http://schemas.microsoft.com/office/powerpoint/2010/main" val="343244500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9F79-8BED-485E-93C3-C2DF3BA3A029}"/>
              </a:ext>
            </a:extLst>
          </p:cNvPr>
          <p:cNvSpPr>
            <a:spLocks noGrp="1"/>
          </p:cNvSpPr>
          <p:nvPr>
            <p:ph type="title"/>
          </p:nvPr>
        </p:nvSpPr>
        <p:spPr/>
        <p:txBody>
          <a:bodyPr/>
          <a:lstStyle/>
          <a:p>
            <a:r>
              <a:rPr lang="en-US" dirty="0"/>
              <a:t>Controller attributes</a:t>
            </a:r>
          </a:p>
        </p:txBody>
      </p:sp>
      <p:sp>
        <p:nvSpPr>
          <p:cNvPr id="3" name="Text Placeholder 2">
            <a:extLst>
              <a:ext uri="{FF2B5EF4-FFF2-40B4-BE49-F238E27FC236}">
                <a16:creationId xmlns:a16="http://schemas.microsoft.com/office/drawing/2014/main" id="{E05EFAE0-1DA3-4010-8764-51EBDA560B56}"/>
              </a:ext>
            </a:extLst>
          </p:cNvPr>
          <p:cNvSpPr>
            <a:spLocks noGrp="1"/>
          </p:cNvSpPr>
          <p:nvPr>
            <p:ph type="body" sz="quarter" idx="10"/>
          </p:nvPr>
        </p:nvSpPr>
        <p:spPr>
          <a:xfrm>
            <a:off x="588263" y="1436688"/>
            <a:ext cx="11018520" cy="2893100"/>
          </a:xfrm>
        </p:spPr>
        <p:txBody>
          <a:bodyPr/>
          <a:lstStyle/>
          <a:p>
            <a:r>
              <a:rPr lang="en-US" sz="2000" dirty="0"/>
              <a:t>[Produces("application/json")]</a:t>
            </a:r>
          </a:p>
          <a:p>
            <a:r>
              <a:rPr lang="en-US" sz="2000" dirty="0"/>
              <a:t>[Route("</a:t>
            </a:r>
            <a:r>
              <a:rPr lang="en-US" sz="2000" dirty="0" err="1"/>
              <a:t>api</a:t>
            </a:r>
            <a:r>
              <a:rPr lang="en-US" sz="2000" dirty="0"/>
              <a:t>/[controller]")]</a:t>
            </a:r>
          </a:p>
          <a:p>
            <a:r>
              <a:rPr lang="en-US" sz="2000" dirty="0"/>
              <a:t>[</a:t>
            </a:r>
            <a:r>
              <a:rPr lang="en-US" sz="2000" dirty="0" err="1"/>
              <a:t>ApiController</a:t>
            </a:r>
            <a:r>
              <a:rPr lang="en-US" sz="2000" dirty="0"/>
              <a:t>]</a:t>
            </a:r>
          </a:p>
          <a:p>
            <a:r>
              <a:rPr lang="en-US" sz="2000" dirty="0"/>
              <a:t>public class </a:t>
            </a:r>
            <a:r>
              <a:rPr lang="en-US" sz="2000" dirty="0" err="1"/>
              <a:t>TodoController</a:t>
            </a:r>
            <a:r>
              <a:rPr lang="en-US" sz="2000" dirty="0"/>
              <a:t> : </a:t>
            </a:r>
            <a:r>
              <a:rPr lang="en-US" sz="2000" dirty="0" err="1"/>
              <a:t>ControllerBase</a:t>
            </a:r>
            <a:endParaRPr lang="en-US" sz="2000" dirty="0"/>
          </a:p>
          <a:p>
            <a:r>
              <a:rPr lang="en-US" sz="2000" dirty="0"/>
              <a:t>{</a:t>
            </a:r>
          </a:p>
          <a:p>
            <a:r>
              <a:rPr lang="en-US" sz="2000" dirty="0"/>
              <a:t>    private </a:t>
            </a:r>
            <a:r>
              <a:rPr lang="en-US" sz="2000" dirty="0" err="1"/>
              <a:t>readonly</a:t>
            </a:r>
            <a:r>
              <a:rPr lang="en-US" sz="2000" dirty="0"/>
              <a:t> </a:t>
            </a:r>
            <a:r>
              <a:rPr lang="en-US" sz="2000" dirty="0" err="1"/>
              <a:t>TodoContext</a:t>
            </a:r>
            <a:r>
              <a:rPr lang="en-US" sz="2000" dirty="0"/>
              <a:t> _context;</a:t>
            </a:r>
          </a:p>
          <a:p>
            <a:r>
              <a:rPr lang="en-US" sz="2000" dirty="0"/>
              <a:t>    ....</a:t>
            </a:r>
          </a:p>
          <a:p>
            <a:r>
              <a:rPr lang="en-US" sz="2000" dirty="0"/>
              <a:t>}</a:t>
            </a:r>
          </a:p>
        </p:txBody>
      </p:sp>
    </p:spTree>
    <p:extLst>
      <p:ext uri="{BB962C8B-B14F-4D97-AF65-F5344CB8AC3E}">
        <p14:creationId xmlns:p14="http://schemas.microsoft.com/office/powerpoint/2010/main" val="9707485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CAFD-B374-4413-971A-191BB7A15F42}"/>
              </a:ext>
            </a:extLst>
          </p:cNvPr>
          <p:cNvSpPr>
            <a:spLocks noGrp="1"/>
          </p:cNvSpPr>
          <p:nvPr>
            <p:ph type="title"/>
          </p:nvPr>
        </p:nvSpPr>
        <p:spPr/>
        <p:txBody>
          <a:bodyPr/>
          <a:lstStyle/>
          <a:p>
            <a:r>
              <a:rPr lang="en-US" dirty="0"/>
              <a:t>Response descriptions - attributes</a:t>
            </a:r>
          </a:p>
        </p:txBody>
      </p:sp>
      <p:sp>
        <p:nvSpPr>
          <p:cNvPr id="4" name="Text Placeholder 3">
            <a:extLst>
              <a:ext uri="{FF2B5EF4-FFF2-40B4-BE49-F238E27FC236}">
                <a16:creationId xmlns:a16="http://schemas.microsoft.com/office/drawing/2014/main" id="{F11E5EBB-7A17-4011-87BA-A3CBBF2BC627}"/>
              </a:ext>
            </a:extLst>
          </p:cNvPr>
          <p:cNvSpPr>
            <a:spLocks noGrp="1"/>
          </p:cNvSpPr>
          <p:nvPr>
            <p:ph type="body" sz="quarter" idx="10"/>
          </p:nvPr>
        </p:nvSpPr>
        <p:spPr>
          <a:xfrm>
            <a:off x="588263" y="1436688"/>
            <a:ext cx="11018520" cy="3268587"/>
          </a:xfrm>
        </p:spPr>
        <p:txBody>
          <a:bodyPr/>
          <a:lstStyle/>
          <a:p>
            <a:r>
              <a:rPr lang="en-US" sz="1800" dirty="0"/>
              <a:t>[</a:t>
            </a:r>
            <a:r>
              <a:rPr lang="en-US" sz="1800" dirty="0" err="1"/>
              <a:t>HttpPost</a:t>
            </a:r>
            <a:r>
              <a:rPr lang="en-US" sz="1800" dirty="0"/>
              <a:t>]</a:t>
            </a:r>
          </a:p>
          <a:p>
            <a:r>
              <a:rPr lang="en-US" sz="1800" dirty="0"/>
              <a:t>[</a:t>
            </a:r>
            <a:r>
              <a:rPr lang="en-US" sz="1800" dirty="0" err="1"/>
              <a:t>ProducesResponseType</a:t>
            </a:r>
            <a:r>
              <a:rPr lang="en-US" sz="1800" dirty="0"/>
              <a:t>(201)]</a:t>
            </a:r>
          </a:p>
          <a:p>
            <a:r>
              <a:rPr lang="en-US" sz="1800" dirty="0"/>
              <a:t>[</a:t>
            </a:r>
            <a:r>
              <a:rPr lang="en-US" sz="1800" dirty="0" err="1"/>
              <a:t>ProducesResponseType</a:t>
            </a:r>
            <a:r>
              <a:rPr lang="en-US" sz="1800" dirty="0"/>
              <a:t>(400)]</a:t>
            </a:r>
          </a:p>
          <a:p>
            <a:r>
              <a:rPr lang="en-US" sz="1800" dirty="0"/>
              <a:t>public </a:t>
            </a:r>
            <a:r>
              <a:rPr lang="en-US" sz="1800" dirty="0" err="1"/>
              <a:t>ActionResult</a:t>
            </a:r>
            <a:r>
              <a:rPr lang="en-US" sz="1800" dirty="0"/>
              <a:t>&lt;</a:t>
            </a:r>
            <a:r>
              <a:rPr lang="en-US" sz="1800" dirty="0" err="1"/>
              <a:t>TodoItem</a:t>
            </a:r>
            <a:r>
              <a:rPr lang="en-US" sz="1800" dirty="0"/>
              <a:t>&gt; Create(</a:t>
            </a:r>
            <a:r>
              <a:rPr lang="en-US" sz="1800" dirty="0" err="1"/>
              <a:t>TodoItem</a:t>
            </a:r>
            <a:r>
              <a:rPr lang="en-US" sz="1800" dirty="0"/>
              <a:t> item)</a:t>
            </a:r>
          </a:p>
          <a:p>
            <a:r>
              <a:rPr lang="en-US" sz="1800" dirty="0"/>
              <a:t>{</a:t>
            </a:r>
          </a:p>
          <a:p>
            <a:r>
              <a:rPr lang="en-US" sz="1800" dirty="0"/>
              <a:t>    _</a:t>
            </a:r>
            <a:r>
              <a:rPr lang="en-US" sz="1800" dirty="0" err="1"/>
              <a:t>context.TodoItems.Add</a:t>
            </a:r>
            <a:r>
              <a:rPr lang="en-US" sz="1800" dirty="0"/>
              <a:t>(item);</a:t>
            </a:r>
          </a:p>
          <a:p>
            <a:r>
              <a:rPr lang="en-US" sz="1800" dirty="0"/>
              <a:t>    _</a:t>
            </a:r>
            <a:r>
              <a:rPr lang="en-US" sz="1800" dirty="0" err="1"/>
              <a:t>context.SaveChanges</a:t>
            </a:r>
            <a:r>
              <a:rPr lang="en-US" sz="1800" dirty="0"/>
              <a:t>();</a:t>
            </a:r>
          </a:p>
          <a:p>
            <a:endParaRPr lang="en-US" sz="1800" dirty="0"/>
          </a:p>
          <a:p>
            <a:r>
              <a:rPr lang="en-US" sz="1800" dirty="0"/>
              <a:t>    return </a:t>
            </a:r>
            <a:r>
              <a:rPr lang="en-US" sz="1800" dirty="0" err="1"/>
              <a:t>CreatedAtRoute</a:t>
            </a:r>
            <a:r>
              <a:rPr lang="en-US" sz="1800" dirty="0"/>
              <a:t>("</a:t>
            </a:r>
            <a:r>
              <a:rPr lang="en-US" sz="1800" dirty="0" err="1"/>
              <a:t>GetTodo</a:t>
            </a:r>
            <a:r>
              <a:rPr lang="en-US" sz="1800" dirty="0"/>
              <a:t>", new { id = </a:t>
            </a:r>
            <a:r>
              <a:rPr lang="en-US" sz="1800" dirty="0" err="1"/>
              <a:t>item.Id</a:t>
            </a:r>
            <a:r>
              <a:rPr lang="en-US" sz="1800" dirty="0"/>
              <a:t> }, item);</a:t>
            </a:r>
          </a:p>
          <a:p>
            <a:r>
              <a:rPr lang="en-US" sz="1800" dirty="0"/>
              <a:t>}</a:t>
            </a:r>
          </a:p>
        </p:txBody>
      </p:sp>
    </p:spTree>
    <p:extLst>
      <p:ext uri="{BB962C8B-B14F-4D97-AF65-F5344CB8AC3E}">
        <p14:creationId xmlns:p14="http://schemas.microsoft.com/office/powerpoint/2010/main" val="262013920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CAFD-B374-4413-971A-191BB7A15F42}"/>
              </a:ext>
            </a:extLst>
          </p:cNvPr>
          <p:cNvSpPr>
            <a:spLocks noGrp="1"/>
          </p:cNvSpPr>
          <p:nvPr>
            <p:ph type="title"/>
          </p:nvPr>
        </p:nvSpPr>
        <p:spPr/>
        <p:txBody>
          <a:bodyPr/>
          <a:lstStyle/>
          <a:p>
            <a:r>
              <a:rPr lang="en-US" dirty="0"/>
              <a:t>Response descriptions – XML comments</a:t>
            </a:r>
          </a:p>
        </p:txBody>
      </p:sp>
      <p:sp>
        <p:nvSpPr>
          <p:cNvPr id="4" name="Text Placeholder 3">
            <a:extLst>
              <a:ext uri="{FF2B5EF4-FFF2-40B4-BE49-F238E27FC236}">
                <a16:creationId xmlns:a16="http://schemas.microsoft.com/office/drawing/2014/main" id="{F11E5EBB-7A17-4011-87BA-A3CBBF2BC627}"/>
              </a:ext>
            </a:extLst>
          </p:cNvPr>
          <p:cNvSpPr>
            <a:spLocks noGrp="1"/>
          </p:cNvSpPr>
          <p:nvPr>
            <p:ph type="body" sz="quarter" idx="10"/>
          </p:nvPr>
        </p:nvSpPr>
        <p:spPr>
          <a:xfrm>
            <a:off x="588263" y="1436688"/>
            <a:ext cx="11018520" cy="5262979"/>
          </a:xfrm>
        </p:spPr>
        <p:txBody>
          <a:bodyPr/>
          <a:lstStyle/>
          <a:p>
            <a:r>
              <a:rPr lang="en-US" sz="1800" dirty="0"/>
              <a:t>/// &lt;summary&gt;Creates a </a:t>
            </a:r>
            <a:r>
              <a:rPr lang="en-US" sz="1800" dirty="0" err="1"/>
              <a:t>TodoItem</a:t>
            </a:r>
            <a:r>
              <a:rPr lang="en-US" sz="1800" dirty="0"/>
              <a:t>.&lt;/summary&gt;</a:t>
            </a:r>
          </a:p>
          <a:p>
            <a:r>
              <a:rPr lang="en-US" sz="1800" dirty="0"/>
              <a:t>/// &lt;remarks&gt;</a:t>
            </a:r>
          </a:p>
          <a:p>
            <a:r>
              <a:rPr lang="en-US" sz="1800" dirty="0"/>
              <a:t>/// Sample request:</a:t>
            </a:r>
          </a:p>
          <a:p>
            <a:r>
              <a:rPr lang="en-US" sz="1800" dirty="0"/>
              <a:t>///</a:t>
            </a:r>
          </a:p>
          <a:p>
            <a:r>
              <a:rPr lang="en-US" sz="1800" dirty="0"/>
              <a:t>///     POST /</a:t>
            </a:r>
            <a:r>
              <a:rPr lang="en-US" sz="1800" dirty="0" err="1"/>
              <a:t>Todo</a:t>
            </a:r>
            <a:endParaRPr lang="en-US" sz="1800" dirty="0"/>
          </a:p>
          <a:p>
            <a:r>
              <a:rPr lang="en-US" sz="1800" dirty="0"/>
              <a:t>///     {</a:t>
            </a:r>
          </a:p>
          <a:p>
            <a:r>
              <a:rPr lang="en-US" sz="1800" dirty="0"/>
              <a:t>///        "id": 1,</a:t>
            </a:r>
          </a:p>
          <a:p>
            <a:r>
              <a:rPr lang="en-US" sz="1800" dirty="0"/>
              <a:t>///        "name": "Item1",</a:t>
            </a:r>
          </a:p>
          <a:p>
            <a:r>
              <a:rPr lang="en-US" sz="1800" dirty="0"/>
              <a:t>///        "</a:t>
            </a:r>
            <a:r>
              <a:rPr lang="en-US" sz="1800" dirty="0" err="1"/>
              <a:t>isComplete</a:t>
            </a:r>
            <a:r>
              <a:rPr lang="en-US" sz="1800" dirty="0"/>
              <a:t>": true</a:t>
            </a:r>
          </a:p>
          <a:p>
            <a:r>
              <a:rPr lang="en-US" sz="1800" dirty="0"/>
              <a:t>///     }</a:t>
            </a:r>
          </a:p>
          <a:p>
            <a:r>
              <a:rPr lang="en-US" sz="1800" dirty="0"/>
              <a:t>///</a:t>
            </a:r>
          </a:p>
          <a:p>
            <a:r>
              <a:rPr lang="en-US" sz="1800" dirty="0"/>
              <a:t>/// &lt;/remarks&gt;</a:t>
            </a:r>
          </a:p>
          <a:p>
            <a:r>
              <a:rPr lang="en-US" sz="1800" dirty="0"/>
              <a:t>/// &lt;param name="item"&gt;&lt;/param&gt;</a:t>
            </a:r>
          </a:p>
          <a:p>
            <a:r>
              <a:rPr lang="en-US" sz="1800" dirty="0"/>
              <a:t>/// &lt;returns&gt;A newly created </a:t>
            </a:r>
            <a:r>
              <a:rPr lang="en-US" sz="1800" dirty="0" err="1"/>
              <a:t>TodoItem</a:t>
            </a:r>
            <a:r>
              <a:rPr lang="en-US" sz="1800" dirty="0"/>
              <a:t>&lt;/returns&gt;</a:t>
            </a:r>
          </a:p>
          <a:p>
            <a:r>
              <a:rPr lang="en-US" sz="1800" dirty="0"/>
              <a:t>/// &lt;response code="201"&gt;Returns the newly created item&lt;/response&gt;</a:t>
            </a:r>
          </a:p>
          <a:p>
            <a:r>
              <a:rPr lang="en-US" sz="1800" dirty="0"/>
              <a:t>/// &lt;response code="400"&gt;If the item is null&lt;/response</a:t>
            </a:r>
          </a:p>
        </p:txBody>
      </p:sp>
    </p:spTree>
    <p:extLst>
      <p:ext uri="{BB962C8B-B14F-4D97-AF65-F5344CB8AC3E}">
        <p14:creationId xmlns:p14="http://schemas.microsoft.com/office/powerpoint/2010/main" val="348011993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E54F7-071A-4823-804D-B75630E6EFA3}"/>
              </a:ext>
            </a:extLst>
          </p:cNvPr>
          <p:cNvSpPr>
            <a:spLocks noGrp="1"/>
          </p:cNvSpPr>
          <p:nvPr>
            <p:ph type="title"/>
          </p:nvPr>
        </p:nvSpPr>
        <p:spPr/>
        <p:txBody>
          <a:bodyPr/>
          <a:lstStyle/>
          <a:p>
            <a:r>
              <a:rPr lang="en-US" dirty="0"/>
              <a:t>Swagger UI changes</a:t>
            </a:r>
          </a:p>
        </p:txBody>
      </p:sp>
      <p:grpSp>
        <p:nvGrpSpPr>
          <p:cNvPr id="5" name="Group 4" descr="Swagger UI illustrating required parameters for an operation. The top of the Swagger UI shows a red box labeled &quot;Delete&quot; followed at the right by, &quot;/api/Todo/{id} Deletes a specific Todoitem&quot;. ">
            <a:extLst>
              <a:ext uri="{FF2B5EF4-FFF2-40B4-BE49-F238E27FC236}">
                <a16:creationId xmlns:a16="http://schemas.microsoft.com/office/drawing/2014/main" id="{FA975615-EB9C-41D1-907C-92B3727032A4}"/>
              </a:ext>
            </a:extLst>
          </p:cNvPr>
          <p:cNvGrpSpPr/>
          <p:nvPr/>
        </p:nvGrpSpPr>
        <p:grpSpPr>
          <a:xfrm>
            <a:off x="2294566" y="1254442"/>
            <a:ext cx="7602868" cy="5308261"/>
            <a:chOff x="2294566" y="1254442"/>
            <a:chExt cx="7602868" cy="5308261"/>
          </a:xfrm>
        </p:grpSpPr>
        <p:pic>
          <p:nvPicPr>
            <p:cNvPr id="6" name="Picture 5" descr="Swagger UI illustrating required parameters for an operation. The top of the Swagger UI shows a red box labeled &quot;Delete&quot; followed at the right by, &quot;/api/Todo/{id} Deletes a specific Todoitem&quot;. ">
              <a:extLst>
                <a:ext uri="{FF2B5EF4-FFF2-40B4-BE49-F238E27FC236}">
                  <a16:creationId xmlns:a16="http://schemas.microsoft.com/office/drawing/2014/main" id="{7D8FEF14-BF72-4D14-847B-9E0639B8BDEE}"/>
                </a:ext>
              </a:extLst>
            </p:cNvPr>
            <p:cNvPicPr>
              <a:picLocks noChangeAspect="1"/>
            </p:cNvPicPr>
            <p:nvPr/>
          </p:nvPicPr>
          <p:blipFill>
            <a:blip r:embed="rId3"/>
            <a:stretch>
              <a:fillRect/>
            </a:stretch>
          </p:blipFill>
          <p:spPr>
            <a:xfrm>
              <a:off x="2294566" y="1254442"/>
              <a:ext cx="7602868" cy="5308261"/>
            </a:xfrm>
            <a:prstGeom prst="rect">
              <a:avLst/>
            </a:prstGeom>
          </p:spPr>
        </p:pic>
        <p:sp>
          <p:nvSpPr>
            <p:cNvPr id="3" name="Arrow: Left 2">
              <a:extLst>
                <a:ext uri="{FF2B5EF4-FFF2-40B4-BE49-F238E27FC236}">
                  <a16:creationId xmlns:a16="http://schemas.microsoft.com/office/drawing/2014/main" id="{68B9452B-8F6F-4F61-9808-661DF6523017}"/>
                </a:ext>
              </a:extLst>
            </p:cNvPr>
            <p:cNvSpPr/>
            <p:nvPr/>
          </p:nvSpPr>
          <p:spPr bwMode="auto">
            <a:xfrm>
              <a:off x="6807200" y="1435100"/>
              <a:ext cx="812800" cy="254000"/>
            </a:xfrm>
            <a:prstGeom prst="leftArrow">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85214556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E54F7-071A-4823-804D-B75630E6EFA3}"/>
              </a:ext>
            </a:extLst>
          </p:cNvPr>
          <p:cNvSpPr>
            <a:spLocks noGrp="1"/>
          </p:cNvSpPr>
          <p:nvPr>
            <p:ph type="title"/>
          </p:nvPr>
        </p:nvSpPr>
        <p:spPr/>
        <p:txBody>
          <a:bodyPr/>
          <a:lstStyle/>
          <a:p>
            <a:r>
              <a:rPr lang="en-US" dirty="0"/>
              <a:t>Swagger UI changes (continued)</a:t>
            </a:r>
          </a:p>
        </p:txBody>
      </p:sp>
      <p:grpSp>
        <p:nvGrpSpPr>
          <p:cNvPr id="5" name="Group 4" descr="Swagger UI showing response for an example operation. The response shows a &quot;Code&quot; column and a &quot;Description&quot; column.">
            <a:extLst>
              <a:ext uri="{FF2B5EF4-FFF2-40B4-BE49-F238E27FC236}">
                <a16:creationId xmlns:a16="http://schemas.microsoft.com/office/drawing/2014/main" id="{2C70271F-7406-40E4-B001-4F846CEE0D8F}"/>
              </a:ext>
            </a:extLst>
          </p:cNvPr>
          <p:cNvGrpSpPr/>
          <p:nvPr/>
        </p:nvGrpSpPr>
        <p:grpSpPr>
          <a:xfrm>
            <a:off x="1054100" y="1490820"/>
            <a:ext cx="9543567" cy="5065150"/>
            <a:chOff x="1054100" y="1490820"/>
            <a:chExt cx="9543567" cy="5065150"/>
          </a:xfrm>
        </p:grpSpPr>
        <p:pic>
          <p:nvPicPr>
            <p:cNvPr id="4" name="Picture 3" descr="Swagger UI showing response for an example operation. The response shows a &quot;Code&quot; column and a &quot;Description&quot; column.">
              <a:extLst>
                <a:ext uri="{FF2B5EF4-FFF2-40B4-BE49-F238E27FC236}">
                  <a16:creationId xmlns:a16="http://schemas.microsoft.com/office/drawing/2014/main" id="{951DDD01-0961-4A54-8C1F-A2BBE235F648}"/>
                </a:ext>
              </a:extLst>
            </p:cNvPr>
            <p:cNvPicPr>
              <a:picLocks noChangeAspect="1"/>
            </p:cNvPicPr>
            <p:nvPr/>
          </p:nvPicPr>
          <p:blipFill>
            <a:blip r:embed="rId3"/>
            <a:stretch>
              <a:fillRect/>
            </a:stretch>
          </p:blipFill>
          <p:spPr>
            <a:xfrm>
              <a:off x="1594332" y="1490820"/>
              <a:ext cx="9003335" cy="5065150"/>
            </a:xfrm>
            <a:prstGeom prst="rect">
              <a:avLst/>
            </a:prstGeom>
          </p:spPr>
        </p:pic>
        <p:sp>
          <p:nvSpPr>
            <p:cNvPr id="3" name="Arrow: Right 2">
              <a:extLst>
                <a:ext uri="{FF2B5EF4-FFF2-40B4-BE49-F238E27FC236}">
                  <a16:creationId xmlns:a16="http://schemas.microsoft.com/office/drawing/2014/main" id="{26B7B324-C24F-4548-872F-68D26557AA7C}"/>
                </a:ext>
              </a:extLst>
            </p:cNvPr>
            <p:cNvSpPr/>
            <p:nvPr/>
          </p:nvSpPr>
          <p:spPr bwMode="auto">
            <a:xfrm>
              <a:off x="1054100" y="3124200"/>
              <a:ext cx="787400" cy="304800"/>
            </a:xfrm>
            <a:prstGeom prst="righ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01794438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615553"/>
          </a:xfrm>
        </p:spPr>
        <p:txBody>
          <a:bodyPr/>
          <a:lstStyle/>
          <a:p>
            <a:pPr marL="342900" indent="-342900">
              <a:buFont typeface="Arial" panose="020B0604020202020204" pitchFamily="34" charset="0"/>
              <a:buChar char="•"/>
            </a:pPr>
            <a:r>
              <a:rPr lang="en-US" dirty="0"/>
              <a:t>Creating API Management solutions </a:t>
            </a:r>
          </a:p>
          <a:p>
            <a:pPr marL="342900" indent="-342900">
              <a:buFont typeface="Arial" panose="020B0604020202020204" pitchFamily="34" charset="0"/>
              <a:buChar char="•"/>
            </a:pPr>
            <a:r>
              <a:rPr lang="en-US" dirty="0"/>
              <a:t>Using Swagger to document an API app</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01: Creating API Management solutions</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7D92-FA78-4917-88DA-2D45398FE8C9}"/>
              </a:ext>
            </a:extLst>
          </p:cNvPr>
          <p:cNvSpPr>
            <a:spLocks noGrp="1"/>
          </p:cNvSpPr>
          <p:nvPr>
            <p:ph type="title"/>
          </p:nvPr>
        </p:nvSpPr>
        <p:spPr/>
        <p:txBody>
          <a:bodyPr/>
          <a:lstStyle/>
          <a:p>
            <a:r>
              <a:rPr lang="en-US" dirty="0"/>
              <a:t>API Management (APIM)</a:t>
            </a:r>
          </a:p>
        </p:txBody>
      </p:sp>
      <p:sp>
        <p:nvSpPr>
          <p:cNvPr id="3" name="Text Placeholder 2">
            <a:extLst>
              <a:ext uri="{FF2B5EF4-FFF2-40B4-BE49-F238E27FC236}">
                <a16:creationId xmlns:a16="http://schemas.microsoft.com/office/drawing/2014/main" id="{A5C05C21-926C-414F-9C05-64FF97CC769D}"/>
              </a:ext>
            </a:extLst>
          </p:cNvPr>
          <p:cNvSpPr>
            <a:spLocks noGrp="1"/>
          </p:cNvSpPr>
          <p:nvPr>
            <p:ph type="body" sz="quarter" idx="10"/>
          </p:nvPr>
        </p:nvSpPr>
        <p:spPr>
          <a:xfrm>
            <a:off x="593725" y="1445022"/>
            <a:ext cx="11018520" cy="3533275"/>
          </a:xfrm>
        </p:spPr>
        <p:txBody>
          <a:bodyPr/>
          <a:lstStyle/>
          <a:p>
            <a:r>
              <a:rPr lang="en-US" dirty="0">
                <a:latin typeface="+mn-lt"/>
              </a:rPr>
              <a:t>Streamlines the process of common tasks necessary for creating an API for external use</a:t>
            </a:r>
          </a:p>
          <a:p>
            <a:r>
              <a:rPr lang="en-US" dirty="0">
                <a:latin typeface="+mn-lt"/>
              </a:rPr>
              <a:t>Tasks include:</a:t>
            </a:r>
          </a:p>
          <a:p>
            <a:pPr lvl="1"/>
            <a:r>
              <a:rPr lang="en-US" dirty="0"/>
              <a:t>Creating a successful and useful developer portal</a:t>
            </a:r>
          </a:p>
          <a:p>
            <a:pPr lvl="1"/>
            <a:r>
              <a:rPr lang="en-US" dirty="0"/>
              <a:t>Securing API endpoints from anonymous or unwanted access</a:t>
            </a:r>
          </a:p>
          <a:p>
            <a:pPr lvl="1"/>
            <a:r>
              <a:rPr lang="en-US" dirty="0"/>
              <a:t>Managing existing developer access through cache mechanisms, throttling, and other policies</a:t>
            </a:r>
          </a:p>
          <a:p>
            <a:pPr lvl="1"/>
            <a:r>
              <a:rPr lang="en-US" dirty="0"/>
              <a:t>Building a monitoring and analytics platform to diagnose issues and monitor adoption</a:t>
            </a:r>
          </a:p>
          <a:p>
            <a:pPr lvl="1"/>
            <a:r>
              <a:rPr lang="en-US" dirty="0"/>
              <a:t>Providing business users and developers with deep insights into how each API is specifically used</a:t>
            </a:r>
          </a:p>
        </p:txBody>
      </p:sp>
    </p:spTree>
    <p:extLst>
      <p:ext uri="{BB962C8B-B14F-4D97-AF65-F5344CB8AC3E}">
        <p14:creationId xmlns:p14="http://schemas.microsoft.com/office/powerpoint/2010/main" val="401341378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EABF-0F9D-4F3A-ABDA-C94D708DB057}"/>
              </a:ext>
            </a:extLst>
          </p:cNvPr>
          <p:cNvSpPr>
            <a:spLocks noGrp="1"/>
          </p:cNvSpPr>
          <p:nvPr>
            <p:ph type="title"/>
          </p:nvPr>
        </p:nvSpPr>
        <p:spPr>
          <a:xfrm>
            <a:off x="588263" y="457200"/>
            <a:ext cx="11018520" cy="553998"/>
          </a:xfrm>
        </p:spPr>
        <p:txBody>
          <a:bodyPr/>
          <a:lstStyle/>
          <a:p>
            <a:r>
              <a:rPr lang="en-US" dirty="0"/>
              <a:t>Terminology</a:t>
            </a:r>
          </a:p>
        </p:txBody>
      </p:sp>
      <p:sp>
        <p:nvSpPr>
          <p:cNvPr id="3" name="Text Placeholder 2">
            <a:extLst>
              <a:ext uri="{FF2B5EF4-FFF2-40B4-BE49-F238E27FC236}">
                <a16:creationId xmlns:a16="http://schemas.microsoft.com/office/drawing/2014/main" id="{42D8ED85-F00E-4CA8-80D6-A2A98CFE9885}"/>
              </a:ext>
            </a:extLst>
          </p:cNvPr>
          <p:cNvSpPr>
            <a:spLocks noGrp="1"/>
          </p:cNvSpPr>
          <p:nvPr>
            <p:ph type="body" sz="quarter" idx="10"/>
          </p:nvPr>
        </p:nvSpPr>
        <p:spPr>
          <a:xfrm>
            <a:off x="584200" y="1435497"/>
            <a:ext cx="11018520" cy="3767185"/>
          </a:xfrm>
        </p:spPr>
        <p:txBody>
          <a:bodyPr/>
          <a:lstStyle/>
          <a:p>
            <a:r>
              <a:rPr lang="en-US" dirty="0">
                <a:latin typeface="+mn-lt"/>
              </a:rPr>
              <a:t>Backend API</a:t>
            </a:r>
          </a:p>
          <a:p>
            <a:pPr lvl="1"/>
            <a:r>
              <a:rPr lang="en-US" dirty="0"/>
              <a:t>A HTTP service that you implement with your business logic</a:t>
            </a:r>
          </a:p>
          <a:p>
            <a:r>
              <a:rPr lang="en-US" dirty="0">
                <a:latin typeface="+mn-lt"/>
              </a:rPr>
              <a:t>Frontend API</a:t>
            </a:r>
          </a:p>
          <a:p>
            <a:pPr lvl="1"/>
            <a:r>
              <a:rPr lang="en-US" dirty="0"/>
              <a:t>A HTTP service façade hosted by API Management to obfuscate your back-end API</a:t>
            </a:r>
          </a:p>
          <a:p>
            <a:r>
              <a:rPr lang="en-US" dirty="0">
                <a:latin typeface="+mn-lt"/>
              </a:rPr>
              <a:t>Product</a:t>
            </a:r>
          </a:p>
          <a:p>
            <a:pPr lvl="1"/>
            <a:r>
              <a:rPr lang="en-US" dirty="0"/>
              <a:t>One or more APIs, along with a usage quota and terms of use</a:t>
            </a:r>
          </a:p>
          <a:p>
            <a:r>
              <a:rPr lang="en-US" dirty="0">
                <a:latin typeface="+mn-lt"/>
              </a:rPr>
              <a:t>Operation</a:t>
            </a:r>
          </a:p>
          <a:p>
            <a:pPr lvl="1"/>
            <a:r>
              <a:rPr lang="en-US" dirty="0"/>
              <a:t>A specific operation in the front-end API that correlates to a specific request/response from the backend API</a:t>
            </a:r>
          </a:p>
        </p:txBody>
      </p:sp>
    </p:spTree>
    <p:extLst>
      <p:ext uri="{BB962C8B-B14F-4D97-AF65-F5344CB8AC3E}">
        <p14:creationId xmlns:p14="http://schemas.microsoft.com/office/powerpoint/2010/main" val="24972440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EABF-0F9D-4F3A-ABDA-C94D708DB057}"/>
              </a:ext>
            </a:extLst>
          </p:cNvPr>
          <p:cNvSpPr>
            <a:spLocks noGrp="1"/>
          </p:cNvSpPr>
          <p:nvPr>
            <p:ph type="title"/>
          </p:nvPr>
        </p:nvSpPr>
        <p:spPr>
          <a:xfrm>
            <a:off x="588263" y="457200"/>
            <a:ext cx="11018520" cy="553998"/>
          </a:xfrm>
        </p:spPr>
        <p:txBody>
          <a:bodyPr/>
          <a:lstStyle/>
          <a:p>
            <a:r>
              <a:rPr lang="en-US" dirty="0"/>
              <a:t>Terminology (continued)</a:t>
            </a:r>
          </a:p>
        </p:txBody>
      </p:sp>
      <p:sp>
        <p:nvSpPr>
          <p:cNvPr id="3" name="Text Placeholder 2">
            <a:extLst>
              <a:ext uri="{FF2B5EF4-FFF2-40B4-BE49-F238E27FC236}">
                <a16:creationId xmlns:a16="http://schemas.microsoft.com/office/drawing/2014/main" id="{42D8ED85-F00E-4CA8-80D6-A2A98CFE9885}"/>
              </a:ext>
            </a:extLst>
          </p:cNvPr>
          <p:cNvSpPr>
            <a:spLocks noGrp="1"/>
          </p:cNvSpPr>
          <p:nvPr>
            <p:ph type="body" sz="quarter" idx="10"/>
          </p:nvPr>
        </p:nvSpPr>
        <p:spPr>
          <a:xfrm>
            <a:off x="584200" y="1435497"/>
            <a:ext cx="11018520" cy="3250121"/>
          </a:xfrm>
        </p:spPr>
        <p:txBody>
          <a:bodyPr/>
          <a:lstStyle/>
          <a:p>
            <a:r>
              <a:rPr lang="en-US" dirty="0">
                <a:latin typeface="+mn-lt"/>
              </a:rPr>
              <a:t>Version</a:t>
            </a:r>
          </a:p>
          <a:p>
            <a:pPr lvl="1"/>
            <a:r>
              <a:rPr lang="en-US" dirty="0"/>
              <a:t>A breaking change to the front-end API </a:t>
            </a:r>
          </a:p>
          <a:p>
            <a:pPr lvl="1"/>
            <a:r>
              <a:rPr lang="en-US" dirty="0"/>
              <a:t>Existing application will not be required to change its code as you update or change the front-end API</a:t>
            </a:r>
          </a:p>
          <a:p>
            <a:r>
              <a:rPr lang="en-US" dirty="0">
                <a:latin typeface="+mn-lt"/>
              </a:rPr>
              <a:t>Revision</a:t>
            </a:r>
          </a:p>
          <a:p>
            <a:pPr lvl="1"/>
            <a:r>
              <a:rPr lang="en-US" dirty="0"/>
              <a:t>A non-breaking change to a front-end API</a:t>
            </a:r>
          </a:p>
          <a:p>
            <a:r>
              <a:rPr lang="en-US" dirty="0">
                <a:latin typeface="+mn-lt"/>
              </a:rPr>
              <a:t>Developer portal</a:t>
            </a:r>
          </a:p>
          <a:p>
            <a:pPr lvl="1"/>
            <a:r>
              <a:rPr lang="en-US" dirty="0"/>
              <a:t>An interface that developers use to learn about your API and test operations</a:t>
            </a:r>
          </a:p>
        </p:txBody>
      </p:sp>
    </p:spTree>
    <p:extLst>
      <p:ext uri="{BB962C8B-B14F-4D97-AF65-F5344CB8AC3E}">
        <p14:creationId xmlns:p14="http://schemas.microsoft.com/office/powerpoint/2010/main" val="183629088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A3B2A-058C-4FF8-82D5-4AFA7598AD0B}"/>
              </a:ext>
            </a:extLst>
          </p:cNvPr>
          <p:cNvSpPr>
            <a:spLocks noGrp="1"/>
          </p:cNvSpPr>
          <p:nvPr>
            <p:ph type="title"/>
          </p:nvPr>
        </p:nvSpPr>
        <p:spPr>
          <a:xfrm>
            <a:off x="585216" y="2534625"/>
            <a:ext cx="9144000" cy="997196"/>
          </a:xfrm>
        </p:spPr>
        <p:txBody>
          <a:bodyPr/>
          <a:lstStyle/>
          <a:p>
            <a:r>
              <a:rPr lang="en-US" dirty="0"/>
              <a:t>Demo: Create an Azure API Management service instance</a:t>
            </a:r>
          </a:p>
        </p:txBody>
      </p:sp>
      <p:sp>
        <p:nvSpPr>
          <p:cNvPr id="3" name="Text Placeholder 2">
            <a:extLst>
              <a:ext uri="{FF2B5EF4-FFF2-40B4-BE49-F238E27FC236}">
                <a16:creationId xmlns:a16="http://schemas.microsoft.com/office/drawing/2014/main" id="{9FFEA467-449F-4B99-A90A-02A6C4EC6557}"/>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77594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C15E-1230-47FC-A2D8-CFF96BF9F5B3}"/>
              </a:ext>
            </a:extLst>
          </p:cNvPr>
          <p:cNvSpPr>
            <a:spLocks noGrp="1"/>
          </p:cNvSpPr>
          <p:nvPr>
            <p:ph type="title"/>
          </p:nvPr>
        </p:nvSpPr>
        <p:spPr/>
        <p:txBody>
          <a:bodyPr/>
          <a:lstStyle/>
          <a:p>
            <a:r>
              <a:rPr lang="en-US" dirty="0"/>
              <a:t>Service hierarchy</a:t>
            </a:r>
          </a:p>
        </p:txBody>
      </p:sp>
      <p:sp>
        <p:nvSpPr>
          <p:cNvPr id="3" name="Text Placeholder 2">
            <a:extLst>
              <a:ext uri="{FF2B5EF4-FFF2-40B4-BE49-F238E27FC236}">
                <a16:creationId xmlns:a16="http://schemas.microsoft.com/office/drawing/2014/main" id="{1DF5252B-42A6-4ABB-9400-CD3B1CF83E8B}"/>
              </a:ext>
            </a:extLst>
          </p:cNvPr>
          <p:cNvSpPr>
            <a:spLocks noGrp="1"/>
          </p:cNvSpPr>
          <p:nvPr>
            <p:ph type="body" sz="quarter" idx="10"/>
          </p:nvPr>
        </p:nvSpPr>
        <p:spPr>
          <a:xfrm>
            <a:off x="593725" y="1445022"/>
            <a:ext cx="11018520" cy="2942344"/>
          </a:xfrm>
        </p:spPr>
        <p:txBody>
          <a:bodyPr/>
          <a:lstStyle/>
          <a:p>
            <a:r>
              <a:rPr lang="en-US" dirty="0">
                <a:latin typeface="+mn-lt"/>
              </a:rPr>
              <a:t>Create and manage APIs</a:t>
            </a:r>
          </a:p>
          <a:p>
            <a:r>
              <a:rPr lang="en-US" dirty="0">
                <a:latin typeface="+mn-lt"/>
              </a:rPr>
              <a:t>Each API contains one or more sets of operations</a:t>
            </a:r>
          </a:p>
          <a:p>
            <a:r>
              <a:rPr lang="en-US" dirty="0">
                <a:latin typeface="+mn-lt"/>
              </a:rPr>
              <a:t>Operations are configurable, granting control over:</a:t>
            </a:r>
          </a:p>
          <a:p>
            <a:pPr lvl="1"/>
            <a:r>
              <a:rPr lang="en-US" dirty="0"/>
              <a:t>URL mapping</a:t>
            </a:r>
          </a:p>
          <a:p>
            <a:pPr lvl="1"/>
            <a:r>
              <a:rPr lang="en-US" dirty="0"/>
              <a:t>Query and path parameters</a:t>
            </a:r>
          </a:p>
          <a:p>
            <a:pPr lvl="1"/>
            <a:r>
              <a:rPr lang="en-US" dirty="0"/>
              <a:t>Request and response content</a:t>
            </a:r>
          </a:p>
          <a:p>
            <a:pPr lvl="1"/>
            <a:r>
              <a:rPr lang="en-US" dirty="0"/>
              <a:t>Operation response caching</a:t>
            </a:r>
          </a:p>
        </p:txBody>
      </p:sp>
      <p:graphicFrame>
        <p:nvGraphicFramePr>
          <p:cNvPr id="4" name="Diagram 3" descr="Illustrating the hierarchy of an API Management service instance by showing two operations each with 1-2 operations for HTTP verbs such as GET or POST.">
            <a:extLst>
              <a:ext uri="{FF2B5EF4-FFF2-40B4-BE49-F238E27FC236}">
                <a16:creationId xmlns:a16="http://schemas.microsoft.com/office/drawing/2014/main" id="{C8DBC02D-4E33-4FE8-A55D-39D9677894E8}"/>
              </a:ext>
            </a:extLst>
          </p:cNvPr>
          <p:cNvGraphicFramePr/>
          <p:nvPr>
            <p:extLst>
              <p:ext uri="{D42A27DB-BD31-4B8C-83A1-F6EECF244321}">
                <p14:modId xmlns:p14="http://schemas.microsoft.com/office/powerpoint/2010/main" val="1555769407"/>
              </p:ext>
            </p:extLst>
          </p:nvPr>
        </p:nvGraphicFramePr>
        <p:xfrm>
          <a:off x="5539698" y="2668387"/>
          <a:ext cx="5913412" cy="3942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017839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77A32-93FB-4627-9100-D25492547545}"/>
              </a:ext>
            </a:extLst>
          </p:cNvPr>
          <p:cNvSpPr>
            <a:spLocks noGrp="1"/>
          </p:cNvSpPr>
          <p:nvPr>
            <p:ph type="title"/>
          </p:nvPr>
        </p:nvSpPr>
        <p:spPr/>
        <p:txBody>
          <a:bodyPr/>
          <a:lstStyle/>
          <a:p>
            <a:r>
              <a:rPr lang="en-US" dirty="0"/>
              <a:t>Demo: Create a new API</a:t>
            </a:r>
          </a:p>
        </p:txBody>
      </p:sp>
      <p:sp>
        <p:nvSpPr>
          <p:cNvPr id="4" name="Text Placeholder 3">
            <a:extLst>
              <a:ext uri="{FF2B5EF4-FFF2-40B4-BE49-F238E27FC236}">
                <a16:creationId xmlns:a16="http://schemas.microsoft.com/office/drawing/2014/main" id="{D77E0380-A39A-4873-BD24-C258CC794839}"/>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43562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3217</Words>
  <Application>Microsoft Office PowerPoint</Application>
  <PresentationFormat>Widescreen</PresentationFormat>
  <Paragraphs>391</Paragraphs>
  <Slides>30</Slides>
  <Notes>29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Arial</vt:lpstr>
      <vt:lpstr>Calibri</vt:lpstr>
      <vt:lpstr>Consolas</vt:lpstr>
      <vt:lpstr>Segoe UI</vt:lpstr>
      <vt:lpstr>Segoe UI Light</vt:lpstr>
      <vt:lpstr>Segoe UI Semibold</vt:lpstr>
      <vt:lpstr>Segoe UI Semilight</vt:lpstr>
      <vt:lpstr>Wingdings</vt:lpstr>
      <vt:lpstr>WHITE TEMPLATE</vt:lpstr>
      <vt:lpstr>SOFT BLACK TEMPLATE</vt:lpstr>
      <vt:lpstr>AZ-203.2 Module 03: Create Azure App Service API apps</vt:lpstr>
      <vt:lpstr>Topics</vt:lpstr>
      <vt:lpstr>Lesson 01: Creating API Management solutions</vt:lpstr>
      <vt:lpstr>API Management (APIM)</vt:lpstr>
      <vt:lpstr>Terminology</vt:lpstr>
      <vt:lpstr>Terminology (continued)</vt:lpstr>
      <vt:lpstr>Demo: Create an Azure API Management service instance</vt:lpstr>
      <vt:lpstr>Service hierarchy</vt:lpstr>
      <vt:lpstr>Demo: Create a new API</vt:lpstr>
      <vt:lpstr>Products</vt:lpstr>
      <vt:lpstr>Demo: Create and publish a product</vt:lpstr>
      <vt:lpstr>Policies</vt:lpstr>
      <vt:lpstr>Application Gateway</vt:lpstr>
      <vt:lpstr>Application Gateway (continued)</vt:lpstr>
      <vt:lpstr>Lesson 02: Using Swagger to document an API app</vt:lpstr>
      <vt:lpstr>API Apps</vt:lpstr>
      <vt:lpstr>Swashbuckle</vt:lpstr>
      <vt:lpstr>Configure Swagger middleware</vt:lpstr>
      <vt:lpstr>Configure Web App to use Swagger middleware</vt:lpstr>
      <vt:lpstr>Documenting the object model</vt:lpstr>
      <vt:lpstr>Documenting the object model - result</vt:lpstr>
      <vt:lpstr>XML comments</vt:lpstr>
      <vt:lpstr>Model attributes</vt:lpstr>
      <vt:lpstr>Controller attributes</vt:lpstr>
      <vt:lpstr>Response descriptions - attributes</vt:lpstr>
      <vt:lpstr>Response descriptions – XML comments</vt:lpstr>
      <vt:lpstr>Swagger UI changes</vt:lpstr>
      <vt:lpstr>Swagger UI changes (continued)</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2019-03-12T18:19:46Z</dcterms:modified>
</cp:coreProperties>
</file>