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0"/>
  </p:notesMasterIdLst>
  <p:handoutMasterIdLst>
    <p:handoutMasterId r:id="rId31"/>
  </p:handoutMasterIdLst>
  <p:sldIdLst>
    <p:sldId id="1719" r:id="rId3"/>
    <p:sldId id="1906" r:id="rId4"/>
    <p:sldId id="1888" r:id="rId5"/>
    <p:sldId id="1892" r:id="rId6"/>
    <p:sldId id="1881" r:id="rId7"/>
    <p:sldId id="1893" r:id="rId8"/>
    <p:sldId id="1908" r:id="rId9"/>
    <p:sldId id="1894" r:id="rId10"/>
    <p:sldId id="1909" r:id="rId11"/>
    <p:sldId id="1890" r:id="rId12"/>
    <p:sldId id="1897" r:id="rId13"/>
    <p:sldId id="1898" r:id="rId14"/>
    <p:sldId id="1899" r:id="rId15"/>
    <p:sldId id="1891" r:id="rId16"/>
    <p:sldId id="1911" r:id="rId17"/>
    <p:sldId id="1882" r:id="rId18"/>
    <p:sldId id="1913" r:id="rId19"/>
    <p:sldId id="1883" r:id="rId20"/>
    <p:sldId id="1901" r:id="rId21"/>
    <p:sldId id="1910" r:id="rId22"/>
    <p:sldId id="1879" r:id="rId23"/>
    <p:sldId id="1904" r:id="rId24"/>
    <p:sldId id="1905" r:id="rId25"/>
    <p:sldId id="1912" r:id="rId26"/>
    <p:sldId id="1939" r:id="rId27"/>
    <p:sldId id="1907" r:id="rId28"/>
    <p:sldId id="1886"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4FCD9F7-17B3-44B0-9668-0BB8E9A7C3C2}">
          <p14:sldIdLst>
            <p14:sldId id="1719"/>
            <p14:sldId id="1906"/>
          </p14:sldIdLst>
        </p14:section>
        <p14:section name="Lesson 01: Azure Table Storage" id="{AB386F36-7719-459B-8C21-81787E53B6C5}">
          <p14:sldIdLst>
            <p14:sldId id="1888"/>
            <p14:sldId id="1892"/>
            <p14:sldId id="1881"/>
            <p14:sldId id="1893"/>
            <p14:sldId id="1908"/>
            <p14:sldId id="1894"/>
            <p14:sldId id="1909"/>
          </p14:sldIdLst>
        </p14:section>
        <p14:section name="Lesson 02: Authorization in Azure Storage" id="{5D35622F-AC0B-4EED-AB9D-72855AE26B18}">
          <p14:sldIdLst>
            <p14:sldId id="1890"/>
            <p14:sldId id="1897"/>
            <p14:sldId id="1898"/>
            <p14:sldId id="1899"/>
          </p14:sldIdLst>
        </p14:section>
        <p14:section name="Lesson 03: Table Service REST API" id="{F3BA7C99-D563-4FDB-A42D-FA2D89C5A693}">
          <p14:sldIdLst>
            <p14:sldId id="1891"/>
            <p14:sldId id="1911"/>
            <p14:sldId id="1882"/>
            <p14:sldId id="1913"/>
            <p14:sldId id="1883"/>
            <p14:sldId id="1901"/>
            <p14:sldId id="1910"/>
            <p14:sldId id="1879"/>
            <p14:sldId id="1904"/>
            <p14:sldId id="1905"/>
            <p14:sldId id="1912"/>
            <p14:sldId id="1939"/>
          </p14:sldIdLst>
        </p14:section>
        <p14:section name="Closing" id="{3F6CD425-E711-4727-8101-D5BDAE9F46FA}">
          <p14:sldIdLst>
            <p14:sldId id="1907"/>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84409" autoAdjust="0"/>
  </p:normalViewPr>
  <p:slideViewPr>
    <p:cSldViewPr snapToGrid="0">
      <p:cViewPr>
        <p:scale>
          <a:sx n="100" d="100"/>
          <a:sy n="100" d="100"/>
        </p:scale>
        <p:origin x="816" y="144"/>
      </p:cViewPr>
      <p:guideLst>
        <p:guide orient="horz" pos="2160"/>
        <p:guide pos="3840"/>
      </p:guideLst>
    </p:cSldViewPr>
  </p:slideViewPr>
  <p:notesTextViewPr>
    <p:cViewPr>
      <p:scale>
        <a:sx n="1" d="1"/>
        <a:sy n="1" d="1"/>
      </p:scale>
      <p:origin x="0" y="0"/>
    </p:cViewPr>
  </p:notesTextViewPr>
  <p:sorterViewPr>
    <p:cViewPr>
      <p:scale>
        <a:sx n="100" d="100"/>
        <a:sy n="100" d="100"/>
      </p:scale>
      <p:origin x="0" y="-6557"/>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11:23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11:21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Table Storage</a:t>
            </a:r>
          </a:p>
          <a:p>
            <a:pPr marL="171450" indent="-171450">
              <a:buFontTx/>
              <a:buChar char="-"/>
            </a:pPr>
            <a:r>
              <a:rPr lang="en-US" dirty="0"/>
              <a:t>Authorization in Azure Storage</a:t>
            </a:r>
          </a:p>
          <a:p>
            <a:pPr marL="171450" indent="-171450">
              <a:buFontTx/>
              <a:buChar char="-"/>
            </a:pPr>
            <a:r>
              <a:rPr lang="en-US" dirty="0"/>
              <a:t>Table Service REST API</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Authorizing with Shared Key.</a:t>
            </a:r>
          </a:p>
          <a:p>
            <a:pPr marL="171450" indent="-171450">
              <a:buFontTx/>
              <a:buChar char="-"/>
            </a:pPr>
            <a:r>
              <a:rPr lang="en-US" baseline="0" dirty="0"/>
              <a:t>Establishing a stored access policy.</a:t>
            </a:r>
          </a:p>
          <a:p>
            <a:pPr marL="171450" indent="-171450">
              <a:buFontTx/>
              <a:buChar char="-"/>
            </a:pPr>
            <a:r>
              <a:rPr lang="en-US" baseline="0" dirty="0"/>
              <a:t>CORS support for the Azure Storage 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request made against a storage service must be authorized, unless the request is for a blob or container resource that has been made available for public or signed access. One option for authorizing a request is by using Shared Key.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Shared Key authorization scheme to make requests against the Table service by using the REST API. Shared Key authorization for the Table service in version 2009-09-19 and later uses the same signature string as in previous versions of the Table service.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3905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stored access policy provides an additional level of control over service-level Shared Access Signatures (SASs) on the server side. Establishing a stored access policy serves to group shared access signatures and to provide additional restrictions for signatures that are bound by the policy. You can use a stored access policy to change the start time, expiration time, or permissions for a signature, or to revoke it after it has been issued.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838185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Beginning with version 2013-08-15, Azure Storage services support Cross-Origin Resource Sharing (CORS) for the Blob, Table, and Queue services. The File service supports CORS beginning with version 2015-02-21.</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CORS is an HTTP feature that enables a web application running under one domain to access resources in another domain. Web browsers implement a security restriction known as same-origin policy that prevents a webpage from calling APIs in a different domain; CORS provides a secure way to allow one domain (the origin domain) to call APIs in another domain.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CORS rules individually for each of the storage services, by calling Set Blob Service Properties, Set File Service Properties, Set Queue Service Properties, and Set Table Service Properties. Once you set the CORS rules for the service, then a properly authenticated request made against the service from a different domain will be evaluated to determine whether it is allowed according to the rules you have specified.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942182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Table services resources</a:t>
            </a:r>
          </a:p>
          <a:p>
            <a:pPr marL="171450" indent="-171450">
              <a:buFontTx/>
              <a:buChar char="-"/>
            </a:pPr>
            <a:r>
              <a:rPr lang="en-US" baseline="0" dirty="0"/>
              <a:t>Query timeout and pagination</a:t>
            </a:r>
          </a:p>
          <a:p>
            <a:pPr marL="171450" indent="-171450">
              <a:buFontTx/>
              <a:buChar char="-"/>
            </a:pPr>
            <a:r>
              <a:rPr lang="en-US" baseline="0" dirty="0"/>
              <a:t>Querying Tables and Entities</a:t>
            </a:r>
          </a:p>
          <a:p>
            <a:pPr marL="171450" indent="-171450">
              <a:buFontTx/>
              <a:buChar char="-"/>
            </a:pPr>
            <a:r>
              <a:rPr lang="en-US" baseline="0" dirty="0"/>
              <a:t>Inserting and updating entities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example URL shows the structure of a URL for a Table service request.</a:t>
            </a:r>
          </a:p>
          <a:p>
            <a:endParaRPr lang="en-US" dirty="0"/>
          </a:p>
          <a:p>
            <a:r>
              <a:rPr lang="en-US" dirty="0"/>
              <a:t>The following example URLs show how a table and individual entities are requested using the structured described in the first example URL and the fictitious data in the table.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498149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URL shows the structure of the URL for any REST API request against the Table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25312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Table service supports the following two types of query operations: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Tables</a:t>
            </a:r>
            <a:r>
              <a:rPr lang="en-US" sz="882" b="0" i="0" kern="1200" dirty="0">
                <a:solidFill>
                  <a:schemeClr val="tx1"/>
                </a:solidFill>
                <a:effectLst/>
                <a:latin typeface="Segoe UI Light" pitchFamily="34" charset="0"/>
                <a:ea typeface="+mn-ea"/>
                <a:cs typeface="+mn-cs"/>
              </a:rPr>
              <a:t> operation returns the list of tables within the specified storage account. The list of tables may be filtered according to criteria specified on the request.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Entities</a:t>
            </a:r>
            <a:r>
              <a:rPr lang="en-US" sz="882" b="0" i="0" kern="1200" dirty="0">
                <a:solidFill>
                  <a:schemeClr val="tx1"/>
                </a:solidFill>
                <a:effectLst/>
                <a:latin typeface="Segoe UI Light" pitchFamily="34" charset="0"/>
                <a:ea typeface="+mn-ea"/>
                <a:cs typeface="+mn-cs"/>
              </a:rPr>
              <a:t> operation returns a set of entities from the specified table. Query results may be filtered according to criteria specified on the request.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query against the Table service may return a maximum of 1,000 items at one time and may execute for a maximum of five seconds. If the result set contains more than 1,000 items, if the query did not complete within five seconds, or if the query crosses the partition boundary, the response includes headers that provide the developer with continuation tokens to use to resume the query at the next item in the result set.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0582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Continuation token headers may be returned for a Query Tables operation or a Query Entities operation.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retrieve the continuation tokens and execute a subsequent query to return the next page of results, first inspect the response headers for continuation tokens. If there are no headers or the header values are null, there are no additional entities to return.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467913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use the same </a:t>
            </a:r>
            <a:r>
              <a:rPr lang="en-US" b="1" dirty="0" err="1"/>
              <a:t>CloudStorageAccount</a:t>
            </a:r>
            <a:r>
              <a:rPr lang="en-US" dirty="0"/>
              <a:t> class that you use for Azure Storage Blobs and Queues to access the Table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92078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insert or query an entity, the easiest way is to implement a </a:t>
            </a:r>
            <a:r>
              <a:rPr lang="en-US" b="1" dirty="0"/>
              <a:t>POCO</a:t>
            </a:r>
            <a:r>
              <a:rPr lang="en-US" dirty="0"/>
              <a:t> (class) that inherits from the </a:t>
            </a:r>
            <a:r>
              <a:rPr lang="en-US" b="1" dirty="0" err="1"/>
              <a:t>TableEntity</a:t>
            </a:r>
            <a:r>
              <a:rPr lang="en-US" dirty="0"/>
              <a:t> class.</a:t>
            </a:r>
          </a:p>
          <a:p>
            <a:endParaRPr lang="en-US" dirty="0"/>
          </a:p>
          <a:p>
            <a:r>
              <a:rPr lang="en-US" dirty="0"/>
              <a:t>This class contains properties for required fields such as </a:t>
            </a:r>
            <a:r>
              <a:rPr lang="en-US" b="1" dirty="0" err="1"/>
              <a:t>RowKey</a:t>
            </a:r>
            <a:r>
              <a:rPr lang="en-US" dirty="0"/>
              <a:t>, </a:t>
            </a:r>
            <a:r>
              <a:rPr lang="en-US" b="1" dirty="0" err="1"/>
              <a:t>PartitionKey</a:t>
            </a:r>
            <a:r>
              <a:rPr lang="en-US" dirty="0"/>
              <a:t> and </a:t>
            </a:r>
            <a:r>
              <a:rPr lang="en-US" b="1" dirty="0" err="1"/>
              <a:t>ETag</a:t>
            </a:r>
            <a:r>
              <a:rPr lang="en-US" dirty="0"/>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064325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issue a new query by building a query using the </a:t>
            </a:r>
            <a:r>
              <a:rPr lang="en-US" b="1" dirty="0" err="1"/>
              <a:t>TableQuery.GenerateFilterCondition</a:t>
            </a:r>
            <a:r>
              <a:rPr lang="en-US" b="1" dirty="0"/>
              <a:t> </a:t>
            </a:r>
            <a:r>
              <a:rPr lang="en-US" dirty="0"/>
              <a:t>static method.</a:t>
            </a:r>
          </a:p>
          <a:p>
            <a:endParaRPr lang="en-US" dirty="0"/>
          </a:p>
          <a:p>
            <a:r>
              <a:rPr lang="en-US" dirty="0"/>
              <a:t>The SDK will convert the filter conditions into the appropriate OData queries.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415100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build an insert request for a new entity using the </a:t>
            </a:r>
            <a:r>
              <a:rPr lang="en-US" b="1" dirty="0" err="1"/>
              <a:t>TableOperation.Insert</a:t>
            </a:r>
            <a:r>
              <a:rPr lang="en-US" dirty="0"/>
              <a:t> static method. This method expects an object that inherits from the </a:t>
            </a:r>
            <a:r>
              <a:rPr lang="en-US" b="1" dirty="0" err="1"/>
              <a:t>TableEntity</a:t>
            </a:r>
            <a:r>
              <a:rPr lang="en-US" dirty="0"/>
              <a:t> class.</a:t>
            </a:r>
          </a:p>
          <a:p>
            <a:endParaRPr lang="en-US" dirty="0"/>
          </a:p>
          <a:p>
            <a:r>
              <a:rPr lang="en-US" dirty="0"/>
              <a:t>Once you build the request, you can use the </a:t>
            </a:r>
            <a:r>
              <a:rPr lang="en-US" b="1" dirty="0" err="1"/>
              <a:t>CloudTableClient.Execute</a:t>
            </a:r>
            <a:r>
              <a:rPr lang="en-US" b="1" dirty="0"/>
              <a:t> </a:t>
            </a:r>
            <a:r>
              <a:rPr lang="en-US" dirty="0"/>
              <a:t>method to issue the request to the Table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75990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Storage SDK for .NET to create and validate tables in Azure Storage</a:t>
            </a:r>
          </a:p>
          <a:p>
            <a:pPr marL="171450" indent="-171450">
              <a:buFont typeface="Arial" panose="020B0604020202020204" pitchFamily="34" charset="0"/>
              <a:buChar char="•"/>
            </a:pPr>
            <a:r>
              <a:rPr lang="en-US" dirty="0"/>
              <a:t>Manage the table by creating, querying and deleting table entities using the Azure Storage SDK for .NET</a:t>
            </a:r>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a:p>
        </p:txBody>
      </p:sp>
    </p:spTree>
    <p:extLst>
      <p:ext uri="{BB962C8B-B14F-4D97-AF65-F5344CB8AC3E}">
        <p14:creationId xmlns:p14="http://schemas.microsoft.com/office/powerpoint/2010/main" val="2709600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69393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Table storage in Azure.</a:t>
            </a:r>
          </a:p>
          <a:p>
            <a:pPr marL="171450" indent="-171450">
              <a:buFontTx/>
              <a:buChar char="-"/>
            </a:pPr>
            <a:r>
              <a:rPr lang="en-US" dirty="0"/>
              <a:t>Choosing Azure Storage or Cosmos DB.</a:t>
            </a:r>
          </a:p>
          <a:p>
            <a:pPr marL="171450" indent="-171450">
              <a:buFontTx/>
              <a:buChar char="-"/>
            </a:pPr>
            <a:r>
              <a:rPr lang="en-US" dirty="0"/>
              <a:t>Guidelines for table design.</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dirty="0"/>
              <a:t>Read-efficient table design.</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dirty="0"/>
              <a:t>Write-efficient table design.</a:t>
            </a: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Table storage is a service that stores structured NoSQL data in the cloud, providing a key/attribute store with a </a:t>
            </a:r>
            <a:r>
              <a:rPr lang="en-US" dirty="0" err="1"/>
              <a:t>schemaless</a:t>
            </a:r>
            <a:r>
              <a:rPr lang="en-US" dirty="0"/>
              <a:t> design. Because Table storage is </a:t>
            </a:r>
            <a:r>
              <a:rPr lang="en-US" dirty="0" err="1"/>
              <a:t>schemaless</a:t>
            </a:r>
            <a:r>
              <a:rPr lang="en-US" dirty="0"/>
              <a:t>, it's easy to adapt your data as the needs of your application evolve. Access to Table storage data is fast and cost-effective for many types of applications, and is typically lower in cost than traditional SQL for similar volumes of data.</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73656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Table storage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Accounts:</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Table:</a:t>
            </a:r>
            <a:r>
              <a:rPr lang="en-US" sz="882" b="0" i="0" kern="1200" dirty="0">
                <a:solidFill>
                  <a:schemeClr val="tx1"/>
                </a:solidFill>
                <a:effectLst/>
                <a:latin typeface="Segoe UI Light" pitchFamily="34" charset="0"/>
                <a:ea typeface="+mn-ea"/>
                <a:cs typeface="+mn-cs"/>
              </a:rPr>
              <a:t> A table is a collection of entities. Tables don't enforce a schema on entities, which means that a single table can contain entities that have different sets of properties.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Entity:</a:t>
            </a:r>
            <a:r>
              <a:rPr lang="en-US" sz="882" b="0" i="0" kern="1200" dirty="0">
                <a:solidFill>
                  <a:schemeClr val="tx1"/>
                </a:solidFill>
                <a:effectLst/>
                <a:latin typeface="Segoe UI Light" pitchFamily="34" charset="0"/>
                <a:ea typeface="+mn-ea"/>
                <a:cs typeface="+mn-cs"/>
              </a:rPr>
              <a:t> An entity is a set of properties, similar to a database row. An entity in Azure Storage can be up to 1 megabyte (MB) in size. An entity in Azure Cosmos DB can be up to 2 MB in size.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A property is a name-value pair. Each entity can include up to 252 properties to store data. Each entity also has three system properties that specify a partition key, a row key, and a timestamp. Entities with the same partition key can be queried more quickly, and inserted/updated in atomic operations. An entity's row key is its unique identifier within a partition.</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5413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Table API and Azure Table storage share the same table data model and expose the same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update</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operations through their SDKs.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35329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Table API and Azure Table storage share the same table data model and expose the same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update</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operations through their SDKs.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09607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Design for querying in read-heavy applications.</a:t>
            </a:r>
            <a:r>
              <a:rPr lang="en-US" sz="882" b="0" i="0" kern="1200" dirty="0">
                <a:solidFill>
                  <a:schemeClr val="tx1"/>
                </a:solidFill>
                <a:effectLst/>
                <a:latin typeface="Segoe UI Light" pitchFamily="34" charset="0"/>
                <a:ea typeface="+mn-ea"/>
                <a:cs typeface="+mn-cs"/>
              </a:rPr>
              <a:t> When you are designing your tables, think about the queries (especially the latency sensitive ones) that you will execute before you think about how you will update your entities. This typically results in an efficient and performant solution.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Specify both </a:t>
            </a:r>
            <a:r>
              <a:rPr lang="en-US" sz="882" b="1" i="0" kern="1200" dirty="0" err="1">
                <a:solidFill>
                  <a:schemeClr val="tx1"/>
                </a:solidFill>
                <a:effectLst/>
                <a:latin typeface="Segoe UI Light" pitchFamily="34" charset="0"/>
                <a:ea typeface="+mn-ea"/>
                <a:cs typeface="+mn-cs"/>
              </a:rPr>
              <a:t>PartitionKey</a:t>
            </a:r>
            <a:r>
              <a:rPr lang="en-US" sz="882" b="1"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RowKey</a:t>
            </a:r>
            <a:r>
              <a:rPr lang="en-US" sz="882" b="1" i="0" kern="1200" dirty="0">
                <a:solidFill>
                  <a:schemeClr val="tx1"/>
                </a:solidFill>
                <a:effectLst/>
                <a:latin typeface="Segoe UI Light" pitchFamily="34" charset="0"/>
                <a:ea typeface="+mn-ea"/>
                <a:cs typeface="+mn-cs"/>
              </a:rPr>
              <a:t> in your queries.</a:t>
            </a:r>
            <a:r>
              <a:rPr lang="en-US" sz="882" b="0" i="0" kern="1200" dirty="0">
                <a:solidFill>
                  <a:schemeClr val="tx1"/>
                </a:solidFill>
                <a:effectLst/>
                <a:latin typeface="Segoe UI Light" pitchFamily="34" charset="0"/>
                <a:ea typeface="+mn-ea"/>
                <a:cs typeface="+mn-cs"/>
              </a:rPr>
              <a:t> Point queries such as these are the most efficient table service queries. Consider storing duplicate copies of entities. Table storage is inexpensive, so consider storing the same entity multiple times (with different keys) to enable more efficient queries.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Consider </a:t>
            </a:r>
            <a:r>
              <a:rPr lang="en-US" sz="882" b="1" i="0" kern="1200" dirty="0" err="1">
                <a:solidFill>
                  <a:schemeClr val="tx1"/>
                </a:solidFill>
                <a:effectLst/>
                <a:latin typeface="Segoe UI Light" pitchFamily="34" charset="0"/>
                <a:ea typeface="+mn-ea"/>
                <a:cs typeface="+mn-cs"/>
              </a:rPr>
              <a:t>denormalizing</a:t>
            </a:r>
            <a:r>
              <a:rPr lang="en-US" sz="882" b="1" i="0" kern="1200" dirty="0">
                <a:solidFill>
                  <a:schemeClr val="tx1"/>
                </a:solidFill>
                <a:effectLst/>
                <a:latin typeface="Segoe UI Light" pitchFamily="34" charset="0"/>
                <a:ea typeface="+mn-ea"/>
                <a:cs typeface="+mn-cs"/>
              </a:rPr>
              <a:t> your data.</a:t>
            </a:r>
            <a:r>
              <a:rPr lang="en-US" sz="882" b="0" i="0" kern="1200" dirty="0">
                <a:solidFill>
                  <a:schemeClr val="tx1"/>
                </a:solidFill>
                <a:effectLst/>
                <a:latin typeface="Segoe UI Light" pitchFamily="34" charset="0"/>
                <a:ea typeface="+mn-ea"/>
                <a:cs typeface="+mn-cs"/>
              </a:rPr>
              <a:t> Table storage is inexpensive, so consider </a:t>
            </a:r>
            <a:r>
              <a:rPr lang="en-US" sz="882" b="0" i="0" kern="1200" dirty="0" err="1">
                <a:solidFill>
                  <a:schemeClr val="tx1"/>
                </a:solidFill>
                <a:effectLst/>
                <a:latin typeface="Segoe UI Light" pitchFamily="34" charset="0"/>
                <a:ea typeface="+mn-ea"/>
                <a:cs typeface="+mn-cs"/>
              </a:rPr>
              <a:t>denormalizing</a:t>
            </a:r>
            <a:r>
              <a:rPr lang="en-US" sz="882" b="0" i="0" kern="1200" dirty="0">
                <a:solidFill>
                  <a:schemeClr val="tx1"/>
                </a:solidFill>
                <a:effectLst/>
                <a:latin typeface="Segoe UI Light" pitchFamily="34" charset="0"/>
                <a:ea typeface="+mn-ea"/>
                <a:cs typeface="+mn-cs"/>
              </a:rPr>
              <a:t> your data. For example, store summary entities so that queries for aggregate data only need to access a single entity.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 compound key values.</a:t>
            </a:r>
            <a:r>
              <a:rPr lang="en-US" sz="882" b="0" i="0" kern="1200" dirty="0">
                <a:solidFill>
                  <a:schemeClr val="tx1"/>
                </a:solidFill>
                <a:effectLst/>
                <a:latin typeface="Segoe UI Light" pitchFamily="34" charset="0"/>
                <a:ea typeface="+mn-ea"/>
                <a:cs typeface="+mn-cs"/>
              </a:rPr>
              <a:t> The only keys you have are </a:t>
            </a:r>
            <a:r>
              <a:rPr lang="en-US" sz="882" b="1" i="0" kern="1200" dirty="0" err="1">
                <a:solidFill>
                  <a:schemeClr val="tx1"/>
                </a:solidFill>
                <a:effectLst/>
                <a:latin typeface="Segoe UI Light" pitchFamily="34" charset="0"/>
                <a:ea typeface="+mn-ea"/>
                <a:cs typeface="+mn-cs"/>
              </a:rPr>
              <a:t>PartitionKey</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RowKey</a:t>
            </a:r>
            <a:r>
              <a:rPr lang="en-US" sz="882" b="0" i="0" kern="1200" dirty="0">
                <a:solidFill>
                  <a:schemeClr val="tx1"/>
                </a:solidFill>
                <a:effectLst/>
                <a:latin typeface="Segoe UI Light" pitchFamily="34" charset="0"/>
                <a:ea typeface="+mn-ea"/>
                <a:cs typeface="+mn-cs"/>
              </a:rPr>
              <a:t>. For example, use compound key values to enable alternate keyed access paths to entities.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 query projection.</a:t>
            </a:r>
            <a:r>
              <a:rPr lang="en-US" sz="882" b="0" i="0" kern="1200" dirty="0">
                <a:solidFill>
                  <a:schemeClr val="tx1"/>
                </a:solidFill>
                <a:effectLst/>
                <a:latin typeface="Segoe UI Light" pitchFamily="34" charset="0"/>
                <a:ea typeface="+mn-ea"/>
                <a:cs typeface="+mn-cs"/>
              </a:rPr>
              <a:t> You can reduce the amount of data that you transfer over the network by using queries that select just the fields you need.</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7521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 not create hot partitions.</a:t>
            </a:r>
            <a:r>
              <a:rPr lang="en-US" sz="882" b="0" i="0" kern="1200" dirty="0">
                <a:solidFill>
                  <a:schemeClr val="tx1"/>
                </a:solidFill>
                <a:effectLst/>
                <a:latin typeface="Segoe UI Light" pitchFamily="34" charset="0"/>
                <a:ea typeface="+mn-ea"/>
                <a:cs typeface="+mn-cs"/>
              </a:rPr>
              <a:t> Choose keys that enable you to spread your requests across multiple partitions at any point in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Avoid spikes in traffic.</a:t>
            </a:r>
            <a:r>
              <a:rPr lang="en-US" sz="882" b="0" i="0" kern="1200" dirty="0">
                <a:solidFill>
                  <a:schemeClr val="tx1"/>
                </a:solidFill>
                <a:effectLst/>
                <a:latin typeface="Segoe UI Light" pitchFamily="34" charset="0"/>
                <a:ea typeface="+mn-ea"/>
                <a:cs typeface="+mn-cs"/>
              </a:rPr>
              <a:t> Smooth the traffic over a reasonable period of time and avoid spikes in traffic.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Don't necessarily create a separate table for each type of entity.</a:t>
            </a:r>
            <a:r>
              <a:rPr lang="en-US" sz="882" b="0" i="0" kern="1200" dirty="0">
                <a:solidFill>
                  <a:schemeClr val="tx1"/>
                </a:solidFill>
                <a:effectLst/>
                <a:latin typeface="Segoe UI Light" pitchFamily="34" charset="0"/>
                <a:ea typeface="+mn-ea"/>
                <a:cs typeface="+mn-cs"/>
              </a:rPr>
              <a:t> When you require atomic transactions across entity types, you can store these multiple entity types in the same partition in the same table.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Consider the maximum throughput that you must achieve.</a:t>
            </a:r>
            <a:r>
              <a:rPr lang="en-US" sz="882" b="0" i="0" kern="1200" dirty="0">
                <a:solidFill>
                  <a:schemeClr val="tx1"/>
                </a:solidFill>
                <a:effectLst/>
                <a:latin typeface="Segoe UI Light" pitchFamily="34" charset="0"/>
                <a:ea typeface="+mn-ea"/>
                <a:cs typeface="+mn-cs"/>
              </a:rPr>
              <a:t> You must be aware of the scalability targets for the Table service and ensure that your design will not cause you to exceed them.</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995042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cornfielddistrict.table.core.windows.net/students(appleorchardmiddle,%20237548902)"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https://[account].table.core.windows.net/table"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AZ-203.3</a:t>
            </a:r>
            <a:br>
              <a:rPr lang="en-US" dirty="0"/>
            </a:br>
            <a:r>
              <a:rPr lang="en-US" dirty="0"/>
              <a:t>Module 01: Develop solutions that use Azure Table storage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Authorization in Azure Storage</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C9B-2651-4F53-B102-7999EFFEA754}"/>
              </a:ext>
            </a:extLst>
          </p:cNvPr>
          <p:cNvSpPr>
            <a:spLocks noGrp="1"/>
          </p:cNvSpPr>
          <p:nvPr>
            <p:ph type="title"/>
          </p:nvPr>
        </p:nvSpPr>
        <p:spPr/>
        <p:txBody>
          <a:bodyPr/>
          <a:lstStyle/>
          <a:p>
            <a:r>
              <a:rPr lang="en-US" dirty="0"/>
              <a:t>Authorize with Shared Key</a:t>
            </a:r>
          </a:p>
        </p:txBody>
      </p:sp>
      <p:sp>
        <p:nvSpPr>
          <p:cNvPr id="3" name="Text Placeholder 2">
            <a:extLst>
              <a:ext uri="{FF2B5EF4-FFF2-40B4-BE49-F238E27FC236}">
                <a16:creationId xmlns:a16="http://schemas.microsoft.com/office/drawing/2014/main" id="{92BAB67A-F911-42DB-88C0-98598A22A5C9}"/>
              </a:ext>
            </a:extLst>
          </p:cNvPr>
          <p:cNvSpPr>
            <a:spLocks noGrp="1"/>
          </p:cNvSpPr>
          <p:nvPr>
            <p:ph type="body" sz="quarter" idx="10"/>
          </p:nvPr>
        </p:nvSpPr>
        <p:spPr>
          <a:xfrm>
            <a:off x="584200" y="1435497"/>
            <a:ext cx="11018520" cy="2351413"/>
          </a:xfrm>
        </p:spPr>
        <p:txBody>
          <a:bodyPr/>
          <a:lstStyle/>
          <a:p>
            <a:r>
              <a:rPr lang="en-US" dirty="0">
                <a:latin typeface="+mn-lt"/>
              </a:rPr>
              <a:t>Every request must be authorized</a:t>
            </a:r>
          </a:p>
          <a:p>
            <a:pPr lvl="1"/>
            <a:r>
              <a:rPr lang="en-US" dirty="0"/>
              <a:t>Exception - blob or container resources that have been made publicly available (opt-in)</a:t>
            </a:r>
          </a:p>
          <a:p>
            <a:r>
              <a:rPr lang="en-US" dirty="0">
                <a:latin typeface="+mn-lt"/>
              </a:rPr>
              <a:t>REST API requests can use Shared Key authorization scheme</a:t>
            </a:r>
          </a:p>
          <a:p>
            <a:pPr lvl="1"/>
            <a:r>
              <a:rPr lang="en-US" dirty="0"/>
              <a:t>Requires two headers</a:t>
            </a:r>
          </a:p>
          <a:p>
            <a:pPr lvl="2"/>
            <a:r>
              <a:rPr lang="en-US" sz="1800" dirty="0"/>
              <a:t>Date (or x-</a:t>
            </a:r>
            <a:r>
              <a:rPr lang="en-US" sz="1800" dirty="0" err="1"/>
              <a:t>ms</a:t>
            </a:r>
            <a:r>
              <a:rPr lang="en-US" sz="1800" dirty="0"/>
              <a:t>-date)</a:t>
            </a:r>
          </a:p>
          <a:p>
            <a:pPr lvl="2"/>
            <a:r>
              <a:rPr lang="en-US" sz="1800" dirty="0"/>
              <a:t>Authorization</a:t>
            </a:r>
          </a:p>
        </p:txBody>
      </p:sp>
    </p:spTree>
    <p:extLst>
      <p:ext uri="{BB962C8B-B14F-4D97-AF65-F5344CB8AC3E}">
        <p14:creationId xmlns:p14="http://schemas.microsoft.com/office/powerpoint/2010/main" val="26384223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4B9-9C2A-4B58-846A-68E964F78F31}"/>
              </a:ext>
            </a:extLst>
          </p:cNvPr>
          <p:cNvSpPr>
            <a:spLocks noGrp="1"/>
          </p:cNvSpPr>
          <p:nvPr>
            <p:ph type="title"/>
          </p:nvPr>
        </p:nvSpPr>
        <p:spPr/>
        <p:txBody>
          <a:bodyPr/>
          <a:lstStyle/>
          <a:p>
            <a:r>
              <a:rPr lang="en-US" dirty="0"/>
              <a:t>Establishing a stored access policy</a:t>
            </a:r>
          </a:p>
        </p:txBody>
      </p:sp>
      <p:sp>
        <p:nvSpPr>
          <p:cNvPr id="3" name="Text Placeholder 2">
            <a:extLst>
              <a:ext uri="{FF2B5EF4-FFF2-40B4-BE49-F238E27FC236}">
                <a16:creationId xmlns:a16="http://schemas.microsoft.com/office/drawing/2014/main" id="{B0E06F2F-D241-4691-AFDF-88AD7055DB39}"/>
              </a:ext>
            </a:extLst>
          </p:cNvPr>
          <p:cNvSpPr>
            <a:spLocks noGrp="1"/>
          </p:cNvSpPr>
          <p:nvPr>
            <p:ph type="body" sz="quarter" idx="10"/>
          </p:nvPr>
        </p:nvSpPr>
        <p:spPr>
          <a:xfrm>
            <a:off x="584200" y="1435497"/>
            <a:ext cx="11018520" cy="4111895"/>
          </a:xfrm>
        </p:spPr>
        <p:txBody>
          <a:bodyPr/>
          <a:lstStyle/>
          <a:p>
            <a:r>
              <a:rPr lang="en-US" dirty="0">
                <a:latin typeface="+mn-lt"/>
              </a:rPr>
              <a:t>Policy that can generate short-lifetime signatures to access resources</a:t>
            </a:r>
          </a:p>
          <a:p>
            <a:pPr lvl="1"/>
            <a:r>
              <a:rPr lang="en-US" dirty="0"/>
              <a:t>Signatures are concatenated to the end of the resource URI</a:t>
            </a:r>
          </a:p>
          <a:p>
            <a:pPr lvl="1"/>
            <a:r>
              <a:rPr lang="en-US" dirty="0"/>
              <a:t>Signatures are verified on the server for validity</a:t>
            </a:r>
          </a:p>
          <a:p>
            <a:r>
              <a:rPr lang="en-US" dirty="0">
                <a:latin typeface="+mn-lt"/>
              </a:rPr>
              <a:t>Signatures generated from a single policy share characteristics:</a:t>
            </a:r>
          </a:p>
          <a:p>
            <a:pPr lvl="1"/>
            <a:r>
              <a:rPr lang="en-US" dirty="0"/>
              <a:t>Permission (read, write, read-write, delete)</a:t>
            </a:r>
          </a:p>
          <a:p>
            <a:pPr lvl="1"/>
            <a:r>
              <a:rPr lang="en-US" dirty="0"/>
              <a:t>Start time</a:t>
            </a:r>
          </a:p>
          <a:p>
            <a:pPr lvl="1"/>
            <a:r>
              <a:rPr lang="en-US" dirty="0"/>
              <a:t>Expiry time</a:t>
            </a:r>
          </a:p>
          <a:p>
            <a:pPr lvl="1"/>
            <a:r>
              <a:rPr lang="en-US" dirty="0"/>
              <a:t>Resource scope (blob, table, etc.)</a:t>
            </a:r>
          </a:p>
          <a:p>
            <a:r>
              <a:rPr lang="en-US" dirty="0">
                <a:latin typeface="+mn-lt"/>
              </a:rPr>
              <a:t>All signatures generated by a single policy can be revoked as a group</a:t>
            </a:r>
          </a:p>
        </p:txBody>
      </p:sp>
    </p:spTree>
    <p:extLst>
      <p:ext uri="{BB962C8B-B14F-4D97-AF65-F5344CB8AC3E}">
        <p14:creationId xmlns:p14="http://schemas.microsoft.com/office/powerpoint/2010/main" val="2437845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D10C-87E4-45BE-9BBA-03305A89389D}"/>
              </a:ext>
            </a:extLst>
          </p:cNvPr>
          <p:cNvSpPr>
            <a:spLocks noGrp="1"/>
          </p:cNvSpPr>
          <p:nvPr>
            <p:ph type="title"/>
          </p:nvPr>
        </p:nvSpPr>
        <p:spPr>
          <a:xfrm>
            <a:off x="588263" y="457200"/>
            <a:ext cx="11018520" cy="553998"/>
          </a:xfrm>
        </p:spPr>
        <p:txBody>
          <a:bodyPr/>
          <a:lstStyle/>
          <a:p>
            <a:r>
              <a:rPr lang="en-US" dirty="0"/>
              <a:t>CORS support for the Azure Storage services</a:t>
            </a:r>
          </a:p>
        </p:txBody>
      </p:sp>
      <p:sp>
        <p:nvSpPr>
          <p:cNvPr id="3" name="Text Placeholder 2">
            <a:extLst>
              <a:ext uri="{FF2B5EF4-FFF2-40B4-BE49-F238E27FC236}">
                <a16:creationId xmlns:a16="http://schemas.microsoft.com/office/drawing/2014/main" id="{28A7A2E4-568E-43C8-B0BD-4F5B0F7536CE}"/>
              </a:ext>
            </a:extLst>
          </p:cNvPr>
          <p:cNvSpPr>
            <a:spLocks noGrp="1"/>
          </p:cNvSpPr>
          <p:nvPr>
            <p:ph type="body" sz="quarter" idx="10"/>
          </p:nvPr>
        </p:nvSpPr>
        <p:spPr>
          <a:xfrm>
            <a:off x="584200" y="1435497"/>
            <a:ext cx="11018520" cy="3816429"/>
          </a:xfrm>
        </p:spPr>
        <p:txBody>
          <a:bodyPr/>
          <a:lstStyle/>
          <a:p>
            <a:r>
              <a:rPr lang="en-US" dirty="0">
                <a:latin typeface="+mn-lt"/>
              </a:rPr>
              <a:t>CORS is an HTTP feature that enables requests from one domain to another</a:t>
            </a:r>
          </a:p>
          <a:p>
            <a:pPr lvl="1"/>
            <a:r>
              <a:rPr lang="en-US" dirty="0"/>
              <a:t>This is mostly required to issue API calls from a JavaScript application</a:t>
            </a:r>
          </a:p>
          <a:p>
            <a:r>
              <a:rPr lang="en-US" dirty="0">
                <a:latin typeface="+mn-lt"/>
              </a:rPr>
              <a:t>Azure Storage supports enabling CORS at the service level</a:t>
            </a:r>
          </a:p>
          <a:p>
            <a:pPr lvl="1"/>
            <a:r>
              <a:rPr lang="en-US" dirty="0"/>
              <a:t>Can be scoped to specific domains and specific permissions</a:t>
            </a:r>
          </a:p>
          <a:p>
            <a:pPr lvl="1"/>
            <a:r>
              <a:rPr lang="en-US" dirty="0"/>
              <a:t>Can be scoped to storage services</a:t>
            </a:r>
          </a:p>
          <a:p>
            <a:pPr lvl="2"/>
            <a:r>
              <a:rPr lang="en-US" sz="1800" dirty="0"/>
              <a:t>Blob</a:t>
            </a:r>
          </a:p>
          <a:p>
            <a:pPr lvl="2"/>
            <a:r>
              <a:rPr lang="en-US" sz="1800" dirty="0"/>
              <a:t>File</a:t>
            </a:r>
          </a:p>
          <a:p>
            <a:pPr lvl="2"/>
            <a:r>
              <a:rPr lang="en-US" sz="1800" dirty="0"/>
              <a:t>Queue</a:t>
            </a:r>
          </a:p>
          <a:p>
            <a:pPr lvl="2"/>
            <a:r>
              <a:rPr lang="en-US" sz="1800" dirty="0"/>
              <a:t>Table</a:t>
            </a:r>
          </a:p>
        </p:txBody>
      </p:sp>
    </p:spTree>
    <p:extLst>
      <p:ext uri="{BB962C8B-B14F-4D97-AF65-F5344CB8AC3E}">
        <p14:creationId xmlns:p14="http://schemas.microsoft.com/office/powerpoint/2010/main" val="27756396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Table service REST API</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FCA4-1D21-4475-ADD6-4BCA8A241749}"/>
              </a:ext>
            </a:extLst>
          </p:cNvPr>
          <p:cNvSpPr>
            <a:spLocks noGrp="1"/>
          </p:cNvSpPr>
          <p:nvPr>
            <p:ph type="title"/>
          </p:nvPr>
        </p:nvSpPr>
        <p:spPr/>
        <p:txBody>
          <a:bodyPr/>
          <a:lstStyle/>
          <a:p>
            <a:r>
              <a:rPr lang="en-US" dirty="0"/>
              <a:t>Table service resources</a:t>
            </a:r>
          </a:p>
        </p:txBody>
      </p:sp>
      <p:sp>
        <p:nvSpPr>
          <p:cNvPr id="4" name="Text Placeholder 3">
            <a:extLst>
              <a:ext uri="{FF2B5EF4-FFF2-40B4-BE49-F238E27FC236}">
                <a16:creationId xmlns:a16="http://schemas.microsoft.com/office/drawing/2014/main" id="{BA69C3B5-B598-425E-B371-C5027FE45DD8}"/>
              </a:ext>
            </a:extLst>
          </p:cNvPr>
          <p:cNvSpPr>
            <a:spLocks noGrp="1"/>
          </p:cNvSpPr>
          <p:nvPr>
            <p:ph type="body" sz="quarter" idx="10"/>
          </p:nvPr>
        </p:nvSpPr>
        <p:spPr>
          <a:xfrm>
            <a:off x="593725" y="1445022"/>
            <a:ext cx="11018520" cy="4025717"/>
          </a:xfrm>
        </p:spPr>
        <p:txBody>
          <a:bodyPr/>
          <a:lstStyle/>
          <a:p>
            <a:r>
              <a:rPr lang="en-US" sz="2400" dirty="0"/>
              <a:t>http://account.table.core.windows.net/table(&lt;partition key&gt;,&lt;row key&gt;)</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000" dirty="0"/>
          </a:p>
          <a:p>
            <a:r>
              <a:rPr lang="en-US" sz="2400" dirty="0"/>
              <a:t>http://crmdata.table.core.windows.net/customerprofiles</a:t>
            </a:r>
          </a:p>
          <a:p>
            <a:r>
              <a:rPr lang="pt-BR" sz="2400" dirty="0"/>
              <a:t>http://crmdata.table.core.windows.net/customerprofiles(centraleurope, contoso)</a:t>
            </a:r>
            <a:endParaRPr lang="en-US" sz="2400" dirty="0"/>
          </a:p>
        </p:txBody>
      </p:sp>
      <p:graphicFrame>
        <p:nvGraphicFramePr>
          <p:cNvPr id="5" name="Table 4" descr="Lists example metadata for an Azure Storage account. Lists two columns: &quot;Resource&quot; (example, &quot;Storage account&quot;), and &quot;Name or value&quot; (example, &quot;crmdata&quot;).">
            <a:extLst>
              <a:ext uri="{FF2B5EF4-FFF2-40B4-BE49-F238E27FC236}">
                <a16:creationId xmlns:a16="http://schemas.microsoft.com/office/drawing/2014/main" id="{F12707F7-DE15-4861-AAAA-0F5562A9737E}"/>
              </a:ext>
            </a:extLst>
          </p:cNvPr>
          <p:cNvGraphicFramePr>
            <a:graphicFrameLocks noGrp="1"/>
          </p:cNvGraphicFramePr>
          <p:nvPr>
            <p:extLst>
              <p:ext uri="{D42A27DB-BD31-4B8C-83A1-F6EECF244321}">
                <p14:modId xmlns:p14="http://schemas.microsoft.com/office/powerpoint/2010/main" val="1272171410"/>
              </p:ext>
            </p:extLst>
          </p:nvPr>
        </p:nvGraphicFramePr>
        <p:xfrm>
          <a:off x="2960791" y="2222064"/>
          <a:ext cx="6270418" cy="2173085"/>
        </p:xfrm>
        <a:graphic>
          <a:graphicData uri="http://schemas.openxmlformats.org/drawingml/2006/table">
            <a:tbl>
              <a:tblPr firstRow="1" firstCol="1">
                <a:tableStyleId>{793D81CF-94F2-401A-BA57-92F5A7B2D0C5}</a:tableStyleId>
              </a:tblPr>
              <a:tblGrid>
                <a:gridCol w="3135209">
                  <a:extLst>
                    <a:ext uri="{9D8B030D-6E8A-4147-A177-3AD203B41FA5}">
                      <a16:colId xmlns:a16="http://schemas.microsoft.com/office/drawing/2014/main" val="3581644574"/>
                    </a:ext>
                  </a:extLst>
                </a:gridCol>
                <a:gridCol w="3135209">
                  <a:extLst>
                    <a:ext uri="{9D8B030D-6E8A-4147-A177-3AD203B41FA5}">
                      <a16:colId xmlns:a16="http://schemas.microsoft.com/office/drawing/2014/main" val="2370071846"/>
                    </a:ext>
                  </a:extLst>
                </a:gridCol>
              </a:tblGrid>
              <a:tr h="434617">
                <a:tc>
                  <a:txBody>
                    <a:bodyPr/>
                    <a:lstStyle/>
                    <a:p>
                      <a:pPr marL="0" marR="0">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effectLst/>
                        </a:rPr>
                        <a:t>Name or 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267754108"/>
                  </a:ext>
                </a:extLst>
              </a:tr>
              <a:tr h="434617">
                <a:tc>
                  <a:txBody>
                    <a:bodyPr/>
                    <a:lstStyle/>
                    <a:p>
                      <a:pPr marL="0" marR="0">
                        <a:lnSpc>
                          <a:spcPct val="107000"/>
                        </a:lnSpc>
                        <a:spcBef>
                          <a:spcPts val="0"/>
                        </a:spcBef>
                        <a:spcAft>
                          <a:spcPts val="0"/>
                        </a:spcAft>
                      </a:pPr>
                      <a:r>
                        <a:rPr lang="en-US" sz="1800" dirty="0">
                          <a:effectLst/>
                        </a:rPr>
                        <a:t>Storage 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err="1">
                          <a:effectLst/>
                        </a:rPr>
                        <a:t>crmdata</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006361524"/>
                  </a:ext>
                </a:extLst>
              </a:tr>
              <a:tr h="434617">
                <a:tc>
                  <a:txBody>
                    <a:bodyPr/>
                    <a:lstStyle/>
                    <a:p>
                      <a:pPr marL="0" marR="0">
                        <a:lnSpc>
                          <a:spcPct val="107000"/>
                        </a:lnSpc>
                        <a:spcBef>
                          <a:spcPts val="0"/>
                        </a:spcBef>
                        <a:spcAft>
                          <a:spcPts val="0"/>
                        </a:spcAft>
                      </a:pPr>
                      <a:r>
                        <a:rPr lang="en-US" sz="1800" dirty="0">
                          <a:effectLst/>
                        </a:rPr>
                        <a: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err="1">
                          <a:effectLst/>
                        </a:rPr>
                        <a:t>customerprofiles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82475238"/>
                  </a:ext>
                </a:extLst>
              </a:tr>
              <a:tr h="434617">
                <a:tc>
                  <a:txBody>
                    <a:bodyPr/>
                    <a:lstStyle/>
                    <a:p>
                      <a:pPr marL="0" marR="0">
                        <a:lnSpc>
                          <a:spcPct val="107000"/>
                        </a:lnSpc>
                        <a:spcBef>
                          <a:spcPts val="0"/>
                        </a:spcBef>
                        <a:spcAft>
                          <a:spcPts val="0"/>
                        </a:spcAft>
                      </a:pPr>
                      <a:r>
                        <a:rPr lang="en-US" sz="1800" dirty="0">
                          <a:effectLst/>
                        </a:rPr>
                        <a:t>Partition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err="1">
                          <a:effectLst/>
                        </a:rPr>
                        <a:t>centraleurope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540301439"/>
                  </a:ext>
                </a:extLst>
              </a:tr>
              <a:tr h="434617">
                <a:tc>
                  <a:txBody>
                    <a:bodyPr/>
                    <a:lstStyle/>
                    <a:p>
                      <a:pPr marL="0" marR="0">
                        <a:lnSpc>
                          <a:spcPct val="107000"/>
                        </a:lnSpc>
                        <a:spcBef>
                          <a:spcPts val="0"/>
                        </a:spcBef>
                        <a:spcAft>
                          <a:spcPts val="0"/>
                        </a:spcAft>
                      </a:pPr>
                      <a:r>
                        <a:rPr lang="en-US" sz="1800" dirty="0">
                          <a:effectLst/>
                        </a:rPr>
                        <a:t>Row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err="1">
                          <a:effectLst/>
                        </a:rPr>
                        <a:t>contoso</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921522563"/>
                  </a:ext>
                </a:extLst>
              </a:tr>
            </a:tbl>
          </a:graphicData>
        </a:graphic>
      </p:graphicFrame>
    </p:spTree>
    <p:extLst>
      <p:ext uri="{BB962C8B-B14F-4D97-AF65-F5344CB8AC3E}">
        <p14:creationId xmlns:p14="http://schemas.microsoft.com/office/powerpoint/2010/main" val="34957047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FCA4-1D21-4475-ADD6-4BCA8A241749}"/>
              </a:ext>
            </a:extLst>
          </p:cNvPr>
          <p:cNvSpPr>
            <a:spLocks noGrp="1"/>
          </p:cNvSpPr>
          <p:nvPr>
            <p:ph type="title"/>
          </p:nvPr>
        </p:nvSpPr>
        <p:spPr/>
        <p:txBody>
          <a:bodyPr/>
          <a:lstStyle/>
          <a:p>
            <a:r>
              <a:rPr lang="en-US" dirty="0"/>
              <a:t>Table service resources API</a:t>
            </a:r>
          </a:p>
        </p:txBody>
      </p:sp>
      <p:sp>
        <p:nvSpPr>
          <p:cNvPr id="4" name="Text Placeholder 3">
            <a:extLst>
              <a:ext uri="{FF2B5EF4-FFF2-40B4-BE49-F238E27FC236}">
                <a16:creationId xmlns:a16="http://schemas.microsoft.com/office/drawing/2014/main" id="{BA69C3B5-B598-425E-B371-C5027FE45DD8}"/>
              </a:ext>
            </a:extLst>
          </p:cNvPr>
          <p:cNvSpPr>
            <a:spLocks noGrp="1"/>
          </p:cNvSpPr>
          <p:nvPr>
            <p:ph type="body" sz="quarter" idx="10"/>
          </p:nvPr>
        </p:nvSpPr>
        <p:spPr>
          <a:xfrm>
            <a:off x="586390" y="1443895"/>
            <a:ext cx="11018520" cy="430887"/>
          </a:xfrm>
        </p:spPr>
        <p:txBody>
          <a:bodyPr/>
          <a:lstStyle/>
          <a:p>
            <a:r>
              <a:rPr lang="it-IT" dirty="0"/>
              <a:t>https://[account].table.core.windows.net/[table]</a:t>
            </a:r>
            <a:endParaRPr lang="en-US" dirty="0"/>
          </a:p>
        </p:txBody>
      </p:sp>
      <p:graphicFrame>
        <p:nvGraphicFramePr>
          <p:cNvPr id="3" name="Table 2" descr="Shows the various URLs used with common HTTP verbs. There are two columns, &quot;Method&quot; (example, &quot;GET&quot;) and &quot;Endpoint&quot; (example, &quot;https://[account].table.core.windows.net/table&quot;. ">
            <a:extLst>
              <a:ext uri="{FF2B5EF4-FFF2-40B4-BE49-F238E27FC236}">
                <a16:creationId xmlns:a16="http://schemas.microsoft.com/office/drawing/2014/main" id="{8A1BC948-A61B-4134-B46F-690DA1456E12}"/>
              </a:ext>
            </a:extLst>
          </p:cNvPr>
          <p:cNvGraphicFramePr>
            <a:graphicFrameLocks noGrp="1"/>
          </p:cNvGraphicFramePr>
          <p:nvPr>
            <p:extLst>
              <p:ext uri="{D42A27DB-BD31-4B8C-83A1-F6EECF244321}">
                <p14:modId xmlns:p14="http://schemas.microsoft.com/office/powerpoint/2010/main" val="82380548"/>
              </p:ext>
            </p:extLst>
          </p:nvPr>
        </p:nvGraphicFramePr>
        <p:xfrm>
          <a:off x="2488231" y="2553556"/>
          <a:ext cx="7214838" cy="3223992"/>
        </p:xfrm>
        <a:graphic>
          <a:graphicData uri="http://schemas.openxmlformats.org/drawingml/2006/table">
            <a:tbl>
              <a:tblPr firstRow="1" firstCol="1">
                <a:tableStyleId>{793D81CF-94F2-401A-BA57-92F5A7B2D0C5}</a:tableStyleId>
              </a:tblPr>
              <a:tblGrid>
                <a:gridCol w="1574745">
                  <a:extLst>
                    <a:ext uri="{9D8B030D-6E8A-4147-A177-3AD203B41FA5}">
                      <a16:colId xmlns:a16="http://schemas.microsoft.com/office/drawing/2014/main" val="835564270"/>
                    </a:ext>
                  </a:extLst>
                </a:gridCol>
                <a:gridCol w="5640093">
                  <a:extLst>
                    <a:ext uri="{9D8B030D-6E8A-4147-A177-3AD203B41FA5}">
                      <a16:colId xmlns:a16="http://schemas.microsoft.com/office/drawing/2014/main" val="495582551"/>
                    </a:ext>
                  </a:extLst>
                </a:gridCol>
              </a:tblGrid>
              <a:tr h="537332">
                <a:tc>
                  <a:txBody>
                    <a:bodyPr/>
                    <a:lstStyle/>
                    <a:p>
                      <a:pPr marL="0" marR="0">
                        <a:lnSpc>
                          <a:spcPct val="107000"/>
                        </a:lnSpc>
                        <a:spcBef>
                          <a:spcPts val="0"/>
                        </a:spcBef>
                        <a:spcAft>
                          <a:spcPts val="0"/>
                        </a:spcAft>
                      </a:pPr>
                      <a:r>
                        <a:rPr lang="en-US" sz="1800" dirty="0">
                          <a:effectLst/>
                        </a:rPr>
                        <a:t>Method</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Endpoint</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extLst>
                  <a:ext uri="{0D108BD9-81ED-4DB2-BD59-A6C34878D82A}">
                    <a16:rowId xmlns:a16="http://schemas.microsoft.com/office/drawing/2014/main" val="541768316"/>
                  </a:ext>
                </a:extLst>
              </a:tr>
              <a:tr h="537332">
                <a:tc>
                  <a:txBody>
                    <a:bodyPr/>
                    <a:lstStyle/>
                    <a:p>
                      <a:pPr marL="0" marR="0">
                        <a:lnSpc>
                          <a:spcPct val="107000"/>
                        </a:lnSpc>
                        <a:spcBef>
                          <a:spcPts val="0"/>
                        </a:spcBef>
                        <a:spcAft>
                          <a:spcPts val="0"/>
                        </a:spcAft>
                      </a:pPr>
                      <a:r>
                        <a:rPr lang="en-US" sz="1800" dirty="0">
                          <a:effectLst/>
                        </a:rPr>
                        <a:t>GET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extLst>
                  <a:ext uri="{0D108BD9-81ED-4DB2-BD59-A6C34878D82A}">
                    <a16:rowId xmlns:a16="http://schemas.microsoft.com/office/drawing/2014/main" val="1578079811"/>
                  </a:ext>
                </a:extLst>
              </a:tr>
              <a:tr h="537332">
                <a:tc>
                  <a:txBody>
                    <a:bodyPr/>
                    <a:lstStyle/>
                    <a:p>
                      <a:pPr marL="0" marR="0">
                        <a:lnSpc>
                          <a:spcPct val="107000"/>
                        </a:lnSpc>
                        <a:spcBef>
                          <a:spcPts val="0"/>
                        </a:spcBef>
                        <a:spcAft>
                          <a:spcPts val="0"/>
                        </a:spcAft>
                      </a:pPr>
                      <a:r>
                        <a:rPr lang="en-US" sz="1800" dirty="0">
                          <a:effectLst/>
                        </a:rPr>
                        <a:t>PUT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extLst>
                  <a:ext uri="{0D108BD9-81ED-4DB2-BD59-A6C34878D82A}">
                    <a16:rowId xmlns:a16="http://schemas.microsoft.com/office/drawing/2014/main" val="78344178"/>
                  </a:ext>
                </a:extLst>
              </a:tr>
              <a:tr h="537332">
                <a:tc>
                  <a:txBody>
                    <a:bodyPr/>
                    <a:lstStyle/>
                    <a:p>
                      <a:pPr marL="0" marR="0">
                        <a:lnSpc>
                          <a:spcPct val="107000"/>
                        </a:lnSpc>
                        <a:spcBef>
                          <a:spcPts val="0"/>
                        </a:spcBef>
                        <a:spcAft>
                          <a:spcPts val="0"/>
                        </a:spcAft>
                      </a:pPr>
                      <a:r>
                        <a:rPr lang="en-US" sz="1800" dirty="0">
                          <a:effectLst/>
                        </a:rPr>
                        <a:t>POST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extLst>
                  <a:ext uri="{0D108BD9-81ED-4DB2-BD59-A6C34878D82A}">
                    <a16:rowId xmlns:a16="http://schemas.microsoft.com/office/drawing/2014/main" val="4110062021"/>
                  </a:ext>
                </a:extLst>
              </a:tr>
              <a:tr h="537332">
                <a:tc>
                  <a:txBody>
                    <a:bodyPr/>
                    <a:lstStyle/>
                    <a:p>
                      <a:pPr marL="0" marR="0">
                        <a:lnSpc>
                          <a:spcPct val="107000"/>
                        </a:lnSpc>
                        <a:spcBef>
                          <a:spcPts val="0"/>
                        </a:spcBef>
                        <a:spcAft>
                          <a:spcPts val="0"/>
                        </a:spcAft>
                      </a:pPr>
                      <a:r>
                        <a:rPr lang="en-US" sz="1800" dirty="0">
                          <a:effectLst/>
                        </a:rPr>
                        <a:t>DELETE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extLst>
                  <a:ext uri="{0D108BD9-81ED-4DB2-BD59-A6C34878D82A}">
                    <a16:rowId xmlns:a16="http://schemas.microsoft.com/office/drawing/2014/main" val="3006774484"/>
                  </a:ext>
                </a:extLst>
              </a:tr>
              <a:tr h="537332">
                <a:tc>
                  <a:txBody>
                    <a:bodyPr/>
                    <a:lstStyle/>
                    <a:p>
                      <a:pPr marL="0" marR="0">
                        <a:lnSpc>
                          <a:spcPct val="107000"/>
                        </a:lnSpc>
                        <a:spcBef>
                          <a:spcPts val="0"/>
                        </a:spcBef>
                        <a:spcAft>
                          <a:spcPts val="0"/>
                        </a:spcAft>
                      </a:pPr>
                      <a:r>
                        <a:rPr lang="en-US" sz="1800" dirty="0">
                          <a:effectLst/>
                        </a:rPr>
                        <a:t>MERGE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tc>
                <a:extLst>
                  <a:ext uri="{0D108BD9-81ED-4DB2-BD59-A6C34878D82A}">
                    <a16:rowId xmlns:a16="http://schemas.microsoft.com/office/drawing/2014/main" val="3037563466"/>
                  </a:ext>
                </a:extLst>
              </a:tr>
            </a:tbl>
          </a:graphicData>
        </a:graphic>
      </p:graphicFrame>
    </p:spTree>
    <p:extLst>
      <p:ext uri="{BB962C8B-B14F-4D97-AF65-F5344CB8AC3E}">
        <p14:creationId xmlns:p14="http://schemas.microsoft.com/office/powerpoint/2010/main" val="22730424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FCA4-1D21-4475-ADD6-4BCA8A241749}"/>
              </a:ext>
            </a:extLst>
          </p:cNvPr>
          <p:cNvSpPr>
            <a:spLocks noGrp="1"/>
          </p:cNvSpPr>
          <p:nvPr>
            <p:ph type="title"/>
          </p:nvPr>
        </p:nvSpPr>
        <p:spPr/>
        <p:txBody>
          <a:bodyPr/>
          <a:lstStyle/>
          <a:p>
            <a:r>
              <a:rPr lang="en-US" dirty="0"/>
              <a:t>Table services modifying resources</a:t>
            </a:r>
          </a:p>
        </p:txBody>
      </p:sp>
      <p:sp>
        <p:nvSpPr>
          <p:cNvPr id="4" name="Text Placeholder 3">
            <a:extLst>
              <a:ext uri="{FF2B5EF4-FFF2-40B4-BE49-F238E27FC236}">
                <a16:creationId xmlns:a16="http://schemas.microsoft.com/office/drawing/2014/main" id="{BA69C3B5-B598-425E-B371-C5027FE45DD8}"/>
              </a:ext>
            </a:extLst>
          </p:cNvPr>
          <p:cNvSpPr>
            <a:spLocks noGrp="1"/>
          </p:cNvSpPr>
          <p:nvPr>
            <p:ph type="body" sz="quarter" idx="10"/>
          </p:nvPr>
        </p:nvSpPr>
        <p:spPr>
          <a:xfrm>
            <a:off x="586390" y="2929739"/>
            <a:ext cx="11018520" cy="1785104"/>
          </a:xfrm>
        </p:spPr>
        <p:txBody>
          <a:bodyPr/>
          <a:lstStyle/>
          <a:p>
            <a:r>
              <a:rPr lang="en-US" sz="2000" dirty="0">
                <a:latin typeface="Segoe UI" panose="020B0502040204020203" pitchFamily="34" charset="0"/>
                <a:cs typeface="Segoe UI" panose="020B0502040204020203" pitchFamily="34" charset="0"/>
              </a:rPr>
              <a:t>PUT: </a:t>
            </a:r>
            <a:r>
              <a:rPr lang="en-US" sz="2000" dirty="0">
                <a:latin typeface="Segoe UI" panose="020B0502040204020203" pitchFamily="34" charset="0"/>
                <a:cs typeface="Segoe UI" panose="020B0502040204020203" pitchFamily="34" charset="0"/>
                <a:hlinkClick r:id="rId2"/>
              </a:rPr>
              <a:t>https://cornfielddistrict.table.core.windows.net/students(appleorchardmiddle, 237548902)</a:t>
            </a:r>
            <a:endParaRPr lang="en-US" sz="2000" dirty="0">
              <a:latin typeface="Segoe UI" panose="020B0502040204020203" pitchFamily="34" charset="0"/>
              <a:cs typeface="Segoe UI" panose="020B0502040204020203" pitchFamily="34" charset="0"/>
            </a:endParaRP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a:t>
            </a: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 	"Age": 12,</a:t>
            </a: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	"Sport": "Tennis"</a:t>
            </a: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a:t>
            </a:r>
          </a:p>
        </p:txBody>
      </p:sp>
      <p:graphicFrame>
        <p:nvGraphicFramePr>
          <p:cNvPr id="3" name="Table 2" descr="Illustrates an example Table entity before it is modified. Table shows two columns, &quot;Partition key&quot;, and &quot;middleschoolstudents&quot;. There are four rows of data (example, &quot;First name&quot;, and &quot;Susan&quot;).">
            <a:extLst>
              <a:ext uri="{FF2B5EF4-FFF2-40B4-BE49-F238E27FC236}">
                <a16:creationId xmlns:a16="http://schemas.microsoft.com/office/drawing/2014/main" id="{1073606C-609C-420B-8967-3369E6530891}"/>
              </a:ext>
            </a:extLst>
          </p:cNvPr>
          <p:cNvGraphicFramePr>
            <a:graphicFrameLocks noGrp="1"/>
          </p:cNvGraphicFramePr>
          <p:nvPr>
            <p:extLst>
              <p:ext uri="{D42A27DB-BD31-4B8C-83A1-F6EECF244321}">
                <p14:modId xmlns:p14="http://schemas.microsoft.com/office/powerpoint/2010/main" val="692608504"/>
              </p:ext>
            </p:extLst>
          </p:nvPr>
        </p:nvGraphicFramePr>
        <p:xfrm>
          <a:off x="2352907" y="1347897"/>
          <a:ext cx="6714543" cy="1393190"/>
        </p:xfrm>
        <a:graphic>
          <a:graphicData uri="http://schemas.openxmlformats.org/drawingml/2006/table">
            <a:tbl>
              <a:tblPr firstRow="1" firstCol="1">
                <a:tableStyleId>{793D81CF-94F2-401A-BA57-92F5A7B2D0C5}</a:tableStyleId>
              </a:tblPr>
              <a:tblGrid>
                <a:gridCol w="1962615">
                  <a:extLst>
                    <a:ext uri="{9D8B030D-6E8A-4147-A177-3AD203B41FA5}">
                      <a16:colId xmlns:a16="http://schemas.microsoft.com/office/drawing/2014/main" val="3359381091"/>
                    </a:ext>
                  </a:extLst>
                </a:gridCol>
                <a:gridCol w="4751928">
                  <a:extLst>
                    <a:ext uri="{9D8B030D-6E8A-4147-A177-3AD203B41FA5}">
                      <a16:colId xmlns:a16="http://schemas.microsoft.com/office/drawing/2014/main" val="2750785879"/>
                    </a:ext>
                  </a:extLst>
                </a:gridCol>
              </a:tblGrid>
              <a:tr h="0">
                <a:tc>
                  <a:txBody>
                    <a:bodyPr/>
                    <a:lstStyle/>
                    <a:p>
                      <a:pPr marL="0" marR="0">
                        <a:lnSpc>
                          <a:spcPct val="107000"/>
                        </a:lnSpc>
                        <a:spcBef>
                          <a:spcPts val="0"/>
                        </a:spcBef>
                        <a:spcAft>
                          <a:spcPts val="0"/>
                        </a:spcAft>
                      </a:pPr>
                      <a:r>
                        <a:rPr lang="en-US" sz="1800" dirty="0">
                          <a:effectLst/>
                        </a:rPr>
                        <a:t>Partition 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err="1">
                          <a:effectLst/>
                        </a:rPr>
                        <a:t>middleschoolstudents</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240224960"/>
                  </a:ext>
                </a:extLst>
              </a:tr>
              <a:tr h="0">
                <a:tc>
                  <a:txBody>
                    <a:bodyPr/>
                    <a:lstStyle/>
                    <a:p>
                      <a:pPr marL="0" marR="0">
                        <a:lnSpc>
                          <a:spcPct val="107000"/>
                        </a:lnSpc>
                        <a:spcBef>
                          <a:spcPts val="0"/>
                        </a:spcBef>
                        <a:spcAft>
                          <a:spcPts val="0"/>
                        </a:spcAft>
                      </a:pPr>
                      <a:r>
                        <a:rPr lang="en-US" sz="1800" kern="1200" dirty="0">
                          <a:effectLst/>
                        </a:rPr>
                        <a:t>Row key</a:t>
                      </a:r>
                      <a:endParaRPr lang="en-US" sz="1800" b="1" kern="1200" dirty="0">
                        <a:solidFill>
                          <a:schemeClr val="tx1"/>
                        </a:solidFill>
                        <a:effectLst/>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1800">
                          <a:effectLst/>
                        </a:rPr>
                        <a:t>237548902</a:t>
                      </a:r>
                      <a:endParaRPr lang="en-US" sz="18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946185635"/>
                  </a:ext>
                </a:extLst>
              </a:tr>
              <a:tr h="0">
                <a:tc>
                  <a:txBody>
                    <a:bodyPr/>
                    <a:lstStyle/>
                    <a:p>
                      <a:pPr marL="0" marR="0">
                        <a:lnSpc>
                          <a:spcPct val="107000"/>
                        </a:lnSpc>
                        <a:spcBef>
                          <a:spcPts val="0"/>
                        </a:spcBef>
                        <a:spcAft>
                          <a:spcPts val="0"/>
                        </a:spcAft>
                      </a:pPr>
                      <a:r>
                        <a:rPr lang="en-US" sz="1800" kern="1200" dirty="0">
                          <a:effectLst/>
                        </a:rPr>
                        <a:t>First name</a:t>
                      </a:r>
                      <a:endParaRPr lang="en-US" sz="1800" b="1" kern="1200" dirty="0">
                        <a:solidFill>
                          <a:schemeClr val="tx1"/>
                        </a:solidFill>
                        <a:effectLst/>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1800" dirty="0">
                          <a:effectLst/>
                        </a:rPr>
                        <a:t>Emilia</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309622497"/>
                  </a:ext>
                </a:extLst>
              </a:tr>
              <a:tr h="0">
                <a:tc>
                  <a:txBody>
                    <a:bodyPr/>
                    <a:lstStyle/>
                    <a:p>
                      <a:pPr marL="0" marR="0">
                        <a:lnSpc>
                          <a:spcPct val="107000"/>
                        </a:lnSpc>
                        <a:spcBef>
                          <a:spcPts val="0"/>
                        </a:spcBef>
                        <a:spcAft>
                          <a:spcPts val="0"/>
                        </a:spcAft>
                      </a:pPr>
                      <a:r>
                        <a:rPr lang="en-US" sz="1800" kern="1200" dirty="0">
                          <a:effectLst/>
                        </a:rPr>
                        <a:t>Last name</a:t>
                      </a:r>
                      <a:endParaRPr lang="en-US" sz="1800" b="1" kern="1200" dirty="0">
                        <a:solidFill>
                          <a:schemeClr val="tx1"/>
                        </a:solidFill>
                        <a:effectLst/>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1800" dirty="0">
                          <a:effectLst/>
                        </a:rPr>
                        <a:t>McCarty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895404189"/>
                  </a:ext>
                </a:extLst>
              </a:tr>
              <a:tr h="0">
                <a:tc>
                  <a:txBody>
                    <a:bodyPr/>
                    <a:lstStyle/>
                    <a:p>
                      <a:pPr marL="0" marR="0">
                        <a:lnSpc>
                          <a:spcPct val="107000"/>
                        </a:lnSpc>
                        <a:spcBef>
                          <a:spcPts val="0"/>
                        </a:spcBef>
                        <a:spcAft>
                          <a:spcPts val="0"/>
                        </a:spcAft>
                      </a:pPr>
                      <a:r>
                        <a:rPr lang="en-US" sz="1800" kern="1200" dirty="0">
                          <a:effectLst/>
                        </a:rPr>
                        <a:t>Age</a:t>
                      </a:r>
                      <a:endParaRPr lang="en-US" sz="1800" b="1" kern="1200" dirty="0">
                        <a:solidFill>
                          <a:schemeClr val="tx1"/>
                        </a:solidFill>
                        <a:effectLst/>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1800" dirty="0">
                          <a:effectLst/>
                        </a:rPr>
                        <a:t>11</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153003018"/>
                  </a:ext>
                </a:extLst>
              </a:tr>
            </a:tbl>
          </a:graphicData>
        </a:graphic>
      </p:graphicFrame>
      <p:graphicFrame>
        <p:nvGraphicFramePr>
          <p:cNvPr id="7" name="Table 6" descr="Illustrates an example entity after it has been modified with a PUT operation and a new property is added. Table shows two columns, &quot;Partition key&quot;, and &quot;middleschoolstudents&quot;, as above. There are now five rows of data.">
            <a:extLst>
              <a:ext uri="{FF2B5EF4-FFF2-40B4-BE49-F238E27FC236}">
                <a16:creationId xmlns:a16="http://schemas.microsoft.com/office/drawing/2014/main" id="{F82E8233-3BEE-4E76-B22F-21E4A0F8B3D8}"/>
              </a:ext>
            </a:extLst>
          </p:cNvPr>
          <p:cNvGraphicFramePr>
            <a:graphicFrameLocks noGrp="1"/>
          </p:cNvGraphicFramePr>
          <p:nvPr>
            <p:extLst>
              <p:ext uri="{D42A27DB-BD31-4B8C-83A1-F6EECF244321}">
                <p14:modId xmlns:p14="http://schemas.microsoft.com/office/powerpoint/2010/main" val="4012953017"/>
              </p:ext>
            </p:extLst>
          </p:nvPr>
        </p:nvGraphicFramePr>
        <p:xfrm>
          <a:off x="2352907" y="4825438"/>
          <a:ext cx="6714543" cy="1673670"/>
        </p:xfrm>
        <a:graphic>
          <a:graphicData uri="http://schemas.openxmlformats.org/drawingml/2006/table">
            <a:tbl>
              <a:tblPr firstRow="1" firstCol="1">
                <a:tableStyleId>{793D81CF-94F2-401A-BA57-92F5A7B2D0C5}</a:tableStyleId>
              </a:tblPr>
              <a:tblGrid>
                <a:gridCol w="1996069">
                  <a:extLst>
                    <a:ext uri="{9D8B030D-6E8A-4147-A177-3AD203B41FA5}">
                      <a16:colId xmlns:a16="http://schemas.microsoft.com/office/drawing/2014/main" val="4114456534"/>
                    </a:ext>
                  </a:extLst>
                </a:gridCol>
                <a:gridCol w="4718474">
                  <a:extLst>
                    <a:ext uri="{9D8B030D-6E8A-4147-A177-3AD203B41FA5}">
                      <a16:colId xmlns:a16="http://schemas.microsoft.com/office/drawing/2014/main" val="115557170"/>
                    </a:ext>
                  </a:extLst>
                </a:gridCol>
              </a:tblGrid>
              <a:tr h="263986">
                <a:tc>
                  <a:txBody>
                    <a:bodyPr/>
                    <a:lstStyle/>
                    <a:p>
                      <a:pPr marL="0" marR="0">
                        <a:lnSpc>
                          <a:spcPct val="107000"/>
                        </a:lnSpc>
                        <a:spcBef>
                          <a:spcPts val="0"/>
                        </a:spcBef>
                        <a:spcAft>
                          <a:spcPts val="0"/>
                        </a:spcAft>
                      </a:pPr>
                      <a:r>
                        <a:rPr lang="en-US" sz="1800" dirty="0">
                          <a:effectLst/>
                        </a:rPr>
                        <a:t>Partition 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err="1">
                          <a:effectLst/>
                        </a:rPr>
                        <a:t>middleschoolstudents</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166128593"/>
                  </a:ext>
                </a:extLst>
              </a:tr>
              <a:tr h="263986">
                <a:tc>
                  <a:txBody>
                    <a:bodyPr/>
                    <a:lstStyle/>
                    <a:p>
                      <a:pPr marL="0" marR="0">
                        <a:lnSpc>
                          <a:spcPct val="107000"/>
                        </a:lnSpc>
                        <a:spcBef>
                          <a:spcPts val="0"/>
                        </a:spcBef>
                        <a:spcAft>
                          <a:spcPts val="0"/>
                        </a:spcAft>
                      </a:pPr>
                      <a:r>
                        <a:rPr lang="en-US" sz="1800" dirty="0">
                          <a:effectLst/>
                        </a:rPr>
                        <a:t>Row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effectLst/>
                        </a:rPr>
                        <a:t>237548902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684715553"/>
                  </a:ext>
                </a:extLst>
              </a:tr>
              <a:tr h="263986">
                <a:tc>
                  <a:txBody>
                    <a:bodyPr/>
                    <a:lstStyle/>
                    <a:p>
                      <a:pPr marL="0" marR="0">
                        <a:lnSpc>
                          <a:spcPct val="107000"/>
                        </a:lnSpc>
                        <a:spcBef>
                          <a:spcPts val="0"/>
                        </a:spcBef>
                        <a:spcAft>
                          <a:spcPts val="0"/>
                        </a:spcAft>
                      </a:pPr>
                      <a:r>
                        <a:rPr lang="en-US" sz="1800" dirty="0">
                          <a:effectLst/>
                        </a:rPr>
                        <a:t>First name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Emilia</a:t>
                      </a:r>
                    </a:p>
                  </a:txBody>
                  <a:tcPr marL="68580" marR="68580" marT="0" marB="0" anchor="ctr"/>
                </a:tc>
                <a:extLst>
                  <a:ext uri="{0D108BD9-81ED-4DB2-BD59-A6C34878D82A}">
                    <a16:rowId xmlns:a16="http://schemas.microsoft.com/office/drawing/2014/main" val="3824470229"/>
                  </a:ext>
                </a:extLst>
              </a:tr>
              <a:tr h="263986">
                <a:tc>
                  <a:txBody>
                    <a:bodyPr/>
                    <a:lstStyle/>
                    <a:p>
                      <a:pPr marL="0" marR="0">
                        <a:lnSpc>
                          <a:spcPct val="107000"/>
                        </a:lnSpc>
                        <a:spcBef>
                          <a:spcPts val="0"/>
                        </a:spcBef>
                        <a:spcAft>
                          <a:spcPts val="0"/>
                        </a:spcAft>
                      </a:pPr>
                      <a:r>
                        <a:rPr lang="en-US" sz="1800" dirty="0">
                          <a:effectLst/>
                        </a:rPr>
                        <a:t>Last name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effectLst/>
                        </a:rPr>
                        <a:t>McCarty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251021466"/>
                  </a:ext>
                </a:extLst>
              </a:tr>
              <a:tr h="263986">
                <a:tc>
                  <a:txBody>
                    <a:bodyPr/>
                    <a:lstStyle/>
                    <a:p>
                      <a:pPr marL="0" marR="0">
                        <a:lnSpc>
                          <a:spcPct val="107000"/>
                        </a:lnSpc>
                        <a:spcBef>
                          <a:spcPts val="0"/>
                        </a:spcBef>
                        <a:spcAft>
                          <a:spcPts val="0"/>
                        </a:spcAft>
                      </a:pPr>
                      <a:r>
                        <a:rPr lang="en-US" sz="1800">
                          <a:effectLst/>
                        </a:rPr>
                        <a:t>Age</a:t>
                      </a:r>
                      <a:endParaRPr lang="en-US" sz="18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effectLst/>
                        </a:rPr>
                        <a:t>12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65570722"/>
                  </a:ext>
                </a:extLst>
              </a:tr>
              <a:tr h="263986">
                <a:tc>
                  <a:txBody>
                    <a:bodyPr/>
                    <a:lstStyle/>
                    <a:p>
                      <a:pPr marL="0" marR="0">
                        <a:lnSpc>
                          <a:spcPct val="107000"/>
                        </a:lnSpc>
                        <a:spcBef>
                          <a:spcPts val="0"/>
                        </a:spcBef>
                        <a:spcAft>
                          <a:spcPts val="0"/>
                        </a:spcAft>
                      </a:pPr>
                      <a:r>
                        <a:rPr lang="en-US" sz="1800">
                          <a:effectLst/>
                        </a:rPr>
                        <a:t>Sport</a:t>
                      </a:r>
                      <a:endParaRPr lang="en-US" sz="18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effectLst/>
                        </a:rPr>
                        <a:t>Tennis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747391381"/>
                  </a:ext>
                </a:extLst>
              </a:tr>
            </a:tbl>
          </a:graphicData>
        </a:graphic>
      </p:graphicFrame>
    </p:spTree>
    <p:extLst>
      <p:ext uri="{BB962C8B-B14F-4D97-AF65-F5344CB8AC3E}">
        <p14:creationId xmlns:p14="http://schemas.microsoft.com/office/powerpoint/2010/main" val="4124763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108-7BFF-4DBC-9461-37B8A30446AD}"/>
              </a:ext>
            </a:extLst>
          </p:cNvPr>
          <p:cNvSpPr>
            <a:spLocks noGrp="1"/>
          </p:cNvSpPr>
          <p:nvPr>
            <p:ph type="title"/>
          </p:nvPr>
        </p:nvSpPr>
        <p:spPr/>
        <p:txBody>
          <a:bodyPr/>
          <a:lstStyle/>
          <a:p>
            <a:r>
              <a:rPr lang="en-US" dirty="0"/>
              <a:t>Table services resource queries using OData</a:t>
            </a:r>
          </a:p>
        </p:txBody>
      </p:sp>
      <p:sp>
        <p:nvSpPr>
          <p:cNvPr id="4" name="Text Placeholder 3">
            <a:extLst>
              <a:ext uri="{FF2B5EF4-FFF2-40B4-BE49-F238E27FC236}">
                <a16:creationId xmlns:a16="http://schemas.microsoft.com/office/drawing/2014/main" id="{C6A759F5-9315-4312-A5E3-0F1D22CF6D8A}"/>
              </a:ext>
            </a:extLst>
          </p:cNvPr>
          <p:cNvSpPr>
            <a:spLocks noGrp="1"/>
          </p:cNvSpPr>
          <p:nvPr>
            <p:ph type="body" sz="quarter" idx="10"/>
          </p:nvPr>
        </p:nvSpPr>
        <p:spPr>
          <a:xfrm>
            <a:off x="593725" y="1445022"/>
            <a:ext cx="11018520" cy="430887"/>
          </a:xfrm>
        </p:spPr>
        <p:txBody>
          <a:bodyPr/>
          <a:lstStyle/>
          <a:p>
            <a:pPr marL="0" indent="0">
              <a:buNone/>
            </a:pPr>
            <a:r>
              <a:rPr lang="en-US" dirty="0">
                <a:latin typeface="Segoe UI" panose="020B0502040204020203" pitchFamily="34" charset="0"/>
                <a:cs typeface="Segoe UI" panose="020B0502040204020203" pitchFamily="34" charset="0"/>
                <a:hlinkClick r:id="rId2"/>
              </a:rPr>
              <a:t>https://[account].table.core.windows.net/table</a:t>
            </a:r>
            <a:endParaRPr lang="en-US" dirty="0">
              <a:latin typeface="Segoe UI" panose="020B0502040204020203" pitchFamily="34" charset="0"/>
              <a:cs typeface="Segoe UI" panose="020B0502040204020203" pitchFamily="34" charset="0"/>
            </a:endParaRPr>
          </a:p>
        </p:txBody>
      </p:sp>
      <p:graphicFrame>
        <p:nvGraphicFramePr>
          <p:cNvPr id="5" name="Table 4" descr="Shows common OData queries in the context of Azure Storage Tables. Table has two columns, &quot;Operation&quot; and &quot;OData Query&quot;. ">
            <a:extLst>
              <a:ext uri="{FF2B5EF4-FFF2-40B4-BE49-F238E27FC236}">
                <a16:creationId xmlns:a16="http://schemas.microsoft.com/office/drawing/2014/main" id="{01A1E58E-CF7E-4A56-8553-F6D429CCCCC7}"/>
              </a:ext>
            </a:extLst>
          </p:cNvPr>
          <p:cNvGraphicFramePr>
            <a:graphicFrameLocks noGrp="1"/>
          </p:cNvGraphicFramePr>
          <p:nvPr>
            <p:extLst>
              <p:ext uri="{D42A27DB-BD31-4B8C-83A1-F6EECF244321}">
                <p14:modId xmlns:p14="http://schemas.microsoft.com/office/powerpoint/2010/main" val="1503275158"/>
              </p:ext>
            </p:extLst>
          </p:nvPr>
        </p:nvGraphicFramePr>
        <p:xfrm>
          <a:off x="588263" y="2637981"/>
          <a:ext cx="11018520" cy="2707740"/>
        </p:xfrm>
        <a:graphic>
          <a:graphicData uri="http://schemas.openxmlformats.org/drawingml/2006/table">
            <a:tbl>
              <a:tblPr firstRow="1" firstCol="1">
                <a:tableStyleId>{793D81CF-94F2-401A-BA57-92F5A7B2D0C5}</a:tableStyleId>
              </a:tblPr>
              <a:tblGrid>
                <a:gridCol w="6213981">
                  <a:extLst>
                    <a:ext uri="{9D8B030D-6E8A-4147-A177-3AD203B41FA5}">
                      <a16:colId xmlns:a16="http://schemas.microsoft.com/office/drawing/2014/main" val="1765491183"/>
                    </a:ext>
                  </a:extLst>
                </a:gridCol>
                <a:gridCol w="4804539">
                  <a:extLst>
                    <a:ext uri="{9D8B030D-6E8A-4147-A177-3AD203B41FA5}">
                      <a16:colId xmlns:a16="http://schemas.microsoft.com/office/drawing/2014/main" val="3719127204"/>
                    </a:ext>
                  </a:extLst>
                </a:gridCol>
              </a:tblGrid>
              <a:tr h="541548">
                <a:tc>
                  <a:txBody>
                    <a:bodyPr/>
                    <a:lstStyle/>
                    <a:p>
                      <a:pPr marL="0" marR="0">
                        <a:lnSpc>
                          <a:spcPct val="107000"/>
                        </a:lnSpc>
                        <a:spcBef>
                          <a:spcPts val="0"/>
                        </a:spcBef>
                        <a:spcAft>
                          <a:spcPts val="0"/>
                        </a:spcAft>
                      </a:pPr>
                      <a:r>
                        <a:rPr lang="en-US" sz="1800" dirty="0">
                          <a:effectLst/>
                        </a:rPr>
                        <a:t>Operation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tc>
                  <a:txBody>
                    <a:bodyPr/>
                    <a:lstStyle/>
                    <a:p>
                      <a:pPr marL="0" marR="0">
                        <a:lnSpc>
                          <a:spcPct val="107000"/>
                        </a:lnSpc>
                        <a:spcBef>
                          <a:spcPts val="0"/>
                        </a:spcBef>
                        <a:spcAft>
                          <a:spcPts val="0"/>
                        </a:spcAft>
                      </a:pPr>
                      <a:r>
                        <a:rPr lang="en-US" sz="1800" dirty="0">
                          <a:effectLst/>
                        </a:rPr>
                        <a:t>OData Query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extLst>
                  <a:ext uri="{0D108BD9-81ED-4DB2-BD59-A6C34878D82A}">
                    <a16:rowId xmlns:a16="http://schemas.microsoft.com/office/drawing/2014/main" val="2909472416"/>
                  </a:ext>
                </a:extLst>
              </a:tr>
              <a:tr h="541548">
                <a:tc>
                  <a:txBody>
                    <a:bodyPr/>
                    <a:lstStyle/>
                    <a:p>
                      <a:pPr marL="0" marR="0">
                        <a:lnSpc>
                          <a:spcPct val="107000"/>
                        </a:lnSpc>
                        <a:spcBef>
                          <a:spcPts val="0"/>
                        </a:spcBef>
                        <a:spcAft>
                          <a:spcPts val="0"/>
                        </a:spcAft>
                      </a:pPr>
                      <a:r>
                        <a:rPr lang="en-US" sz="1800" dirty="0">
                          <a:effectLst/>
                        </a:rPr>
                        <a:t>Get an entity by a partition and row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tc>
                  <a:txBody>
                    <a:bodyPr/>
                    <a:lstStyle/>
                    <a:p>
                      <a:pPr marL="0" marR="0">
                        <a:lnSpc>
                          <a:spcPct val="107000"/>
                        </a:lnSpc>
                        <a:spcBef>
                          <a:spcPts val="0"/>
                        </a:spcBef>
                        <a:spcAft>
                          <a:spcPts val="0"/>
                        </a:spcAft>
                      </a:pPr>
                      <a:r>
                        <a:rPr lang="en-US" sz="1800" dirty="0">
                          <a:effectLst/>
                        </a:rPr>
                        <a:t>[GET] /table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extLst>
                  <a:ext uri="{0D108BD9-81ED-4DB2-BD59-A6C34878D82A}">
                    <a16:rowId xmlns:a16="http://schemas.microsoft.com/office/drawing/2014/main" val="1076869230"/>
                  </a:ext>
                </a:extLst>
              </a:tr>
              <a:tr h="541548">
                <a:tc>
                  <a:txBody>
                    <a:bodyPr/>
                    <a:lstStyle/>
                    <a:p>
                      <a:pPr marL="0" marR="0">
                        <a:lnSpc>
                          <a:spcPct val="107000"/>
                        </a:lnSpc>
                        <a:spcBef>
                          <a:spcPts val="0"/>
                        </a:spcBef>
                        <a:spcAft>
                          <a:spcPts val="0"/>
                        </a:spcAft>
                      </a:pPr>
                      <a:r>
                        <a:rPr lang="en-US" sz="1800" dirty="0">
                          <a:effectLst/>
                        </a:rPr>
                        <a:t>Query a table for entities that match an expression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tc>
                  <a:txBody>
                    <a:bodyPr/>
                    <a:lstStyle/>
                    <a:p>
                      <a:pPr marL="0" marR="0">
                        <a:lnSpc>
                          <a:spcPct val="107000"/>
                        </a:lnSpc>
                        <a:spcBef>
                          <a:spcPts val="0"/>
                        </a:spcBef>
                        <a:spcAft>
                          <a:spcPts val="0"/>
                        </a:spcAft>
                      </a:pPr>
                      <a:r>
                        <a:rPr lang="en-US" sz="1800" dirty="0">
                          <a:effectLst/>
                        </a:rPr>
                        <a:t>[GET] /table?$filter=[query expression]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extLst>
                  <a:ext uri="{0D108BD9-81ED-4DB2-BD59-A6C34878D82A}">
                    <a16:rowId xmlns:a16="http://schemas.microsoft.com/office/drawing/2014/main" val="2279715658"/>
                  </a:ext>
                </a:extLst>
              </a:tr>
              <a:tr h="541548">
                <a:tc>
                  <a:txBody>
                    <a:bodyPr/>
                    <a:lstStyle/>
                    <a:p>
                      <a:pPr marL="0" marR="0">
                        <a:lnSpc>
                          <a:spcPct val="107000"/>
                        </a:lnSpc>
                        <a:spcBef>
                          <a:spcPts val="0"/>
                        </a:spcBef>
                        <a:spcAft>
                          <a:spcPts val="0"/>
                        </a:spcAft>
                      </a:pPr>
                      <a:r>
                        <a:rPr lang="en-US" sz="1800" dirty="0">
                          <a:effectLst/>
                        </a:rPr>
                        <a:t>Delete an entity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tc>
                  <a:txBody>
                    <a:bodyPr/>
                    <a:lstStyle/>
                    <a:p>
                      <a:pPr marL="0" marR="0">
                        <a:lnSpc>
                          <a:spcPct val="107000"/>
                        </a:lnSpc>
                        <a:spcBef>
                          <a:spcPts val="0"/>
                        </a:spcBef>
                        <a:spcAft>
                          <a:spcPts val="0"/>
                        </a:spcAft>
                      </a:pPr>
                      <a:r>
                        <a:rPr lang="en-US" sz="1800" dirty="0">
                          <a:effectLst/>
                        </a:rPr>
                        <a:t>[DELETE] /table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extLst>
                  <a:ext uri="{0D108BD9-81ED-4DB2-BD59-A6C34878D82A}">
                    <a16:rowId xmlns:a16="http://schemas.microsoft.com/office/drawing/2014/main" val="1953828250"/>
                  </a:ext>
                </a:extLst>
              </a:tr>
              <a:tr h="541548">
                <a:tc>
                  <a:txBody>
                    <a:bodyPr/>
                    <a:lstStyle/>
                    <a:p>
                      <a:pPr marL="0" marR="0">
                        <a:lnSpc>
                          <a:spcPct val="107000"/>
                        </a:lnSpc>
                        <a:spcBef>
                          <a:spcPts val="0"/>
                        </a:spcBef>
                        <a:spcAft>
                          <a:spcPts val="0"/>
                        </a:spcAft>
                      </a:pPr>
                      <a:r>
                        <a:rPr lang="en-US" sz="1800" dirty="0">
                          <a:effectLst/>
                        </a:rPr>
                        <a:t>Insert or replace an entity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tc>
                  <a:txBody>
                    <a:bodyPr/>
                    <a:lstStyle/>
                    <a:p>
                      <a:pPr marL="0" marR="0">
                        <a:lnSpc>
                          <a:spcPct val="107000"/>
                        </a:lnSpc>
                        <a:spcBef>
                          <a:spcPts val="0"/>
                        </a:spcBef>
                        <a:spcAft>
                          <a:spcPts val="0"/>
                        </a:spcAft>
                      </a:pPr>
                      <a:r>
                        <a:rPr lang="en-US" sz="1800" dirty="0">
                          <a:effectLst/>
                        </a:rPr>
                        <a:t>[PUT] /table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tc>
                <a:extLst>
                  <a:ext uri="{0D108BD9-81ED-4DB2-BD59-A6C34878D82A}">
                    <a16:rowId xmlns:a16="http://schemas.microsoft.com/office/drawing/2014/main" val="1080682750"/>
                  </a:ext>
                </a:extLst>
              </a:tr>
            </a:tbl>
          </a:graphicData>
        </a:graphic>
      </p:graphicFrame>
    </p:spTree>
    <p:extLst>
      <p:ext uri="{BB962C8B-B14F-4D97-AF65-F5344CB8AC3E}">
        <p14:creationId xmlns:p14="http://schemas.microsoft.com/office/powerpoint/2010/main" val="19618301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66EA-FAD2-4686-8FC1-5ACD5505328B}"/>
              </a:ext>
            </a:extLst>
          </p:cNvPr>
          <p:cNvSpPr>
            <a:spLocks noGrp="1"/>
          </p:cNvSpPr>
          <p:nvPr>
            <p:ph type="title"/>
          </p:nvPr>
        </p:nvSpPr>
        <p:spPr/>
        <p:txBody>
          <a:bodyPr/>
          <a:lstStyle/>
          <a:p>
            <a:r>
              <a:rPr lang="en-US" dirty="0"/>
              <a:t>Query time out and pagination</a:t>
            </a:r>
          </a:p>
        </p:txBody>
      </p:sp>
      <p:sp>
        <p:nvSpPr>
          <p:cNvPr id="3" name="Text Placeholder 2">
            <a:extLst>
              <a:ext uri="{FF2B5EF4-FFF2-40B4-BE49-F238E27FC236}">
                <a16:creationId xmlns:a16="http://schemas.microsoft.com/office/drawing/2014/main" id="{2A7F5D74-19F4-4D3E-97CE-D0AA164B31F0}"/>
              </a:ext>
            </a:extLst>
          </p:cNvPr>
          <p:cNvSpPr>
            <a:spLocks noGrp="1"/>
          </p:cNvSpPr>
          <p:nvPr>
            <p:ph type="body" sz="quarter" idx="10"/>
          </p:nvPr>
        </p:nvSpPr>
        <p:spPr>
          <a:xfrm>
            <a:off x="584200" y="1435497"/>
            <a:ext cx="11018520" cy="2055947"/>
          </a:xfrm>
        </p:spPr>
        <p:txBody>
          <a:bodyPr/>
          <a:lstStyle/>
          <a:p>
            <a:r>
              <a:rPr lang="en-US" dirty="0">
                <a:latin typeface="Segoe UI" panose="020B0502040204020203" pitchFamily="34" charset="0"/>
                <a:cs typeface="Segoe UI" panose="020B0502040204020203" pitchFamily="34" charset="0"/>
              </a:rPr>
              <a:t>Queries for tables or entities can return a maximum of 1,000 items at a time</a:t>
            </a:r>
          </a:p>
          <a:p>
            <a:pPr lvl="1"/>
            <a:r>
              <a:rPr lang="en-US" dirty="0">
                <a:latin typeface="Segoe UI" panose="020B0502040204020203" pitchFamily="34" charset="0"/>
                <a:cs typeface="Segoe UI" panose="020B0502040204020203" pitchFamily="34" charset="0"/>
              </a:rPr>
              <a:t>If you need more, you will need to reissue the query with a pointer indicating where to start the next batch of results</a:t>
            </a:r>
          </a:p>
          <a:p>
            <a:r>
              <a:rPr lang="en-US" dirty="0">
                <a:latin typeface="Segoe UI" panose="020B0502040204020203" pitchFamily="34" charset="0"/>
                <a:cs typeface="Segoe UI" panose="020B0502040204020203" pitchFamily="34" charset="0"/>
              </a:rPr>
              <a:t>Table service provides headers to reissue queries</a:t>
            </a:r>
          </a:p>
        </p:txBody>
      </p:sp>
    </p:spTree>
    <p:extLst>
      <p:ext uri="{BB962C8B-B14F-4D97-AF65-F5344CB8AC3E}">
        <p14:creationId xmlns:p14="http://schemas.microsoft.com/office/powerpoint/2010/main" val="4041777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Table storage</a:t>
            </a:r>
          </a:p>
          <a:p>
            <a:pPr marL="342900" indent="-342900">
              <a:buFont typeface="Arial" panose="020B0604020202020204" pitchFamily="34" charset="0"/>
              <a:buChar char="•"/>
            </a:pPr>
            <a:r>
              <a:rPr lang="en-US" dirty="0"/>
              <a:t>Authorization in Azure Storage</a:t>
            </a:r>
          </a:p>
          <a:p>
            <a:pPr marL="342900" indent="-342900">
              <a:buFont typeface="Arial" panose="020B0604020202020204" pitchFamily="34" charset="0"/>
              <a:buChar char="•"/>
            </a:pPr>
            <a:r>
              <a:rPr lang="en-US" dirty="0"/>
              <a:t>Table service REST API</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66EA-FAD2-4686-8FC1-5ACD5505328B}"/>
              </a:ext>
            </a:extLst>
          </p:cNvPr>
          <p:cNvSpPr>
            <a:spLocks noGrp="1"/>
          </p:cNvSpPr>
          <p:nvPr>
            <p:ph type="title"/>
          </p:nvPr>
        </p:nvSpPr>
        <p:spPr/>
        <p:txBody>
          <a:bodyPr/>
          <a:lstStyle/>
          <a:p>
            <a:r>
              <a:rPr lang="en-US" dirty="0"/>
              <a:t>Query time out and pagination headers</a:t>
            </a:r>
          </a:p>
        </p:txBody>
      </p:sp>
      <p:graphicFrame>
        <p:nvGraphicFramePr>
          <p:cNvPr id="4" name="Table 3" descr="Table with two columns, &quot;Continuation token header&quot; and &quot;Description&quot;. The first row shows, &quot;x-ms-continuation-NextTableName&quot;, and &quot;This header is returned in the context of a Query Tables operation. If the list of tables returned is not complete, a hash of the name of the next table in the list is included in the continuation token header.&quot;&#10;">
            <a:extLst>
              <a:ext uri="{FF2B5EF4-FFF2-40B4-BE49-F238E27FC236}">
                <a16:creationId xmlns:a16="http://schemas.microsoft.com/office/drawing/2014/main" id="{96A5BDE7-7FB9-4B5A-A3A5-3C374BC98856}"/>
              </a:ext>
            </a:extLst>
          </p:cNvPr>
          <p:cNvGraphicFramePr>
            <a:graphicFrameLocks noGrp="1"/>
          </p:cNvGraphicFramePr>
          <p:nvPr>
            <p:extLst>
              <p:ext uri="{D42A27DB-BD31-4B8C-83A1-F6EECF244321}">
                <p14:modId xmlns:p14="http://schemas.microsoft.com/office/powerpoint/2010/main" val="3172692806"/>
              </p:ext>
            </p:extLst>
          </p:nvPr>
        </p:nvGraphicFramePr>
        <p:xfrm>
          <a:off x="609600" y="2048448"/>
          <a:ext cx="10972800" cy="3657600"/>
        </p:xfrm>
        <a:graphic>
          <a:graphicData uri="http://schemas.openxmlformats.org/drawingml/2006/table">
            <a:tbl>
              <a:tblPr firstRow="1" firstCol="1">
                <a:tableStyleId>{793D81CF-94F2-401A-BA57-92F5A7B2D0C5}</a:tableStyleId>
              </a:tblPr>
              <a:tblGrid>
                <a:gridCol w="4149846">
                  <a:extLst>
                    <a:ext uri="{9D8B030D-6E8A-4147-A177-3AD203B41FA5}">
                      <a16:colId xmlns:a16="http://schemas.microsoft.com/office/drawing/2014/main" val="4022573588"/>
                    </a:ext>
                  </a:extLst>
                </a:gridCol>
                <a:gridCol w="6822954">
                  <a:extLst>
                    <a:ext uri="{9D8B030D-6E8A-4147-A177-3AD203B41FA5}">
                      <a16:colId xmlns:a16="http://schemas.microsoft.com/office/drawing/2014/main" val="549371248"/>
                    </a:ext>
                  </a:extLst>
                </a:gridCol>
              </a:tblGrid>
              <a:tr h="275505">
                <a:tc>
                  <a:txBody>
                    <a:bodyPr/>
                    <a:lstStyle/>
                    <a:p>
                      <a:pPr algn="ctr"/>
                      <a:r>
                        <a:rPr lang="en-US" sz="1800" dirty="0">
                          <a:effectLst/>
                        </a:rPr>
                        <a:t>Continuation token header</a:t>
                      </a:r>
                    </a:p>
                  </a:txBody>
                  <a:tcPr marL="45720" marR="45720" anchor="ctr"/>
                </a:tc>
                <a:tc>
                  <a:txBody>
                    <a:bodyPr/>
                    <a:lstStyle/>
                    <a:p>
                      <a:pPr algn="ctr"/>
                      <a:r>
                        <a:rPr lang="en-US" sz="1800" dirty="0">
                          <a:effectLst/>
                        </a:rPr>
                        <a:t>Description</a:t>
                      </a:r>
                    </a:p>
                  </a:txBody>
                  <a:tcPr marL="45720" marR="45720" anchor="ctr"/>
                </a:tc>
                <a:extLst>
                  <a:ext uri="{0D108BD9-81ED-4DB2-BD59-A6C34878D82A}">
                    <a16:rowId xmlns:a16="http://schemas.microsoft.com/office/drawing/2014/main" val="2980751601"/>
                  </a:ext>
                </a:extLst>
              </a:tr>
              <a:tr h="895390">
                <a:tc>
                  <a:txBody>
                    <a:bodyPr/>
                    <a:lstStyle/>
                    <a:p>
                      <a:r>
                        <a:rPr lang="en-US" sz="1800" dirty="0">
                          <a:effectLst/>
                        </a:rPr>
                        <a:t>x-</a:t>
                      </a:r>
                      <a:r>
                        <a:rPr lang="en-US" sz="1800" dirty="0" err="1">
                          <a:effectLst/>
                        </a:rPr>
                        <a:t>ms</a:t>
                      </a:r>
                      <a:r>
                        <a:rPr lang="en-US" sz="1800" dirty="0">
                          <a:effectLst/>
                        </a:rPr>
                        <a:t>-continuation-</a:t>
                      </a:r>
                      <a:r>
                        <a:rPr lang="en-US" sz="1800" dirty="0" err="1">
                          <a:effectLst/>
                        </a:rPr>
                        <a:t>NextTableName</a:t>
                      </a:r>
                      <a:endParaRPr lang="en-US" sz="1800" dirty="0">
                        <a:effectLst/>
                      </a:endParaRPr>
                    </a:p>
                  </a:txBody>
                  <a:tcPr marL="45720" marR="45720" anchor="ctr"/>
                </a:tc>
                <a:tc>
                  <a:txBody>
                    <a:bodyPr/>
                    <a:lstStyle/>
                    <a:p>
                      <a:r>
                        <a:rPr lang="en-US" sz="1800" dirty="0">
                          <a:effectLst/>
                        </a:rPr>
                        <a:t>This header is returned in the context of a Query Tables operation. If the list of tables returned is not complete, a hash of the name of the next table in the list is included in the continuation token header.</a:t>
                      </a:r>
                    </a:p>
                  </a:txBody>
                  <a:tcPr marL="45720" marR="45720" anchor="ctr"/>
                </a:tc>
                <a:extLst>
                  <a:ext uri="{0D108BD9-81ED-4DB2-BD59-A6C34878D82A}">
                    <a16:rowId xmlns:a16="http://schemas.microsoft.com/office/drawing/2014/main" val="1373227768"/>
                  </a:ext>
                </a:extLst>
              </a:tr>
              <a:tr h="688762">
                <a:tc>
                  <a:txBody>
                    <a:bodyPr/>
                    <a:lstStyle/>
                    <a:p>
                      <a:r>
                        <a:rPr lang="en-US" sz="1800">
                          <a:effectLst/>
                        </a:rPr>
                        <a:t>x-ms-continuation-NextPartitionKey</a:t>
                      </a:r>
                    </a:p>
                  </a:txBody>
                  <a:tcPr marL="45720" marR="45720" anchor="ctr"/>
                </a:tc>
                <a:tc>
                  <a:txBody>
                    <a:bodyPr/>
                    <a:lstStyle/>
                    <a:p>
                      <a:r>
                        <a:rPr lang="en-US" sz="1800">
                          <a:effectLst/>
                        </a:rPr>
                        <a:t>This header is returned in the context of a Query Entities operation. The header contains a hash of the next partition key to be returned in a subsequent query against the table.</a:t>
                      </a:r>
                    </a:p>
                  </a:txBody>
                  <a:tcPr marL="45720" marR="45720" anchor="ctr"/>
                </a:tc>
                <a:extLst>
                  <a:ext uri="{0D108BD9-81ED-4DB2-BD59-A6C34878D82A}">
                    <a16:rowId xmlns:a16="http://schemas.microsoft.com/office/drawing/2014/main" val="1672705326"/>
                  </a:ext>
                </a:extLst>
              </a:tr>
              <a:tr h="895390">
                <a:tc>
                  <a:txBody>
                    <a:bodyPr/>
                    <a:lstStyle/>
                    <a:p>
                      <a:r>
                        <a:rPr lang="en-US" sz="1800">
                          <a:effectLst/>
                        </a:rPr>
                        <a:t>x-ms-continuation-NextRowKey</a:t>
                      </a:r>
                    </a:p>
                  </a:txBody>
                  <a:tcPr marL="45720" marR="45720" anchor="ctr"/>
                </a:tc>
                <a:tc>
                  <a:txBody>
                    <a:bodyPr/>
                    <a:lstStyle/>
                    <a:p>
                      <a:r>
                        <a:rPr lang="en-US" sz="1800" dirty="0">
                          <a:effectLst/>
                        </a:rPr>
                        <a:t>This header is returned in the context of a Query Entities operation. The header contains a hash of the next row key to be returned in a subsequent query against the table. Note that in some instances, x-</a:t>
                      </a:r>
                      <a:r>
                        <a:rPr lang="en-US" sz="1800" dirty="0" err="1">
                          <a:effectLst/>
                        </a:rPr>
                        <a:t>ms</a:t>
                      </a:r>
                      <a:r>
                        <a:rPr lang="en-US" sz="1800" dirty="0">
                          <a:effectLst/>
                        </a:rPr>
                        <a:t>-continuation-</a:t>
                      </a:r>
                      <a:r>
                        <a:rPr lang="en-US" sz="1800" dirty="0" err="1">
                          <a:effectLst/>
                        </a:rPr>
                        <a:t>NextRowKey</a:t>
                      </a:r>
                      <a:r>
                        <a:rPr lang="en-US" sz="1800" dirty="0">
                          <a:effectLst/>
                        </a:rPr>
                        <a:t> may be null.</a:t>
                      </a:r>
                    </a:p>
                  </a:txBody>
                  <a:tcPr marL="45720" marR="45720" anchor="ctr"/>
                </a:tc>
                <a:extLst>
                  <a:ext uri="{0D108BD9-81ED-4DB2-BD59-A6C34878D82A}">
                    <a16:rowId xmlns:a16="http://schemas.microsoft.com/office/drawing/2014/main" val="3637880459"/>
                  </a:ext>
                </a:extLst>
              </a:tr>
            </a:tbl>
          </a:graphicData>
        </a:graphic>
      </p:graphicFrame>
    </p:spTree>
    <p:extLst>
      <p:ext uri="{BB962C8B-B14F-4D97-AF65-F5344CB8AC3E}">
        <p14:creationId xmlns:p14="http://schemas.microsoft.com/office/powerpoint/2010/main" val="20405488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Accessing Storage tables with the .NET SDK</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a:xfrm>
            <a:off x="588263" y="1446213"/>
            <a:ext cx="11018520" cy="1785104"/>
          </a:xfrm>
        </p:spPr>
        <p:txBody>
          <a:bodyPr/>
          <a:lstStyle/>
          <a:p>
            <a:r>
              <a:rPr lang="en-US" sz="2000" dirty="0"/>
              <a:t>var client = </a:t>
            </a:r>
            <a:r>
              <a:rPr lang="en-US" sz="2000" dirty="0" err="1"/>
              <a:t>account.CreateCloudTableClient</a:t>
            </a:r>
            <a:r>
              <a:rPr lang="en-US" sz="2000" dirty="0"/>
              <a:t>();</a:t>
            </a:r>
          </a:p>
          <a:p>
            <a:endParaRPr lang="en-US" sz="2000" dirty="0"/>
          </a:p>
          <a:p>
            <a:r>
              <a:rPr lang="en-US" sz="2000" dirty="0" err="1"/>
              <a:t>var</a:t>
            </a:r>
            <a:r>
              <a:rPr lang="en-US" sz="2000" dirty="0"/>
              <a:t> table = </a:t>
            </a:r>
            <a:r>
              <a:rPr lang="en-US" sz="2000" dirty="0" err="1"/>
              <a:t>client.GetTableReference</a:t>
            </a:r>
            <a:r>
              <a:rPr lang="en-US" sz="2000" dirty="0"/>
              <a:t>("people");</a:t>
            </a:r>
          </a:p>
          <a:p>
            <a:endParaRPr lang="en-US" sz="2000" dirty="0"/>
          </a:p>
          <a:p>
            <a:r>
              <a:rPr lang="en-US" sz="2000" dirty="0"/>
              <a:t>await </a:t>
            </a:r>
            <a:r>
              <a:rPr lang="en-US" sz="2000" dirty="0" err="1"/>
              <a:t>table.CreateIfNotExistsAsync</a:t>
            </a:r>
            <a:r>
              <a:rPr lang="en-US" sz="2000" dirty="0"/>
              <a:t>();</a:t>
            </a:r>
          </a:p>
        </p:txBody>
      </p:sp>
    </p:spTree>
    <p:extLst>
      <p:ext uri="{BB962C8B-B14F-4D97-AF65-F5344CB8AC3E}">
        <p14:creationId xmlns:p14="http://schemas.microsoft.com/office/powerpoint/2010/main" val="17851102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Implementing </a:t>
            </a:r>
            <a:r>
              <a:rPr lang="en-US" dirty="0" err="1"/>
              <a:t>TableEntity</a:t>
            </a:r>
            <a:r>
              <a:rPr lang="en-US" dirty="0"/>
              <a:t> class</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a:xfrm>
            <a:off x="588263" y="1446213"/>
            <a:ext cx="11018520" cy="4370427"/>
          </a:xfrm>
        </p:spPr>
        <p:txBody>
          <a:bodyPr/>
          <a:lstStyle/>
          <a:p>
            <a:r>
              <a:rPr lang="en-US" sz="2000" dirty="0"/>
              <a:t>public class </a:t>
            </a:r>
            <a:r>
              <a:rPr lang="en-US" sz="2000" dirty="0" err="1"/>
              <a:t>CustomerEntity</a:t>
            </a:r>
            <a:r>
              <a:rPr lang="en-US" sz="2000" dirty="0"/>
              <a:t> : </a:t>
            </a:r>
            <a:r>
              <a:rPr lang="en-US" sz="2000" dirty="0" err="1"/>
              <a:t>TableEntity</a:t>
            </a:r>
            <a:endParaRPr lang="en-US" sz="2000" dirty="0"/>
          </a:p>
          <a:p>
            <a:r>
              <a:rPr lang="en-US" sz="2000" dirty="0"/>
              <a:t>{</a:t>
            </a:r>
          </a:p>
          <a:p>
            <a:r>
              <a:rPr lang="en-US" sz="2000" dirty="0"/>
              <a:t>	public </a:t>
            </a:r>
            <a:r>
              <a:rPr lang="en-US" sz="2000" dirty="0" err="1"/>
              <a:t>CustomerEntity</a:t>
            </a:r>
            <a:r>
              <a:rPr lang="en-US" sz="2000" dirty="0"/>
              <a:t>(string </a:t>
            </a:r>
            <a:r>
              <a:rPr lang="en-US" sz="2000" dirty="0" err="1"/>
              <a:t>lastName</a:t>
            </a:r>
            <a:r>
              <a:rPr lang="en-US" sz="2000" dirty="0"/>
              <a:t>, string </a:t>
            </a:r>
            <a:r>
              <a:rPr lang="en-US" sz="2000" dirty="0" err="1"/>
              <a:t>firstName</a:t>
            </a:r>
            <a:r>
              <a:rPr lang="en-US" sz="2000" dirty="0"/>
              <a:t>)</a:t>
            </a:r>
          </a:p>
          <a:p>
            <a:r>
              <a:rPr lang="en-US" sz="2000" dirty="0"/>
              <a:t>	{</a:t>
            </a:r>
          </a:p>
          <a:p>
            <a:r>
              <a:rPr lang="en-US" sz="2000" dirty="0"/>
              <a:t>		</a:t>
            </a:r>
            <a:r>
              <a:rPr lang="en-US" sz="2000" dirty="0" err="1"/>
              <a:t>this.PartitionKey</a:t>
            </a:r>
            <a:r>
              <a:rPr lang="en-US" sz="2000" dirty="0"/>
              <a:t> = </a:t>
            </a:r>
            <a:r>
              <a:rPr lang="en-US" sz="2000" dirty="0" err="1"/>
              <a:t>lastName</a:t>
            </a:r>
            <a:r>
              <a:rPr lang="en-US" sz="2000" dirty="0"/>
              <a:t>;</a:t>
            </a:r>
          </a:p>
          <a:p>
            <a:r>
              <a:rPr lang="en-US" sz="2000" dirty="0"/>
              <a:t>		</a:t>
            </a:r>
            <a:r>
              <a:rPr lang="en-US" sz="2000" dirty="0" err="1"/>
              <a:t>this.RowKey</a:t>
            </a:r>
            <a:r>
              <a:rPr lang="en-US" sz="2000" dirty="0"/>
              <a:t> = </a:t>
            </a:r>
            <a:r>
              <a:rPr lang="en-US" sz="2000" dirty="0" err="1"/>
              <a:t>firstName</a:t>
            </a:r>
            <a:r>
              <a:rPr lang="en-US" sz="2000" dirty="0"/>
              <a:t>;</a:t>
            </a:r>
          </a:p>
          <a:p>
            <a:r>
              <a:rPr lang="en-US" sz="2000" dirty="0"/>
              <a:t>	}</a:t>
            </a:r>
          </a:p>
          <a:p>
            <a:endParaRPr lang="en-US" sz="2000" dirty="0"/>
          </a:p>
          <a:p>
            <a:r>
              <a:rPr lang="en-US" sz="2000" dirty="0"/>
              <a:t>	public </a:t>
            </a:r>
            <a:r>
              <a:rPr lang="en-US" sz="2000" dirty="0" err="1"/>
              <a:t>CustomerEntity</a:t>
            </a:r>
            <a:r>
              <a:rPr lang="en-US" sz="2000" dirty="0"/>
              <a:t>() { }</a:t>
            </a:r>
          </a:p>
          <a:p>
            <a:r>
              <a:rPr lang="en-US" sz="2000" dirty="0"/>
              <a:t>	public string Email { get; set; }</a:t>
            </a:r>
          </a:p>
          <a:p>
            <a:r>
              <a:rPr lang="en-US" sz="2000" dirty="0"/>
              <a:t>	public string </a:t>
            </a:r>
            <a:r>
              <a:rPr lang="en-US" sz="2000" dirty="0" err="1"/>
              <a:t>PhoneNumber</a:t>
            </a:r>
            <a:r>
              <a:rPr lang="en-US" sz="2000" dirty="0"/>
              <a:t> { get; set; }</a:t>
            </a:r>
          </a:p>
          <a:p>
            <a:r>
              <a:rPr lang="en-US" sz="2000" dirty="0"/>
              <a:t>}</a:t>
            </a:r>
          </a:p>
        </p:txBody>
      </p:sp>
    </p:spTree>
    <p:extLst>
      <p:ext uri="{BB962C8B-B14F-4D97-AF65-F5344CB8AC3E}">
        <p14:creationId xmlns:p14="http://schemas.microsoft.com/office/powerpoint/2010/main" val="3583977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Querying a table</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a:xfrm>
            <a:off x="588263" y="1446213"/>
            <a:ext cx="11018520" cy="3939540"/>
          </a:xfrm>
        </p:spPr>
        <p:txBody>
          <a:bodyPr/>
          <a:lstStyle/>
          <a:p>
            <a:r>
              <a:rPr lang="en-US" sz="2000" dirty="0" err="1"/>
              <a:t>var</a:t>
            </a:r>
            <a:r>
              <a:rPr lang="en-US" sz="2000" dirty="0"/>
              <a:t> condition = </a:t>
            </a:r>
            <a:r>
              <a:rPr lang="en-US" sz="2000" dirty="0" err="1"/>
              <a:t>TableQuery.GenerateFilterCondition</a:t>
            </a:r>
            <a:r>
              <a:rPr lang="en-US" sz="2000" dirty="0"/>
              <a:t>(</a:t>
            </a:r>
          </a:p>
          <a:p>
            <a:r>
              <a:rPr lang="en-US" sz="2000" dirty="0"/>
              <a:t>	"</a:t>
            </a:r>
            <a:r>
              <a:rPr lang="en-US" sz="2000" dirty="0" err="1"/>
              <a:t>PartitionKey</a:t>
            </a:r>
            <a:r>
              <a:rPr lang="en-US" sz="2000" dirty="0"/>
              <a:t>", </a:t>
            </a:r>
            <a:r>
              <a:rPr lang="en-US" sz="2000" dirty="0" err="1"/>
              <a:t>QueryComparisons.Equal</a:t>
            </a:r>
            <a:r>
              <a:rPr lang="en-US" sz="2000" dirty="0"/>
              <a:t>, "Doe“</a:t>
            </a:r>
          </a:p>
          <a:p>
            <a:r>
              <a:rPr lang="en-US" sz="2000" dirty="0"/>
              <a:t>);</a:t>
            </a:r>
          </a:p>
          <a:p>
            <a:r>
              <a:rPr lang="en-US" sz="2000" dirty="0" err="1"/>
              <a:t>var</a:t>
            </a:r>
            <a:r>
              <a:rPr lang="en-US" sz="2000" dirty="0"/>
              <a:t> query = new </a:t>
            </a:r>
            <a:r>
              <a:rPr lang="en-US" sz="2000" dirty="0" err="1"/>
              <a:t>TableQuery</a:t>
            </a:r>
            <a:r>
              <a:rPr lang="en-US" sz="2000" dirty="0"/>
              <a:t>&lt;</a:t>
            </a:r>
            <a:r>
              <a:rPr lang="en-US" sz="2000" dirty="0" err="1"/>
              <a:t>PersonEntity</a:t>
            </a:r>
            <a:r>
              <a:rPr lang="en-US" sz="2000" dirty="0"/>
              <a:t>&gt;().Where(condition);</a:t>
            </a:r>
          </a:p>
          <a:p>
            <a:endParaRPr lang="en-US" sz="2000" dirty="0"/>
          </a:p>
          <a:p>
            <a:r>
              <a:rPr lang="en-US" sz="2000" dirty="0"/>
              <a:t>foreach (</a:t>
            </a:r>
            <a:r>
              <a:rPr lang="en-US" sz="2000" dirty="0" err="1"/>
              <a:t>CustomerEntity</a:t>
            </a:r>
            <a:r>
              <a:rPr lang="en-US" sz="2000" dirty="0"/>
              <a:t> entity in </a:t>
            </a:r>
            <a:r>
              <a:rPr lang="en-US" sz="2000" dirty="0" err="1"/>
              <a:t>table.ExecuteQuery</a:t>
            </a:r>
            <a:r>
              <a:rPr lang="en-US" sz="2000" dirty="0"/>
              <a:t>(query))</a:t>
            </a:r>
          </a:p>
          <a:p>
            <a:r>
              <a:rPr lang="en-US" sz="2000" dirty="0"/>
              <a:t>{</a:t>
            </a:r>
          </a:p>
          <a:p>
            <a:r>
              <a:rPr lang="en-US" sz="2000" dirty="0"/>
              <a:t>	</a:t>
            </a:r>
            <a:r>
              <a:rPr lang="en-US" sz="2000" dirty="0" err="1"/>
              <a:t>Console.WriteLine</a:t>
            </a:r>
            <a:r>
              <a:rPr lang="en-US" sz="2000" dirty="0"/>
              <a:t>($"{</a:t>
            </a:r>
            <a:r>
              <a:rPr lang="en-US" sz="2000" dirty="0" err="1"/>
              <a:t>entity.RowKey</a:t>
            </a:r>
            <a:r>
              <a:rPr lang="en-US" sz="2000" dirty="0"/>
              <a:t>} {</a:t>
            </a:r>
            <a:r>
              <a:rPr lang="en-US" sz="2000" dirty="0" err="1"/>
              <a:t>entity.PartitionKey</a:t>
            </a:r>
            <a:r>
              <a:rPr lang="en-US" sz="2000" dirty="0"/>
              <a:t>} [Age: {</a:t>
            </a:r>
            <a:r>
              <a:rPr lang="en-US" sz="2000" dirty="0" err="1"/>
              <a:t>entity.Age</a:t>
            </a:r>
            <a:r>
              <a:rPr lang="en-US" sz="2000" dirty="0"/>
              <a:t>} | </a:t>
            </a:r>
            <a:r>
              <a:rPr lang="en-US" sz="2000" dirty="0" err="1"/>
              <a:t>IsRetired</a:t>
            </a:r>
            <a:r>
              <a:rPr lang="en-US" sz="2000" dirty="0"/>
              <a:t>: {</a:t>
            </a:r>
            <a:r>
              <a:rPr lang="en-US" sz="2000" dirty="0" err="1"/>
              <a:t>entity.IsRetired</a:t>
            </a:r>
            <a:r>
              <a:rPr lang="en-US" sz="2000" dirty="0"/>
              <a:t>} | Hometown: {</a:t>
            </a:r>
            <a:r>
              <a:rPr lang="en-US" sz="2000" dirty="0" err="1"/>
              <a:t>entity.Hometown</a:t>
            </a:r>
            <a:r>
              <a:rPr lang="en-US" sz="2000" dirty="0"/>
              <a:t>}]");</a:t>
            </a:r>
          </a:p>
          <a:p>
            <a:r>
              <a:rPr lang="en-US" sz="2000" dirty="0"/>
              <a:t>}</a:t>
            </a:r>
          </a:p>
          <a:p>
            <a:endParaRPr lang="en-US" sz="2000" dirty="0"/>
          </a:p>
        </p:txBody>
      </p:sp>
    </p:spTree>
    <p:extLst>
      <p:ext uri="{BB962C8B-B14F-4D97-AF65-F5344CB8AC3E}">
        <p14:creationId xmlns:p14="http://schemas.microsoft.com/office/powerpoint/2010/main" val="26249503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Inserting an entity</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a:xfrm>
            <a:off x="588263" y="1446213"/>
            <a:ext cx="11018520" cy="2523768"/>
          </a:xfrm>
        </p:spPr>
        <p:txBody>
          <a:bodyPr/>
          <a:lstStyle/>
          <a:p>
            <a:r>
              <a:rPr lang="en-US" sz="2000" dirty="0" err="1"/>
              <a:t>CustomerEntity</a:t>
            </a:r>
            <a:r>
              <a:rPr lang="en-US" sz="2000" dirty="0"/>
              <a:t> customer1 = new </a:t>
            </a:r>
            <a:r>
              <a:rPr lang="en-US" sz="2000" dirty="0" err="1"/>
              <a:t>CustomerEntity</a:t>
            </a:r>
            <a:r>
              <a:rPr lang="en-US" sz="2000" dirty="0"/>
              <a:t>(“Haynes", “Jodie");</a:t>
            </a:r>
          </a:p>
          <a:p>
            <a:r>
              <a:rPr lang="en-US" sz="2000" dirty="0"/>
              <a:t>customer1.Email = “Jodie@contoso.com";</a:t>
            </a:r>
          </a:p>
          <a:p>
            <a:r>
              <a:rPr lang="en-US" sz="2000" dirty="0"/>
              <a:t>customer1.PhoneNumber = "425-555-0101";</a:t>
            </a:r>
          </a:p>
          <a:p>
            <a:endParaRPr lang="en-US" sz="2000" dirty="0"/>
          </a:p>
          <a:p>
            <a:r>
              <a:rPr lang="en-US" sz="2000" dirty="0" err="1"/>
              <a:t>TableOperation</a:t>
            </a:r>
            <a:r>
              <a:rPr lang="en-US" sz="2000" dirty="0"/>
              <a:t> </a:t>
            </a:r>
            <a:r>
              <a:rPr lang="en-US" sz="2000" dirty="0" err="1"/>
              <a:t>insertOperation</a:t>
            </a:r>
            <a:r>
              <a:rPr lang="en-US" sz="2000" dirty="0"/>
              <a:t> = </a:t>
            </a:r>
            <a:r>
              <a:rPr lang="en-US" sz="2000" dirty="0" err="1"/>
              <a:t>TableOperation.Insert</a:t>
            </a:r>
            <a:r>
              <a:rPr lang="en-US" sz="2000" dirty="0"/>
              <a:t>(customer1);</a:t>
            </a:r>
          </a:p>
          <a:p>
            <a:endParaRPr lang="en-US" sz="2000" dirty="0"/>
          </a:p>
          <a:p>
            <a:r>
              <a:rPr lang="en-US" sz="2000" dirty="0" err="1"/>
              <a:t>table.Execute</a:t>
            </a:r>
            <a:r>
              <a:rPr lang="en-US" sz="2000" dirty="0"/>
              <a:t>(</a:t>
            </a:r>
            <a:r>
              <a:rPr lang="en-US" sz="2000" dirty="0" err="1"/>
              <a:t>insertOperation</a:t>
            </a:r>
            <a:r>
              <a:rPr lang="en-US" sz="2000" dirty="0"/>
              <a:t>);</a:t>
            </a:r>
          </a:p>
        </p:txBody>
      </p:sp>
    </p:spTree>
    <p:extLst>
      <p:ext uri="{BB962C8B-B14F-4D97-AF65-F5344CB8AC3E}">
        <p14:creationId xmlns:p14="http://schemas.microsoft.com/office/powerpoint/2010/main" val="10864117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58B-45D2-4295-A9BA-A3B0574D90E5}"/>
              </a:ext>
            </a:extLst>
          </p:cNvPr>
          <p:cNvSpPr>
            <a:spLocks noGrp="1"/>
          </p:cNvSpPr>
          <p:nvPr>
            <p:ph type="title"/>
          </p:nvPr>
        </p:nvSpPr>
        <p:spPr>
          <a:xfrm>
            <a:off x="585216" y="2534625"/>
            <a:ext cx="9144000" cy="997196"/>
          </a:xfrm>
        </p:spPr>
        <p:txBody>
          <a:bodyPr/>
          <a:lstStyle/>
          <a:p>
            <a:r>
              <a:rPr lang="en-US" dirty="0"/>
              <a:t>Demo: Managing Azure Table storage by using .NET</a:t>
            </a:r>
          </a:p>
        </p:txBody>
      </p:sp>
      <p:sp>
        <p:nvSpPr>
          <p:cNvPr id="3" name="Text Placeholder 2">
            <a:extLst>
              <a:ext uri="{FF2B5EF4-FFF2-40B4-BE49-F238E27FC236}">
                <a16:creationId xmlns:a16="http://schemas.microsoft.com/office/drawing/2014/main" id="{12F18E70-76B8-4ACE-9E24-3707E684819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4667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Table Storage</a:t>
            </a:r>
          </a:p>
          <a:p>
            <a:pPr marL="342900" indent="-342900">
              <a:buFont typeface="Arial" panose="020B0604020202020204" pitchFamily="34" charset="0"/>
              <a:buChar char="•"/>
            </a:pPr>
            <a:r>
              <a:rPr lang="en-US" dirty="0"/>
              <a:t>Authorization in Azure Storage</a:t>
            </a:r>
          </a:p>
          <a:p>
            <a:pPr marL="342900" indent="-342900">
              <a:buFont typeface="Arial" panose="020B0604020202020204" pitchFamily="34" charset="0"/>
              <a:buChar char="•"/>
            </a:pPr>
            <a:r>
              <a:rPr lang="en-US" dirty="0"/>
              <a:t>Table service REST API</a:t>
            </a:r>
          </a:p>
        </p:txBody>
      </p:sp>
    </p:spTree>
    <p:extLst>
      <p:ext uri="{BB962C8B-B14F-4D97-AF65-F5344CB8AC3E}">
        <p14:creationId xmlns:p14="http://schemas.microsoft.com/office/powerpoint/2010/main" val="57240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Table storage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60EF-BF75-4CF1-BB3D-E14DAB5125E9}"/>
              </a:ext>
            </a:extLst>
          </p:cNvPr>
          <p:cNvSpPr>
            <a:spLocks noGrp="1"/>
          </p:cNvSpPr>
          <p:nvPr>
            <p:ph type="title"/>
          </p:nvPr>
        </p:nvSpPr>
        <p:spPr>
          <a:xfrm>
            <a:off x="588263" y="457200"/>
            <a:ext cx="11018520" cy="553998"/>
          </a:xfrm>
        </p:spPr>
        <p:txBody>
          <a:bodyPr/>
          <a:lstStyle/>
          <a:p>
            <a:r>
              <a:rPr lang="en-US" dirty="0"/>
              <a:t>Table storage in Azure</a:t>
            </a:r>
          </a:p>
        </p:txBody>
      </p:sp>
      <p:sp>
        <p:nvSpPr>
          <p:cNvPr id="3" name="Text Placeholder 2">
            <a:extLst>
              <a:ext uri="{FF2B5EF4-FFF2-40B4-BE49-F238E27FC236}">
                <a16:creationId xmlns:a16="http://schemas.microsoft.com/office/drawing/2014/main" id="{73F1C14C-80C8-4D57-BB25-2F6DDBB60E0F}"/>
              </a:ext>
            </a:extLst>
          </p:cNvPr>
          <p:cNvSpPr>
            <a:spLocks noGrp="1"/>
          </p:cNvSpPr>
          <p:nvPr>
            <p:ph type="body" sz="quarter" idx="10"/>
          </p:nvPr>
        </p:nvSpPr>
        <p:spPr>
          <a:xfrm>
            <a:off x="584200" y="1435497"/>
            <a:ext cx="11018520" cy="1538883"/>
          </a:xfrm>
        </p:spPr>
        <p:txBody>
          <a:bodyPr/>
          <a:lstStyle/>
          <a:p>
            <a:r>
              <a:rPr lang="en-US" dirty="0">
                <a:latin typeface="+mn-lt"/>
              </a:rPr>
              <a:t>NoSQL data in Azure Storage</a:t>
            </a:r>
          </a:p>
          <a:p>
            <a:pPr lvl="1"/>
            <a:r>
              <a:rPr lang="en-US" dirty="0" err="1"/>
              <a:t>Schemaless</a:t>
            </a:r>
            <a:r>
              <a:rPr lang="en-US" dirty="0"/>
              <a:t> design</a:t>
            </a:r>
          </a:p>
          <a:p>
            <a:pPr lvl="1"/>
            <a:r>
              <a:rPr lang="en-US" dirty="0"/>
              <a:t>Flexible data structures as your application evolves</a:t>
            </a:r>
          </a:p>
          <a:p>
            <a:pPr lvl="1"/>
            <a:r>
              <a:rPr lang="en-US" dirty="0"/>
              <a:t>Take advantage of the scale of Azure Storage</a:t>
            </a:r>
          </a:p>
        </p:txBody>
      </p:sp>
    </p:spTree>
    <p:extLst>
      <p:ext uri="{BB962C8B-B14F-4D97-AF65-F5344CB8AC3E}">
        <p14:creationId xmlns:p14="http://schemas.microsoft.com/office/powerpoint/2010/main" val="42572560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A1DA-B905-4407-811F-A29D82069FE6}"/>
              </a:ext>
            </a:extLst>
          </p:cNvPr>
          <p:cNvSpPr>
            <a:spLocks noGrp="1"/>
          </p:cNvSpPr>
          <p:nvPr>
            <p:ph type="title"/>
          </p:nvPr>
        </p:nvSpPr>
        <p:spPr/>
        <p:txBody>
          <a:bodyPr/>
          <a:lstStyle/>
          <a:p>
            <a:r>
              <a:rPr lang="en-US" dirty="0"/>
              <a:t>Tables hierarchy</a:t>
            </a:r>
          </a:p>
        </p:txBody>
      </p:sp>
      <p:grpSp>
        <p:nvGrpSpPr>
          <p:cNvPr id="22" name="Group 21" descr="Illustrates the resource hierarchy for an Azure Storage Tables resource including the parent account and children entities. Three rectangles from left to right are labeled, &quot;Storage account&quot; (included inside is &quot;store&quot;), &quot;Table&quot; (one item included inside is &quot;customers&quot;), and &quot;Entity&quot; (one item included inside is &quot;Name = ...&quot;). ">
            <a:extLst>
              <a:ext uri="{FF2B5EF4-FFF2-40B4-BE49-F238E27FC236}">
                <a16:creationId xmlns:a16="http://schemas.microsoft.com/office/drawing/2014/main" id="{6002ACDC-C3E9-4D86-9F8C-809B0B34D96C}"/>
              </a:ext>
            </a:extLst>
          </p:cNvPr>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191099"/>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16000" rIns="182880" bIns="146304" numCol="1" spcCol="0" rtlCol="0" fromWordArt="0" anchor="t" anchorCtr="0" forceAA="0" compatLnSpc="1">
              <a:prstTxWarp prst="textNoShape">
                <a:avLst/>
              </a:prstTxWarp>
              <a:noAutofit/>
            </a:bodyPr>
            <a:lstStyle/>
            <a:p>
              <a:pPr lvl="0" algn="ctr"/>
              <a:r>
                <a:rPr lang="en-US" sz="1600" dirty="0">
                  <a:solidFill>
                    <a:schemeClr val="bg1"/>
                  </a:solidFill>
                </a:rPr>
                <a:t>store</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grpSp>
          <p:nvGrpSpPr>
            <p:cNvPr id="7" name="Group 6">
              <a:extLst>
                <a:ext uri="{FF2B5EF4-FFF2-40B4-BE49-F238E27FC236}">
                  <a16:creationId xmlns:a16="http://schemas.microsoft.com/office/drawing/2014/main" id="{6AC0236F-9118-4A5A-AF57-52439FC6B165}"/>
                </a:ext>
              </a:extLst>
            </p:cNvPr>
            <p:cNvGrpSpPr/>
            <p:nvPr/>
          </p:nvGrpSpPr>
          <p:grpSpPr>
            <a:xfrm>
              <a:off x="5198853" y="3243474"/>
              <a:ext cx="1794294" cy="2615250"/>
              <a:chOff x="4352026" y="3345074"/>
              <a:chExt cx="1794294" cy="2615250"/>
            </a:xfrm>
            <a:solidFill>
              <a:srgbClr val="0078D4"/>
            </a:solidFill>
          </p:grpSpPr>
          <p:sp>
            <p:nvSpPr>
              <p:cNvPr id="8" name="Rectangle 7">
                <a:extLst>
                  <a:ext uri="{FF2B5EF4-FFF2-40B4-BE49-F238E27FC236}">
                    <a16:creationId xmlns:a16="http://schemas.microsoft.com/office/drawing/2014/main" id="{8A6DFA6D-0F86-4B2E-9B5B-04F44BEA291C}"/>
                  </a:ext>
                </a:extLst>
              </p:cNvPr>
              <p:cNvSpPr/>
              <p:nvPr/>
            </p:nvSpPr>
            <p:spPr bwMode="auto">
              <a:xfrm>
                <a:off x="4352026" y="3345074"/>
                <a:ext cx="1794294" cy="720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32000" tIns="216000" rIns="252000" bIns="146304" numCol="1" spcCol="0" rtlCol="0" fromWordArt="0" anchor="t" anchorCtr="0" forceAA="0" compatLnSpc="1">
                <a:prstTxWarp prst="textNoShape">
                  <a:avLst/>
                </a:prstTxWarp>
                <a:noAutofit/>
              </a:bodyPr>
              <a:lstStyle/>
              <a:p>
                <a:pPr lvl="0"/>
                <a:r>
                  <a:rPr lang="en-US" sz="1600" dirty="0">
                    <a:solidFill>
                      <a:schemeClr val="bg1"/>
                    </a:solidFill>
                  </a:rPr>
                  <a:t>customers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4352026" y="5240324"/>
                <a:ext cx="1794294" cy="720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12000" tIns="216000" rIns="182880" bIns="146304" numCol="1" spcCol="0" rtlCol="0" fromWordArt="0" anchor="t" anchorCtr="0" forceAA="0" compatLnSpc="1">
                <a:prstTxWarp prst="textNoShape">
                  <a:avLst/>
                </a:prstTxWarp>
                <a:noAutofit/>
              </a:bodyPr>
              <a:lstStyle/>
              <a:p>
                <a:pPr lvl="0"/>
                <a:r>
                  <a:rPr lang="en-US" sz="1600" dirty="0">
                    <a:solidFill>
                      <a:schemeClr val="bg1"/>
                    </a:solidFill>
                  </a:rPr>
                  <a:t>orders</a:t>
                </a:r>
              </a:p>
            </p:txBody>
          </p:sp>
        </p:gr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grpSp>
          <p:nvGrpSpPr>
            <p:cNvPr id="11" name="Group 10">
              <a:extLst>
                <a:ext uri="{FF2B5EF4-FFF2-40B4-BE49-F238E27FC236}">
                  <a16:creationId xmlns:a16="http://schemas.microsoft.com/office/drawing/2014/main" id="{F006D4B6-F3F2-4853-B707-C5BC776174A5}"/>
                </a:ext>
              </a:extLst>
            </p:cNvPr>
            <p:cNvGrpSpPr/>
            <p:nvPr/>
          </p:nvGrpSpPr>
          <p:grpSpPr>
            <a:xfrm>
              <a:off x="8599099" y="2587476"/>
              <a:ext cx="1794294" cy="2031999"/>
              <a:chOff x="6991594" y="2470000"/>
              <a:chExt cx="1794294" cy="2031999"/>
            </a:xfrm>
            <a:solidFill>
              <a:srgbClr val="5C2D91"/>
            </a:solidFill>
          </p:grpSpPr>
          <p:sp>
            <p:nvSpPr>
              <p:cNvPr id="12" name="Rectangle 11">
                <a:extLst>
                  <a:ext uri="{FF2B5EF4-FFF2-40B4-BE49-F238E27FC236}">
                    <a16:creationId xmlns:a16="http://schemas.microsoft.com/office/drawing/2014/main" id="{5EACF306-577D-4C7C-A440-EDD966E61FA4}"/>
                  </a:ext>
                </a:extLst>
              </p:cNvPr>
              <p:cNvSpPr/>
              <p:nvPr/>
            </p:nvSpPr>
            <p:spPr bwMode="auto">
              <a:xfrm>
                <a:off x="6991594" y="2470000"/>
                <a:ext cx="1794294" cy="95899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80000" rIns="182880" bIns="146304" numCol="1" spcCol="0" rtlCol="0" fromWordArt="0" anchor="t" anchorCtr="0" forceAA="0" compatLnSpc="1">
                <a:prstTxWarp prst="textNoShape">
                  <a:avLst/>
                </a:prstTxWarp>
                <a:noAutofit/>
              </a:bodyPr>
              <a:lstStyle/>
              <a:p>
                <a:pPr lvl="0"/>
                <a:r>
                  <a:rPr lang="en-US" sz="1600" dirty="0">
                    <a:solidFill>
                      <a:schemeClr val="bg1"/>
                    </a:solidFill>
                  </a:rPr>
                  <a:t>Name = …</a:t>
                </a:r>
              </a:p>
              <a:p>
                <a:pPr lvl="0"/>
                <a:r>
                  <a:rPr lang="en-US" sz="1600" dirty="0">
                    <a:solidFill>
                      <a:schemeClr val="bg1"/>
                    </a:solidFill>
                  </a:rPr>
                  <a:t>Email = …</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6991594" y="3543000"/>
                <a:ext cx="1794294" cy="95899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182880" bIns="0" numCol="1" spcCol="0" rtlCol="0" fromWordArt="0" anchor="t" anchorCtr="0" forceAA="0" compatLnSpc="1">
                <a:prstTxWarp prst="textNoShape">
                  <a:avLst/>
                </a:prstTxWarp>
                <a:noAutofit/>
              </a:bodyPr>
              <a:lstStyle/>
              <a:p>
                <a:pPr lvl="0"/>
                <a:r>
                  <a:rPr lang="en-US" sz="1600" dirty="0">
                    <a:solidFill>
                      <a:schemeClr val="bg1"/>
                    </a:solidFill>
                  </a:rPr>
                  <a:t>Name = ...</a:t>
                </a:r>
              </a:p>
              <a:p>
                <a:pPr lvl="0"/>
                <a:r>
                  <a:rPr lang="en-US" sz="1600" dirty="0">
                    <a:solidFill>
                      <a:schemeClr val="bg1"/>
                    </a:solidFill>
                  </a:rPr>
                  <a:t>Email = …</a:t>
                </a:r>
              </a:p>
              <a:p>
                <a:pPr lvl="0"/>
                <a:r>
                  <a:rPr lang="en-US" sz="1600" dirty="0" err="1">
                    <a:solidFill>
                      <a:schemeClr val="bg1"/>
                    </a:solidFill>
                  </a:rPr>
                  <a:t>RewardID</a:t>
                </a:r>
                <a:r>
                  <a:rPr lang="en-US" sz="1600" dirty="0">
                    <a:solidFill>
                      <a:schemeClr val="bg1"/>
                    </a:solidFill>
                  </a:rPr>
                  <a:t> = …</a:t>
                </a:r>
              </a:p>
            </p:txBody>
          </p:sp>
        </p:grpSp>
        <p:sp>
          <p:nvSpPr>
            <p:cNvPr id="14" name="Rectangle 13">
              <a:extLst>
                <a:ext uri="{FF2B5EF4-FFF2-40B4-BE49-F238E27FC236}">
                  <a16:creationId xmlns:a16="http://schemas.microsoft.com/office/drawing/2014/main" id="{EA38F6F6-F1F1-44E5-B649-533312CB9406}"/>
                </a:ext>
              </a:extLst>
            </p:cNvPr>
            <p:cNvSpPr/>
            <p:nvPr/>
          </p:nvSpPr>
          <p:spPr bwMode="auto">
            <a:xfrm>
              <a:off x="8599099" y="5019226"/>
              <a:ext cx="1794294" cy="958999"/>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252000" rIns="182880" bIns="146304" numCol="1" spcCol="0" rtlCol="0" fromWordArt="0" anchor="t" anchorCtr="0" forceAA="0" compatLnSpc="1">
              <a:prstTxWarp prst="textNoShape">
                <a:avLst/>
              </a:prstTxWarp>
              <a:noAutofit/>
            </a:bodyPr>
            <a:lstStyle/>
            <a:p>
              <a:pPr lvl="0"/>
              <a:r>
                <a:rPr lang="en-US" sz="1600" dirty="0" err="1">
                  <a:solidFill>
                    <a:schemeClr val="bg1"/>
                  </a:solidFill>
                </a:rPr>
                <a:t>OrderID</a:t>
              </a:r>
              <a:r>
                <a:rPr lang="en-US" sz="1600" dirty="0">
                  <a:solidFill>
                    <a:schemeClr val="bg1"/>
                  </a:solidFill>
                </a:rPr>
                <a:t> = …</a:t>
              </a:r>
            </a:p>
            <a:p>
              <a:pPr lvl="0"/>
              <a:r>
                <a:rPr lang="en-US" sz="1600" dirty="0">
                  <a:solidFill>
                    <a:schemeClr val="bg1"/>
                  </a:solidFill>
                </a:rPr>
                <a:t>Date = …</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Table</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Entity</a:t>
              </a:r>
            </a:p>
          </p:txBody>
        </p:sp>
        <p:cxnSp>
          <p:nvCxnSpPr>
            <p:cNvPr id="17" name="Straight Connector 16">
              <a:extLst>
                <a:ext uri="{FF2B5EF4-FFF2-40B4-BE49-F238E27FC236}">
                  <a16:creationId xmlns:a16="http://schemas.microsoft.com/office/drawing/2014/main" id="{D96E1A6F-8952-4A0F-A251-D673FBA01279}"/>
                </a:ext>
              </a:extLst>
            </p:cNvPr>
            <p:cNvCxnSpPr>
              <a:endCxn id="8" idx="1"/>
            </p:cNvCxnSpPr>
            <p:nvPr/>
          </p:nvCxnSpPr>
          <p:spPr>
            <a:xfrm flipV="1">
              <a:off x="3640347" y="3603474"/>
              <a:ext cx="1558506" cy="9476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551099"/>
              <a:ext cx="1558506" cy="947625"/>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endCxn id="12" idx="1"/>
            </p:cNvCxnSpPr>
            <p:nvPr/>
          </p:nvCxnSpPr>
          <p:spPr>
            <a:xfrm flipV="1">
              <a:off x="6993146" y="3066976"/>
              <a:ext cx="1605953" cy="507886"/>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endCxn id="13" idx="1"/>
            </p:cNvCxnSpPr>
            <p:nvPr/>
          </p:nvCxnSpPr>
          <p:spPr>
            <a:xfrm>
              <a:off x="6993147" y="3574862"/>
              <a:ext cx="1605952" cy="56511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a:off x="6993147" y="5498724"/>
              <a:ext cx="1605952" cy="2"/>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125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9DD-091B-45D4-854C-66E74DEF59D6}"/>
              </a:ext>
            </a:extLst>
          </p:cNvPr>
          <p:cNvSpPr>
            <a:spLocks noGrp="1"/>
          </p:cNvSpPr>
          <p:nvPr>
            <p:ph type="title"/>
          </p:nvPr>
        </p:nvSpPr>
        <p:spPr/>
        <p:txBody>
          <a:bodyPr/>
          <a:lstStyle/>
          <a:p>
            <a:r>
              <a:rPr lang="en-US" dirty="0"/>
              <a:t>Choosing Azure Storage or Cosmos DB</a:t>
            </a:r>
          </a:p>
        </p:txBody>
      </p:sp>
      <p:graphicFrame>
        <p:nvGraphicFramePr>
          <p:cNvPr id="4" name="Table 3" descr="Illustrates various differences between Azure Storage Tables and the Azure Cosmos DB Table API">
            <a:extLst>
              <a:ext uri="{FF2B5EF4-FFF2-40B4-BE49-F238E27FC236}">
                <a16:creationId xmlns:a16="http://schemas.microsoft.com/office/drawing/2014/main" id="{3DA75C56-4C6A-4EB1-BFA3-95782C47AAB5}"/>
              </a:ext>
            </a:extLst>
          </p:cNvPr>
          <p:cNvGraphicFramePr>
            <a:graphicFrameLocks noGrp="1"/>
          </p:cNvGraphicFramePr>
          <p:nvPr>
            <p:extLst>
              <p:ext uri="{D42A27DB-BD31-4B8C-83A1-F6EECF244321}">
                <p14:modId xmlns:p14="http://schemas.microsoft.com/office/powerpoint/2010/main" val="1914603087"/>
              </p:ext>
            </p:extLst>
          </p:nvPr>
        </p:nvGraphicFramePr>
        <p:xfrm>
          <a:off x="609600" y="1267300"/>
          <a:ext cx="10972800" cy="5306910"/>
        </p:xfrm>
        <a:graphic>
          <a:graphicData uri="http://schemas.openxmlformats.org/drawingml/2006/table">
            <a:tbl>
              <a:tblPr firstRow="1" firstCol="1">
                <a:tableStyleId>{793D81CF-94F2-401A-BA57-92F5A7B2D0C5}</a:tableStyleId>
              </a:tblPr>
              <a:tblGrid>
                <a:gridCol w="2967990">
                  <a:extLst>
                    <a:ext uri="{9D8B030D-6E8A-4147-A177-3AD203B41FA5}">
                      <a16:colId xmlns:a16="http://schemas.microsoft.com/office/drawing/2014/main" val="3299290188"/>
                    </a:ext>
                  </a:extLst>
                </a:gridCol>
                <a:gridCol w="3726180">
                  <a:extLst>
                    <a:ext uri="{9D8B030D-6E8A-4147-A177-3AD203B41FA5}">
                      <a16:colId xmlns:a16="http://schemas.microsoft.com/office/drawing/2014/main" val="1037322114"/>
                    </a:ext>
                  </a:extLst>
                </a:gridCol>
                <a:gridCol w="4278630">
                  <a:extLst>
                    <a:ext uri="{9D8B030D-6E8A-4147-A177-3AD203B41FA5}">
                      <a16:colId xmlns:a16="http://schemas.microsoft.com/office/drawing/2014/main" val="278832807"/>
                    </a:ext>
                  </a:extLst>
                </a:gridCol>
              </a:tblGrid>
              <a:tr h="367455">
                <a:tc>
                  <a:txBody>
                    <a:bodyPr/>
                    <a:lstStyle/>
                    <a:p>
                      <a:pPr algn="ctr"/>
                      <a:endParaRPr lang="en-US" sz="1800" dirty="0">
                        <a:effectLst/>
                      </a:endParaRPr>
                    </a:p>
                  </a:txBody>
                  <a:tcPr anchor="ctr"/>
                </a:tc>
                <a:tc>
                  <a:txBody>
                    <a:bodyPr/>
                    <a:lstStyle/>
                    <a:p>
                      <a:pPr algn="ctr"/>
                      <a:r>
                        <a:rPr lang="en-US" sz="1800" dirty="0">
                          <a:effectLst/>
                        </a:rPr>
                        <a:t>Azure Table Storage</a:t>
                      </a:r>
                    </a:p>
                  </a:txBody>
                  <a:tcPr anchor="ctr"/>
                </a:tc>
                <a:tc>
                  <a:txBody>
                    <a:bodyPr/>
                    <a:lstStyle/>
                    <a:p>
                      <a:pPr algn="ctr"/>
                      <a:r>
                        <a:rPr lang="en-US" sz="1800" dirty="0"/>
                        <a:t>Azure Cosmos DB Table API</a:t>
                      </a:r>
                    </a:p>
                  </a:txBody>
                  <a:tcPr/>
                </a:tc>
                <a:extLst>
                  <a:ext uri="{0D108BD9-81ED-4DB2-BD59-A6C34878D82A}">
                    <a16:rowId xmlns:a16="http://schemas.microsoft.com/office/drawing/2014/main" val="1622379764"/>
                  </a:ext>
                </a:extLst>
              </a:tr>
              <a:tr h="1597023">
                <a:tc>
                  <a:txBody>
                    <a:bodyPr/>
                    <a:lstStyle/>
                    <a:p>
                      <a:r>
                        <a:rPr lang="en-US" sz="1800" dirty="0">
                          <a:effectLst/>
                        </a:rPr>
                        <a:t>Latency</a:t>
                      </a:r>
                    </a:p>
                  </a:txBody>
                  <a:tcPr anchor="ctr"/>
                </a:tc>
                <a:tc>
                  <a:txBody>
                    <a:bodyPr/>
                    <a:lstStyle/>
                    <a:p>
                      <a:r>
                        <a:rPr lang="en-US" sz="1800" dirty="0">
                          <a:effectLst/>
                        </a:rPr>
                        <a:t>Fast, but no upper bounds on latency.</a:t>
                      </a:r>
                    </a:p>
                  </a:txBody>
                  <a:tcPr anchor="ctr"/>
                </a:tc>
                <a:tc>
                  <a:txBody>
                    <a:bodyPr/>
                    <a:lstStyle/>
                    <a:p>
                      <a:r>
                        <a:rPr lang="en-US" sz="1800" dirty="0">
                          <a:effectLst/>
                        </a:rPr>
                        <a:t>Single-digit millisecond latency for reads and writes, backed with &lt;10-ms latency reads and &lt;15-ms latency writes at the 99th percentile, at any scale, anywhere in the world.</a:t>
                      </a:r>
                    </a:p>
                  </a:txBody>
                  <a:tcPr anchor="ctr"/>
                </a:tc>
                <a:extLst>
                  <a:ext uri="{0D108BD9-81ED-4DB2-BD59-A6C34878D82A}">
                    <a16:rowId xmlns:a16="http://schemas.microsoft.com/office/drawing/2014/main" val="1264497962"/>
                  </a:ext>
                </a:extLst>
              </a:tr>
              <a:tr h="1745409">
                <a:tc>
                  <a:txBody>
                    <a:bodyPr/>
                    <a:lstStyle/>
                    <a:p>
                      <a:r>
                        <a:rPr lang="en-US" sz="1800">
                          <a:effectLst/>
                        </a:rPr>
                        <a:t>Throughput</a:t>
                      </a:r>
                    </a:p>
                  </a:txBody>
                  <a:tcPr anchor="ctr"/>
                </a:tc>
                <a:tc>
                  <a:txBody>
                    <a:bodyPr/>
                    <a:lstStyle/>
                    <a:p>
                      <a:r>
                        <a:rPr lang="en-US" sz="1800">
                          <a:effectLst/>
                        </a:rPr>
                        <a:t>Variable throughput model. Tables have a scalability limit of 20,000 operations/s.</a:t>
                      </a:r>
                    </a:p>
                  </a:txBody>
                  <a:tcPr anchor="ctr"/>
                </a:tc>
                <a:tc>
                  <a:txBody>
                    <a:bodyPr/>
                    <a:lstStyle/>
                    <a:p>
                      <a:r>
                        <a:rPr lang="en-US" sz="1800" dirty="0">
                          <a:effectLst/>
                        </a:rPr>
                        <a:t>Highly scalable with dedicated reserved throughput per table that's backed by SLAs. Accounts have no upper limit on throughput and support &gt;10 million operations/s per table.</a:t>
                      </a:r>
                    </a:p>
                  </a:txBody>
                  <a:tcPr anchor="ctr"/>
                </a:tc>
                <a:extLst>
                  <a:ext uri="{0D108BD9-81ED-4DB2-BD59-A6C34878D82A}">
                    <a16:rowId xmlns:a16="http://schemas.microsoft.com/office/drawing/2014/main" val="432784146"/>
                  </a:ext>
                </a:extLst>
              </a:tr>
              <a:tr h="1597023">
                <a:tc>
                  <a:txBody>
                    <a:bodyPr/>
                    <a:lstStyle/>
                    <a:p>
                      <a:r>
                        <a:rPr lang="en-US" sz="1800" dirty="0">
                          <a:effectLst/>
                        </a:rPr>
                        <a:t>Global distribution</a:t>
                      </a:r>
                    </a:p>
                  </a:txBody>
                  <a:tcPr anchor="ctr"/>
                </a:tc>
                <a:tc>
                  <a:txBody>
                    <a:bodyPr/>
                    <a:lstStyle/>
                    <a:p>
                      <a:r>
                        <a:rPr lang="en-US" sz="1800">
                          <a:effectLst/>
                        </a:rPr>
                        <a:t>Single region with one optional readable secondary read region for high availability. You can't initiate failover.</a:t>
                      </a:r>
                    </a:p>
                  </a:txBody>
                  <a:tcPr anchor="ctr"/>
                </a:tc>
                <a:tc>
                  <a:txBody>
                    <a:bodyPr/>
                    <a:lstStyle/>
                    <a:p>
                      <a:r>
                        <a:rPr lang="en-US" sz="1800" dirty="0">
                          <a:effectLst/>
                        </a:rPr>
                        <a:t>Turnkey global distribution from one to 30+ regions. Support for automatic and manual failovers at any time, anywhere in the world.</a:t>
                      </a:r>
                    </a:p>
                  </a:txBody>
                  <a:tcPr anchor="ctr"/>
                </a:tc>
                <a:extLst>
                  <a:ext uri="{0D108BD9-81ED-4DB2-BD59-A6C34878D82A}">
                    <a16:rowId xmlns:a16="http://schemas.microsoft.com/office/drawing/2014/main" val="1834702364"/>
                  </a:ext>
                </a:extLst>
              </a:tr>
            </a:tbl>
          </a:graphicData>
        </a:graphic>
      </p:graphicFrame>
    </p:spTree>
    <p:extLst>
      <p:ext uri="{BB962C8B-B14F-4D97-AF65-F5344CB8AC3E}">
        <p14:creationId xmlns:p14="http://schemas.microsoft.com/office/powerpoint/2010/main" val="14591141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9DD-091B-45D4-854C-66E74DEF59D6}"/>
              </a:ext>
            </a:extLst>
          </p:cNvPr>
          <p:cNvSpPr>
            <a:spLocks noGrp="1"/>
          </p:cNvSpPr>
          <p:nvPr>
            <p:ph type="title"/>
          </p:nvPr>
        </p:nvSpPr>
        <p:spPr>
          <a:xfrm>
            <a:off x="588263" y="457200"/>
            <a:ext cx="11018520" cy="553998"/>
          </a:xfrm>
        </p:spPr>
        <p:txBody>
          <a:bodyPr/>
          <a:lstStyle/>
          <a:p>
            <a:r>
              <a:rPr lang="en-US" dirty="0"/>
              <a:t>Choosing Azure Storage or Cosmos DB (cont.)</a:t>
            </a:r>
          </a:p>
        </p:txBody>
      </p:sp>
      <p:graphicFrame>
        <p:nvGraphicFramePr>
          <p:cNvPr id="4" name="Table 3" descr="Illustrates additional differences between Azure Storage Tables and the Azure Cosmos DB Table API">
            <a:extLst>
              <a:ext uri="{FF2B5EF4-FFF2-40B4-BE49-F238E27FC236}">
                <a16:creationId xmlns:a16="http://schemas.microsoft.com/office/drawing/2014/main" id="{3DA75C56-4C6A-4EB1-BFA3-95782C47AAB5}"/>
              </a:ext>
            </a:extLst>
          </p:cNvPr>
          <p:cNvGraphicFramePr>
            <a:graphicFrameLocks noGrp="1"/>
          </p:cNvGraphicFramePr>
          <p:nvPr>
            <p:extLst>
              <p:ext uri="{D42A27DB-BD31-4B8C-83A1-F6EECF244321}">
                <p14:modId xmlns:p14="http://schemas.microsoft.com/office/powerpoint/2010/main" val="2344851381"/>
              </p:ext>
            </p:extLst>
          </p:nvPr>
        </p:nvGraphicFramePr>
        <p:xfrm>
          <a:off x="609600" y="1267300"/>
          <a:ext cx="10972800" cy="5158524"/>
        </p:xfrm>
        <a:graphic>
          <a:graphicData uri="http://schemas.openxmlformats.org/drawingml/2006/table">
            <a:tbl>
              <a:tblPr firstRow="1" firstCol="1">
                <a:tableStyleId>{793D81CF-94F2-401A-BA57-92F5A7B2D0C5}</a:tableStyleId>
              </a:tblPr>
              <a:tblGrid>
                <a:gridCol w="2887980">
                  <a:extLst>
                    <a:ext uri="{9D8B030D-6E8A-4147-A177-3AD203B41FA5}">
                      <a16:colId xmlns:a16="http://schemas.microsoft.com/office/drawing/2014/main" val="3299290188"/>
                    </a:ext>
                  </a:extLst>
                </a:gridCol>
                <a:gridCol w="3886200">
                  <a:extLst>
                    <a:ext uri="{9D8B030D-6E8A-4147-A177-3AD203B41FA5}">
                      <a16:colId xmlns:a16="http://schemas.microsoft.com/office/drawing/2014/main" val="1037322114"/>
                    </a:ext>
                  </a:extLst>
                </a:gridCol>
                <a:gridCol w="4198620">
                  <a:extLst>
                    <a:ext uri="{9D8B030D-6E8A-4147-A177-3AD203B41FA5}">
                      <a16:colId xmlns:a16="http://schemas.microsoft.com/office/drawing/2014/main" val="278832807"/>
                    </a:ext>
                  </a:extLst>
                </a:gridCol>
              </a:tblGrid>
              <a:tr h="367455">
                <a:tc>
                  <a:txBody>
                    <a:bodyPr/>
                    <a:lstStyle/>
                    <a:p>
                      <a:pPr algn="ctr"/>
                      <a:endParaRPr lang="en-US" sz="1800" dirty="0">
                        <a:effectLst/>
                      </a:endParaRPr>
                    </a:p>
                  </a:txBody>
                  <a:tcPr anchor="ctr"/>
                </a:tc>
                <a:tc>
                  <a:txBody>
                    <a:bodyPr/>
                    <a:lstStyle/>
                    <a:p>
                      <a:pPr algn="ctr"/>
                      <a:r>
                        <a:rPr lang="en-US" sz="1800" dirty="0">
                          <a:effectLst/>
                        </a:rPr>
                        <a:t>Azure Table Storage</a:t>
                      </a:r>
                    </a:p>
                  </a:txBody>
                  <a:tcPr anchor="ctr"/>
                </a:tc>
                <a:tc>
                  <a:txBody>
                    <a:bodyPr/>
                    <a:lstStyle/>
                    <a:p>
                      <a:pPr algn="ctr"/>
                      <a:r>
                        <a:rPr lang="en-US" sz="1800" dirty="0"/>
                        <a:t>Azure Cosmos DB Table API</a:t>
                      </a:r>
                    </a:p>
                  </a:txBody>
                  <a:tcPr/>
                </a:tc>
                <a:extLst>
                  <a:ext uri="{0D108BD9-81ED-4DB2-BD59-A6C34878D82A}">
                    <a16:rowId xmlns:a16="http://schemas.microsoft.com/office/drawing/2014/main" val="1622379764"/>
                  </a:ext>
                </a:extLst>
              </a:tr>
              <a:tr h="1597023">
                <a:tc>
                  <a:txBody>
                    <a:bodyPr/>
                    <a:lstStyle/>
                    <a:p>
                      <a:r>
                        <a:rPr lang="en-US" sz="1800" dirty="0">
                          <a:effectLst/>
                        </a:rPr>
                        <a:t>Indexing</a:t>
                      </a:r>
                    </a:p>
                  </a:txBody>
                  <a:tcPr anchor="ctr"/>
                </a:tc>
                <a:tc>
                  <a:txBody>
                    <a:bodyPr/>
                    <a:lstStyle/>
                    <a:p>
                      <a:r>
                        <a:rPr lang="en-US" sz="1800">
                          <a:effectLst/>
                        </a:rPr>
                        <a:t>Only primary index on PartitionKey and RowKey. No secondary indexes.</a:t>
                      </a:r>
                    </a:p>
                  </a:txBody>
                  <a:tcPr anchor="ctr"/>
                </a:tc>
                <a:tc>
                  <a:txBody>
                    <a:bodyPr/>
                    <a:lstStyle/>
                    <a:p>
                      <a:r>
                        <a:rPr lang="en-US" sz="1800" dirty="0">
                          <a:effectLst/>
                        </a:rPr>
                        <a:t>Automatic and complete indexing on all properties, no index management.</a:t>
                      </a:r>
                    </a:p>
                  </a:txBody>
                  <a:tcPr anchor="ctr"/>
                </a:tc>
                <a:extLst>
                  <a:ext uri="{0D108BD9-81ED-4DB2-BD59-A6C34878D82A}">
                    <a16:rowId xmlns:a16="http://schemas.microsoft.com/office/drawing/2014/main" val="4026864672"/>
                  </a:ext>
                </a:extLst>
              </a:tr>
              <a:tr h="1597023">
                <a:tc>
                  <a:txBody>
                    <a:bodyPr/>
                    <a:lstStyle/>
                    <a:p>
                      <a:r>
                        <a:rPr lang="en-US" sz="1800">
                          <a:effectLst/>
                        </a:rPr>
                        <a:t>Query</a:t>
                      </a:r>
                    </a:p>
                  </a:txBody>
                  <a:tcPr anchor="ctr"/>
                </a:tc>
                <a:tc>
                  <a:txBody>
                    <a:bodyPr/>
                    <a:lstStyle/>
                    <a:p>
                      <a:r>
                        <a:rPr lang="en-US" sz="1800">
                          <a:effectLst/>
                        </a:rPr>
                        <a:t>Query execution uses index for primary key, and scans otherwise.</a:t>
                      </a:r>
                    </a:p>
                  </a:txBody>
                  <a:tcPr anchor="ctr"/>
                </a:tc>
                <a:tc>
                  <a:txBody>
                    <a:bodyPr/>
                    <a:lstStyle/>
                    <a:p>
                      <a:r>
                        <a:rPr lang="en-US" sz="1800" dirty="0">
                          <a:effectLst/>
                        </a:rPr>
                        <a:t>Queries can take advantage of automatic indexing on properties for fast query times.</a:t>
                      </a:r>
                    </a:p>
                  </a:txBody>
                  <a:tcPr anchor="ctr"/>
                </a:tc>
                <a:extLst>
                  <a:ext uri="{0D108BD9-81ED-4DB2-BD59-A6C34878D82A}">
                    <a16:rowId xmlns:a16="http://schemas.microsoft.com/office/drawing/2014/main" val="3997336850"/>
                  </a:ext>
                </a:extLst>
              </a:tr>
              <a:tr h="1597023">
                <a:tc>
                  <a:txBody>
                    <a:bodyPr/>
                    <a:lstStyle/>
                    <a:p>
                      <a:r>
                        <a:rPr lang="en-US" sz="1800">
                          <a:effectLst/>
                        </a:rPr>
                        <a:t>Consistency</a:t>
                      </a:r>
                    </a:p>
                  </a:txBody>
                  <a:tcPr anchor="ctr"/>
                </a:tc>
                <a:tc>
                  <a:txBody>
                    <a:bodyPr/>
                    <a:lstStyle/>
                    <a:p>
                      <a:r>
                        <a:rPr lang="en-US" sz="1800">
                          <a:effectLst/>
                        </a:rPr>
                        <a:t>Strong within primary region. Eventual within secondary region.</a:t>
                      </a:r>
                    </a:p>
                  </a:txBody>
                  <a:tcPr anchor="ctr"/>
                </a:tc>
                <a:tc>
                  <a:txBody>
                    <a:bodyPr/>
                    <a:lstStyle/>
                    <a:p>
                      <a:r>
                        <a:rPr lang="en-US" sz="1800" dirty="0">
                          <a:effectLst/>
                        </a:rPr>
                        <a:t>Five well-defined consistency levels to trade off availability, latency, throughput, and consistency based on your application needs.</a:t>
                      </a:r>
                    </a:p>
                  </a:txBody>
                  <a:tcPr anchor="ctr"/>
                </a:tc>
                <a:extLst>
                  <a:ext uri="{0D108BD9-81ED-4DB2-BD59-A6C34878D82A}">
                    <a16:rowId xmlns:a16="http://schemas.microsoft.com/office/drawing/2014/main" val="3953449993"/>
                  </a:ext>
                </a:extLst>
              </a:tr>
            </a:tbl>
          </a:graphicData>
        </a:graphic>
      </p:graphicFrame>
    </p:spTree>
    <p:extLst>
      <p:ext uri="{BB962C8B-B14F-4D97-AF65-F5344CB8AC3E}">
        <p14:creationId xmlns:p14="http://schemas.microsoft.com/office/powerpoint/2010/main" val="13264829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A08E-0426-492E-B087-90010E8ED711}"/>
              </a:ext>
            </a:extLst>
          </p:cNvPr>
          <p:cNvSpPr>
            <a:spLocks noGrp="1"/>
          </p:cNvSpPr>
          <p:nvPr>
            <p:ph type="title"/>
          </p:nvPr>
        </p:nvSpPr>
        <p:spPr/>
        <p:txBody>
          <a:bodyPr/>
          <a:lstStyle/>
          <a:p>
            <a:r>
              <a:rPr lang="en-US" dirty="0"/>
              <a:t>Read-efficient table design</a:t>
            </a:r>
          </a:p>
        </p:txBody>
      </p:sp>
      <p:sp>
        <p:nvSpPr>
          <p:cNvPr id="3" name="Text Placeholder 2">
            <a:extLst>
              <a:ext uri="{FF2B5EF4-FFF2-40B4-BE49-F238E27FC236}">
                <a16:creationId xmlns:a16="http://schemas.microsoft.com/office/drawing/2014/main" id="{3EA1E70F-1A0B-4D6A-A3F0-605836517EA3}"/>
              </a:ext>
            </a:extLst>
          </p:cNvPr>
          <p:cNvSpPr>
            <a:spLocks noGrp="1"/>
          </p:cNvSpPr>
          <p:nvPr>
            <p:ph type="body" sz="quarter" idx="10"/>
          </p:nvPr>
        </p:nvSpPr>
        <p:spPr>
          <a:xfrm>
            <a:off x="584200" y="1435497"/>
            <a:ext cx="11018520" cy="4345805"/>
          </a:xfrm>
        </p:spPr>
        <p:txBody>
          <a:bodyPr/>
          <a:lstStyle/>
          <a:p>
            <a:r>
              <a:rPr lang="en-US" dirty="0">
                <a:latin typeface="+mn-lt"/>
              </a:rPr>
              <a:t>Design for querying</a:t>
            </a:r>
          </a:p>
          <a:p>
            <a:pPr lvl="1"/>
            <a:r>
              <a:rPr lang="en-US" dirty="0"/>
              <a:t>Consider query priorities when designing partition and row keys</a:t>
            </a:r>
          </a:p>
          <a:p>
            <a:r>
              <a:rPr lang="en-US" dirty="0">
                <a:latin typeface="+mn-lt"/>
              </a:rPr>
              <a:t>Specify partition and row keys in queries</a:t>
            </a:r>
          </a:p>
          <a:p>
            <a:pPr lvl="1"/>
            <a:r>
              <a:rPr lang="en-US" dirty="0"/>
              <a:t>Avoid table scans in your queries</a:t>
            </a:r>
          </a:p>
          <a:p>
            <a:pPr lvl="1"/>
            <a:r>
              <a:rPr lang="en-US" dirty="0"/>
              <a:t>Avoid cross-partition queries</a:t>
            </a:r>
          </a:p>
          <a:p>
            <a:r>
              <a:rPr lang="en-US" dirty="0" err="1">
                <a:latin typeface="+mn-lt"/>
              </a:rPr>
              <a:t>Denormalize</a:t>
            </a:r>
            <a:r>
              <a:rPr lang="en-US" dirty="0">
                <a:latin typeface="+mn-lt"/>
              </a:rPr>
              <a:t> data</a:t>
            </a:r>
          </a:p>
          <a:p>
            <a:pPr lvl="1"/>
            <a:r>
              <a:rPr lang="en-US" dirty="0"/>
              <a:t>Storage can be cost optimized, making multiple copies of data ideal sometimes</a:t>
            </a:r>
          </a:p>
          <a:p>
            <a:r>
              <a:rPr lang="en-US" dirty="0">
                <a:latin typeface="+mn-lt"/>
              </a:rPr>
              <a:t>Use compound keys</a:t>
            </a:r>
          </a:p>
          <a:p>
            <a:r>
              <a:rPr lang="en-US" dirty="0">
                <a:latin typeface="+mn-lt"/>
              </a:rPr>
              <a:t>Use query projection</a:t>
            </a:r>
          </a:p>
          <a:p>
            <a:pPr lvl="1"/>
            <a:r>
              <a:rPr lang="en-US" dirty="0"/>
              <a:t>Reduce the transferred amount of data</a:t>
            </a:r>
          </a:p>
        </p:txBody>
      </p:sp>
    </p:spTree>
    <p:extLst>
      <p:ext uri="{BB962C8B-B14F-4D97-AF65-F5344CB8AC3E}">
        <p14:creationId xmlns:p14="http://schemas.microsoft.com/office/powerpoint/2010/main" val="10757764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A08E-0426-492E-B087-90010E8ED711}"/>
              </a:ext>
            </a:extLst>
          </p:cNvPr>
          <p:cNvSpPr>
            <a:spLocks noGrp="1"/>
          </p:cNvSpPr>
          <p:nvPr>
            <p:ph type="title"/>
          </p:nvPr>
        </p:nvSpPr>
        <p:spPr/>
        <p:txBody>
          <a:bodyPr/>
          <a:lstStyle/>
          <a:p>
            <a:r>
              <a:rPr lang="en-US" dirty="0"/>
              <a:t>Write-efficient table design</a:t>
            </a:r>
          </a:p>
        </p:txBody>
      </p:sp>
      <p:sp>
        <p:nvSpPr>
          <p:cNvPr id="3" name="Text Placeholder 2">
            <a:extLst>
              <a:ext uri="{FF2B5EF4-FFF2-40B4-BE49-F238E27FC236}">
                <a16:creationId xmlns:a16="http://schemas.microsoft.com/office/drawing/2014/main" id="{3EA1E70F-1A0B-4D6A-A3F0-605836517EA3}"/>
              </a:ext>
            </a:extLst>
          </p:cNvPr>
          <p:cNvSpPr>
            <a:spLocks noGrp="1"/>
          </p:cNvSpPr>
          <p:nvPr>
            <p:ph type="body" sz="quarter" idx="10"/>
          </p:nvPr>
        </p:nvSpPr>
        <p:spPr>
          <a:xfrm>
            <a:off x="584200" y="1435497"/>
            <a:ext cx="11018520" cy="3459409"/>
          </a:xfrm>
        </p:spPr>
        <p:txBody>
          <a:bodyPr/>
          <a:lstStyle/>
          <a:p>
            <a:r>
              <a:rPr lang="en-US" dirty="0">
                <a:latin typeface="+mn-lt"/>
              </a:rPr>
              <a:t>Avoid hot partitions</a:t>
            </a:r>
          </a:p>
          <a:p>
            <a:pPr lvl="1"/>
            <a:r>
              <a:rPr lang="en-US" dirty="0"/>
              <a:t>Keys should spread requests across partitions</a:t>
            </a:r>
          </a:p>
          <a:p>
            <a:r>
              <a:rPr lang="en-US" dirty="0">
                <a:latin typeface="+mn-lt"/>
              </a:rPr>
              <a:t>Avoid traffic spikes</a:t>
            </a:r>
          </a:p>
          <a:p>
            <a:pPr lvl="1"/>
            <a:r>
              <a:rPr lang="en-US" dirty="0"/>
              <a:t>Smooth traffic over time</a:t>
            </a:r>
          </a:p>
          <a:p>
            <a:r>
              <a:rPr lang="en-US" dirty="0">
                <a:latin typeface="+mn-lt"/>
              </a:rPr>
              <a:t>Don’t create a separate table per entity</a:t>
            </a:r>
          </a:p>
          <a:p>
            <a:pPr lvl="1"/>
            <a:r>
              <a:rPr lang="en-US" dirty="0"/>
              <a:t>Atomic transactions across entity types are more efficient in a single table</a:t>
            </a:r>
          </a:p>
          <a:p>
            <a:r>
              <a:rPr lang="en-US" dirty="0">
                <a:latin typeface="+mn-lt"/>
              </a:rPr>
              <a:t>Consider maximum throughput</a:t>
            </a:r>
          </a:p>
          <a:p>
            <a:pPr lvl="1"/>
            <a:r>
              <a:rPr lang="en-US" dirty="0"/>
              <a:t>Be aware of scalability targets for Azure Storage</a:t>
            </a:r>
          </a:p>
        </p:txBody>
      </p:sp>
    </p:spTree>
    <p:extLst>
      <p:ext uri="{BB962C8B-B14F-4D97-AF65-F5344CB8AC3E}">
        <p14:creationId xmlns:p14="http://schemas.microsoft.com/office/powerpoint/2010/main" val="424658713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2694</Words>
  <Application>Microsoft Office PowerPoint</Application>
  <PresentationFormat>Widescreen</PresentationFormat>
  <Paragraphs>373</Paragraphs>
  <Slides>27</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AZ-203.3 Module 01: Develop solutions that use Azure Table storage</vt:lpstr>
      <vt:lpstr>Topics</vt:lpstr>
      <vt:lpstr>Lesson 01: Azure Table storage</vt:lpstr>
      <vt:lpstr>Table storage in Azure</vt:lpstr>
      <vt:lpstr>Tables hierarchy</vt:lpstr>
      <vt:lpstr>Choosing Azure Storage or Cosmos DB</vt:lpstr>
      <vt:lpstr>Choosing Azure Storage or Cosmos DB (cont.)</vt:lpstr>
      <vt:lpstr>Read-efficient table design</vt:lpstr>
      <vt:lpstr>Write-efficient table design</vt:lpstr>
      <vt:lpstr>Lesson 02: Authorization in Azure Storage</vt:lpstr>
      <vt:lpstr>Authorize with Shared Key</vt:lpstr>
      <vt:lpstr>Establishing a stored access policy</vt:lpstr>
      <vt:lpstr>CORS support for the Azure Storage services</vt:lpstr>
      <vt:lpstr>Lesson 03: Table service REST API</vt:lpstr>
      <vt:lpstr>Table service resources</vt:lpstr>
      <vt:lpstr>Table service resources API</vt:lpstr>
      <vt:lpstr>Table services modifying resources</vt:lpstr>
      <vt:lpstr>Table services resource queries using OData</vt:lpstr>
      <vt:lpstr>Query time out and pagination</vt:lpstr>
      <vt:lpstr>Query time out and pagination headers</vt:lpstr>
      <vt:lpstr>Accessing Storage tables with the .NET SDK</vt:lpstr>
      <vt:lpstr>Implementing TableEntity class</vt:lpstr>
      <vt:lpstr>Querying a table</vt:lpstr>
      <vt:lpstr>Inserting an entity</vt:lpstr>
      <vt:lpstr>Demo: Managing Azure Table storage by using .NET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2019-03-12T18:23:24Z</dcterms:modified>
</cp:coreProperties>
</file>