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22"/>
  </p:notesMasterIdLst>
  <p:handoutMasterIdLst>
    <p:handoutMasterId r:id="rId23"/>
  </p:handoutMasterIdLst>
  <p:sldIdLst>
    <p:sldId id="1719" r:id="rId3"/>
    <p:sldId id="1892" r:id="rId4"/>
    <p:sldId id="1888" r:id="rId5"/>
    <p:sldId id="1894" r:id="rId6"/>
    <p:sldId id="1904" r:id="rId7"/>
    <p:sldId id="1909" r:id="rId8"/>
    <p:sldId id="1906" r:id="rId9"/>
    <p:sldId id="1895" r:id="rId10"/>
    <p:sldId id="1903" r:id="rId11"/>
    <p:sldId id="1898" r:id="rId12"/>
    <p:sldId id="1899" r:id="rId13"/>
    <p:sldId id="1900" r:id="rId14"/>
    <p:sldId id="1887" r:id="rId15"/>
    <p:sldId id="1890" r:id="rId16"/>
    <p:sldId id="1908" r:id="rId17"/>
    <p:sldId id="1907" r:id="rId18"/>
    <p:sldId id="1943" r:id="rId19"/>
    <p:sldId id="1893" r:id="rId20"/>
    <p:sldId id="1886"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Monitor" id="{2E675DD4-771C-422F-8A39-69BEC512AEEE}">
          <p14:sldIdLst>
            <p14:sldId id="1888"/>
            <p14:sldId id="1894"/>
            <p14:sldId id="1904"/>
            <p14:sldId id="1909"/>
            <p14:sldId id="1906"/>
            <p14:sldId id="1895"/>
            <p14:sldId id="1903"/>
            <p14:sldId id="1898"/>
            <p14:sldId id="1899"/>
            <p14:sldId id="1900"/>
            <p14:sldId id="1887"/>
            <p14:sldId id="1890"/>
            <p14:sldId id="1908"/>
            <p14:sldId id="1907"/>
            <p14:sldId id="1943"/>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BCF2"/>
    <a:srgbClr val="008272"/>
    <a:srgbClr val="0078D4"/>
    <a:srgbClr val="5C2D91"/>
    <a:srgbClr val="00188F"/>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577EA-C16F-46B2-AD42-D401741B2B4E}" v="68" dt="2019-02-20T16:32:52.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2455" autoAdjust="0"/>
  </p:normalViewPr>
  <p:slideViewPr>
    <p:cSldViewPr snapToGrid="0">
      <p:cViewPr>
        <p:scale>
          <a:sx n="100" d="100"/>
          <a:sy n="100" d="100"/>
        </p:scale>
        <p:origin x="834" y="3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11:34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Monitor</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is an extensible application performance management (APM) service for web developers on multiple platforms. Use it to monitor your live web application. It will automatically detect performance anomalies. It includes powerful analytics tools to help you diagnose issues and understand what users actually do with your app.</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567630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is aimed at the development team, to help you understand how your app is performing and how it's being used. It monitors: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Request rates, response times, and failure rates</a:t>
            </a:r>
            <a:r>
              <a:rPr lang="en-US" sz="882" b="0" i="0" kern="1200" dirty="0">
                <a:solidFill>
                  <a:schemeClr val="tx1"/>
                </a:solidFill>
                <a:effectLst/>
                <a:latin typeface="Segoe UI Light" pitchFamily="34" charset="0"/>
                <a:ea typeface="+mn-ea"/>
                <a:cs typeface="+mn-cs"/>
              </a:rPr>
              <a:t>  – Find out which pages are most popular, at what times of day, and where your users are. Observe which pages perform best. If your response times and failure rates go high when there are more requests, you might have a resourcing problem.</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Dependency rates, response times, and failure rates</a:t>
            </a:r>
            <a:r>
              <a:rPr lang="en-US" sz="882" b="0" i="0" kern="1200" dirty="0">
                <a:solidFill>
                  <a:schemeClr val="tx1"/>
                </a:solidFill>
                <a:effectLst/>
                <a:latin typeface="Segoe UI Light" pitchFamily="34" charset="0"/>
                <a:ea typeface="+mn-ea"/>
                <a:cs typeface="+mn-cs"/>
              </a:rPr>
              <a:t>  – Find out whether external services are slowing you down.</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Exceptions</a:t>
            </a:r>
            <a:r>
              <a:rPr lang="en-US" sz="882" b="0" i="0" kern="1200" dirty="0">
                <a:solidFill>
                  <a:schemeClr val="tx1"/>
                </a:solidFill>
                <a:effectLst/>
                <a:latin typeface="Segoe UI Light" pitchFamily="34" charset="0"/>
                <a:ea typeface="+mn-ea"/>
                <a:cs typeface="+mn-cs"/>
              </a:rPr>
              <a:t> - Analyze the aggregated statistics, or pick specific instances and drill into the stack trace and related requests. Both server and browser exceptions are reported.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Page views and load performance</a:t>
            </a:r>
            <a:r>
              <a:rPr lang="en-US" sz="882" b="0" i="0" kern="1200" dirty="0">
                <a:solidFill>
                  <a:schemeClr val="tx1"/>
                </a:solidFill>
                <a:effectLst/>
                <a:latin typeface="Segoe UI Light" pitchFamily="34" charset="0"/>
                <a:ea typeface="+mn-ea"/>
                <a:cs typeface="+mn-cs"/>
              </a:rPr>
              <a:t> – Reported by your users' browsers.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57340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AJAX calls from webpages</a:t>
            </a:r>
            <a:r>
              <a:rPr lang="en-US" sz="882" b="0" i="0" kern="1200" dirty="0">
                <a:solidFill>
                  <a:schemeClr val="tx1"/>
                </a:solidFill>
                <a:effectLst/>
                <a:latin typeface="Segoe UI Light" pitchFamily="34" charset="0"/>
                <a:ea typeface="+mn-ea"/>
                <a:cs typeface="+mn-cs"/>
              </a:rPr>
              <a:t> – rates, response times, and failure rates.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User and session counts.</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Performance counters</a:t>
            </a:r>
            <a:r>
              <a:rPr lang="en-US" sz="882" b="0" i="0" kern="1200" dirty="0">
                <a:solidFill>
                  <a:schemeClr val="tx1"/>
                </a:solidFill>
                <a:effectLst/>
                <a:latin typeface="Segoe UI Light" pitchFamily="34" charset="0"/>
                <a:ea typeface="+mn-ea"/>
                <a:cs typeface="+mn-cs"/>
              </a:rPr>
              <a:t> from your Windows or Linux server machines, such as CPU, memory, and network usage.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Host diagnostics</a:t>
            </a:r>
            <a:r>
              <a:rPr lang="en-US" sz="882" b="0" i="0" kern="1200" dirty="0">
                <a:solidFill>
                  <a:schemeClr val="tx1"/>
                </a:solidFill>
                <a:effectLst/>
                <a:latin typeface="Segoe UI Light" pitchFamily="34" charset="0"/>
                <a:ea typeface="+mn-ea"/>
                <a:cs typeface="+mn-cs"/>
              </a:rPr>
              <a:t> from Docker or Azure.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Diagnostic trace logs</a:t>
            </a:r>
            <a:r>
              <a:rPr lang="en-US" sz="882" b="0" i="0" kern="1200" dirty="0">
                <a:solidFill>
                  <a:schemeClr val="tx1"/>
                </a:solidFill>
                <a:effectLst/>
                <a:latin typeface="Segoe UI Light" pitchFamily="34" charset="0"/>
                <a:ea typeface="+mn-ea"/>
                <a:cs typeface="+mn-cs"/>
              </a:rPr>
              <a:t> from your app  – so that you can correlate trace events with requests.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events and metrics</a:t>
            </a:r>
            <a:r>
              <a:rPr lang="en-US" sz="882" b="0" i="0" kern="1200" dirty="0">
                <a:solidFill>
                  <a:schemeClr val="tx1"/>
                </a:solidFill>
                <a:effectLst/>
                <a:latin typeface="Segoe UI Light" pitchFamily="34" charset="0"/>
                <a:ea typeface="+mn-ea"/>
                <a:cs typeface="+mn-cs"/>
              </a:rPr>
              <a:t> that you write yourself in the client or server code, to track business events such as items sold or games won.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69620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install a small instrumentation package in your application, and set up an Application Insights resource in the Microsoft Azure portal. The instrumentation monitors your app and sends telemetry data to the portal. (The application can run anywhere—it doesn't have to be hosted in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instrument not only the web service application but also any background components and the JavaScript in the webpages themselves.</a:t>
            </a:r>
          </a:p>
          <a:p>
            <a:endParaRPr lang="en-US" dirty="0"/>
          </a:p>
          <a:p>
            <a:r>
              <a:rPr lang="en-US" dirty="0"/>
              <a:t>I</a:t>
            </a:r>
            <a:r>
              <a:rPr lang="en-US" sz="882" b="0" i="0" kern="1200" dirty="0">
                <a:solidFill>
                  <a:schemeClr val="tx1"/>
                </a:solidFill>
                <a:effectLst/>
                <a:latin typeface="Segoe UI Light" pitchFamily="34" charset="0"/>
                <a:ea typeface="+mn-ea"/>
                <a:cs typeface="+mn-cs"/>
              </a:rPr>
              <a:t>n addition, you can pull in telemetry from the host environments such as performance counters, Azure diagnostics, or Docker logs. You can also set up web tests that periodically send synthetic requests to your web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these telemetry streams are integrated in the Azure portal, where you can apply powerful analytic and search tools to the raw data.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08338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Alerts proactively notify you when important conditions are found in your monitoring data. They allow you to identify and address issues before the users of your system notice them.</a:t>
            </a:r>
          </a:p>
          <a:p>
            <a:br>
              <a:rPr lang="en-US" dirty="0"/>
            </a:br>
            <a:r>
              <a:rPr lang="en-US" sz="882" b="0" i="0" kern="1200" dirty="0">
                <a:solidFill>
                  <a:schemeClr val="tx1"/>
                </a:solidFill>
                <a:effectLst/>
                <a:latin typeface="Segoe UI Light" pitchFamily="34" charset="0"/>
                <a:ea typeface="+mn-ea"/>
                <a:cs typeface="+mn-cs"/>
              </a:rPr>
              <a:t>Note: The new unified alert experience in Azure Monitor now includes Log Analytics and Application Insights. The previous alert experience and alert types are called </a:t>
            </a:r>
            <a:r>
              <a:rPr lang="en-US" sz="882" b="1" i="0" kern="1200" dirty="0">
                <a:solidFill>
                  <a:schemeClr val="tx1"/>
                </a:solidFill>
                <a:effectLst/>
                <a:latin typeface="Segoe UI Light" pitchFamily="34" charset="0"/>
                <a:ea typeface="+mn-ea"/>
                <a:cs typeface="+mn-cs"/>
              </a:rPr>
              <a:t>classic alerts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Alert rule</a:t>
            </a:r>
            <a:r>
              <a:rPr lang="en-US" sz="882" b="0" i="0" kern="1200" dirty="0">
                <a:solidFill>
                  <a:schemeClr val="tx1"/>
                </a:solidFill>
                <a:effectLst/>
                <a:latin typeface="Segoe UI Light" pitchFamily="34" charset="0"/>
                <a:ea typeface="+mn-ea"/>
                <a:cs typeface="+mn-cs"/>
              </a:rPr>
              <a:t> – The alert rule captures the target and criteria for alerting. The alert rule can be in an enabled or a disabled state. Alerts only fire when enabled.</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37858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882" b="0" i="0" kern="1200" dirty="0">
                <a:solidFill>
                  <a:schemeClr val="tx1"/>
                </a:solidFill>
                <a:effectLst/>
                <a:latin typeface="Segoe UI Light" pitchFamily="34" charset="0"/>
                <a:ea typeface="+mn-ea"/>
                <a:cs typeface="+mn-cs"/>
              </a:rPr>
              <a:t>The key attributes of an alert rule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Target Resource </a:t>
            </a:r>
            <a:r>
              <a:rPr lang="en-US" sz="882" b="0" i="0" kern="1200" dirty="0">
                <a:solidFill>
                  <a:schemeClr val="tx1"/>
                </a:solidFill>
                <a:effectLst/>
                <a:latin typeface="Segoe UI Light" pitchFamily="34" charset="0"/>
                <a:ea typeface="+mn-ea"/>
                <a:cs typeface="+mn-cs"/>
              </a:rPr>
              <a:t> – Defines the scope and signals available for alerting. A target can be any Azure resource. Example targets: a virtual machine, a storage account, a virtual machine scale set, a Log Analytics workspace, or an Application Insights resource. For certain resources (like virtual machines), you can specify multiple resources as the target of the alert rule.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Signal</a:t>
            </a:r>
            <a:r>
              <a:rPr lang="en-US" sz="882" b="0" i="0" kern="1200" dirty="0">
                <a:solidFill>
                  <a:schemeClr val="tx1"/>
                </a:solidFill>
                <a:effectLst/>
                <a:latin typeface="Segoe UI Light" pitchFamily="34" charset="0"/>
                <a:ea typeface="+mn-ea"/>
                <a:cs typeface="+mn-cs"/>
              </a:rPr>
              <a:t>  Signals are emitted by the target resource and can be of several types. Metric, Activity log, Application Insights, and Log.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Criteria</a:t>
            </a:r>
            <a:r>
              <a:rPr lang="en-US" sz="882" b="0" i="0" kern="1200" dirty="0">
                <a:solidFill>
                  <a:schemeClr val="tx1"/>
                </a:solidFill>
                <a:effectLst/>
                <a:latin typeface="Segoe UI Light" pitchFamily="34" charset="0"/>
                <a:ea typeface="+mn-ea"/>
                <a:cs typeface="+mn-cs"/>
              </a:rPr>
              <a:t> –  Criteria is the combination of Signal and Logic applied on a Target resource. Examples:</a:t>
            </a:r>
          </a:p>
          <a:p>
            <a:pPr lvl="1"/>
            <a:r>
              <a:rPr lang="en-US" sz="882" b="0" i="0" kern="1200" dirty="0">
                <a:solidFill>
                  <a:schemeClr val="tx1"/>
                </a:solidFill>
                <a:effectLst/>
                <a:latin typeface="Segoe UI Light" pitchFamily="34" charset="0"/>
                <a:ea typeface="+mn-ea"/>
                <a:cs typeface="+mn-cs"/>
              </a:rPr>
              <a:t>Percentage CPU &gt; 70%</a:t>
            </a:r>
          </a:p>
          <a:p>
            <a:pPr lvl="1"/>
            <a:r>
              <a:rPr lang="en-US" sz="882" b="0" i="0" kern="1200" dirty="0">
                <a:solidFill>
                  <a:schemeClr val="tx1"/>
                </a:solidFill>
                <a:effectLst/>
                <a:latin typeface="Segoe UI Light" pitchFamily="34" charset="0"/>
                <a:ea typeface="+mn-ea"/>
                <a:cs typeface="+mn-cs"/>
              </a:rPr>
              <a:t>Server Response Time &gt; 4 ms</a:t>
            </a:r>
          </a:p>
          <a:p>
            <a:pPr lvl="1"/>
            <a:r>
              <a:rPr lang="en-US" sz="882" b="0" i="0" kern="1200" dirty="0">
                <a:solidFill>
                  <a:schemeClr val="tx1"/>
                </a:solidFill>
                <a:effectLst/>
                <a:latin typeface="Segoe UI Light" pitchFamily="34" charset="0"/>
                <a:ea typeface="+mn-ea"/>
                <a:cs typeface="+mn-cs"/>
              </a:rPr>
              <a:t>Result count of a log query &gt; 100</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Alert Name</a:t>
            </a:r>
            <a:r>
              <a:rPr lang="en-US" sz="882" b="0" i="0" kern="1200" dirty="0">
                <a:solidFill>
                  <a:schemeClr val="tx1"/>
                </a:solidFill>
                <a:effectLst/>
                <a:latin typeface="Segoe UI Light" pitchFamily="34" charset="0"/>
                <a:ea typeface="+mn-ea"/>
                <a:cs typeface="+mn-cs"/>
              </a:rPr>
              <a:t> – A specific name for the alert rule configured by the user.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Alert Description</a:t>
            </a:r>
            <a:r>
              <a:rPr lang="en-US" sz="882" b="0" i="0" kern="1200" dirty="0">
                <a:solidFill>
                  <a:schemeClr val="tx1"/>
                </a:solidFill>
                <a:effectLst/>
                <a:latin typeface="Segoe UI Light" pitchFamily="34" charset="0"/>
                <a:ea typeface="+mn-ea"/>
                <a:cs typeface="+mn-cs"/>
              </a:rPr>
              <a:t> – A description for the alert rule configured by the user.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Severity</a:t>
            </a:r>
            <a:r>
              <a:rPr lang="en-US" sz="882" b="0" i="0" kern="1200" dirty="0">
                <a:solidFill>
                  <a:schemeClr val="tx1"/>
                </a:solidFill>
                <a:effectLst/>
                <a:latin typeface="Segoe UI Light" pitchFamily="34" charset="0"/>
                <a:ea typeface="+mn-ea"/>
                <a:cs typeface="+mn-cs"/>
              </a:rPr>
              <a:t> – The severity of the alert once the criteria specified in the alert rule is met. Severity can range from 0 to 4.</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Action</a:t>
            </a:r>
            <a:r>
              <a:rPr lang="en-US" sz="882" b="0" i="0" kern="1200" dirty="0">
                <a:solidFill>
                  <a:schemeClr val="tx1"/>
                </a:solidFill>
                <a:effectLst/>
                <a:latin typeface="Segoe UI Light" pitchFamily="34" charset="0"/>
                <a:ea typeface="+mn-ea"/>
                <a:cs typeface="+mn-cs"/>
              </a:rPr>
              <a:t>  – A specific action taken when the alert is fired.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80804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set the state of an alert to specify where it is in the resolution process. When the criteria specified in the alert rule is met, an alert is created or fired, and it has a status of New. You can change the status when you acknowledge an alert and when you close it. All state changes are stored in the history of the alert.</a:t>
            </a:r>
          </a:p>
          <a:p>
            <a:br>
              <a:rPr lang="en-US" dirty="0"/>
            </a:br>
            <a:r>
              <a:rPr lang="en-US" sz="882" b="1" i="0" kern="1200" dirty="0">
                <a:solidFill>
                  <a:schemeClr val="tx1"/>
                </a:solidFill>
                <a:effectLst/>
                <a:latin typeface="Segoe UI Light" pitchFamily="34" charset="0"/>
                <a:ea typeface="+mn-ea"/>
                <a:cs typeface="+mn-cs"/>
              </a:rPr>
              <a:t>Alert state</a:t>
            </a:r>
            <a:r>
              <a:rPr lang="en-US" sz="882" b="0" i="0" kern="1200" dirty="0">
                <a:solidFill>
                  <a:schemeClr val="tx1"/>
                </a:solidFill>
                <a:effectLst/>
                <a:latin typeface="Segoe UI Light" pitchFamily="34" charset="0"/>
                <a:ea typeface="+mn-ea"/>
                <a:cs typeface="+mn-cs"/>
              </a:rPr>
              <a:t> is different and independent of the </a:t>
            </a:r>
            <a:r>
              <a:rPr lang="en-US" sz="882" b="1" i="0" kern="1200" dirty="0">
                <a:solidFill>
                  <a:schemeClr val="tx1"/>
                </a:solidFill>
                <a:effectLst/>
                <a:latin typeface="Segoe UI Light" pitchFamily="34" charset="0"/>
                <a:ea typeface="+mn-ea"/>
                <a:cs typeface="+mn-cs"/>
              </a:rPr>
              <a:t>monitor condition</a:t>
            </a:r>
            <a:r>
              <a:rPr lang="en-US" sz="882" b="0" i="0" kern="1200" dirty="0">
                <a:solidFill>
                  <a:schemeClr val="tx1"/>
                </a:solidFill>
                <a:effectLst/>
                <a:latin typeface="Segoe UI Light" pitchFamily="34" charset="0"/>
                <a:ea typeface="+mn-ea"/>
                <a:cs typeface="+mn-cs"/>
              </a:rPr>
              <a:t>. Alert state is set by the user. Monitor condition is set by the system. When an alert fires, the alert's monitor condition is set to fired. When the underlying condition that caused the alert to fire clears, the monitor condition is set to resolved. The alert state isn't changed until the user changes it.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67970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metric alert in the Azure Portal</a:t>
            </a:r>
          </a:p>
          <a:p>
            <a:pPr marL="171450" indent="-171450">
              <a:buFont typeface="Arial" panose="020B0604020202020204" pitchFamily="34" charset="0"/>
              <a:buChar char="•"/>
            </a:pPr>
            <a:r>
              <a:rPr lang="en-US" dirty="0"/>
              <a:t>Observe metadata about the metric alert with the Azure CLI</a:t>
            </a:r>
          </a:p>
          <a:p>
            <a:pPr marL="171450" indent="-171450">
              <a:buFont typeface="Arial" panose="020B0604020202020204" pitchFamily="34" charset="0"/>
              <a:buChar char="•"/>
            </a:pPr>
            <a:r>
              <a:rPr lang="en-US" dirty="0"/>
              <a:t>Test the alert and observe the notification (e-mail, </a:t>
            </a:r>
            <a:r>
              <a:rPr lang="en-US" dirty="0" err="1"/>
              <a:t>etc</a:t>
            </a:r>
            <a:r>
              <a:rPr lang="en-US" dirty="0"/>
              <a:t>) associated with the alert</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a:p>
        </p:txBody>
      </p:sp>
    </p:spTree>
    <p:extLst>
      <p:ext uri="{BB962C8B-B14F-4D97-AF65-F5344CB8AC3E}">
        <p14:creationId xmlns:p14="http://schemas.microsoft.com/office/powerpoint/2010/main" val="407453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that we discussed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7745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topic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Monitor</a:t>
            </a:r>
          </a:p>
          <a:p>
            <a:pPr marL="171450" indent="-171450">
              <a:buFontTx/>
              <a:buChar char="-"/>
            </a:pPr>
            <a:r>
              <a:rPr lang="en-US" baseline="0" dirty="0"/>
              <a:t>Data sources</a:t>
            </a:r>
          </a:p>
          <a:p>
            <a:pPr marL="171450" indent="-171450">
              <a:buFontTx/>
              <a:buChar char="-"/>
            </a:pPr>
            <a:r>
              <a:rPr lang="en-US" baseline="0" dirty="0"/>
              <a:t>Application Insights</a:t>
            </a:r>
          </a:p>
          <a:p>
            <a:pPr marL="171450" indent="-171450">
              <a:buFontTx/>
              <a:buChar char="-"/>
            </a:pPr>
            <a:r>
              <a:rPr lang="en-US" baseline="0" dirty="0"/>
              <a:t>Alerts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maximizes the availability and performance of your applications by delivering a comprehensive solution for collecting, analyzing, and acting on telemetry from your cloud and on-premises environments. It helps you understand how your applications are performing and proactively identifies issues affecting them and the resources they depend 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01046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chemeClr val="tx1"/>
                </a:solidFill>
              </a:rPr>
              <a:t>The following diagram gives a high-level view of Azure Monitor. At the center of the diagram are the data stores for metrics and logs, which are the two fundamental types of data use by Azure Monitor. On the left are the sources of monitoring data that populate these data stores. On the right are the different functions that Azure Monitor performs with this collected data such as analysis, alerting, and streaming to external systems.</a:t>
            </a:r>
          </a:p>
          <a:p>
            <a:endParaRPr lang="en-US" u="none" dirty="0">
              <a:solidFill>
                <a:schemeClr val="tx1"/>
              </a:solidFill>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6295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data collected by Azure Monitor fits into one of two fundamental types, </a:t>
            </a:r>
            <a:r>
              <a:rPr lang="en-US" sz="882" b="1" i="0" kern="1200" dirty="0">
                <a:solidFill>
                  <a:schemeClr val="tx1"/>
                </a:solidFill>
                <a:effectLst/>
                <a:latin typeface="Segoe UI Light" pitchFamily="34" charset="0"/>
                <a:ea typeface="+mn-ea"/>
                <a:cs typeface="+mn-cs"/>
              </a:rPr>
              <a:t>metrics</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logs</a:t>
            </a:r>
            <a:r>
              <a:rPr lang="en-US" sz="882" b="0" i="0" kern="1200" dirty="0">
                <a:solidFill>
                  <a:schemeClr val="tx1"/>
                </a:solidFill>
                <a:effectLst/>
                <a:latin typeface="Segoe UI Light" pitchFamily="34" charset="0"/>
                <a:ea typeface="+mn-ea"/>
                <a:cs typeface="+mn-cs"/>
              </a:rPr>
              <a:t>. Metrics are numerical values that describe some aspect of a system at a particular point in time. They are lightweight and capable of supporting near real-time scenarios. Logs contain different kinds of data organized into records with different sets of properties for each type. Telemetry such as events and traces are stored as logs in addition to performance data so that it can all be combined for analysis.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Log data collected by Azure Monitor is stored in Log Analytics, which includes a rich query language to quickly retrieve, consolidate, and analyze collected data. You can create and test queries by using the Log Analytics page in the Azure portal and then either directly analyze the data by using these tools or save queries for use with visualizations or alert rules.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80185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can collect data from a variety of sources. You can think of monitoring data for your applications in tiers ranging from your application, any operating system and services it relies on, down to the platform itself. Azure Monitor collects data from each of the following tiers: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Application monitoring data</a:t>
            </a:r>
            <a:r>
              <a:rPr lang="en-US" sz="882" b="0" i="0" kern="1200" dirty="0">
                <a:solidFill>
                  <a:schemeClr val="tx1"/>
                </a:solidFill>
                <a:effectLst/>
                <a:latin typeface="Segoe UI Light" pitchFamily="34" charset="0"/>
                <a:ea typeface="+mn-ea"/>
                <a:cs typeface="+mn-cs"/>
              </a:rPr>
              <a:t>: Data about the performance and functionality of the code you have written, regardless of its platform.</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Guest OS monitoring data</a:t>
            </a:r>
            <a:r>
              <a:rPr lang="en-US" sz="882" b="0" i="0" kern="1200" dirty="0">
                <a:solidFill>
                  <a:schemeClr val="tx1"/>
                </a:solidFill>
                <a:effectLst/>
                <a:latin typeface="Segoe UI Light" pitchFamily="34" charset="0"/>
                <a:ea typeface="+mn-ea"/>
                <a:cs typeface="+mn-cs"/>
              </a:rPr>
              <a:t>: Data about the operating system on which your application is running. This could be running in Azure, another cloud, or on-premises.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resource monitoring data</a:t>
            </a:r>
            <a:r>
              <a:rPr lang="en-US" sz="882" b="0" i="0" kern="1200" dirty="0">
                <a:solidFill>
                  <a:schemeClr val="tx1"/>
                </a:solidFill>
                <a:effectLst/>
                <a:latin typeface="Segoe UI Light" pitchFamily="34" charset="0"/>
                <a:ea typeface="+mn-ea"/>
                <a:cs typeface="+mn-cs"/>
              </a:rPr>
              <a:t>: Data about the operation of an Azure resource.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subscription monitoring data</a:t>
            </a:r>
            <a:r>
              <a:rPr lang="en-US" sz="882" b="0" i="0" kern="1200" dirty="0">
                <a:solidFill>
                  <a:schemeClr val="tx1"/>
                </a:solidFill>
                <a:effectLst/>
                <a:latin typeface="Segoe UI Light" pitchFamily="34" charset="0"/>
                <a:ea typeface="+mn-ea"/>
                <a:cs typeface="+mn-cs"/>
              </a:rPr>
              <a:t>: Data about the operation and management of an Azure subscription, as well as data about the health and operation of Azure itself.</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tenant monitoring data</a:t>
            </a:r>
            <a:r>
              <a:rPr lang="en-US" sz="882" b="0" i="0" kern="1200" dirty="0">
                <a:solidFill>
                  <a:schemeClr val="tx1"/>
                </a:solidFill>
                <a:effectLst/>
                <a:latin typeface="Segoe UI Light" pitchFamily="34" charset="0"/>
                <a:ea typeface="+mn-ea"/>
                <a:cs typeface="+mn-cs"/>
              </a:rPr>
              <a:t>: Data about the operation of tenant-level Azure services, such as Azure Active Directory.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7761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Monitoring data in Azure comes from a variety of sources that can be organized into tiers, the highest tiers being your application and any operating systems and the lower tiers being components of Azure platform. </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tenant:</a:t>
            </a:r>
            <a:r>
              <a:rPr lang="en-US" sz="882" b="0" i="0" kern="1200" dirty="0">
                <a:solidFill>
                  <a:schemeClr val="tx1"/>
                </a:solidFill>
                <a:effectLst/>
                <a:latin typeface="Segoe UI Light" pitchFamily="34" charset="0"/>
                <a:ea typeface="+mn-ea"/>
                <a:cs typeface="+mn-cs"/>
              </a:rPr>
              <a:t> Telemetry related to your Azure tenant is collected from tenant-wide services such as Azure Active Directory.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platform:</a:t>
            </a:r>
            <a:r>
              <a:rPr lang="en-US" sz="882" b="0" i="0" kern="1200" dirty="0">
                <a:solidFill>
                  <a:schemeClr val="tx1"/>
                </a:solidFill>
                <a:effectLst/>
                <a:latin typeface="Segoe UI Light" pitchFamily="34" charset="0"/>
                <a:ea typeface="+mn-ea"/>
                <a:cs typeface="+mn-cs"/>
              </a:rPr>
              <a:t> Telemetry related to the health and operation of Azure itself includes data about the operation and management of your Azure subscription. It includes service-health data stored in the Azure Activity log and audit logs from Azure Active Directory.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Guest operating system:</a:t>
            </a:r>
            <a:r>
              <a:rPr lang="en-US" sz="882" b="0" i="0" kern="1200" dirty="0">
                <a:solidFill>
                  <a:schemeClr val="tx1"/>
                </a:solidFill>
                <a:effectLst/>
                <a:latin typeface="Segoe UI Light" pitchFamily="34" charset="0"/>
                <a:ea typeface="+mn-ea"/>
                <a:cs typeface="+mn-cs"/>
              </a:rPr>
              <a:t> Compute resources in Azure, in other clouds, and on-premises have a guest operating system to monitor. With the installation of one or more agents, you can gather telemetry from the guest into the same monitoring tools as the Azure services themselves.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In addition to telemetry that your application may write to the guest operating system, detailed application monitoring is done with Application Insights. Application Insights can collect data from applications running on a variety of platforms. The application can be running in Azure, another cloud, or on-premises.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sources:</a:t>
            </a:r>
            <a:r>
              <a:rPr lang="en-US" sz="882" b="0" i="0" kern="1200" dirty="0">
                <a:solidFill>
                  <a:schemeClr val="tx1"/>
                </a:solidFill>
                <a:effectLst/>
                <a:latin typeface="Segoe UI Light" pitchFamily="34" charset="0"/>
                <a:ea typeface="+mn-ea"/>
                <a:cs typeface="+mn-cs"/>
              </a:rPr>
              <a:t> Azure Monitor can collect log data from any REST client using the Data Collector API. This allows you to create custom monitoring scenarios and extend monitoring to resources that don't expose telemetry through other 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01640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data collected by Azure Monitor fits into one of two fundamental types, metrics and logs. </a:t>
            </a:r>
          </a:p>
          <a:p>
            <a:endParaRPr lang="en-US" dirty="0"/>
          </a:p>
          <a:p>
            <a:r>
              <a:rPr lang="en-US" dirty="0"/>
              <a:t>Metrics are numerical values that describe some aspect of a system at a particular point in time. They are lightweight and capable of supporting near real-time scenarios.</a:t>
            </a:r>
          </a:p>
          <a:p>
            <a:endParaRPr lang="en-US" dirty="0"/>
          </a:p>
          <a:p>
            <a:r>
              <a:rPr lang="en-US" dirty="0"/>
              <a:t>Logs contain different kinds of data organized into records with different sets of properties for each type. Telemetry such as events and traces are stored as logs in addition to performance data so that it can all be combined for analysis.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200079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14.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15.svg"/><Relationship Id="rId9" Type="http://schemas.openxmlformats.org/officeDocument/2006/relationships/image" Target="../media/image33.png"/><Relationship Id="rId14" Type="http://schemas.openxmlformats.org/officeDocument/2006/relationships/image" Target="../media/image38.sv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36.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7.svg"/><Relationship Id="rId2" Type="http://schemas.openxmlformats.org/officeDocument/2006/relationships/notesSlide" Target="../notesSlides/notesSlide15.xml"/><Relationship Id="rId16" Type="http://schemas.openxmlformats.org/officeDocument/2006/relationships/image" Target="../media/image50.svg"/><Relationship Id="rId1" Type="http://schemas.openxmlformats.org/officeDocument/2006/relationships/slideLayout" Target="../slideLayouts/slideLayout9.xml"/><Relationship Id="rId6" Type="http://schemas.openxmlformats.org/officeDocument/2006/relationships/image" Target="../media/image43.svg"/><Relationship Id="rId11" Type="http://schemas.openxmlformats.org/officeDocument/2006/relationships/image" Target="../media/image46.png"/><Relationship Id="rId5" Type="http://schemas.openxmlformats.org/officeDocument/2006/relationships/image" Target="../media/image42.png"/><Relationship Id="rId15" Type="http://schemas.openxmlformats.org/officeDocument/2006/relationships/image" Target="../media/image49.png"/><Relationship Id="rId10" Type="http://schemas.openxmlformats.org/officeDocument/2006/relationships/image" Target="../media/image34.svg"/><Relationship Id="rId4" Type="http://schemas.openxmlformats.org/officeDocument/2006/relationships/image" Target="../media/image41.svg"/><Relationship Id="rId9" Type="http://schemas.openxmlformats.org/officeDocument/2006/relationships/image" Target="../media/image33.png"/><Relationship Id="rId14" Type="http://schemas.openxmlformats.org/officeDocument/2006/relationships/image" Target="../media/image4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9.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AZ-203.5</a:t>
            </a:r>
            <a:br>
              <a:rPr lang="en-US" dirty="0"/>
            </a:br>
            <a:r>
              <a:rPr lang="en-US" dirty="0"/>
              <a:t>Module 01: Azure Monitor</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6"/>
          <p:cNvSpPr>
            <a:spLocks noGrp="1"/>
          </p:cNvSpPr>
          <p:nvPr>
            <p:ph type="title"/>
          </p:nvPr>
        </p:nvSpPr>
        <p:spPr/>
        <p:txBody>
          <a:bodyPr/>
          <a:lstStyle/>
          <a:p>
            <a:r>
              <a:rPr lang="en-US" dirty="0"/>
              <a:t>Application Insights</a:t>
            </a:r>
          </a:p>
        </p:txBody>
      </p:sp>
      <p:sp>
        <p:nvSpPr>
          <p:cNvPr id="2" name="Text Placeholder 1">
            <a:extLst>
              <a:ext uri="{FF2B5EF4-FFF2-40B4-BE49-F238E27FC236}">
                <a16:creationId xmlns:a16="http://schemas.microsoft.com/office/drawing/2014/main" id="{6F9A077A-AC3E-4A19-8CCB-E0B81E9CB388}"/>
              </a:ext>
            </a:extLst>
          </p:cNvPr>
          <p:cNvSpPr>
            <a:spLocks noGrp="1"/>
          </p:cNvSpPr>
          <p:nvPr>
            <p:ph type="body" sz="quarter" idx="10"/>
          </p:nvPr>
        </p:nvSpPr>
        <p:spPr>
          <a:xfrm>
            <a:off x="584200" y="1437481"/>
            <a:ext cx="4962358" cy="5447645"/>
          </a:xfrm>
        </p:spPr>
        <p:txBody>
          <a:bodyPr/>
          <a:lstStyle/>
          <a:p>
            <a:r>
              <a:rPr lang="en-US" dirty="0">
                <a:latin typeface="+mn-lt"/>
              </a:rPr>
              <a:t>Extensible application performance monitoring (APM) service for developers building and managing apps on multiple platforms</a:t>
            </a:r>
          </a:p>
          <a:p>
            <a:r>
              <a:rPr lang="en-US" dirty="0">
                <a:latin typeface="+mn-lt"/>
              </a:rPr>
              <a:t>Can be used to:</a:t>
            </a:r>
          </a:p>
          <a:p>
            <a:pPr lvl="1"/>
            <a:r>
              <a:rPr lang="en-US" dirty="0"/>
              <a:t>Monitor a live web application</a:t>
            </a:r>
          </a:p>
          <a:p>
            <a:pPr lvl="1"/>
            <a:r>
              <a:rPr lang="en-US" dirty="0"/>
              <a:t>Automatically detect performance anomalies</a:t>
            </a:r>
          </a:p>
          <a:p>
            <a:pPr lvl="1"/>
            <a:r>
              <a:rPr lang="en-US" dirty="0"/>
              <a:t>Diagnose issues by using analytical tools</a:t>
            </a:r>
          </a:p>
          <a:p>
            <a:pPr lvl="1"/>
            <a:r>
              <a:rPr lang="en-US" dirty="0"/>
              <a:t>Understand real-world user behavior by using custom queries and metric visualizations</a:t>
            </a:r>
          </a:p>
        </p:txBody>
      </p:sp>
      <p:pic>
        <p:nvPicPr>
          <p:cNvPr id="6" name="Picture 2" descr="Screenshots of Application Insights showing a chart of user activity statistics, and a drill into specific events.">
            <a:extLst>
              <a:ext uri="{FF2B5EF4-FFF2-40B4-BE49-F238E27FC236}">
                <a16:creationId xmlns:a16="http://schemas.microsoft.com/office/drawing/2014/main" id="{3F2C72E3-9B28-4F6E-ABF7-CD4AA0023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6558" y="1437481"/>
            <a:ext cx="6276047" cy="367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77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9E34-B385-43E8-B54E-59334CB58A66}"/>
              </a:ext>
            </a:extLst>
          </p:cNvPr>
          <p:cNvSpPr>
            <a:spLocks noGrp="1"/>
          </p:cNvSpPr>
          <p:nvPr>
            <p:ph type="title"/>
          </p:nvPr>
        </p:nvSpPr>
        <p:spPr/>
        <p:txBody>
          <a:bodyPr/>
          <a:lstStyle/>
          <a:p>
            <a:r>
              <a:rPr lang="en-US" dirty="0"/>
              <a:t>Monitored metrics</a:t>
            </a:r>
          </a:p>
        </p:txBody>
      </p:sp>
      <p:sp>
        <p:nvSpPr>
          <p:cNvPr id="3" name="Text Placeholder 2">
            <a:extLst>
              <a:ext uri="{FF2B5EF4-FFF2-40B4-BE49-F238E27FC236}">
                <a16:creationId xmlns:a16="http://schemas.microsoft.com/office/drawing/2014/main" id="{46E62674-E2A4-4E27-8FF8-267FC148BB03}"/>
              </a:ext>
            </a:extLst>
          </p:cNvPr>
          <p:cNvSpPr>
            <a:spLocks noGrp="1"/>
          </p:cNvSpPr>
          <p:nvPr>
            <p:ph type="body" sz="quarter" idx="10"/>
          </p:nvPr>
        </p:nvSpPr>
        <p:spPr>
          <a:xfrm>
            <a:off x="584200" y="1435497"/>
            <a:ext cx="11018520" cy="4899803"/>
          </a:xfrm>
        </p:spPr>
        <p:txBody>
          <a:bodyPr/>
          <a:lstStyle/>
          <a:p>
            <a:pPr lvl="0"/>
            <a:r>
              <a:rPr lang="en-US" dirty="0">
                <a:latin typeface="+mn-lt"/>
              </a:rPr>
              <a:t>Request rates, response times, and failure rates</a:t>
            </a:r>
          </a:p>
          <a:p>
            <a:pPr lvl="1"/>
            <a:r>
              <a:rPr lang="en-US" dirty="0"/>
              <a:t>Find out which pages are most popular, what times of day are most popular, and where your users are. Observe which pages perform the best. If your response times and failure rates go high when there are more requests, you might have a resourcing problem.</a:t>
            </a:r>
          </a:p>
          <a:p>
            <a:pPr lvl="0"/>
            <a:r>
              <a:rPr lang="en-US" dirty="0">
                <a:latin typeface="+mn-lt"/>
              </a:rPr>
              <a:t>Dependency rates, response times, and failure rates</a:t>
            </a:r>
          </a:p>
          <a:p>
            <a:pPr lvl="1"/>
            <a:r>
              <a:rPr lang="en-US" dirty="0"/>
              <a:t>Find out whether external services are slowing you down</a:t>
            </a:r>
          </a:p>
          <a:p>
            <a:pPr lvl="0"/>
            <a:r>
              <a:rPr lang="en-US" dirty="0">
                <a:latin typeface="+mn-lt"/>
              </a:rPr>
              <a:t>Exceptions</a:t>
            </a:r>
          </a:p>
          <a:p>
            <a:pPr lvl="1"/>
            <a:r>
              <a:rPr lang="en-US" dirty="0"/>
              <a:t>Analyze the aggregated statistics, or pick specific instances and drill into the stack trace and related requests. Both server and browser exceptions are reported.</a:t>
            </a:r>
          </a:p>
          <a:p>
            <a:pPr lvl="0"/>
            <a:r>
              <a:rPr lang="en-US" dirty="0">
                <a:latin typeface="+mn-lt"/>
              </a:rPr>
              <a:t>Page views and load performance</a:t>
            </a:r>
          </a:p>
          <a:p>
            <a:pPr lvl="1"/>
            <a:r>
              <a:rPr lang="en-US" dirty="0"/>
              <a:t>Directly reported by your users' browsers</a:t>
            </a:r>
          </a:p>
          <a:p>
            <a:pPr lvl="0"/>
            <a:r>
              <a:rPr lang="en-US" dirty="0">
                <a:latin typeface="+mn-lt"/>
              </a:rPr>
              <a:t>User and session counts</a:t>
            </a:r>
          </a:p>
        </p:txBody>
      </p:sp>
    </p:spTree>
    <p:extLst>
      <p:ext uri="{BB962C8B-B14F-4D97-AF65-F5344CB8AC3E}">
        <p14:creationId xmlns:p14="http://schemas.microsoft.com/office/powerpoint/2010/main" val="31392120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9E34-B385-43E8-B54E-59334CB58A66}"/>
              </a:ext>
            </a:extLst>
          </p:cNvPr>
          <p:cNvSpPr>
            <a:spLocks noGrp="1"/>
          </p:cNvSpPr>
          <p:nvPr>
            <p:ph type="title"/>
          </p:nvPr>
        </p:nvSpPr>
        <p:spPr/>
        <p:txBody>
          <a:bodyPr/>
          <a:lstStyle/>
          <a:p>
            <a:r>
              <a:rPr lang="en-US" dirty="0"/>
              <a:t>Monitored metrics (continued)</a:t>
            </a:r>
          </a:p>
        </p:txBody>
      </p:sp>
      <p:sp>
        <p:nvSpPr>
          <p:cNvPr id="3" name="Text Placeholder 2">
            <a:extLst>
              <a:ext uri="{FF2B5EF4-FFF2-40B4-BE49-F238E27FC236}">
                <a16:creationId xmlns:a16="http://schemas.microsoft.com/office/drawing/2014/main" id="{46E62674-E2A4-4E27-8FF8-267FC148BB03}"/>
              </a:ext>
            </a:extLst>
          </p:cNvPr>
          <p:cNvSpPr>
            <a:spLocks noGrp="1"/>
          </p:cNvSpPr>
          <p:nvPr>
            <p:ph type="body" sz="quarter" idx="10"/>
          </p:nvPr>
        </p:nvSpPr>
        <p:spPr>
          <a:xfrm>
            <a:off x="584200" y="1435497"/>
            <a:ext cx="11018520" cy="4885953"/>
          </a:xfrm>
        </p:spPr>
        <p:txBody>
          <a:bodyPr/>
          <a:lstStyle/>
          <a:p>
            <a:pPr lvl="0">
              <a:spcBef>
                <a:spcPts val="500"/>
              </a:spcBef>
            </a:pPr>
            <a:r>
              <a:rPr lang="en-US" dirty="0">
                <a:latin typeface="+mn-lt"/>
              </a:rPr>
              <a:t>Asynchronous JavaScript and XML (AJAX) calls </a:t>
            </a:r>
          </a:p>
          <a:p>
            <a:pPr lvl="1">
              <a:spcBef>
                <a:spcPts val="500"/>
              </a:spcBef>
            </a:pPr>
            <a:r>
              <a:rPr lang="en-US" dirty="0"/>
              <a:t>Rates, response times, and failure rates for these webpage-based calls</a:t>
            </a:r>
          </a:p>
          <a:p>
            <a:pPr lvl="0">
              <a:spcBef>
                <a:spcPts val="500"/>
              </a:spcBef>
            </a:pPr>
            <a:r>
              <a:rPr lang="en-US" dirty="0">
                <a:latin typeface="+mn-lt"/>
              </a:rPr>
              <a:t>Performance counters </a:t>
            </a:r>
          </a:p>
          <a:p>
            <a:pPr lvl="1">
              <a:spcBef>
                <a:spcPts val="500"/>
              </a:spcBef>
            </a:pPr>
            <a:r>
              <a:rPr lang="en-US" dirty="0"/>
              <a:t>Measured from your Windows Server or Linux server machines, such as counters for CPU, memory, and network usage</a:t>
            </a:r>
          </a:p>
          <a:p>
            <a:pPr lvl="0">
              <a:spcBef>
                <a:spcPts val="500"/>
              </a:spcBef>
            </a:pPr>
            <a:r>
              <a:rPr lang="en-US" dirty="0">
                <a:latin typeface="+mn-lt"/>
              </a:rPr>
              <a:t>Host diagnostics </a:t>
            </a:r>
          </a:p>
          <a:p>
            <a:pPr lvl="1">
              <a:spcBef>
                <a:spcPts val="500"/>
              </a:spcBef>
            </a:pPr>
            <a:r>
              <a:rPr lang="en-US" dirty="0"/>
              <a:t>Ingested from Docker or Azure</a:t>
            </a:r>
          </a:p>
          <a:p>
            <a:pPr lvl="0">
              <a:spcBef>
                <a:spcPts val="500"/>
              </a:spcBef>
            </a:pPr>
            <a:r>
              <a:rPr lang="en-US" dirty="0">
                <a:latin typeface="+mn-lt"/>
              </a:rPr>
              <a:t>Diagnostic trace logs </a:t>
            </a:r>
          </a:p>
          <a:p>
            <a:pPr lvl="1">
              <a:spcBef>
                <a:spcPts val="500"/>
              </a:spcBef>
            </a:pPr>
            <a:r>
              <a:rPr lang="en-US" dirty="0"/>
              <a:t>Logs from your app so that you can correlate trace events with requests</a:t>
            </a:r>
          </a:p>
          <a:p>
            <a:pPr lvl="0">
              <a:spcBef>
                <a:spcPts val="500"/>
              </a:spcBef>
            </a:pPr>
            <a:r>
              <a:rPr lang="en-US" dirty="0">
                <a:latin typeface="+mn-lt"/>
              </a:rPr>
              <a:t>Custom events and metrics </a:t>
            </a:r>
          </a:p>
          <a:p>
            <a:pPr lvl="1">
              <a:spcBef>
                <a:spcPts val="500"/>
              </a:spcBef>
            </a:pPr>
            <a:r>
              <a:rPr lang="en-US" dirty="0"/>
              <a:t>Custom metrics that you write yourself in the client or server code to track business events, such as the number of items sold or games won</a:t>
            </a:r>
          </a:p>
        </p:txBody>
      </p:sp>
    </p:spTree>
    <p:extLst>
      <p:ext uri="{BB962C8B-B14F-4D97-AF65-F5344CB8AC3E}">
        <p14:creationId xmlns:p14="http://schemas.microsoft.com/office/powerpoint/2010/main" val="6046625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6"/>
          <p:cNvSpPr>
            <a:spLocks noGrp="1"/>
          </p:cNvSpPr>
          <p:nvPr>
            <p:ph type="title"/>
          </p:nvPr>
        </p:nvSpPr>
        <p:spPr/>
        <p:txBody>
          <a:bodyPr/>
          <a:lstStyle/>
          <a:p>
            <a:r>
              <a:rPr lang="en-US" dirty="0"/>
              <a:t>Application Insights architecture</a:t>
            </a:r>
          </a:p>
        </p:txBody>
      </p:sp>
      <p:grpSp>
        <p:nvGrpSpPr>
          <p:cNvPr id="4" name="Group 3" descr="Illustration of Application Insights architecture and the separation of the agent libraries and the actual back-end service. On the left are items such as web apps, server-side code, and background services that flow into Application Insights, which flows into items such as Alerts and Power BI."/>
          <p:cNvGrpSpPr/>
          <p:nvPr/>
        </p:nvGrpSpPr>
        <p:grpSpPr>
          <a:xfrm>
            <a:off x="840511" y="1433533"/>
            <a:ext cx="10510979" cy="4671217"/>
            <a:chOff x="840511" y="1361109"/>
            <a:chExt cx="10510979" cy="4671217"/>
          </a:xfrm>
        </p:grpSpPr>
        <p:sp>
          <p:nvSpPr>
            <p:cNvPr id="70" name="Rectangle 69"/>
            <p:cNvSpPr/>
            <p:nvPr/>
          </p:nvSpPr>
          <p:spPr bwMode="auto">
            <a:xfrm>
              <a:off x="4031341" y="5093217"/>
              <a:ext cx="1302451" cy="93910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16000" rIns="182880" bIns="146304" numCol="1" spcCol="0" rtlCol="0" fromWordArt="0" anchor="t" anchorCtr="0" forceAA="0" compatLnSpc="1">
              <a:prstTxWarp prst="textNoShape">
                <a:avLst/>
              </a:prstTxWarp>
              <a:noAutofit/>
            </a:bodyPr>
            <a:lstStyle/>
            <a:p>
              <a:pPr algn="ctr"/>
              <a:r>
                <a:rPr lang="en-US" sz="1400" dirty="0"/>
                <a:t>Background Services</a:t>
              </a:r>
            </a:p>
          </p:txBody>
        </p:sp>
        <p:sp>
          <p:nvSpPr>
            <p:cNvPr id="20" name="Rectangle: Rounded Corners 12">
              <a:extLst>
                <a:ext uri="{FF2B5EF4-FFF2-40B4-BE49-F238E27FC236}">
                  <a16:creationId xmlns:a16="http://schemas.microsoft.com/office/drawing/2014/main" id="{B8BA326D-56ED-49F1-8308-851921253825}"/>
                </a:ext>
              </a:extLst>
            </p:cNvPr>
            <p:cNvSpPr/>
            <p:nvPr/>
          </p:nvSpPr>
          <p:spPr>
            <a:xfrm>
              <a:off x="6148579" y="2477036"/>
              <a:ext cx="1963380" cy="1963380"/>
            </a:xfrm>
            <a:prstGeom prst="roundRect">
              <a:avLst>
                <a:gd name="adj" fmla="val 0"/>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en-US" sz="2000" dirty="0"/>
                <a:t>Application </a:t>
              </a:r>
              <a:br>
                <a:rPr lang="en-US" sz="2000" dirty="0"/>
              </a:br>
              <a:r>
                <a:rPr lang="en-US" sz="2000" dirty="0"/>
                <a:t>Insights</a:t>
              </a:r>
            </a:p>
          </p:txBody>
        </p:sp>
        <p:sp>
          <p:nvSpPr>
            <p:cNvPr id="22" name="Flowchart: Document 21">
              <a:extLst>
                <a:ext uri="{FF2B5EF4-FFF2-40B4-BE49-F238E27FC236}">
                  <a16:creationId xmlns:a16="http://schemas.microsoft.com/office/drawing/2014/main" id="{13E6BC2F-5135-484A-B17A-143698D40793}"/>
                </a:ext>
              </a:extLst>
            </p:cNvPr>
            <p:cNvSpPr/>
            <p:nvPr/>
          </p:nvSpPr>
          <p:spPr>
            <a:xfrm>
              <a:off x="2248717" y="3315573"/>
              <a:ext cx="1312488" cy="939107"/>
            </a:xfrm>
            <a:prstGeom prst="flowChartDocument">
              <a:avLst/>
            </a:prstGeom>
            <a:solidFill>
              <a:srgbClr val="5C2D9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Server-Side Code</a:t>
              </a:r>
            </a:p>
          </p:txBody>
        </p:sp>
        <p:sp>
          <p:nvSpPr>
            <p:cNvPr id="26" name="Rectangle 25">
              <a:extLst>
                <a:ext uri="{FF2B5EF4-FFF2-40B4-BE49-F238E27FC236}">
                  <a16:creationId xmlns:a16="http://schemas.microsoft.com/office/drawing/2014/main" id="{CE5A3323-D4C4-4692-BAED-71014AB5B94E}"/>
                </a:ext>
              </a:extLst>
            </p:cNvPr>
            <p:cNvSpPr/>
            <p:nvPr/>
          </p:nvSpPr>
          <p:spPr>
            <a:xfrm>
              <a:off x="5945174" y="1700808"/>
              <a:ext cx="2383928" cy="3515836"/>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27" name="Graphic 9">
              <a:extLst>
                <a:ext uri="{FF2B5EF4-FFF2-40B4-BE49-F238E27FC236}">
                  <a16:creationId xmlns:a16="http://schemas.microsoft.com/office/drawing/2014/main" id="{3A4BD8C4-3E3C-4784-BB99-D147600E9DCE}"/>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2081" t="16483" r="29693" b="15895"/>
            <a:stretch/>
          </p:blipFill>
          <p:spPr>
            <a:xfrm>
              <a:off x="6776827" y="3333750"/>
              <a:ext cx="714375" cy="981075"/>
            </a:xfrm>
            <a:prstGeom prst="rect">
              <a:avLst/>
            </a:prstGeom>
          </p:spPr>
        </p:pic>
        <p:sp>
          <p:nvSpPr>
            <p:cNvPr id="29" name="Rectangle 28">
              <a:extLst>
                <a:ext uri="{FF2B5EF4-FFF2-40B4-BE49-F238E27FC236}">
                  <a16:creationId xmlns:a16="http://schemas.microsoft.com/office/drawing/2014/main" id="{1B5A0548-78F5-4A09-B9A0-1989A8DDA85E}"/>
                </a:ext>
              </a:extLst>
            </p:cNvPr>
            <p:cNvSpPr/>
            <p:nvPr/>
          </p:nvSpPr>
          <p:spPr>
            <a:xfrm>
              <a:off x="9332870" y="1452549"/>
              <a:ext cx="2000505" cy="655740"/>
            </a:xfrm>
            <a:prstGeom prst="rect">
              <a:avLst/>
            </a:prstGeom>
            <a:solidFill>
              <a:srgbClr val="004B50"/>
            </a:solidFill>
            <a:ln>
              <a:noFill/>
            </a:ln>
          </p:spPr>
          <p:style>
            <a:lnRef idx="2">
              <a:schemeClr val="dk1">
                <a:shade val="50000"/>
              </a:schemeClr>
            </a:lnRef>
            <a:fillRef idx="1">
              <a:schemeClr val="dk1"/>
            </a:fillRef>
            <a:effectRef idx="0">
              <a:schemeClr val="dk1"/>
            </a:effectRef>
            <a:fontRef idx="minor">
              <a:schemeClr val="lt1"/>
            </a:fontRef>
          </p:style>
          <p:txBody>
            <a:bodyPr lIns="252000" rIns="0" rtlCol="0" anchor="ctr"/>
            <a:lstStyle/>
            <a:p>
              <a:r>
                <a:rPr lang="en-US" sz="1400" dirty="0"/>
                <a:t>Alerts</a:t>
              </a:r>
            </a:p>
          </p:txBody>
        </p:sp>
        <p:sp>
          <p:nvSpPr>
            <p:cNvPr id="30" name="Rectangle 29">
              <a:extLst>
                <a:ext uri="{FF2B5EF4-FFF2-40B4-BE49-F238E27FC236}">
                  <a16:creationId xmlns:a16="http://schemas.microsoft.com/office/drawing/2014/main" id="{4E03F036-F015-4E72-8D5A-4A06CEE72392}"/>
                </a:ext>
              </a:extLst>
            </p:cNvPr>
            <p:cNvSpPr/>
            <p:nvPr/>
          </p:nvSpPr>
          <p:spPr>
            <a:xfrm>
              <a:off x="9332870" y="2294137"/>
              <a:ext cx="2000505" cy="655740"/>
            </a:xfrm>
            <a:prstGeom prst="rect">
              <a:avLst/>
            </a:prstGeom>
            <a:solidFill>
              <a:srgbClr val="004B50"/>
            </a:solidFill>
            <a:ln>
              <a:noFill/>
            </a:ln>
          </p:spPr>
          <p:style>
            <a:lnRef idx="2">
              <a:schemeClr val="dk1">
                <a:shade val="50000"/>
              </a:schemeClr>
            </a:lnRef>
            <a:fillRef idx="1">
              <a:schemeClr val="dk1"/>
            </a:fillRef>
            <a:effectRef idx="0">
              <a:schemeClr val="dk1"/>
            </a:effectRef>
            <a:fontRef idx="minor">
              <a:schemeClr val="lt1"/>
            </a:fontRef>
          </p:style>
          <p:txBody>
            <a:bodyPr lIns="252000" rIns="0" rtlCol="0" anchor="ctr"/>
            <a:lstStyle/>
            <a:p>
              <a:r>
                <a:rPr lang="en-US" sz="1400" dirty="0"/>
                <a:t>Power BI</a:t>
              </a:r>
            </a:p>
          </p:txBody>
        </p:sp>
        <p:sp>
          <p:nvSpPr>
            <p:cNvPr id="46" name="Rectangle 45">
              <a:extLst>
                <a:ext uri="{FF2B5EF4-FFF2-40B4-BE49-F238E27FC236}">
                  <a16:creationId xmlns:a16="http://schemas.microsoft.com/office/drawing/2014/main" id="{0EEFBF05-1D02-4FF4-9425-A0F928A2E074}"/>
                </a:ext>
              </a:extLst>
            </p:cNvPr>
            <p:cNvSpPr/>
            <p:nvPr/>
          </p:nvSpPr>
          <p:spPr>
            <a:xfrm>
              <a:off x="9332870" y="4004744"/>
              <a:ext cx="2000505" cy="655740"/>
            </a:xfrm>
            <a:prstGeom prst="rect">
              <a:avLst/>
            </a:prstGeom>
            <a:solidFill>
              <a:srgbClr val="004B50"/>
            </a:solidFill>
            <a:ln>
              <a:noFill/>
            </a:ln>
          </p:spPr>
          <p:style>
            <a:lnRef idx="2">
              <a:schemeClr val="dk1">
                <a:shade val="50000"/>
              </a:schemeClr>
            </a:lnRef>
            <a:fillRef idx="1">
              <a:schemeClr val="dk1"/>
            </a:fillRef>
            <a:effectRef idx="0">
              <a:schemeClr val="dk1"/>
            </a:effectRef>
            <a:fontRef idx="minor">
              <a:schemeClr val="lt1"/>
            </a:fontRef>
          </p:style>
          <p:txBody>
            <a:bodyPr lIns="252000" rIns="0" rtlCol="0" anchor="ctr"/>
            <a:lstStyle/>
            <a:p>
              <a:r>
                <a:rPr lang="en-US" sz="1400" dirty="0"/>
                <a:t>REST API</a:t>
              </a:r>
            </a:p>
          </p:txBody>
        </p:sp>
        <p:sp>
          <p:nvSpPr>
            <p:cNvPr id="47" name="Rectangle 46">
              <a:extLst>
                <a:ext uri="{FF2B5EF4-FFF2-40B4-BE49-F238E27FC236}">
                  <a16:creationId xmlns:a16="http://schemas.microsoft.com/office/drawing/2014/main" id="{9C533EBD-A7D6-40FC-A78A-3EA99ADBE6C8}"/>
                </a:ext>
              </a:extLst>
            </p:cNvPr>
            <p:cNvSpPr/>
            <p:nvPr/>
          </p:nvSpPr>
          <p:spPr>
            <a:xfrm>
              <a:off x="9332870" y="4864618"/>
              <a:ext cx="2000505" cy="655740"/>
            </a:xfrm>
            <a:prstGeom prst="rect">
              <a:avLst/>
            </a:prstGeom>
            <a:solidFill>
              <a:srgbClr val="004B50"/>
            </a:solidFill>
            <a:ln>
              <a:noFill/>
            </a:ln>
          </p:spPr>
          <p:style>
            <a:lnRef idx="2">
              <a:schemeClr val="dk1">
                <a:shade val="50000"/>
              </a:schemeClr>
            </a:lnRef>
            <a:fillRef idx="1">
              <a:schemeClr val="dk1"/>
            </a:fillRef>
            <a:effectRef idx="0">
              <a:schemeClr val="dk1"/>
            </a:effectRef>
            <a:fontRef idx="minor">
              <a:schemeClr val="lt1"/>
            </a:fontRef>
          </p:style>
          <p:txBody>
            <a:bodyPr lIns="252000" rIns="0" rtlCol="0" anchor="ctr"/>
            <a:lstStyle/>
            <a:p>
              <a:r>
                <a:rPr lang="en-US" sz="1400" dirty="0"/>
                <a:t>Continuous</a:t>
              </a:r>
              <a:br>
                <a:rPr lang="en-US" sz="1400" dirty="0"/>
              </a:br>
              <a:r>
                <a:rPr lang="en-US" sz="1400" dirty="0"/>
                <a:t>Export</a:t>
              </a:r>
            </a:p>
          </p:txBody>
        </p:sp>
        <p:cxnSp>
          <p:nvCxnSpPr>
            <p:cNvPr id="49" name="Connector: Elbow 25">
              <a:extLst>
                <a:ext uri="{FF2B5EF4-FFF2-40B4-BE49-F238E27FC236}">
                  <a16:creationId xmlns:a16="http://schemas.microsoft.com/office/drawing/2014/main" id="{5EE7E3B3-E9A4-49CD-AE79-0E7D1AA2F02B}"/>
                </a:ext>
              </a:extLst>
            </p:cNvPr>
            <p:cNvCxnSpPr>
              <a:cxnSpLocks/>
              <a:stCxn id="54" idx="3"/>
            </p:cNvCxnSpPr>
            <p:nvPr/>
          </p:nvCxnSpPr>
          <p:spPr>
            <a:xfrm>
              <a:off x="3561204" y="2220859"/>
              <a:ext cx="2587374" cy="789956"/>
            </a:xfrm>
            <a:prstGeom prst="bentConnector3">
              <a:avLst>
                <a:gd name="adj1" fmla="val 50000"/>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0" name="Connector: Elbow 26">
              <a:extLst>
                <a:ext uri="{FF2B5EF4-FFF2-40B4-BE49-F238E27FC236}">
                  <a16:creationId xmlns:a16="http://schemas.microsoft.com/office/drawing/2014/main" id="{21AB9ED0-5737-4C4F-88EC-EF7786DCBBC9}"/>
                </a:ext>
              </a:extLst>
            </p:cNvPr>
            <p:cNvCxnSpPr>
              <a:cxnSpLocks/>
              <a:stCxn id="53" idx="3"/>
            </p:cNvCxnSpPr>
            <p:nvPr/>
          </p:nvCxnSpPr>
          <p:spPr>
            <a:xfrm flipV="1">
              <a:off x="3578201" y="3213155"/>
              <a:ext cx="2570377" cy="187797"/>
            </a:xfrm>
            <a:prstGeom prst="bentConnector3">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1" name="Connector: Elbow 30">
              <a:extLst>
                <a:ext uri="{FF2B5EF4-FFF2-40B4-BE49-F238E27FC236}">
                  <a16:creationId xmlns:a16="http://schemas.microsoft.com/office/drawing/2014/main" id="{9C777873-1F2C-470B-819B-E9E152DBD6FE}"/>
                </a:ext>
              </a:extLst>
            </p:cNvPr>
            <p:cNvCxnSpPr>
              <a:cxnSpLocks/>
              <a:stCxn id="52" idx="3"/>
              <a:endCxn id="20" idx="1"/>
            </p:cNvCxnSpPr>
            <p:nvPr/>
          </p:nvCxnSpPr>
          <p:spPr>
            <a:xfrm flipV="1">
              <a:off x="5373427" y="3458726"/>
              <a:ext cx="775152" cy="2472106"/>
            </a:xfrm>
            <a:prstGeom prst="bentConnector3">
              <a:avLst>
                <a:gd name="adj1" fmla="val 50000"/>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52" name="Rectangle: Rounded Corners 37">
              <a:extLst>
                <a:ext uri="{FF2B5EF4-FFF2-40B4-BE49-F238E27FC236}">
                  <a16:creationId xmlns:a16="http://schemas.microsoft.com/office/drawing/2014/main" id="{B474B020-3524-4B20-882D-0B2342D18F98}"/>
                </a:ext>
              </a:extLst>
            </p:cNvPr>
            <p:cNvSpPr/>
            <p:nvPr/>
          </p:nvSpPr>
          <p:spPr>
            <a:xfrm>
              <a:off x="5119299" y="5829337"/>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sp>
          <p:nvSpPr>
            <p:cNvPr id="53" name="Rectangle: Rounded Corners 39">
              <a:extLst>
                <a:ext uri="{FF2B5EF4-FFF2-40B4-BE49-F238E27FC236}">
                  <a16:creationId xmlns:a16="http://schemas.microsoft.com/office/drawing/2014/main" id="{2542A157-D104-46CE-AC99-7B11EA97AD3C}"/>
                </a:ext>
              </a:extLst>
            </p:cNvPr>
            <p:cNvSpPr/>
            <p:nvPr/>
          </p:nvSpPr>
          <p:spPr>
            <a:xfrm>
              <a:off x="3324073" y="3299457"/>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cxnSp>
          <p:nvCxnSpPr>
            <p:cNvPr id="55" name="Straight Arrow Connector 54">
              <a:extLst>
                <a:ext uri="{FF2B5EF4-FFF2-40B4-BE49-F238E27FC236}">
                  <a16:creationId xmlns:a16="http://schemas.microsoft.com/office/drawing/2014/main" id="{E80C33C9-E56A-432E-8025-7E380580A1FD}"/>
                </a:ext>
              </a:extLst>
            </p:cNvPr>
            <p:cNvCxnSpPr>
              <a:stCxn id="22" idx="2"/>
            </p:cNvCxnSpPr>
            <p:nvPr/>
          </p:nvCxnSpPr>
          <p:spPr>
            <a:xfrm flipH="1">
              <a:off x="1351380" y="4192595"/>
              <a:ext cx="1553581" cy="873482"/>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112E581C-3B91-498C-8D9B-C81B5A77AB62}"/>
                </a:ext>
              </a:extLst>
            </p:cNvPr>
            <p:cNvCxnSpPr>
              <a:cxnSpLocks/>
            </p:cNvCxnSpPr>
            <p:nvPr/>
          </p:nvCxnSpPr>
          <p:spPr>
            <a:xfrm>
              <a:off x="2904960" y="4192595"/>
              <a:ext cx="0" cy="900623"/>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6DA2999C-81C9-4307-AD67-8C4889C8987A}"/>
                </a:ext>
              </a:extLst>
            </p:cNvPr>
            <p:cNvCxnSpPr>
              <a:cxnSpLocks/>
              <a:stCxn id="22" idx="2"/>
            </p:cNvCxnSpPr>
            <p:nvPr/>
          </p:nvCxnSpPr>
          <p:spPr>
            <a:xfrm>
              <a:off x="2904961" y="4192595"/>
              <a:ext cx="1766449" cy="839247"/>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2E1F91E1-DBF5-46EB-806B-B68721058E54}"/>
                </a:ext>
              </a:extLst>
            </p:cNvPr>
            <p:cNvCxnSpPr>
              <a:cxnSpLocks/>
            </p:cNvCxnSpPr>
            <p:nvPr/>
          </p:nvCxnSpPr>
          <p:spPr>
            <a:xfrm flipH="1">
              <a:off x="2959186" y="2229969"/>
              <a:ext cx="24788" cy="108560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59" name="TextBox 58">
              <a:extLst>
                <a:ext uri="{FF2B5EF4-FFF2-40B4-BE49-F238E27FC236}">
                  <a16:creationId xmlns:a16="http://schemas.microsoft.com/office/drawing/2014/main" id="{30A22AD3-2018-4390-88A0-C5061347E72B}"/>
                </a:ext>
              </a:extLst>
            </p:cNvPr>
            <p:cNvSpPr txBox="1"/>
            <p:nvPr/>
          </p:nvSpPr>
          <p:spPr>
            <a:xfrm>
              <a:off x="2188675" y="2631664"/>
              <a:ext cx="1554118" cy="249535"/>
            </a:xfrm>
            <a:prstGeom prst="rect">
              <a:avLst/>
            </a:prstGeom>
            <a:solidFill>
              <a:schemeClr val="bg1"/>
            </a:solidFill>
          </p:spPr>
          <p:txBody>
            <a:bodyPr wrap="square" lIns="45720" tIns="45720" rIns="45720" bIns="45720" rtlCol="0" anchor="ctr">
              <a:spAutoFit/>
            </a:bodyPr>
            <a:lstStyle/>
            <a:p>
              <a:pPr algn="ctr"/>
              <a:r>
                <a:rPr lang="en-US" sz="1200" dirty="0">
                  <a:latin typeface="+mj-lt"/>
                </a:rPr>
                <a:t>HTTP Requests</a:t>
              </a:r>
            </a:p>
          </p:txBody>
        </p:sp>
        <p:sp>
          <p:nvSpPr>
            <p:cNvPr id="60" name="TextBox 59">
              <a:extLst>
                <a:ext uri="{FF2B5EF4-FFF2-40B4-BE49-F238E27FC236}">
                  <a16:creationId xmlns:a16="http://schemas.microsoft.com/office/drawing/2014/main" id="{A5DCD89A-134E-449B-9B53-BBAD13990542}"/>
                </a:ext>
              </a:extLst>
            </p:cNvPr>
            <p:cNvSpPr txBox="1"/>
            <p:nvPr/>
          </p:nvSpPr>
          <p:spPr>
            <a:xfrm>
              <a:off x="2232964" y="4607826"/>
              <a:ext cx="1343994" cy="276999"/>
            </a:xfrm>
            <a:prstGeom prst="rect">
              <a:avLst/>
            </a:prstGeom>
            <a:solidFill>
              <a:schemeClr val="bg1"/>
            </a:solidFill>
          </p:spPr>
          <p:txBody>
            <a:bodyPr wrap="square" lIns="45720" tIns="45720" rIns="45720" bIns="45720" rtlCol="0" anchor="ctr">
              <a:spAutoFit/>
            </a:bodyPr>
            <a:lstStyle/>
            <a:p>
              <a:pPr algn="ctr"/>
              <a:r>
                <a:rPr lang="en-US" sz="1200" dirty="0">
                  <a:latin typeface="+mj-lt"/>
                </a:rPr>
                <a:t>Dependency Calls</a:t>
              </a:r>
            </a:p>
          </p:txBody>
        </p:sp>
        <p:pic>
          <p:nvPicPr>
            <p:cNvPr id="66" name="Graphic 86">
              <a:extLst>
                <a:ext uri="{FF2B5EF4-FFF2-40B4-BE49-F238E27FC236}">
                  <a16:creationId xmlns:a16="http://schemas.microsoft.com/office/drawing/2014/main" id="{DE679371-CBEA-4A7C-A202-25B26FBA8E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38837" y="1633924"/>
              <a:ext cx="292988" cy="292988"/>
            </a:xfrm>
            <a:prstGeom prst="rect">
              <a:avLst/>
            </a:prstGeom>
          </p:spPr>
        </p:pic>
        <p:pic>
          <p:nvPicPr>
            <p:cNvPr id="67" name="Graphic 88">
              <a:extLst>
                <a:ext uri="{FF2B5EF4-FFF2-40B4-BE49-F238E27FC236}">
                  <a16:creationId xmlns:a16="http://schemas.microsoft.com/office/drawing/2014/main" id="{744C3355-00FE-4F77-8368-AD90DD3B8B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41360" y="2469538"/>
              <a:ext cx="287941" cy="303718"/>
            </a:xfrm>
            <a:prstGeom prst="rect">
              <a:avLst/>
            </a:prstGeom>
          </p:spPr>
        </p:pic>
        <p:pic>
          <p:nvPicPr>
            <p:cNvPr id="68" name="Graphic 90">
              <a:extLst>
                <a:ext uri="{FF2B5EF4-FFF2-40B4-BE49-F238E27FC236}">
                  <a16:creationId xmlns:a16="http://schemas.microsoft.com/office/drawing/2014/main" id="{6AEE2AF4-8163-4C61-8F43-FDEBE2FD3F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19171" y="4049672"/>
              <a:ext cx="732319" cy="565883"/>
            </a:xfrm>
            <a:prstGeom prst="rect">
              <a:avLst/>
            </a:prstGeom>
          </p:spPr>
        </p:pic>
        <p:sp>
          <p:nvSpPr>
            <p:cNvPr id="69" name="Arrow: Right 91">
              <a:extLst>
                <a:ext uri="{FF2B5EF4-FFF2-40B4-BE49-F238E27FC236}">
                  <a16:creationId xmlns:a16="http://schemas.microsoft.com/office/drawing/2014/main" id="{74568589-BA5C-46FC-9A29-843E1CEDBD78}"/>
                </a:ext>
              </a:extLst>
            </p:cNvPr>
            <p:cNvSpPr/>
            <p:nvPr/>
          </p:nvSpPr>
          <p:spPr>
            <a:xfrm>
              <a:off x="10787634" y="5066077"/>
              <a:ext cx="395394" cy="252822"/>
            </a:xfrm>
            <a:prstGeom prst="rightArrow">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Flowchart: Multidocument 20">
              <a:extLst>
                <a:ext uri="{FF2B5EF4-FFF2-40B4-BE49-F238E27FC236}">
                  <a16:creationId xmlns:a16="http://schemas.microsoft.com/office/drawing/2014/main" id="{F94EE8CA-AA36-46EA-8604-26373E21B806}"/>
                </a:ext>
              </a:extLst>
            </p:cNvPr>
            <p:cNvSpPr/>
            <p:nvPr/>
          </p:nvSpPr>
          <p:spPr>
            <a:xfrm>
              <a:off x="2125156" y="1361109"/>
              <a:ext cx="1559609" cy="1115927"/>
            </a:xfrm>
            <a:prstGeom prst="flowChartMultidocument">
              <a:avLst/>
            </a:prstGeom>
            <a:solidFill>
              <a:srgbClr val="5C2D9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Web Applications</a:t>
              </a:r>
            </a:p>
          </p:txBody>
        </p:sp>
        <p:sp>
          <p:nvSpPr>
            <p:cNvPr id="54" name="Rectangle: Rounded Corners 41">
              <a:extLst>
                <a:ext uri="{FF2B5EF4-FFF2-40B4-BE49-F238E27FC236}">
                  <a16:creationId xmlns:a16="http://schemas.microsoft.com/office/drawing/2014/main" id="{BB6EDB24-31B4-4808-A8EE-9863277F98FD}"/>
                </a:ext>
              </a:extLst>
            </p:cNvPr>
            <p:cNvSpPr/>
            <p:nvPr/>
          </p:nvSpPr>
          <p:spPr>
            <a:xfrm>
              <a:off x="3307076" y="2119364"/>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sp>
          <p:nvSpPr>
            <p:cNvPr id="5" name="Rectangle 4"/>
            <p:cNvSpPr/>
            <p:nvPr/>
          </p:nvSpPr>
          <p:spPr bwMode="auto">
            <a:xfrm>
              <a:off x="2226227" y="5093217"/>
              <a:ext cx="1302451" cy="93910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16000" rIns="182880" bIns="146304" numCol="1" spcCol="0" rtlCol="0" fromWordArt="0" anchor="t" anchorCtr="0" forceAA="0" compatLnSpc="1">
              <a:prstTxWarp prst="textNoShape">
                <a:avLst/>
              </a:prstTxWarp>
              <a:noAutofit/>
            </a:bodyPr>
            <a:lstStyle/>
            <a:p>
              <a:pPr algn="ctr"/>
              <a:r>
                <a:rPr lang="en-US" sz="1400" dirty="0"/>
                <a:t>External Services</a:t>
              </a:r>
            </a:p>
          </p:txBody>
        </p:sp>
        <p:pic>
          <p:nvPicPr>
            <p:cNvPr id="71" name="Picture 7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0511" y="5146870"/>
              <a:ext cx="841737" cy="841737"/>
            </a:xfrm>
            <a:prstGeom prst="rect">
              <a:avLst/>
            </a:prstGeom>
          </p:spPr>
        </p:pic>
        <p:pic>
          <p:nvPicPr>
            <p:cNvPr id="72" name="Picture 7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60851" y="4606205"/>
              <a:ext cx="821352" cy="821352"/>
            </a:xfrm>
            <a:prstGeom prst="rect">
              <a:avLst/>
            </a:prstGeom>
          </p:spPr>
        </p:pic>
        <p:cxnSp>
          <p:nvCxnSpPr>
            <p:cNvPr id="84" name="Straight Arrow Connector 83"/>
            <p:cNvCxnSpPr/>
            <p:nvPr/>
          </p:nvCxnSpPr>
          <p:spPr>
            <a:xfrm>
              <a:off x="8660872" y="1792248"/>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660872" y="2621957"/>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8660872" y="3460810"/>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8660872" y="4308807"/>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660872" y="5156804"/>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660872" y="1773960"/>
              <a:ext cx="0" cy="33840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111959" y="3458726"/>
              <a:ext cx="548913"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9332870" y="3144868"/>
              <a:ext cx="2000505" cy="655740"/>
              <a:chOff x="9332870" y="3144868"/>
              <a:chExt cx="2000505" cy="655740"/>
            </a:xfrm>
          </p:grpSpPr>
          <p:sp>
            <p:nvSpPr>
              <p:cNvPr id="31" name="Rectangle 30">
                <a:extLst>
                  <a:ext uri="{FF2B5EF4-FFF2-40B4-BE49-F238E27FC236}">
                    <a16:creationId xmlns:a16="http://schemas.microsoft.com/office/drawing/2014/main" id="{56A8E92A-E524-44C4-BB22-18C974CE2C42}"/>
                  </a:ext>
                </a:extLst>
              </p:cNvPr>
              <p:cNvSpPr/>
              <p:nvPr/>
            </p:nvSpPr>
            <p:spPr>
              <a:xfrm>
                <a:off x="9332870" y="3144868"/>
                <a:ext cx="2000505" cy="655740"/>
              </a:xfrm>
              <a:prstGeom prst="rect">
                <a:avLst/>
              </a:prstGeom>
              <a:solidFill>
                <a:srgbClr val="004B50"/>
              </a:solidFill>
              <a:ln>
                <a:noFill/>
              </a:ln>
            </p:spPr>
            <p:style>
              <a:lnRef idx="2">
                <a:schemeClr val="dk1">
                  <a:shade val="50000"/>
                </a:schemeClr>
              </a:lnRef>
              <a:fillRef idx="1">
                <a:schemeClr val="dk1"/>
              </a:fillRef>
              <a:effectRef idx="0">
                <a:schemeClr val="dk1"/>
              </a:effectRef>
              <a:fontRef idx="minor">
                <a:schemeClr val="lt1"/>
              </a:fontRef>
            </p:style>
            <p:txBody>
              <a:bodyPr lIns="252000" rIns="0" rtlCol="0" anchor="ctr"/>
              <a:lstStyle/>
              <a:p>
                <a:r>
                  <a:rPr lang="en-US" sz="1400" dirty="0"/>
                  <a:t>Visual Studio</a:t>
                </a:r>
              </a:p>
            </p:txBody>
          </p:sp>
          <p:pic>
            <p:nvPicPr>
              <p:cNvPr id="41" name="Graphic 21">
                <a:extLst>
                  <a:ext uri="{FF2B5EF4-FFF2-40B4-BE49-F238E27FC236}">
                    <a16:creationId xmlns:a16="http://schemas.microsoft.com/office/drawing/2014/main" id="{E735712C-7453-4BE0-8D01-9C3C2ECB8F21}"/>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33952" t="25770" r="33255" b="26512"/>
              <a:stretch/>
            </p:blipFill>
            <p:spPr>
              <a:xfrm>
                <a:off x="10752992" y="3200400"/>
                <a:ext cx="474785" cy="536332"/>
              </a:xfrm>
              <a:prstGeom prst="rect">
                <a:avLst/>
              </a:prstGeom>
            </p:spPr>
          </p:pic>
        </p:grpSp>
      </p:grpSp>
    </p:spTree>
    <p:extLst>
      <p:ext uri="{BB962C8B-B14F-4D97-AF65-F5344CB8AC3E}">
        <p14:creationId xmlns:p14="http://schemas.microsoft.com/office/powerpoint/2010/main" val="373543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p:txBody>
          <a:bodyPr/>
          <a:lstStyle/>
          <a:p>
            <a:r>
              <a:rPr lang="en-US" dirty="0"/>
              <a:t>Alerts</a:t>
            </a:r>
          </a:p>
        </p:txBody>
      </p:sp>
      <p:sp>
        <p:nvSpPr>
          <p:cNvPr id="13" name="Text Placeholder 12">
            <a:extLst>
              <a:ext uri="{FF2B5EF4-FFF2-40B4-BE49-F238E27FC236}">
                <a16:creationId xmlns:a16="http://schemas.microsoft.com/office/drawing/2014/main" id="{ACFCEE19-BD42-49BC-A66A-4CD1C1A8C749}"/>
              </a:ext>
            </a:extLst>
          </p:cNvPr>
          <p:cNvSpPr>
            <a:spLocks noGrp="1"/>
          </p:cNvSpPr>
          <p:nvPr>
            <p:ph type="body" sz="quarter" idx="10"/>
          </p:nvPr>
        </p:nvSpPr>
        <p:spPr>
          <a:xfrm>
            <a:off x="584200" y="1437481"/>
            <a:ext cx="5212080" cy="3354765"/>
          </a:xfrm>
        </p:spPr>
        <p:txBody>
          <a:bodyPr/>
          <a:lstStyle/>
          <a:p>
            <a:r>
              <a:rPr lang="en-US" dirty="0">
                <a:latin typeface="+mn-lt"/>
              </a:rPr>
              <a:t>Proactively notify you when conditions are met</a:t>
            </a:r>
          </a:p>
          <a:p>
            <a:pPr lvl="1"/>
            <a:r>
              <a:rPr lang="en-US" dirty="0"/>
              <a:t>Defined in alert rules</a:t>
            </a:r>
          </a:p>
          <a:p>
            <a:r>
              <a:rPr lang="en-US" dirty="0">
                <a:latin typeface="+mn-lt"/>
              </a:rPr>
              <a:t>Now unified across multiple services</a:t>
            </a:r>
          </a:p>
          <a:p>
            <a:pPr lvl="1"/>
            <a:r>
              <a:rPr lang="en-US" dirty="0"/>
              <a:t>Application Insights</a:t>
            </a:r>
          </a:p>
          <a:p>
            <a:pPr lvl="1"/>
            <a:r>
              <a:rPr lang="en-US" dirty="0"/>
              <a:t>Log Analytics</a:t>
            </a:r>
          </a:p>
          <a:p>
            <a:pPr lvl="1"/>
            <a:r>
              <a:rPr lang="en-US" dirty="0"/>
              <a:t>Azure Monitor</a:t>
            </a:r>
          </a:p>
        </p:txBody>
      </p:sp>
      <p:pic>
        <p:nvPicPr>
          <p:cNvPr id="12" name="Picture 11" descr="Illustration of how an Alert Rule consists of a logic test before taking an action and setting a state.">
            <a:extLst>
              <a:ext uri="{FF2B5EF4-FFF2-40B4-BE49-F238E27FC236}">
                <a16:creationId xmlns:a16="http://schemas.microsoft.com/office/drawing/2014/main" id="{5A590958-CED2-4AF4-9A49-5DB1688252AE}"/>
              </a:ext>
            </a:extLst>
          </p:cNvPr>
          <p:cNvPicPr>
            <a:picLocks noChangeAspect="1"/>
          </p:cNvPicPr>
          <p:nvPr/>
        </p:nvPicPr>
        <p:blipFill>
          <a:blip r:embed="rId3"/>
          <a:stretch>
            <a:fillRect/>
          </a:stretch>
        </p:blipFill>
        <p:spPr>
          <a:xfrm>
            <a:off x="6480810" y="1052008"/>
            <a:ext cx="3820841" cy="4753984"/>
          </a:xfrm>
          <a:prstGeom prst="rect">
            <a:avLst/>
          </a:prstGeom>
        </p:spPr>
      </p:pic>
    </p:spTree>
    <p:extLst>
      <p:ext uri="{BB962C8B-B14F-4D97-AF65-F5344CB8AC3E}">
        <p14:creationId xmlns:p14="http://schemas.microsoft.com/office/powerpoint/2010/main" val="184741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p:txBody>
          <a:bodyPr/>
          <a:lstStyle/>
          <a:p>
            <a:r>
              <a:rPr lang="en-US" dirty="0"/>
              <a:t>Alerts workflow</a:t>
            </a:r>
          </a:p>
        </p:txBody>
      </p:sp>
      <p:grpSp>
        <p:nvGrpSpPr>
          <p:cNvPr id="7" name="Group 6" descr="Diagram of how Alert Rules are triggered and turned into Alert notifications. On the left are items such as diagnostic logs and resource metrics, which flow to an Azure Monitor Alert rule. Coming down from the &quot;Rule&quot; box, is a &quot;Criteria Met&quot; check icon, when the criteria is met, it flows to &quot;Email&quot;, SMS&quot; and &quot;Webhook&quot;, from there the flow leads to &quot;Automation&quot; (such as &quot;Function&quot; or &quot;Logic App&quot;)."/>
          <p:cNvGrpSpPr/>
          <p:nvPr/>
        </p:nvGrpSpPr>
        <p:grpSpPr>
          <a:xfrm>
            <a:off x="648008" y="1437195"/>
            <a:ext cx="10895984" cy="4831844"/>
            <a:chOff x="650311" y="1319506"/>
            <a:chExt cx="10895984" cy="4831844"/>
          </a:xfrm>
        </p:grpSpPr>
        <p:sp>
          <p:nvSpPr>
            <p:cNvPr id="6" name="Rounded Rectangle 5"/>
            <p:cNvSpPr/>
            <p:nvPr/>
          </p:nvSpPr>
          <p:spPr bwMode="auto">
            <a:xfrm>
              <a:off x="650311" y="2609850"/>
              <a:ext cx="2464364" cy="3333638"/>
            </a:xfrm>
            <a:prstGeom prst="roundRect">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700000" rIns="182880" bIns="146304" numCol="1" spcCol="0" rtlCol="0" fromWordArt="0" anchor="t" anchorCtr="0" forceAA="0" compatLnSpc="1">
              <a:prstTxWarp prst="textNoShape">
                <a:avLst/>
              </a:prstTxWarp>
              <a:noAutofit/>
            </a:bodyPr>
            <a:lstStyle/>
            <a:p>
              <a:pPr algn="ctr"/>
              <a:r>
                <a:rPr lang="en-US" sz="1600" dirty="0">
                  <a:solidFill>
                    <a:schemeClr val="bg1"/>
                  </a:solidFill>
                </a:rPr>
                <a:t>Azure Infrastructure</a:t>
              </a:r>
            </a:p>
          </p:txBody>
        </p:sp>
        <p:grpSp>
          <p:nvGrpSpPr>
            <p:cNvPr id="5" name="Group 4"/>
            <p:cNvGrpSpPr/>
            <p:nvPr/>
          </p:nvGrpSpPr>
          <p:grpSpPr>
            <a:xfrm>
              <a:off x="7879669" y="3311860"/>
              <a:ext cx="3666626" cy="2839490"/>
              <a:chOff x="7879669" y="3311860"/>
              <a:chExt cx="3666626" cy="2839490"/>
            </a:xfrm>
          </p:grpSpPr>
          <p:sp>
            <p:nvSpPr>
              <p:cNvPr id="25" name="Rectangle 24">
                <a:extLst>
                  <a:ext uri="{FF2B5EF4-FFF2-40B4-BE49-F238E27FC236}">
                    <a16:creationId xmlns:a16="http://schemas.microsoft.com/office/drawing/2014/main" id="{60D10DAE-ECCB-43F2-BDC3-C88A7410BB84}"/>
                  </a:ext>
                </a:extLst>
              </p:cNvPr>
              <p:cNvSpPr/>
              <p:nvPr/>
            </p:nvSpPr>
            <p:spPr>
              <a:xfrm>
                <a:off x="9358646" y="3504986"/>
                <a:ext cx="1911423" cy="504000"/>
              </a:xfrm>
              <a:prstGeom prst="rect">
                <a:avLst/>
              </a:prstGeom>
              <a:solidFill>
                <a:srgbClr val="5C005C"/>
              </a:solidFill>
              <a:ln>
                <a:noFill/>
              </a:ln>
            </p:spPr>
            <p:style>
              <a:lnRef idx="2">
                <a:schemeClr val="dk1">
                  <a:shade val="50000"/>
                </a:schemeClr>
              </a:lnRef>
              <a:fillRef idx="1">
                <a:schemeClr val="dk1"/>
              </a:fillRef>
              <a:effectRef idx="0">
                <a:schemeClr val="dk1"/>
              </a:effectRef>
              <a:fontRef idx="minor">
                <a:schemeClr val="lt1"/>
              </a:fontRef>
            </p:style>
            <p:txBody>
              <a:bodyPr lIns="216000" rIns="180000" rtlCol="0" anchor="ctr"/>
              <a:lstStyle/>
              <a:p>
                <a:r>
                  <a:rPr lang="en-US" sz="1200" dirty="0"/>
                  <a:t>Automation</a:t>
                </a:r>
                <a:br>
                  <a:rPr lang="en-US" sz="1200" dirty="0"/>
                </a:br>
                <a:r>
                  <a:rPr lang="en-US" sz="1200" dirty="0"/>
                  <a:t>Runbook</a:t>
                </a:r>
              </a:p>
            </p:txBody>
          </p:sp>
          <p:sp>
            <p:nvSpPr>
              <p:cNvPr id="26" name="Rectangle 25">
                <a:extLst>
                  <a:ext uri="{FF2B5EF4-FFF2-40B4-BE49-F238E27FC236}">
                    <a16:creationId xmlns:a16="http://schemas.microsoft.com/office/drawing/2014/main" id="{8CD5091D-15BE-4401-84A9-38BA4814024E}"/>
                  </a:ext>
                </a:extLst>
              </p:cNvPr>
              <p:cNvSpPr/>
              <p:nvPr/>
            </p:nvSpPr>
            <p:spPr>
              <a:xfrm>
                <a:off x="9358646" y="4121415"/>
                <a:ext cx="1911423" cy="504000"/>
              </a:xfrm>
              <a:prstGeom prst="rect">
                <a:avLst/>
              </a:prstGeom>
              <a:solidFill>
                <a:srgbClr val="5C005C"/>
              </a:solidFill>
              <a:ln>
                <a:noFill/>
              </a:ln>
            </p:spPr>
            <p:style>
              <a:lnRef idx="2">
                <a:schemeClr val="dk1">
                  <a:shade val="50000"/>
                </a:schemeClr>
              </a:lnRef>
              <a:fillRef idx="1">
                <a:schemeClr val="dk1"/>
              </a:fillRef>
              <a:effectRef idx="0">
                <a:schemeClr val="dk1"/>
              </a:effectRef>
              <a:fontRef idx="minor">
                <a:schemeClr val="lt1"/>
              </a:fontRef>
            </p:style>
            <p:txBody>
              <a:bodyPr lIns="216000" rtlCol="0" anchor="ctr"/>
              <a:lstStyle/>
              <a:p>
                <a:r>
                  <a:rPr lang="en-US" sz="1200" dirty="0"/>
                  <a:t>Function</a:t>
                </a:r>
              </a:p>
            </p:txBody>
          </p:sp>
          <p:sp>
            <p:nvSpPr>
              <p:cNvPr id="27" name="Rectangle 26">
                <a:extLst>
                  <a:ext uri="{FF2B5EF4-FFF2-40B4-BE49-F238E27FC236}">
                    <a16:creationId xmlns:a16="http://schemas.microsoft.com/office/drawing/2014/main" id="{EF852D8C-088B-4C22-A76E-DEA89BBC5BAD}"/>
                  </a:ext>
                </a:extLst>
              </p:cNvPr>
              <p:cNvSpPr/>
              <p:nvPr/>
            </p:nvSpPr>
            <p:spPr>
              <a:xfrm>
                <a:off x="9358646" y="4789040"/>
                <a:ext cx="1911423" cy="504000"/>
              </a:xfrm>
              <a:prstGeom prst="rect">
                <a:avLst/>
              </a:prstGeom>
              <a:solidFill>
                <a:srgbClr val="5C005C"/>
              </a:solidFill>
              <a:ln>
                <a:noFill/>
              </a:ln>
            </p:spPr>
            <p:style>
              <a:lnRef idx="2">
                <a:schemeClr val="dk1">
                  <a:shade val="50000"/>
                </a:schemeClr>
              </a:lnRef>
              <a:fillRef idx="1">
                <a:schemeClr val="dk1"/>
              </a:fillRef>
              <a:effectRef idx="0">
                <a:schemeClr val="dk1"/>
              </a:effectRef>
              <a:fontRef idx="minor">
                <a:schemeClr val="lt1"/>
              </a:fontRef>
            </p:style>
            <p:txBody>
              <a:bodyPr lIns="216000" rtlCol="0" anchor="ctr"/>
              <a:lstStyle/>
              <a:p>
                <a:r>
                  <a:rPr lang="en-US" sz="1200" dirty="0"/>
                  <a:t>Logic App</a:t>
                </a:r>
              </a:p>
            </p:txBody>
          </p:sp>
          <p:sp>
            <p:nvSpPr>
              <p:cNvPr id="28" name="Rectangle 27">
                <a:extLst>
                  <a:ext uri="{FF2B5EF4-FFF2-40B4-BE49-F238E27FC236}">
                    <a16:creationId xmlns:a16="http://schemas.microsoft.com/office/drawing/2014/main" id="{4AB9B1C1-7A13-4F77-902A-8C855536BE3B}"/>
                  </a:ext>
                </a:extLst>
              </p:cNvPr>
              <p:cNvSpPr/>
              <p:nvPr/>
            </p:nvSpPr>
            <p:spPr>
              <a:xfrm>
                <a:off x="9358646" y="5456665"/>
                <a:ext cx="1911423" cy="504000"/>
              </a:xfrm>
              <a:prstGeom prst="rect">
                <a:avLst/>
              </a:prstGeom>
              <a:solidFill>
                <a:srgbClr val="5C005C"/>
              </a:solidFill>
              <a:ln>
                <a:noFill/>
              </a:ln>
            </p:spPr>
            <p:style>
              <a:lnRef idx="2">
                <a:schemeClr val="dk1">
                  <a:shade val="50000"/>
                </a:schemeClr>
              </a:lnRef>
              <a:fillRef idx="1">
                <a:schemeClr val="dk1"/>
              </a:fillRef>
              <a:effectRef idx="0">
                <a:schemeClr val="dk1"/>
              </a:effectRef>
              <a:fontRef idx="minor">
                <a:schemeClr val="lt1"/>
              </a:fontRef>
            </p:style>
            <p:txBody>
              <a:bodyPr lIns="216000" rtlCol="0" anchor="ctr"/>
              <a:lstStyle/>
              <a:p>
                <a:r>
                  <a:rPr lang="en-US" sz="1200" dirty="0"/>
                  <a:t>3</a:t>
                </a:r>
                <a:r>
                  <a:rPr lang="en-US" sz="1200" baseline="30000" dirty="0"/>
                  <a:t>rd</a:t>
                </a:r>
                <a:r>
                  <a:rPr lang="en-US" sz="1200" dirty="0"/>
                  <a:t> Party URL</a:t>
                </a:r>
              </a:p>
            </p:txBody>
          </p:sp>
          <p:pic>
            <p:nvPicPr>
              <p:cNvPr id="29" name="Graphic 14">
                <a:extLst>
                  <a:ext uri="{FF2B5EF4-FFF2-40B4-BE49-F238E27FC236}">
                    <a16:creationId xmlns:a16="http://schemas.microsoft.com/office/drawing/2014/main" id="{207D2078-D1C5-4BB8-A7A9-730F5E4E92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9149" y="4879483"/>
                <a:ext cx="406498" cy="323114"/>
              </a:xfrm>
              <a:prstGeom prst="rect">
                <a:avLst/>
              </a:prstGeom>
            </p:spPr>
          </p:pic>
          <p:pic>
            <p:nvPicPr>
              <p:cNvPr id="30" name="Graphic 33">
                <a:extLst>
                  <a:ext uri="{FF2B5EF4-FFF2-40B4-BE49-F238E27FC236}">
                    <a16:creationId xmlns:a16="http://schemas.microsoft.com/office/drawing/2014/main" id="{BAE61E06-3105-40B4-9F73-7DF9E9F5D2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40661" y="3592604"/>
                <a:ext cx="303475" cy="328765"/>
              </a:xfrm>
              <a:prstGeom prst="rect">
                <a:avLst/>
              </a:prstGeom>
            </p:spPr>
          </p:pic>
          <p:pic>
            <p:nvPicPr>
              <p:cNvPr id="31" name="Graphic 34">
                <a:extLst>
                  <a:ext uri="{FF2B5EF4-FFF2-40B4-BE49-F238E27FC236}">
                    <a16:creationId xmlns:a16="http://schemas.microsoft.com/office/drawing/2014/main" id="{EEB24207-9770-4152-9BC5-23E0EE9695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20238" y="4201255"/>
                <a:ext cx="344321" cy="344321"/>
              </a:xfrm>
              <a:prstGeom prst="rect">
                <a:avLst/>
              </a:prstGeom>
            </p:spPr>
          </p:pic>
          <p:pic>
            <p:nvPicPr>
              <p:cNvPr id="32" name="Graphic 35">
                <a:extLst>
                  <a:ext uri="{FF2B5EF4-FFF2-40B4-BE49-F238E27FC236}">
                    <a16:creationId xmlns:a16="http://schemas.microsoft.com/office/drawing/2014/main" id="{921BF45A-D446-48B7-A7D5-EA191DEA85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88511" y="5473843"/>
                <a:ext cx="607775" cy="469645"/>
              </a:xfrm>
              <a:prstGeom prst="rect">
                <a:avLst/>
              </a:prstGeom>
            </p:spPr>
          </p:pic>
          <p:sp>
            <p:nvSpPr>
              <p:cNvPr id="33" name="Rectangle 32">
                <a:extLst>
                  <a:ext uri="{FF2B5EF4-FFF2-40B4-BE49-F238E27FC236}">
                    <a16:creationId xmlns:a16="http://schemas.microsoft.com/office/drawing/2014/main" id="{5DCCE67D-3F9C-4BB9-97FB-247342E49977}"/>
                  </a:ext>
                </a:extLst>
              </p:cNvPr>
              <p:cNvSpPr/>
              <p:nvPr/>
            </p:nvSpPr>
            <p:spPr>
              <a:xfrm>
                <a:off x="7879669" y="3311860"/>
                <a:ext cx="3666626" cy="2839490"/>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Automation</a:t>
                </a:r>
              </a:p>
            </p:txBody>
          </p:sp>
        </p:grpSp>
        <p:cxnSp>
          <p:nvCxnSpPr>
            <p:cNvPr id="52" name="Straight Arrow Connector 51"/>
            <p:cNvCxnSpPr/>
            <p:nvPr/>
          </p:nvCxnSpPr>
          <p:spPr>
            <a:xfrm>
              <a:off x="3516720" y="2609850"/>
              <a:ext cx="1192485"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66961" y="4879440"/>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45">
              <a:extLst>
                <a:ext uri="{FF2B5EF4-FFF2-40B4-BE49-F238E27FC236}">
                  <a16:creationId xmlns:a16="http://schemas.microsoft.com/office/drawing/2014/main" id="{10DE8314-6741-47BC-8BD1-E919670BDBC3}"/>
                </a:ext>
              </a:extLst>
            </p:cNvPr>
            <p:cNvSpPr/>
            <p:nvPr/>
          </p:nvSpPr>
          <p:spPr>
            <a:xfrm>
              <a:off x="657810" y="1319506"/>
              <a:ext cx="2448000" cy="2769668"/>
            </a:xfrm>
            <a:prstGeom prst="roundRect">
              <a:avLst>
                <a:gd name="adj" fmla="val 11493"/>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ysClr val="windowText" lastClr="000000"/>
                  </a:solidFill>
                </a:rPr>
                <a:t>Resource</a:t>
              </a:r>
            </a:p>
          </p:txBody>
        </p:sp>
        <p:sp>
          <p:nvSpPr>
            <p:cNvPr id="16" name="Rectangle 15">
              <a:extLst>
                <a:ext uri="{FF2B5EF4-FFF2-40B4-BE49-F238E27FC236}">
                  <a16:creationId xmlns:a16="http://schemas.microsoft.com/office/drawing/2014/main" id="{903CF64A-D281-40D9-91BE-FAEF86BC8031}"/>
                </a:ext>
              </a:extLst>
            </p:cNvPr>
            <p:cNvSpPr/>
            <p:nvPr/>
          </p:nvSpPr>
          <p:spPr>
            <a:xfrm>
              <a:off x="1036880" y="4615890"/>
              <a:ext cx="1730081" cy="496449"/>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tx1"/>
                  </a:solidFill>
                </a:rPr>
                <a:t>Activity Logs</a:t>
              </a:r>
            </a:p>
          </p:txBody>
        </p:sp>
        <p:cxnSp>
          <p:nvCxnSpPr>
            <p:cNvPr id="54" name="Straight Connector 53"/>
            <p:cNvCxnSpPr/>
            <p:nvPr/>
          </p:nvCxnSpPr>
          <p:spPr>
            <a:xfrm>
              <a:off x="2766961" y="2282114"/>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66961" y="3307973"/>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516720" y="2263064"/>
              <a:ext cx="0" cy="26280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1">
              <a:extLst>
                <a:ext uri="{FF2B5EF4-FFF2-40B4-BE49-F238E27FC236}">
                  <a16:creationId xmlns:a16="http://schemas.microsoft.com/office/drawing/2014/main" id="{F93E9954-972F-4013-9628-405599BE9277}"/>
                </a:ext>
              </a:extLst>
            </p:cNvPr>
            <p:cNvSpPr/>
            <p:nvPr/>
          </p:nvSpPr>
          <p:spPr>
            <a:xfrm>
              <a:off x="4747305" y="2412180"/>
              <a:ext cx="1680744" cy="404773"/>
            </a:xfrm>
            <a:prstGeom prst="roundRect">
              <a:avLst/>
            </a:prstGeom>
            <a:solidFill>
              <a:srgbClr val="107C10"/>
            </a:solidFill>
            <a:ln>
              <a:solidFill>
                <a:srgbClr val="107C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Rule</a:t>
              </a:r>
            </a:p>
          </p:txBody>
        </p:sp>
        <p:sp>
          <p:nvSpPr>
            <p:cNvPr id="11" name="Rectangle 10">
              <a:extLst>
                <a:ext uri="{FF2B5EF4-FFF2-40B4-BE49-F238E27FC236}">
                  <a16:creationId xmlns:a16="http://schemas.microsoft.com/office/drawing/2014/main" id="{DC6A7C98-F20A-4479-A956-F1CDFF2B0C77}"/>
                </a:ext>
              </a:extLst>
            </p:cNvPr>
            <p:cNvSpPr/>
            <p:nvPr/>
          </p:nvSpPr>
          <p:spPr>
            <a:xfrm>
              <a:off x="4393713" y="1933575"/>
              <a:ext cx="2205997" cy="3330890"/>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lIns="288000" tIns="72000" rtlCol="0" anchor="t"/>
            <a:lstStyle/>
            <a:p>
              <a:pPr algn="ctr"/>
              <a:r>
                <a:rPr lang="en-US" sz="1200" b="1" dirty="0"/>
                <a:t>Azure Monitor Alerts</a:t>
              </a:r>
            </a:p>
          </p:txBody>
        </p:sp>
        <p:sp>
          <p:nvSpPr>
            <p:cNvPr id="19" name="Rectangle 18">
              <a:extLst>
                <a:ext uri="{FF2B5EF4-FFF2-40B4-BE49-F238E27FC236}">
                  <a16:creationId xmlns:a16="http://schemas.microsoft.com/office/drawing/2014/main" id="{6DF623D1-6DBC-4D17-926C-4557894B1C54}"/>
                </a:ext>
              </a:extLst>
            </p:cNvPr>
            <p:cNvSpPr/>
            <p:nvPr/>
          </p:nvSpPr>
          <p:spPr>
            <a:xfrm>
              <a:off x="4949334" y="3588084"/>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Email</a:t>
              </a:r>
            </a:p>
          </p:txBody>
        </p:sp>
        <p:sp>
          <p:nvSpPr>
            <p:cNvPr id="20" name="Rectangle 19">
              <a:extLst>
                <a:ext uri="{FF2B5EF4-FFF2-40B4-BE49-F238E27FC236}">
                  <a16:creationId xmlns:a16="http://schemas.microsoft.com/office/drawing/2014/main" id="{1AC5C851-480F-447B-93AA-F40CC2128AD2}"/>
                </a:ext>
              </a:extLst>
            </p:cNvPr>
            <p:cNvSpPr/>
            <p:nvPr/>
          </p:nvSpPr>
          <p:spPr>
            <a:xfrm>
              <a:off x="4949334" y="3995111"/>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SMS</a:t>
              </a:r>
            </a:p>
          </p:txBody>
        </p:sp>
        <p:sp>
          <p:nvSpPr>
            <p:cNvPr id="21" name="Rectangle 20">
              <a:extLst>
                <a:ext uri="{FF2B5EF4-FFF2-40B4-BE49-F238E27FC236}">
                  <a16:creationId xmlns:a16="http://schemas.microsoft.com/office/drawing/2014/main" id="{D4CA584D-BA52-41BD-ADDD-55B8427537CD}"/>
                </a:ext>
              </a:extLst>
            </p:cNvPr>
            <p:cNvSpPr/>
            <p:nvPr/>
          </p:nvSpPr>
          <p:spPr>
            <a:xfrm>
              <a:off x="4949334" y="4402139"/>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Webhook</a:t>
              </a:r>
            </a:p>
          </p:txBody>
        </p:sp>
        <p:cxnSp>
          <p:nvCxnSpPr>
            <p:cNvPr id="22" name="Straight Arrow Connector 21">
              <a:extLst>
                <a:ext uri="{FF2B5EF4-FFF2-40B4-BE49-F238E27FC236}">
                  <a16:creationId xmlns:a16="http://schemas.microsoft.com/office/drawing/2014/main" id="{231DB92F-91AB-4068-9F73-830F6F8A1FBD}"/>
                </a:ext>
              </a:extLst>
            </p:cNvPr>
            <p:cNvCxnSpPr>
              <a:stCxn id="9" idx="2"/>
              <a:endCxn id="19" idx="0"/>
            </p:cNvCxnSpPr>
            <p:nvPr/>
          </p:nvCxnSpPr>
          <p:spPr>
            <a:xfrm flipH="1">
              <a:off x="5579334" y="2816953"/>
              <a:ext cx="8343" cy="771131"/>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2D5817B7-979B-4383-A207-5F75E894532C}"/>
                </a:ext>
              </a:extLst>
            </p:cNvPr>
            <p:cNvSpPr txBox="1"/>
            <p:nvPr/>
          </p:nvSpPr>
          <p:spPr>
            <a:xfrm>
              <a:off x="4437357" y="2910948"/>
              <a:ext cx="918935" cy="276999"/>
            </a:xfrm>
            <a:prstGeom prst="rect">
              <a:avLst/>
            </a:prstGeom>
            <a:solidFill>
              <a:schemeClr val="bg1"/>
            </a:solidFill>
          </p:spPr>
          <p:txBody>
            <a:bodyPr wrap="square" lIns="45720" tIns="45720" rIns="45720" bIns="45720" rtlCol="0" anchor="ctr">
              <a:spAutoFit/>
            </a:bodyPr>
            <a:lstStyle/>
            <a:p>
              <a:pPr algn="ctr"/>
              <a:r>
                <a:rPr lang="en-US" sz="1200" dirty="0">
                  <a:latin typeface="+mj-lt"/>
                </a:rPr>
                <a:t>Criteria Met</a:t>
              </a:r>
            </a:p>
          </p:txBody>
        </p:sp>
        <p:sp>
          <p:nvSpPr>
            <p:cNvPr id="35" name="Rectangle 34">
              <a:extLst>
                <a:ext uri="{FF2B5EF4-FFF2-40B4-BE49-F238E27FC236}">
                  <a16:creationId xmlns:a16="http://schemas.microsoft.com/office/drawing/2014/main" id="{91620297-2CCB-4D3B-B4AA-DA0DB3551B78}"/>
                </a:ext>
              </a:extLst>
            </p:cNvPr>
            <p:cNvSpPr/>
            <p:nvPr/>
          </p:nvSpPr>
          <p:spPr>
            <a:xfrm>
              <a:off x="4393714" y="1322371"/>
              <a:ext cx="2205996" cy="504000"/>
            </a:xfrm>
            <a:prstGeom prst="rect">
              <a:avLst/>
            </a:prstGeom>
            <a:solidFill>
              <a:srgbClr val="00188F"/>
            </a:solidFill>
            <a:ln>
              <a:solidFill>
                <a:srgbClr val="00188F"/>
              </a:solidFill>
            </a:ln>
          </p:spPr>
          <p:style>
            <a:lnRef idx="2">
              <a:schemeClr val="dk1"/>
            </a:lnRef>
            <a:fillRef idx="1">
              <a:schemeClr val="lt1"/>
            </a:fillRef>
            <a:effectRef idx="0">
              <a:schemeClr val="dk1"/>
            </a:effectRef>
            <a:fontRef idx="minor">
              <a:schemeClr val="dk1"/>
            </a:fontRef>
          </p:style>
          <p:txBody>
            <a:bodyPr lIns="432000" rtlCol="0" anchor="ctr"/>
            <a:lstStyle/>
            <a:p>
              <a:pPr algn="ctr"/>
              <a:r>
                <a:rPr lang="en-US" sz="1600" dirty="0">
                  <a:solidFill>
                    <a:schemeClr val="bg1"/>
                  </a:solidFill>
                </a:rPr>
                <a:t>OMS Alerts</a:t>
              </a:r>
            </a:p>
          </p:txBody>
        </p:sp>
        <p:pic>
          <p:nvPicPr>
            <p:cNvPr id="36" name="Graphic 51">
              <a:extLst>
                <a:ext uri="{FF2B5EF4-FFF2-40B4-BE49-F238E27FC236}">
                  <a16:creationId xmlns:a16="http://schemas.microsoft.com/office/drawing/2014/main" id="{89484242-214E-422F-8444-0A4D04D08D0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74134" y="1388230"/>
              <a:ext cx="357548" cy="357548"/>
            </a:xfrm>
            <a:prstGeom prst="rect">
              <a:avLst/>
            </a:prstGeom>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05906" y="4722365"/>
              <a:ext cx="750761" cy="750761"/>
            </a:xfrm>
            <a:prstGeom prst="rect">
              <a:avLst/>
            </a:prstGeom>
          </p:spPr>
        </p:pic>
        <p:pic>
          <p:nvPicPr>
            <p:cNvPr id="41" name="Picture 4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11213" y="1977343"/>
              <a:ext cx="266671" cy="266671"/>
            </a:xfrm>
            <a:prstGeom prst="rect">
              <a:avLst/>
            </a:prstGeom>
          </p:spPr>
        </p:pic>
        <p:grpSp>
          <p:nvGrpSpPr>
            <p:cNvPr id="4" name="Group 3"/>
            <p:cNvGrpSpPr/>
            <p:nvPr/>
          </p:nvGrpSpPr>
          <p:grpSpPr>
            <a:xfrm>
              <a:off x="5391321" y="2913176"/>
              <a:ext cx="431319" cy="431319"/>
              <a:chOff x="4000500" y="5960665"/>
              <a:chExt cx="525860" cy="525860"/>
            </a:xfrm>
          </p:grpSpPr>
          <p:sp>
            <p:nvSpPr>
              <p:cNvPr id="3" name="Oval 2"/>
              <p:cNvSpPr/>
              <p:nvPr/>
            </p:nvSpPr>
            <p:spPr bwMode="auto">
              <a:xfrm>
                <a:off x="4000500" y="5960665"/>
                <a:ext cx="525860" cy="525860"/>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3" name="Graphic 76">
                <a:extLst>
                  <a:ext uri="{FF2B5EF4-FFF2-40B4-BE49-F238E27FC236}">
                    <a16:creationId xmlns:a16="http://schemas.microsoft.com/office/drawing/2014/main" id="{D3E28B90-051B-435F-AFA1-4B92C849739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773500">
                <a:off x="4115898" y="6076063"/>
                <a:ext cx="295064" cy="295064"/>
              </a:xfrm>
              <a:prstGeom prst="rect">
                <a:avLst/>
              </a:prstGeom>
            </p:spPr>
          </p:pic>
        </p:grpSp>
        <p:cxnSp>
          <p:nvCxnSpPr>
            <p:cNvPr id="47" name="Elbow Connector 46"/>
            <p:cNvCxnSpPr>
              <a:stCxn id="21" idx="2"/>
            </p:cNvCxnSpPr>
            <p:nvPr/>
          </p:nvCxnSpPr>
          <p:spPr>
            <a:xfrm rot="16200000" flipH="1">
              <a:off x="6290318" y="4001824"/>
              <a:ext cx="878366" cy="2300335"/>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54990AE-882D-477D-9EBC-AE5F65264277}"/>
                </a:ext>
              </a:extLst>
            </p:cNvPr>
            <p:cNvSpPr/>
            <p:nvPr/>
          </p:nvSpPr>
          <p:spPr>
            <a:xfrm>
              <a:off x="1039756" y="2042842"/>
              <a:ext cx="1730081" cy="496449"/>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Diagnostic Logs</a:t>
              </a:r>
            </a:p>
          </p:txBody>
        </p:sp>
        <p:sp>
          <p:nvSpPr>
            <p:cNvPr id="15" name="Rectangle 14">
              <a:extLst>
                <a:ext uri="{FF2B5EF4-FFF2-40B4-BE49-F238E27FC236}">
                  <a16:creationId xmlns:a16="http://schemas.microsoft.com/office/drawing/2014/main" id="{631E5D25-531F-4D2F-A3BC-ED0BDA447167}"/>
                </a:ext>
              </a:extLst>
            </p:cNvPr>
            <p:cNvSpPr/>
            <p:nvPr/>
          </p:nvSpPr>
          <p:spPr>
            <a:xfrm>
              <a:off x="1036880" y="3066008"/>
              <a:ext cx="1730081" cy="496449"/>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Resource Metrics</a:t>
              </a:r>
            </a:p>
          </p:txBody>
        </p:sp>
      </p:grpSp>
    </p:spTree>
    <p:extLst>
      <p:ext uri="{BB962C8B-B14F-4D97-AF65-F5344CB8AC3E}">
        <p14:creationId xmlns:p14="http://schemas.microsoft.com/office/powerpoint/2010/main" val="302842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52C9-1E93-44AE-B8A8-3EA42A02A99A}"/>
              </a:ext>
            </a:extLst>
          </p:cNvPr>
          <p:cNvSpPr>
            <a:spLocks noGrp="1"/>
          </p:cNvSpPr>
          <p:nvPr>
            <p:ph type="title"/>
          </p:nvPr>
        </p:nvSpPr>
        <p:spPr/>
        <p:txBody>
          <a:bodyPr/>
          <a:lstStyle/>
          <a:p>
            <a:r>
              <a:rPr lang="en-US" dirty="0"/>
              <a:t>Alert state</a:t>
            </a:r>
          </a:p>
        </p:txBody>
      </p:sp>
      <p:graphicFrame>
        <p:nvGraphicFramePr>
          <p:cNvPr id="3" name="Table 2" descr="Table describing the three states of an alert (new, acknowledged, and closed).">
            <a:extLst>
              <a:ext uri="{FF2B5EF4-FFF2-40B4-BE49-F238E27FC236}">
                <a16:creationId xmlns:a16="http://schemas.microsoft.com/office/drawing/2014/main" id="{ABD89745-BFD0-432A-975A-864D42C2B29A}"/>
              </a:ext>
            </a:extLst>
          </p:cNvPr>
          <p:cNvGraphicFramePr>
            <a:graphicFrameLocks noGrp="1"/>
          </p:cNvGraphicFramePr>
          <p:nvPr>
            <p:extLst>
              <p:ext uri="{D42A27DB-BD31-4B8C-83A1-F6EECF244321}">
                <p14:modId xmlns:p14="http://schemas.microsoft.com/office/powerpoint/2010/main" val="3525898202"/>
              </p:ext>
            </p:extLst>
          </p:nvPr>
        </p:nvGraphicFramePr>
        <p:xfrm>
          <a:off x="1524000" y="1821180"/>
          <a:ext cx="9144000" cy="3906330"/>
        </p:xfrm>
        <a:graphic>
          <a:graphicData uri="http://schemas.openxmlformats.org/drawingml/2006/table">
            <a:tbl>
              <a:tblPr firstRow="1" firstCol="1">
                <a:tableStyleId>{793D81CF-94F2-401A-BA57-92F5A7B2D0C5}</a:tableStyleId>
              </a:tblPr>
              <a:tblGrid>
                <a:gridCol w="2553337">
                  <a:extLst>
                    <a:ext uri="{9D8B030D-6E8A-4147-A177-3AD203B41FA5}">
                      <a16:colId xmlns:a16="http://schemas.microsoft.com/office/drawing/2014/main" val="2624371774"/>
                    </a:ext>
                  </a:extLst>
                </a:gridCol>
                <a:gridCol w="6590663">
                  <a:extLst>
                    <a:ext uri="{9D8B030D-6E8A-4147-A177-3AD203B41FA5}">
                      <a16:colId xmlns:a16="http://schemas.microsoft.com/office/drawing/2014/main" val="231635792"/>
                    </a:ext>
                  </a:extLst>
                </a:gridCol>
              </a:tblGrid>
              <a:tr h="338009">
                <a:tc>
                  <a:txBody>
                    <a:bodyPr/>
                    <a:lstStyle/>
                    <a:p>
                      <a:r>
                        <a:rPr lang="en-US" sz="2000" dirty="0">
                          <a:effectLst/>
                        </a:rPr>
                        <a:t>State</a:t>
                      </a:r>
                    </a:p>
                  </a:txBody>
                  <a:tcPr anchor="ctr"/>
                </a:tc>
                <a:tc>
                  <a:txBody>
                    <a:bodyPr/>
                    <a:lstStyle/>
                    <a:p>
                      <a:r>
                        <a:rPr lang="en-US" sz="2000" dirty="0">
                          <a:effectLst/>
                        </a:rPr>
                        <a:t>Description</a:t>
                      </a:r>
                    </a:p>
                  </a:txBody>
                  <a:tcPr anchor="ctr"/>
                </a:tc>
                <a:extLst>
                  <a:ext uri="{0D108BD9-81ED-4DB2-BD59-A6C34878D82A}">
                    <a16:rowId xmlns:a16="http://schemas.microsoft.com/office/drawing/2014/main" val="2832755101"/>
                  </a:ext>
                </a:extLst>
              </a:tr>
              <a:tr h="1170030">
                <a:tc>
                  <a:txBody>
                    <a:bodyPr/>
                    <a:lstStyle/>
                    <a:p>
                      <a:r>
                        <a:rPr lang="en-US" sz="2000" dirty="0">
                          <a:effectLst/>
                        </a:rPr>
                        <a:t>New</a:t>
                      </a:r>
                    </a:p>
                  </a:txBody>
                  <a:tcPr anchor="ctr"/>
                </a:tc>
                <a:tc>
                  <a:txBody>
                    <a:bodyPr/>
                    <a:lstStyle/>
                    <a:p>
                      <a:r>
                        <a:rPr lang="en-US" sz="2000" dirty="0">
                          <a:effectLst/>
                        </a:rPr>
                        <a:t>The issue has just been detected and has not yet been reviewed.</a:t>
                      </a:r>
                    </a:p>
                  </a:txBody>
                  <a:tcPr anchor="ctr"/>
                </a:tc>
                <a:extLst>
                  <a:ext uri="{0D108BD9-81ED-4DB2-BD59-A6C34878D82A}">
                    <a16:rowId xmlns:a16="http://schemas.microsoft.com/office/drawing/2014/main" val="1935177179"/>
                  </a:ext>
                </a:extLst>
              </a:tr>
              <a:tr h="1170030">
                <a:tc>
                  <a:txBody>
                    <a:bodyPr/>
                    <a:lstStyle/>
                    <a:p>
                      <a:r>
                        <a:rPr lang="en-US" sz="2000" dirty="0">
                          <a:effectLst/>
                        </a:rPr>
                        <a:t>Acknowledged</a:t>
                      </a:r>
                    </a:p>
                  </a:txBody>
                  <a:tcPr anchor="ctr"/>
                </a:tc>
                <a:tc>
                  <a:txBody>
                    <a:bodyPr/>
                    <a:lstStyle/>
                    <a:p>
                      <a:r>
                        <a:rPr lang="en-US" sz="2000" dirty="0">
                          <a:effectLst/>
                        </a:rPr>
                        <a:t>An administrator has reviewed the alert and started working on it.</a:t>
                      </a:r>
                    </a:p>
                  </a:txBody>
                  <a:tcPr anchor="ctr"/>
                </a:tc>
                <a:extLst>
                  <a:ext uri="{0D108BD9-81ED-4DB2-BD59-A6C34878D82A}">
                    <a16:rowId xmlns:a16="http://schemas.microsoft.com/office/drawing/2014/main" val="1546379917"/>
                  </a:ext>
                </a:extLst>
              </a:tr>
              <a:tr h="1170030">
                <a:tc>
                  <a:txBody>
                    <a:bodyPr/>
                    <a:lstStyle/>
                    <a:p>
                      <a:r>
                        <a:rPr lang="en-US" sz="2000" dirty="0">
                          <a:effectLst/>
                        </a:rPr>
                        <a:t>Closed</a:t>
                      </a:r>
                    </a:p>
                  </a:txBody>
                  <a:tcPr anchor="ctr"/>
                </a:tc>
                <a:tc>
                  <a:txBody>
                    <a:bodyPr/>
                    <a:lstStyle/>
                    <a:p>
                      <a:r>
                        <a:rPr lang="en-US" sz="2000" dirty="0">
                          <a:effectLst/>
                        </a:rPr>
                        <a:t>The issue has been resolved. After an alert has been closed, you can reopen it by changing it to another state.</a:t>
                      </a:r>
                    </a:p>
                  </a:txBody>
                  <a:tcPr anchor="ctr"/>
                </a:tc>
                <a:extLst>
                  <a:ext uri="{0D108BD9-81ED-4DB2-BD59-A6C34878D82A}">
                    <a16:rowId xmlns:a16="http://schemas.microsoft.com/office/drawing/2014/main" val="2842347772"/>
                  </a:ext>
                </a:extLst>
              </a:tr>
            </a:tbl>
          </a:graphicData>
        </a:graphic>
      </p:graphicFrame>
    </p:spTree>
    <p:extLst>
      <p:ext uri="{BB962C8B-B14F-4D97-AF65-F5344CB8AC3E}">
        <p14:creationId xmlns:p14="http://schemas.microsoft.com/office/powerpoint/2010/main" val="35609054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1AC8-AA5D-410B-B1D8-0B494F551BEB}"/>
              </a:ext>
            </a:extLst>
          </p:cNvPr>
          <p:cNvSpPr>
            <a:spLocks noGrp="1"/>
          </p:cNvSpPr>
          <p:nvPr>
            <p:ph type="title"/>
          </p:nvPr>
        </p:nvSpPr>
        <p:spPr/>
        <p:txBody>
          <a:bodyPr/>
          <a:lstStyle/>
          <a:p>
            <a:r>
              <a:rPr lang="en-US" dirty="0"/>
              <a:t>Demo: Create an alert</a:t>
            </a:r>
          </a:p>
        </p:txBody>
      </p:sp>
      <p:sp>
        <p:nvSpPr>
          <p:cNvPr id="3" name="Text Placeholder 2">
            <a:extLst>
              <a:ext uri="{FF2B5EF4-FFF2-40B4-BE49-F238E27FC236}">
                <a16:creationId xmlns:a16="http://schemas.microsoft.com/office/drawing/2014/main" id="{361AA93B-FD19-408A-9AE8-6910CD2D83F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1882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307777"/>
          </a:xfrm>
        </p:spPr>
        <p:txBody>
          <a:bodyPr/>
          <a:lstStyle/>
          <a:p>
            <a:pPr marL="342900" indent="-342900">
              <a:buFont typeface="Arial" panose="020B0604020202020204" pitchFamily="34" charset="0"/>
              <a:buChar char="•"/>
            </a:pPr>
            <a:r>
              <a:rPr lang="en-US" dirty="0"/>
              <a:t>Azure Monitor</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307777"/>
          </a:xfrm>
        </p:spPr>
        <p:txBody>
          <a:bodyPr/>
          <a:lstStyle/>
          <a:p>
            <a:pPr marL="342900" indent="-342900">
              <a:buFont typeface="Arial" panose="020B0604020202020204" pitchFamily="34" charset="0"/>
              <a:buChar char="•"/>
            </a:pPr>
            <a:r>
              <a:rPr lang="en-US" dirty="0"/>
              <a:t>Azure Monitor</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Monitor</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A9AF-00E3-496B-9AB0-EA38E0A114FA}"/>
              </a:ext>
            </a:extLst>
          </p:cNvPr>
          <p:cNvSpPr>
            <a:spLocks noGrp="1"/>
          </p:cNvSpPr>
          <p:nvPr>
            <p:ph type="title"/>
          </p:nvPr>
        </p:nvSpPr>
        <p:spPr/>
        <p:txBody>
          <a:bodyPr/>
          <a:lstStyle/>
          <a:p>
            <a:r>
              <a:rPr lang="en-US" dirty="0"/>
              <a:t>Azure Monitor</a:t>
            </a:r>
          </a:p>
        </p:txBody>
      </p:sp>
      <p:sp>
        <p:nvSpPr>
          <p:cNvPr id="3" name="Text Placeholder 2">
            <a:extLst>
              <a:ext uri="{FF2B5EF4-FFF2-40B4-BE49-F238E27FC236}">
                <a16:creationId xmlns:a16="http://schemas.microsoft.com/office/drawing/2014/main" id="{D23C1606-90A1-45F0-A32C-D55DC52A22F6}"/>
              </a:ext>
            </a:extLst>
          </p:cNvPr>
          <p:cNvSpPr>
            <a:spLocks noGrp="1"/>
          </p:cNvSpPr>
          <p:nvPr>
            <p:ph type="body" sz="quarter" idx="10"/>
          </p:nvPr>
        </p:nvSpPr>
        <p:spPr>
          <a:xfrm>
            <a:off x="584200" y="1435497"/>
            <a:ext cx="11018520" cy="3311676"/>
          </a:xfrm>
        </p:spPr>
        <p:txBody>
          <a:bodyPr/>
          <a:lstStyle/>
          <a:p>
            <a:r>
              <a:rPr lang="en-US" dirty="0">
                <a:latin typeface="+mn-lt"/>
              </a:rPr>
              <a:t>Centralized platform for telemetry</a:t>
            </a:r>
          </a:p>
          <a:p>
            <a:pPr lvl="1"/>
            <a:r>
              <a:rPr lang="en-US" dirty="0"/>
              <a:t>Collecting data</a:t>
            </a:r>
          </a:p>
          <a:p>
            <a:pPr lvl="1"/>
            <a:r>
              <a:rPr lang="en-US" dirty="0"/>
              <a:t>Analyzing data</a:t>
            </a:r>
          </a:p>
          <a:p>
            <a:pPr lvl="1"/>
            <a:r>
              <a:rPr lang="en-US" dirty="0"/>
              <a:t>Acting on data</a:t>
            </a:r>
          </a:p>
          <a:p>
            <a:r>
              <a:rPr lang="en-US" dirty="0">
                <a:latin typeface="+mn-lt"/>
              </a:rPr>
              <a:t>Supports cloud and on-premises environments</a:t>
            </a:r>
          </a:p>
          <a:p>
            <a:r>
              <a:rPr lang="en-US" dirty="0">
                <a:latin typeface="+mn-lt"/>
              </a:rPr>
              <a:t>Single consolidated “pane of glass”</a:t>
            </a:r>
          </a:p>
          <a:p>
            <a:pPr lvl="1"/>
            <a:r>
              <a:rPr lang="en-US" dirty="0"/>
              <a:t>Log Analytics</a:t>
            </a:r>
          </a:p>
          <a:p>
            <a:pPr lvl="1"/>
            <a:r>
              <a:rPr lang="en-US" dirty="0"/>
              <a:t>Application Insights</a:t>
            </a:r>
          </a:p>
        </p:txBody>
      </p:sp>
    </p:spTree>
    <p:extLst>
      <p:ext uri="{BB962C8B-B14F-4D97-AF65-F5344CB8AC3E}">
        <p14:creationId xmlns:p14="http://schemas.microsoft.com/office/powerpoint/2010/main" val="2421061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D4D5-086C-41AA-914C-0A8A4C617F37}"/>
              </a:ext>
            </a:extLst>
          </p:cNvPr>
          <p:cNvSpPr>
            <a:spLocks noGrp="1"/>
          </p:cNvSpPr>
          <p:nvPr>
            <p:ph type="title"/>
          </p:nvPr>
        </p:nvSpPr>
        <p:spPr/>
        <p:txBody>
          <a:bodyPr/>
          <a:lstStyle/>
          <a:p>
            <a:r>
              <a:rPr lang="en-US" dirty="0"/>
              <a:t>Azure Monitor overview</a:t>
            </a:r>
          </a:p>
        </p:txBody>
      </p:sp>
      <p:pic>
        <p:nvPicPr>
          <p:cNvPr id="5" name="Picture 4" descr="The following diagram gives a high-level view of Azure Monitor. At the center of the diagram are the data stores for metrics and logs, which are the two fundamental types of data use by Azure Monitor. On the left are the sources of monitoring data that populate these data stores. On the right are the different functions that Azure Monitor performs with this collected data such as analysis, alerting, and streaming to external systems.">
            <a:extLst>
              <a:ext uri="{FF2B5EF4-FFF2-40B4-BE49-F238E27FC236}">
                <a16:creationId xmlns:a16="http://schemas.microsoft.com/office/drawing/2014/main" id="{1C61921F-1D8F-42E1-AAE6-7FF7A06DE470}"/>
              </a:ext>
            </a:extLst>
          </p:cNvPr>
          <p:cNvPicPr>
            <a:picLocks noChangeAspect="1"/>
          </p:cNvPicPr>
          <p:nvPr/>
        </p:nvPicPr>
        <p:blipFill>
          <a:blip r:embed="rId3"/>
          <a:stretch>
            <a:fillRect/>
          </a:stretch>
        </p:blipFill>
        <p:spPr>
          <a:xfrm>
            <a:off x="1295400" y="1371115"/>
            <a:ext cx="9601200" cy="5283393"/>
          </a:xfrm>
          <a:prstGeom prst="rect">
            <a:avLst/>
          </a:prstGeom>
        </p:spPr>
      </p:pic>
    </p:spTree>
    <p:extLst>
      <p:ext uri="{BB962C8B-B14F-4D97-AF65-F5344CB8AC3E}">
        <p14:creationId xmlns:p14="http://schemas.microsoft.com/office/powerpoint/2010/main" val="37793125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1B5F-34AE-46F1-85EE-7D591A87648F}"/>
              </a:ext>
            </a:extLst>
          </p:cNvPr>
          <p:cNvSpPr>
            <a:spLocks noGrp="1"/>
          </p:cNvSpPr>
          <p:nvPr>
            <p:ph type="title"/>
          </p:nvPr>
        </p:nvSpPr>
        <p:spPr>
          <a:xfrm>
            <a:off x="588263" y="457200"/>
            <a:ext cx="11018520" cy="553998"/>
          </a:xfrm>
        </p:spPr>
        <p:txBody>
          <a:bodyPr/>
          <a:lstStyle/>
          <a:p>
            <a:r>
              <a:rPr lang="en-US" dirty="0"/>
              <a:t>Monitoring data platform</a:t>
            </a:r>
          </a:p>
        </p:txBody>
      </p:sp>
      <p:pic>
        <p:nvPicPr>
          <p:cNvPr id="4" name="Picture 3" descr="Log data collected by Azure Monitor can be analyzed with queries to quickly retrieve, consolidate, and analyze collected data. ">
            <a:extLst>
              <a:ext uri="{FF2B5EF4-FFF2-40B4-BE49-F238E27FC236}">
                <a16:creationId xmlns:a16="http://schemas.microsoft.com/office/drawing/2014/main" id="{4D38479C-B9EB-4CB2-A096-A03161D6BC99}"/>
              </a:ext>
            </a:extLst>
          </p:cNvPr>
          <p:cNvPicPr>
            <a:picLocks noChangeAspect="1"/>
          </p:cNvPicPr>
          <p:nvPr/>
        </p:nvPicPr>
        <p:blipFill>
          <a:blip r:embed="rId3"/>
          <a:stretch>
            <a:fillRect/>
          </a:stretch>
        </p:blipFill>
        <p:spPr>
          <a:xfrm>
            <a:off x="3306543" y="1047774"/>
            <a:ext cx="8629425" cy="2765017"/>
          </a:xfrm>
          <a:prstGeom prst="rect">
            <a:avLst/>
          </a:prstGeom>
        </p:spPr>
      </p:pic>
      <p:pic>
        <p:nvPicPr>
          <p:cNvPr id="6" name="Picture 5" descr="For many Azure resources, you'll see data collected by Azure Monitor right in their Overview page in the Azure portal.">
            <a:extLst>
              <a:ext uri="{FF2B5EF4-FFF2-40B4-BE49-F238E27FC236}">
                <a16:creationId xmlns:a16="http://schemas.microsoft.com/office/drawing/2014/main" id="{7ED0D2F4-B45C-4713-9424-2199A924D287}"/>
              </a:ext>
            </a:extLst>
          </p:cNvPr>
          <p:cNvPicPr>
            <a:picLocks noChangeAspect="1"/>
          </p:cNvPicPr>
          <p:nvPr/>
        </p:nvPicPr>
        <p:blipFill>
          <a:blip r:embed="rId4"/>
          <a:stretch>
            <a:fillRect/>
          </a:stretch>
        </p:blipFill>
        <p:spPr>
          <a:xfrm>
            <a:off x="829789" y="3878194"/>
            <a:ext cx="7757576" cy="2766446"/>
          </a:xfrm>
          <a:prstGeom prst="rect">
            <a:avLst/>
          </a:prstGeom>
        </p:spPr>
      </p:pic>
    </p:spTree>
    <p:extLst>
      <p:ext uri="{BB962C8B-B14F-4D97-AF65-F5344CB8AC3E}">
        <p14:creationId xmlns:p14="http://schemas.microsoft.com/office/powerpoint/2010/main" val="31172206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2461-A37C-456A-AD2F-DA27075AF665}"/>
              </a:ext>
            </a:extLst>
          </p:cNvPr>
          <p:cNvSpPr>
            <a:spLocks noGrp="1"/>
          </p:cNvSpPr>
          <p:nvPr>
            <p:ph type="title"/>
          </p:nvPr>
        </p:nvSpPr>
        <p:spPr/>
        <p:txBody>
          <a:bodyPr/>
          <a:lstStyle/>
          <a:p>
            <a:r>
              <a:rPr lang="en-US" dirty="0"/>
              <a:t>What data does Azure Monitor collect?</a:t>
            </a:r>
          </a:p>
        </p:txBody>
      </p:sp>
      <p:sp>
        <p:nvSpPr>
          <p:cNvPr id="3" name="Text Placeholder 2">
            <a:extLst>
              <a:ext uri="{FF2B5EF4-FFF2-40B4-BE49-F238E27FC236}">
                <a16:creationId xmlns:a16="http://schemas.microsoft.com/office/drawing/2014/main" id="{A7AC46D1-7AC1-4232-B439-F905A755D58C}"/>
              </a:ext>
            </a:extLst>
          </p:cNvPr>
          <p:cNvSpPr>
            <a:spLocks noGrp="1"/>
          </p:cNvSpPr>
          <p:nvPr>
            <p:ph type="body" sz="quarter" idx="10"/>
          </p:nvPr>
        </p:nvSpPr>
        <p:spPr>
          <a:xfrm>
            <a:off x="584200" y="1435497"/>
            <a:ext cx="11018520" cy="2277547"/>
          </a:xfrm>
        </p:spPr>
        <p:txBody>
          <a:bodyPr/>
          <a:lstStyle/>
          <a:p>
            <a:r>
              <a:rPr lang="en-US" dirty="0">
                <a:latin typeface="+mn-lt"/>
              </a:rPr>
              <a:t>Azure Monitor collects data from many sources:</a:t>
            </a:r>
          </a:p>
          <a:p>
            <a:pPr lvl="1"/>
            <a:r>
              <a:rPr lang="en-US" dirty="0"/>
              <a:t>Application monitoring data</a:t>
            </a:r>
          </a:p>
          <a:p>
            <a:pPr lvl="1"/>
            <a:r>
              <a:rPr lang="en-US" dirty="0"/>
              <a:t>Guest OS monitoring data</a:t>
            </a:r>
          </a:p>
          <a:p>
            <a:pPr lvl="1"/>
            <a:r>
              <a:rPr lang="en-US" dirty="0"/>
              <a:t>Azure resource monitoring data</a:t>
            </a:r>
          </a:p>
          <a:p>
            <a:pPr lvl="1"/>
            <a:r>
              <a:rPr lang="en-US" dirty="0"/>
              <a:t>Azure subscription monitoring data</a:t>
            </a:r>
          </a:p>
          <a:p>
            <a:pPr lvl="1"/>
            <a:r>
              <a:rPr lang="en-US" dirty="0"/>
              <a:t>Azure tenant monitoring data</a:t>
            </a:r>
          </a:p>
        </p:txBody>
      </p:sp>
    </p:spTree>
    <p:extLst>
      <p:ext uri="{BB962C8B-B14F-4D97-AF65-F5344CB8AC3E}">
        <p14:creationId xmlns:p14="http://schemas.microsoft.com/office/powerpoint/2010/main" val="42391226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97B4-2788-4FD0-B003-75B98CCC7265}"/>
              </a:ext>
            </a:extLst>
          </p:cNvPr>
          <p:cNvSpPr>
            <a:spLocks noGrp="1"/>
          </p:cNvSpPr>
          <p:nvPr>
            <p:ph type="title"/>
          </p:nvPr>
        </p:nvSpPr>
        <p:spPr/>
        <p:txBody>
          <a:bodyPr/>
          <a:lstStyle/>
          <a:p>
            <a:r>
              <a:rPr lang="en-US" dirty="0"/>
              <a:t>Data sources</a:t>
            </a:r>
          </a:p>
        </p:txBody>
      </p:sp>
      <p:pic>
        <p:nvPicPr>
          <p:cNvPr id="5" name="Picture 4" descr="Illustration of both Azure and on-premises locations where Azure Monitor will source data. Sources listed: Custom Sources, Application, Guest Operation System, Azure Services, Azure Platform, and Azure Tenant.">
            <a:extLst>
              <a:ext uri="{FF2B5EF4-FFF2-40B4-BE49-F238E27FC236}">
                <a16:creationId xmlns:a16="http://schemas.microsoft.com/office/drawing/2014/main" id="{6C498E9B-5B9C-410C-B323-4206DA83045F}"/>
              </a:ext>
            </a:extLst>
          </p:cNvPr>
          <p:cNvPicPr>
            <a:picLocks noChangeAspect="1"/>
          </p:cNvPicPr>
          <p:nvPr/>
        </p:nvPicPr>
        <p:blipFill>
          <a:blip r:embed="rId3"/>
          <a:stretch>
            <a:fillRect/>
          </a:stretch>
        </p:blipFill>
        <p:spPr>
          <a:xfrm>
            <a:off x="2080225" y="1213417"/>
            <a:ext cx="8031551" cy="5486400"/>
          </a:xfrm>
          <a:prstGeom prst="rect">
            <a:avLst/>
          </a:prstGeom>
        </p:spPr>
      </p:pic>
    </p:spTree>
    <p:extLst>
      <p:ext uri="{BB962C8B-B14F-4D97-AF65-F5344CB8AC3E}">
        <p14:creationId xmlns:p14="http://schemas.microsoft.com/office/powerpoint/2010/main" val="41500492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p:txBody>
          <a:bodyPr/>
          <a:lstStyle/>
          <a:p>
            <a:r>
              <a:rPr lang="en-US" dirty="0"/>
              <a:t>Azure Monitor sources</a:t>
            </a:r>
          </a:p>
        </p:txBody>
      </p:sp>
      <p:grpSp>
        <p:nvGrpSpPr>
          <p:cNvPr id="2" name="Group 1" descr="Illustration of the places where Azure Monitor can collect data. Sources include: Autoscale, Notifications Engine, Application Insights, and Log Analytics."/>
          <p:cNvGrpSpPr/>
          <p:nvPr/>
        </p:nvGrpSpPr>
        <p:grpSpPr>
          <a:xfrm>
            <a:off x="1470719" y="819060"/>
            <a:ext cx="9250562" cy="5803125"/>
            <a:chOff x="2350686" y="605929"/>
            <a:chExt cx="9250562" cy="5803125"/>
          </a:xfrm>
        </p:grpSpPr>
        <p:sp>
          <p:nvSpPr>
            <p:cNvPr id="88" name="Rectangle: Rounded Corners 45">
              <a:extLst>
                <a:ext uri="{FF2B5EF4-FFF2-40B4-BE49-F238E27FC236}">
                  <a16:creationId xmlns:a16="http://schemas.microsoft.com/office/drawing/2014/main" id="{10DE8314-6741-47BC-8BD1-E919670BDBC3}"/>
                </a:ext>
              </a:extLst>
            </p:cNvPr>
            <p:cNvSpPr/>
            <p:nvPr/>
          </p:nvSpPr>
          <p:spPr>
            <a:xfrm>
              <a:off x="2350686" y="3101010"/>
              <a:ext cx="2916000" cy="1714010"/>
            </a:xfrm>
            <a:prstGeom prst="roundRect">
              <a:avLst>
                <a:gd name="adj" fmla="val 16105"/>
              </a:avLst>
            </a:prstGeom>
            <a:solidFill>
              <a:srgbClr val="00188F"/>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1152000" rtlCol="0" anchor="t"/>
            <a:lstStyle/>
            <a:p>
              <a:pPr algn="ctr"/>
              <a:r>
                <a:rPr lang="en-US" sz="1400" dirty="0">
                  <a:solidFill>
                    <a:schemeClr val="bg1"/>
                  </a:solidFill>
                </a:rPr>
                <a:t>Azure Infrastructure</a:t>
              </a:r>
            </a:p>
          </p:txBody>
        </p:sp>
        <p:sp>
          <p:nvSpPr>
            <p:cNvPr id="46" name="Rectangle: Rounded Corners 45">
              <a:extLst>
                <a:ext uri="{FF2B5EF4-FFF2-40B4-BE49-F238E27FC236}">
                  <a16:creationId xmlns:a16="http://schemas.microsoft.com/office/drawing/2014/main" id="{10DE8314-6741-47BC-8BD1-E919670BDBC3}"/>
                </a:ext>
              </a:extLst>
            </p:cNvPr>
            <p:cNvSpPr/>
            <p:nvPr/>
          </p:nvSpPr>
          <p:spPr>
            <a:xfrm>
              <a:off x="2357691" y="2199963"/>
              <a:ext cx="2896323" cy="1714010"/>
            </a:xfrm>
            <a:prstGeom prst="roundRect">
              <a:avLst>
                <a:gd name="adj" fmla="val 12079"/>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en-US" dirty="0">
                  <a:solidFill>
                    <a:sysClr val="windowText" lastClr="000000"/>
                  </a:solidFill>
                </a:rPr>
                <a:t>Resource</a:t>
              </a:r>
            </a:p>
          </p:txBody>
        </p:sp>
        <p:sp>
          <p:nvSpPr>
            <p:cNvPr id="50" name="Rectangle 49">
              <a:extLst>
                <a:ext uri="{FF2B5EF4-FFF2-40B4-BE49-F238E27FC236}">
                  <a16:creationId xmlns:a16="http://schemas.microsoft.com/office/drawing/2014/main" id="{97B16DDC-A5D4-49DB-AF44-7A0F74A28BE0}"/>
                </a:ext>
              </a:extLst>
            </p:cNvPr>
            <p:cNvSpPr/>
            <p:nvPr/>
          </p:nvSpPr>
          <p:spPr>
            <a:xfrm>
              <a:off x="6751975" y="4216249"/>
              <a:ext cx="2160000"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200" dirty="0"/>
                <a:t>Azure Portal</a:t>
              </a:r>
            </a:p>
          </p:txBody>
        </p:sp>
        <p:sp>
          <p:nvSpPr>
            <p:cNvPr id="53" name="Rectangle 52">
              <a:extLst>
                <a:ext uri="{FF2B5EF4-FFF2-40B4-BE49-F238E27FC236}">
                  <a16:creationId xmlns:a16="http://schemas.microsoft.com/office/drawing/2014/main" id="{90A02464-63DC-4891-86D9-347FE55153DB}"/>
                </a:ext>
              </a:extLst>
            </p:cNvPr>
            <p:cNvSpPr/>
            <p:nvPr/>
          </p:nvSpPr>
          <p:spPr>
            <a:xfrm>
              <a:off x="6751975" y="4779184"/>
              <a:ext cx="2160000"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200" dirty="0"/>
                <a:t>Azure</a:t>
              </a:r>
              <a:br>
                <a:rPr lang="en-US" sz="1200" dirty="0"/>
              </a:br>
              <a:r>
                <a:rPr lang="en-US" sz="1200" dirty="0"/>
                <a:t>PowerShell</a:t>
              </a:r>
            </a:p>
          </p:txBody>
        </p:sp>
        <p:pic>
          <p:nvPicPr>
            <p:cNvPr id="55" name="Graphic 65">
              <a:extLst>
                <a:ext uri="{FF2B5EF4-FFF2-40B4-BE49-F238E27FC236}">
                  <a16:creationId xmlns:a16="http://schemas.microsoft.com/office/drawing/2014/main" id="{F87503D7-FCAD-4B70-8F11-A0416D5DDA7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077" t="21426" r="19847" b="21960"/>
            <a:stretch/>
          </p:blipFill>
          <p:spPr>
            <a:xfrm>
              <a:off x="8243316" y="4818888"/>
              <a:ext cx="438913" cy="420624"/>
            </a:xfrm>
            <a:prstGeom prst="rect">
              <a:avLst/>
            </a:prstGeom>
          </p:spPr>
        </p:pic>
        <p:sp>
          <p:nvSpPr>
            <p:cNvPr id="57" name="Rectangle 56">
              <a:extLst>
                <a:ext uri="{FF2B5EF4-FFF2-40B4-BE49-F238E27FC236}">
                  <a16:creationId xmlns:a16="http://schemas.microsoft.com/office/drawing/2014/main" id="{B47EFBD1-863A-48B9-85A8-344504A98A67}"/>
                </a:ext>
              </a:extLst>
            </p:cNvPr>
            <p:cNvSpPr/>
            <p:nvPr/>
          </p:nvSpPr>
          <p:spPr>
            <a:xfrm>
              <a:off x="6751975" y="5342119"/>
              <a:ext cx="2160000"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200" dirty="0"/>
                <a:t>Azure</a:t>
              </a:r>
              <a:br>
                <a:rPr lang="en-US" sz="1200" dirty="0"/>
              </a:br>
              <a:r>
                <a:rPr lang="en-US" sz="1200" dirty="0"/>
                <a:t>CLI</a:t>
              </a:r>
            </a:p>
          </p:txBody>
        </p:sp>
        <p:pic>
          <p:nvPicPr>
            <p:cNvPr id="61" name="Graphic 71">
              <a:extLst>
                <a:ext uri="{FF2B5EF4-FFF2-40B4-BE49-F238E27FC236}">
                  <a16:creationId xmlns:a16="http://schemas.microsoft.com/office/drawing/2014/main" id="{4B93DBE1-347B-4A59-8230-53FC05BA344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4642" t="24891" r="21349" b="21100"/>
            <a:stretch/>
          </p:blipFill>
          <p:spPr>
            <a:xfrm>
              <a:off x="8238744" y="5385815"/>
              <a:ext cx="448056" cy="448057"/>
            </a:xfrm>
            <a:prstGeom prst="rect">
              <a:avLst/>
            </a:prstGeom>
          </p:spPr>
        </p:pic>
        <p:sp>
          <p:nvSpPr>
            <p:cNvPr id="62" name="Rectangle 61">
              <a:extLst>
                <a:ext uri="{FF2B5EF4-FFF2-40B4-BE49-F238E27FC236}">
                  <a16:creationId xmlns:a16="http://schemas.microsoft.com/office/drawing/2014/main" id="{670374AD-FAF1-49A2-8E6B-DDDF4162AF34}"/>
                </a:ext>
              </a:extLst>
            </p:cNvPr>
            <p:cNvSpPr/>
            <p:nvPr/>
          </p:nvSpPr>
          <p:spPr>
            <a:xfrm>
              <a:off x="6751977" y="5905054"/>
              <a:ext cx="147305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REST API</a:t>
              </a:r>
            </a:p>
          </p:txBody>
        </p:sp>
        <p:sp>
          <p:nvSpPr>
            <p:cNvPr id="63" name="Rectangle 62">
              <a:extLst>
                <a:ext uri="{FF2B5EF4-FFF2-40B4-BE49-F238E27FC236}">
                  <a16:creationId xmlns:a16="http://schemas.microsoft.com/office/drawing/2014/main" id="{400EBE6C-FE93-4A6C-A972-9FAEA1B711A9}"/>
                </a:ext>
              </a:extLst>
            </p:cNvPr>
            <p:cNvSpPr/>
            <p:nvPr/>
          </p:nvSpPr>
          <p:spPr>
            <a:xfrm>
              <a:off x="6751975" y="1858322"/>
              <a:ext cx="2160000"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200" dirty="0"/>
                <a:t>Application</a:t>
              </a:r>
            </a:p>
            <a:p>
              <a:r>
                <a:rPr lang="en-US" sz="1200" dirty="0"/>
                <a:t>Insights</a:t>
              </a:r>
            </a:p>
          </p:txBody>
        </p:sp>
        <p:pic>
          <p:nvPicPr>
            <p:cNvPr id="64" name="Graphic 80">
              <a:extLst>
                <a:ext uri="{FF2B5EF4-FFF2-40B4-BE49-F238E27FC236}">
                  <a16:creationId xmlns:a16="http://schemas.microsoft.com/office/drawing/2014/main" id="{7C40492B-2897-47EB-96C3-1C47D3B73E67}"/>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1069" t="17212" r="28229" b="18166"/>
            <a:stretch/>
          </p:blipFill>
          <p:spPr>
            <a:xfrm>
              <a:off x="8266176" y="1874520"/>
              <a:ext cx="393192" cy="484632"/>
            </a:xfrm>
            <a:prstGeom prst="rect">
              <a:avLst/>
            </a:prstGeom>
          </p:spPr>
        </p:pic>
        <p:sp>
          <p:nvSpPr>
            <p:cNvPr id="65" name="Rectangle 64">
              <a:extLst>
                <a:ext uri="{FF2B5EF4-FFF2-40B4-BE49-F238E27FC236}">
                  <a16:creationId xmlns:a16="http://schemas.microsoft.com/office/drawing/2014/main" id="{6AE71A8C-324D-4C69-9C4D-93320AF519DB}"/>
                </a:ext>
              </a:extLst>
            </p:cNvPr>
            <p:cNvSpPr/>
            <p:nvPr/>
          </p:nvSpPr>
          <p:spPr>
            <a:xfrm>
              <a:off x="6751975" y="2421257"/>
              <a:ext cx="2160000"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200" dirty="0"/>
                <a:t>Log</a:t>
              </a:r>
              <a:br>
                <a:rPr lang="en-US" sz="1200" dirty="0"/>
              </a:br>
              <a:r>
                <a:rPr lang="en-US" sz="1200" dirty="0"/>
                <a:t>Analytics</a:t>
              </a:r>
            </a:p>
          </p:txBody>
        </p:sp>
        <p:pic>
          <p:nvPicPr>
            <p:cNvPr id="66" name="Graphic 83">
              <a:extLst>
                <a:ext uri="{FF2B5EF4-FFF2-40B4-BE49-F238E27FC236}">
                  <a16:creationId xmlns:a16="http://schemas.microsoft.com/office/drawing/2014/main" id="{2472386E-5AEE-4A52-9845-F83639754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89753" y="2479628"/>
              <a:ext cx="346038" cy="346038"/>
            </a:xfrm>
            <a:prstGeom prst="rect">
              <a:avLst/>
            </a:prstGeom>
          </p:spPr>
        </p:pic>
        <p:sp>
          <p:nvSpPr>
            <p:cNvPr id="67" name="Rectangle 66">
              <a:extLst>
                <a:ext uri="{FF2B5EF4-FFF2-40B4-BE49-F238E27FC236}">
                  <a16:creationId xmlns:a16="http://schemas.microsoft.com/office/drawing/2014/main" id="{10C5BF71-CDCE-4FBD-BE5B-DE15FFB665BF}"/>
                </a:ext>
              </a:extLst>
            </p:cNvPr>
            <p:cNvSpPr/>
            <p:nvPr/>
          </p:nvSpPr>
          <p:spPr>
            <a:xfrm>
              <a:off x="6751975" y="2984192"/>
              <a:ext cx="2160000"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200" dirty="0"/>
                <a:t>Event Hubs</a:t>
              </a:r>
            </a:p>
          </p:txBody>
        </p:sp>
        <p:pic>
          <p:nvPicPr>
            <p:cNvPr id="68" name="Graphic 86">
              <a:extLst>
                <a:ext uri="{FF2B5EF4-FFF2-40B4-BE49-F238E27FC236}">
                  <a16:creationId xmlns:a16="http://schemas.microsoft.com/office/drawing/2014/main" id="{847A5ED0-918C-47EF-BDCB-E99A14A73954}"/>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32501" t="26942" r="29550" b="27049"/>
            <a:stretch/>
          </p:blipFill>
          <p:spPr>
            <a:xfrm>
              <a:off x="8229600" y="2999231"/>
              <a:ext cx="466344" cy="438913"/>
            </a:xfrm>
            <a:prstGeom prst="rect">
              <a:avLst/>
            </a:prstGeom>
          </p:spPr>
        </p:pic>
        <p:sp>
          <p:nvSpPr>
            <p:cNvPr id="69" name="Rectangle 68">
              <a:extLst>
                <a:ext uri="{FF2B5EF4-FFF2-40B4-BE49-F238E27FC236}">
                  <a16:creationId xmlns:a16="http://schemas.microsoft.com/office/drawing/2014/main" id="{2D230946-8230-42EA-BD10-D5A739075FDF}"/>
                </a:ext>
              </a:extLst>
            </p:cNvPr>
            <p:cNvSpPr/>
            <p:nvPr/>
          </p:nvSpPr>
          <p:spPr>
            <a:xfrm>
              <a:off x="6751975" y="3547127"/>
              <a:ext cx="2160000"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200" dirty="0"/>
                <a:t>Azure Storage</a:t>
              </a:r>
            </a:p>
          </p:txBody>
        </p:sp>
        <p:pic>
          <p:nvPicPr>
            <p:cNvPr id="70" name="Graphic 89">
              <a:extLst>
                <a:ext uri="{FF2B5EF4-FFF2-40B4-BE49-F238E27FC236}">
                  <a16:creationId xmlns:a16="http://schemas.microsoft.com/office/drawing/2014/main" id="{6238E527-75E6-4EBA-A2BE-1AEDA9CC1167}"/>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25286" t="24571" r="28236" b="26012"/>
            <a:stretch/>
          </p:blipFill>
          <p:spPr>
            <a:xfrm>
              <a:off x="8174736" y="3566160"/>
              <a:ext cx="576072" cy="475488"/>
            </a:xfrm>
            <a:prstGeom prst="rect">
              <a:avLst/>
            </a:prstGeom>
          </p:spPr>
        </p:pic>
        <p:sp>
          <p:nvSpPr>
            <p:cNvPr id="71" name="Rectangle 70">
              <a:extLst>
                <a:ext uri="{FF2B5EF4-FFF2-40B4-BE49-F238E27FC236}">
                  <a16:creationId xmlns:a16="http://schemas.microsoft.com/office/drawing/2014/main" id="{7546298F-D9AB-4848-AE1E-1B681F22C418}"/>
                </a:ext>
              </a:extLst>
            </p:cNvPr>
            <p:cNvSpPr/>
            <p:nvPr/>
          </p:nvSpPr>
          <p:spPr>
            <a:xfrm>
              <a:off x="6751975" y="605929"/>
              <a:ext cx="2160000" cy="504000"/>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200" dirty="0" err="1"/>
                <a:t>Autoscale</a:t>
              </a:r>
              <a:endParaRPr lang="en-US" sz="1200" dirty="0"/>
            </a:p>
          </p:txBody>
        </p:sp>
        <p:pic>
          <p:nvPicPr>
            <p:cNvPr id="72" name="Graphic 92">
              <a:extLst>
                <a:ext uri="{FF2B5EF4-FFF2-40B4-BE49-F238E27FC236}">
                  <a16:creationId xmlns:a16="http://schemas.microsoft.com/office/drawing/2014/main" id="{E0299144-0A35-4CA3-922C-8B7463AD7A3B}"/>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32457" t="33173" r="30798" b="34179"/>
            <a:stretch/>
          </p:blipFill>
          <p:spPr>
            <a:xfrm>
              <a:off x="8188452" y="663987"/>
              <a:ext cx="548640" cy="378429"/>
            </a:xfrm>
            <a:prstGeom prst="rect">
              <a:avLst/>
            </a:prstGeom>
          </p:spPr>
        </p:pic>
        <p:sp>
          <p:nvSpPr>
            <p:cNvPr id="73" name="Rectangle 72">
              <a:extLst>
                <a:ext uri="{FF2B5EF4-FFF2-40B4-BE49-F238E27FC236}">
                  <a16:creationId xmlns:a16="http://schemas.microsoft.com/office/drawing/2014/main" id="{55622230-0C90-4C23-A73A-0BA78A03BA0A}"/>
                </a:ext>
              </a:extLst>
            </p:cNvPr>
            <p:cNvSpPr/>
            <p:nvPr/>
          </p:nvSpPr>
          <p:spPr>
            <a:xfrm>
              <a:off x="6751975" y="1170110"/>
              <a:ext cx="2160000" cy="504000"/>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200" dirty="0"/>
                <a:t>Notifications </a:t>
              </a:r>
              <a:br>
                <a:rPr lang="en-US" sz="1200" dirty="0"/>
              </a:br>
              <a:r>
                <a:rPr lang="en-US" sz="1200" dirty="0"/>
                <a:t>Engine</a:t>
              </a:r>
            </a:p>
          </p:txBody>
        </p:sp>
        <p:pic>
          <p:nvPicPr>
            <p:cNvPr id="74" name="Graphic 95">
              <a:extLst>
                <a:ext uri="{FF2B5EF4-FFF2-40B4-BE49-F238E27FC236}">
                  <a16:creationId xmlns:a16="http://schemas.microsoft.com/office/drawing/2014/main" id="{D5A164C1-80E6-4CB2-9E99-23D38A9DEADC}"/>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34946" t="31023" r="32488" b="29448"/>
            <a:stretch/>
          </p:blipFill>
          <p:spPr>
            <a:xfrm>
              <a:off x="8225028" y="1207008"/>
              <a:ext cx="475488" cy="448056"/>
            </a:xfrm>
            <a:prstGeom prst="rect">
              <a:avLst/>
            </a:prstGeom>
          </p:spPr>
        </p:pic>
        <p:sp>
          <p:nvSpPr>
            <p:cNvPr id="75" name="Rectangle 74">
              <a:extLst>
                <a:ext uri="{FF2B5EF4-FFF2-40B4-BE49-F238E27FC236}">
                  <a16:creationId xmlns:a16="http://schemas.microsoft.com/office/drawing/2014/main" id="{C3E16B11-9498-4492-9750-C63FDDDE92CB}"/>
                </a:ext>
              </a:extLst>
            </p:cNvPr>
            <p:cNvSpPr/>
            <p:nvPr/>
          </p:nvSpPr>
          <p:spPr>
            <a:xfrm>
              <a:off x="9801248" y="5905054"/>
              <a:ext cx="1800000"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3</a:t>
              </a:r>
              <a:r>
                <a:rPr lang="en-US" sz="1200" baseline="30000" dirty="0"/>
                <a:t>rd</a:t>
              </a:r>
              <a:r>
                <a:rPr lang="en-US" sz="1200" dirty="0"/>
                <a:t> Party</a:t>
              </a:r>
              <a:br>
                <a:rPr lang="en-US" sz="1200" dirty="0"/>
              </a:br>
              <a:r>
                <a:rPr lang="en-US" sz="1200" dirty="0"/>
                <a:t>Tools</a:t>
              </a:r>
            </a:p>
          </p:txBody>
        </p:sp>
        <p:grpSp>
          <p:nvGrpSpPr>
            <p:cNvPr id="6" name="Group 5"/>
            <p:cNvGrpSpPr/>
            <p:nvPr/>
          </p:nvGrpSpPr>
          <p:grpSpPr>
            <a:xfrm>
              <a:off x="8273362" y="4322216"/>
              <a:ext cx="378821" cy="324704"/>
              <a:chOff x="8273362" y="4322216"/>
              <a:chExt cx="378821" cy="324704"/>
            </a:xfrm>
          </p:grpSpPr>
          <p:pic>
            <p:nvPicPr>
              <p:cNvPr id="51" name="Graphic 62">
                <a:extLst>
                  <a:ext uri="{FF2B5EF4-FFF2-40B4-BE49-F238E27FC236}">
                    <a16:creationId xmlns:a16="http://schemas.microsoft.com/office/drawing/2014/main" id="{B4DAEE71-3283-41FB-A654-54E51F9E8E1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73362" y="4322216"/>
                <a:ext cx="378821" cy="324704"/>
              </a:xfrm>
              <a:prstGeom prst="rect">
                <a:avLst/>
              </a:prstGeom>
            </p:spPr>
          </p:pic>
          <p:sp>
            <p:nvSpPr>
              <p:cNvPr id="5" name="Rectangle 4"/>
              <p:cNvSpPr/>
              <p:nvPr/>
            </p:nvSpPr>
            <p:spPr bwMode="auto">
              <a:xfrm>
                <a:off x="8386763" y="4436269"/>
                <a:ext cx="235743" cy="1500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8303883" y="4436269"/>
                <a:ext cx="45719" cy="1500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Connector 6"/>
              <p:cNvCxnSpPr/>
              <p:nvPr/>
            </p:nvCxnSpPr>
            <p:spPr>
              <a:xfrm>
                <a:off x="8303883" y="4359275"/>
                <a:ext cx="31862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a:stCxn id="62" idx="3"/>
            </p:cNvCxnSpPr>
            <p:nvPr/>
          </p:nvCxnSpPr>
          <p:spPr>
            <a:xfrm flipV="1">
              <a:off x="8225028" y="6154690"/>
              <a:ext cx="704766" cy="23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8846450" y="6071346"/>
              <a:ext cx="166687" cy="166687"/>
            </a:xfrm>
            <a:prstGeom prst="ellipse">
              <a:avLst/>
            </a:prstGeom>
            <a:solidFill>
              <a:srgbClr val="D83B01"/>
            </a:solidFill>
            <a:ln>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Arrow Connector 33"/>
            <p:cNvCxnSpPr/>
            <p:nvPr/>
          </p:nvCxnSpPr>
          <p:spPr>
            <a:xfrm>
              <a:off x="9013137" y="6157054"/>
              <a:ext cx="79446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6097523" y="855565"/>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6097523" y="1419746"/>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6097523" y="2107958"/>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6077969" y="2670893"/>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6077187" y="3233828"/>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6076405" y="3796763"/>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6076405" y="4472528"/>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6097523" y="5041308"/>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6097523" y="5588362"/>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6097523" y="6154690"/>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097523" y="851148"/>
              <a:ext cx="0" cy="53280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847041" y="3238170"/>
              <a:ext cx="1229364"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31E5D25-531F-4D2F-A3BC-ED0BDA447167}"/>
                </a:ext>
              </a:extLst>
            </p:cNvPr>
            <p:cNvSpPr/>
            <p:nvPr/>
          </p:nvSpPr>
          <p:spPr>
            <a:xfrm>
              <a:off x="2816744" y="2953502"/>
              <a:ext cx="2030297" cy="540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Metrics</a:t>
              </a:r>
            </a:p>
          </p:txBody>
        </p:sp>
      </p:grpSp>
    </p:spTree>
    <p:extLst>
      <p:ext uri="{BB962C8B-B14F-4D97-AF65-F5344CB8AC3E}">
        <p14:creationId xmlns:p14="http://schemas.microsoft.com/office/powerpoint/2010/main" val="186172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1788</Words>
  <Application>Microsoft Office PowerPoint</Application>
  <PresentationFormat>Widescreen</PresentationFormat>
  <Paragraphs>246</Paragraphs>
  <Slides>19</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AZ-203.5 Module 01: Azure Monitor</vt:lpstr>
      <vt:lpstr>Topics</vt:lpstr>
      <vt:lpstr>Lesson 01: Azure Monitor</vt:lpstr>
      <vt:lpstr>Azure Monitor</vt:lpstr>
      <vt:lpstr>Azure Monitor overview</vt:lpstr>
      <vt:lpstr>Monitoring data platform</vt:lpstr>
      <vt:lpstr>What data does Azure Monitor collect?</vt:lpstr>
      <vt:lpstr>Data sources</vt:lpstr>
      <vt:lpstr>Azure Monitor sources</vt:lpstr>
      <vt:lpstr>Application Insights</vt:lpstr>
      <vt:lpstr>Monitored metrics</vt:lpstr>
      <vt:lpstr>Monitored metrics (continued)</vt:lpstr>
      <vt:lpstr>Application Insights architecture</vt:lpstr>
      <vt:lpstr>Alerts</vt:lpstr>
      <vt:lpstr>Alerts workflow</vt:lpstr>
      <vt:lpstr>Alert state</vt:lpstr>
      <vt:lpstr>Demo: Create an alert</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2019-03-12T18:36:09Z</dcterms:modified>
</cp:coreProperties>
</file>