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0"/>
  </p:notesMasterIdLst>
  <p:handoutMasterIdLst>
    <p:handoutMasterId r:id="rId31"/>
  </p:handoutMasterIdLst>
  <p:sldIdLst>
    <p:sldId id="1719" r:id="rId3"/>
    <p:sldId id="1892" r:id="rId4"/>
    <p:sldId id="1888" r:id="rId5"/>
    <p:sldId id="1894" r:id="rId6"/>
    <p:sldId id="1895" r:id="rId7"/>
    <p:sldId id="1908" r:id="rId8"/>
    <p:sldId id="1896" r:id="rId9"/>
    <p:sldId id="1909" r:id="rId10"/>
    <p:sldId id="1897" r:id="rId11"/>
    <p:sldId id="1910" r:id="rId12"/>
    <p:sldId id="1898" r:id="rId13"/>
    <p:sldId id="1899" r:id="rId14"/>
    <p:sldId id="1905" r:id="rId15"/>
    <p:sldId id="1906" r:id="rId16"/>
    <p:sldId id="1907" r:id="rId17"/>
    <p:sldId id="1890" r:id="rId18"/>
    <p:sldId id="1900" r:id="rId19"/>
    <p:sldId id="1912" r:id="rId20"/>
    <p:sldId id="1911" r:id="rId21"/>
    <p:sldId id="1913" r:id="rId22"/>
    <p:sldId id="1916" r:id="rId23"/>
    <p:sldId id="1903" r:id="rId24"/>
    <p:sldId id="1914" r:id="rId25"/>
    <p:sldId id="1915" r:id="rId26"/>
    <p:sldId id="1904" r:id="rId27"/>
    <p:sldId id="1893" r:id="rId28"/>
    <p:sldId id="1886"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Configure instrumentation in an app or service" id="{2E675DD4-771C-422F-8A39-69BEC512AEEE}">
          <p14:sldIdLst>
            <p14:sldId id="1888"/>
            <p14:sldId id="1894"/>
            <p14:sldId id="1895"/>
            <p14:sldId id="1908"/>
            <p14:sldId id="1896"/>
            <p14:sldId id="1909"/>
            <p14:sldId id="1897"/>
            <p14:sldId id="1910"/>
            <p14:sldId id="1898"/>
            <p14:sldId id="1899"/>
            <p14:sldId id="1905"/>
            <p14:sldId id="1906"/>
            <p14:sldId id="1907"/>
          </p14:sldIdLst>
        </p14:section>
        <p14:section name="Lesson 02: Analyze and troubleshoot solutions by using Azure Monitor" id="{232A6C67-0603-4144-901A-DDF31D00D39F}">
          <p14:sldIdLst>
            <p14:sldId id="1890"/>
            <p14:sldId id="1900"/>
            <p14:sldId id="1912"/>
            <p14:sldId id="1911"/>
            <p14:sldId id="1913"/>
            <p14:sldId id="1916"/>
            <p14:sldId id="1903"/>
            <p14:sldId id="1914"/>
            <p14:sldId id="1915"/>
            <p14:sldId id="1904"/>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91C5C4-4B63-45A3-A759-9DB71B5304BC}" v="82" dt="2019-02-20T17:01:48.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1073" autoAdjust="0"/>
  </p:normalViewPr>
  <p:slideViewPr>
    <p:cSldViewPr snapToGrid="0">
      <p:cViewPr>
        <p:scale>
          <a:sx n="100" d="100"/>
          <a:sy n="100" d="100"/>
        </p:scale>
        <p:origin x="708" y="33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11:37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11:34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Configure instrumentation in an app or service</a:t>
            </a:r>
          </a:p>
          <a:p>
            <a:pPr marL="171450" indent="-171450">
              <a:buFontTx/>
              <a:buChar char="-"/>
            </a:pPr>
            <a:r>
              <a:rPr lang="en-US" dirty="0"/>
              <a:t>Analyze and troubleshoot solutions by using Azure Monitor</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During application startup, create and configure a </a:t>
            </a:r>
            <a:r>
              <a:rPr lang="en-US" sz="882" b="0" i="0" kern="1200" dirty="0" err="1">
                <a:solidFill>
                  <a:schemeClr val="tx1"/>
                </a:solidFill>
                <a:effectLst/>
                <a:latin typeface="Segoe UI Light" pitchFamily="34" charset="0"/>
                <a:ea typeface="+mn-ea"/>
                <a:cs typeface="+mn-cs"/>
              </a:rPr>
              <a:t>DependencyTrackingTelemetryModule</a:t>
            </a:r>
            <a:r>
              <a:rPr lang="en-US" sz="882" b="0" i="0" kern="1200" dirty="0">
                <a:solidFill>
                  <a:schemeClr val="tx1"/>
                </a:solidFill>
                <a:effectLst/>
                <a:latin typeface="Segoe UI Light" pitchFamily="34" charset="0"/>
                <a:ea typeface="+mn-ea"/>
                <a:cs typeface="+mn-cs"/>
              </a:rPr>
              <a:t> instance—it must be singleton and must be preserved for application lifetime.</a:t>
            </a:r>
          </a:p>
          <a:p>
            <a:br>
              <a:rPr lang="en-US" dirty="0"/>
            </a:br>
            <a:r>
              <a:rPr lang="en-US" sz="882" b="0" i="0" kern="1200" dirty="0">
                <a:solidFill>
                  <a:schemeClr val="tx1"/>
                </a:solidFill>
                <a:effectLst/>
                <a:latin typeface="Segoe UI Light" pitchFamily="34" charset="0"/>
                <a:ea typeface="+mn-ea"/>
                <a:cs typeface="+mn-cs"/>
              </a:rPr>
              <a:t>Add common telemetry initializers.</a:t>
            </a:r>
          </a:p>
          <a:p>
            <a:br>
              <a:rPr lang="en-US" dirty="0"/>
            </a:br>
            <a:r>
              <a:rPr lang="en-US" sz="882" b="0" i="0" kern="1200" dirty="0">
                <a:solidFill>
                  <a:schemeClr val="tx1"/>
                </a:solidFill>
                <a:effectLst/>
                <a:latin typeface="Segoe UI Light" pitchFamily="34" charset="0"/>
                <a:ea typeface="+mn-ea"/>
                <a:cs typeface="+mn-cs"/>
              </a:rPr>
              <a:t>For .NET Framework Windows app, you may also install and initialize Performance Counter collector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33477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hosted on-premises, in Azure, and in other clouds can all take advantage of Application Insights. The only limitation is the need to allow communication to the Application Insights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236813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with any other platform, you can use the API to send telemetry to Application Insights.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08812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These items are implementations of Application Insights that we know about, including some by third parties.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25082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1867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39253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Application Map</a:t>
            </a:r>
          </a:p>
          <a:p>
            <a:pPr marL="171450" indent="-171450">
              <a:buFontTx/>
              <a:buChar char="-"/>
            </a:pPr>
            <a:r>
              <a:rPr lang="en-US" baseline="0" dirty="0"/>
              <a:t>Custom dashboards</a:t>
            </a:r>
          </a:p>
          <a:p>
            <a:pPr marL="171450" indent="-171450">
              <a:buFontTx/>
              <a:buChar char="-"/>
            </a:pPr>
            <a:r>
              <a:rPr lang="en-US" baseline="0" dirty="0"/>
              <a:t>View activity logs to audit actions on resources</a:t>
            </a:r>
          </a:p>
          <a:p>
            <a:pPr marL="171450" indent="-171450">
              <a:buFontTx/>
              <a:buChar char="-"/>
            </a:pPr>
            <a:r>
              <a:rPr lang="en-US" baseline="0" dirty="0"/>
              <a:t>Monitor availability and responsiveness of a website</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helps you spot performance bottlenecks or failure hotspots across all components of your distributed application. Each node on the map represents an application component or its dependencies; and has health KPI and alerts status. You can select through from any component to more detailed diagnostics, such as Application Insights events. If your app uses Azure services, you can also select through to Azure diagnostics, such as SQL Database Advisor recommendations.</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02940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Developers and operations teams have code-level visibility or access to telemetry generated by these application components.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Components are different from "observed" external dependencies such as SQL, EventHub, and others, which your team/organization might not have access to (code or telemetry).</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preview map experience shows the components regardless of how they are set up.</a:t>
            </a:r>
          </a:p>
          <a:p>
            <a:endParaRPr lang="en-US" dirty="0"/>
          </a:p>
          <a:p>
            <a:r>
              <a:rPr lang="en-US" sz="882" b="0" i="0" kern="1200" dirty="0">
                <a:solidFill>
                  <a:schemeClr val="tx1"/>
                </a:solidFill>
                <a:effectLst/>
                <a:latin typeface="Segoe UI Light" pitchFamily="34" charset="0"/>
                <a:ea typeface="+mn-ea"/>
                <a:cs typeface="+mn-cs"/>
              </a:rPr>
              <a:t>You can view the full application topology across multiple levels of related application components. Components could be different Application Insights resources, or different roles in a single resource. The app map finds components by following HTTP dependency calls made between servers with the Application Insights SDK installed.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experience starts with progressive discovery of the components. When you first load the application map, a set of queries are triggered to discover the components related to this component. A button at the top-left corner will update with the number of components in your application as they are discovered.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376150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uses the </a:t>
            </a:r>
            <a:r>
              <a:rPr lang="en-US" sz="882" b="1" i="0" kern="1200" dirty="0" err="1">
                <a:solidFill>
                  <a:schemeClr val="tx1"/>
                </a:solidFill>
                <a:effectLst/>
                <a:latin typeface="Segoe UI Light" pitchFamily="34" charset="0"/>
                <a:ea typeface="+mn-ea"/>
                <a:cs typeface="+mn-cs"/>
              </a:rPr>
              <a:t>cloud_RoleName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property to identify the components on the map. The Application Insights SDK automatically adds the </a:t>
            </a:r>
            <a:r>
              <a:rPr lang="en-US" sz="882" b="1" i="0" kern="1200" dirty="0" err="1">
                <a:solidFill>
                  <a:schemeClr val="tx1"/>
                </a:solidFill>
                <a:effectLst/>
                <a:latin typeface="Segoe UI Light" pitchFamily="34" charset="0"/>
                <a:ea typeface="+mn-ea"/>
                <a:cs typeface="+mn-cs"/>
              </a:rPr>
              <a:t>cloud_RoleName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property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to the telemetry emitted by components. For example, the SDK will add a website name or service role name to the </a:t>
            </a:r>
            <a:r>
              <a:rPr lang="en-US" sz="882" b="1" i="0" kern="1200" dirty="0" err="1">
                <a:solidFill>
                  <a:schemeClr val="tx1"/>
                </a:solidFill>
                <a:effectLst/>
                <a:latin typeface="Segoe UI Light" pitchFamily="34" charset="0"/>
                <a:ea typeface="+mn-ea"/>
                <a:cs typeface="+mn-cs"/>
              </a:rPr>
              <a:t>cloud_RoleName</a:t>
            </a:r>
            <a:r>
              <a:rPr lang="en-US" sz="882" b="0" i="0" kern="1200" dirty="0">
                <a:solidFill>
                  <a:schemeClr val="tx1"/>
                </a:solidFill>
                <a:effectLst/>
                <a:latin typeface="Segoe UI Light" pitchFamily="34" charset="0"/>
                <a:ea typeface="+mn-ea"/>
                <a:cs typeface="+mn-cs"/>
              </a:rPr>
              <a:t> property. However, there are cases where you might want to override the default value.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90185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load your initializer in </a:t>
            </a:r>
            <a:r>
              <a:rPr lang="en-US" sz="882" b="0" i="0" kern="1200" dirty="0" err="1">
                <a:solidFill>
                  <a:schemeClr val="tx1"/>
                </a:solidFill>
                <a:effectLst/>
                <a:latin typeface="Segoe UI Light" pitchFamily="34" charset="0"/>
                <a:ea typeface="+mn-ea"/>
                <a:cs typeface="+mn-cs"/>
              </a:rPr>
              <a:t>ApplicationInsights.config</a:t>
            </a:r>
            <a:r>
              <a:rPr lang="en-US" sz="882" b="0" i="0" kern="1200" dirty="0">
                <a:solidFill>
                  <a:schemeClr val="tx1"/>
                </a:solidFill>
                <a:effectLst/>
                <a:latin typeface="Segoe UI Light" pitchFamily="34" charset="0"/>
                <a:ea typeface="+mn-ea"/>
                <a:cs typeface="+mn-cs"/>
              </a:rPr>
              <a:t> or in code (ex: </a:t>
            </a:r>
            <a:r>
              <a:rPr lang="en-US" sz="882" b="0" i="0" kern="1200" dirty="0" err="1">
                <a:solidFill>
                  <a:schemeClr val="tx1"/>
                </a:solidFill>
                <a:effectLst/>
                <a:latin typeface="Segoe UI Light" pitchFamily="34" charset="0"/>
                <a:ea typeface="+mn-ea"/>
                <a:cs typeface="+mn-cs"/>
              </a:rPr>
              <a:t>Global.aspx.cs</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137563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You can create multiple dashboards in the Azure portal that each include tiles visualizing data from multiple Azure resources across different resource groups and subscriptions. </a:t>
            </a:r>
            <a:endParaRPr lang="en-US" sz="1200" i="1"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Application Insights to query and observe specific resource metrics</a:t>
            </a:r>
          </a:p>
          <a:p>
            <a:pPr marL="171450" indent="-171450">
              <a:buFont typeface="Arial" panose="020B0604020202020204" pitchFamily="34" charset="0"/>
              <a:buChar char="•"/>
            </a:pPr>
            <a:r>
              <a:rPr lang="en-US" dirty="0"/>
              <a:t>Create a new dashboard that displays metrics for specific resources</a:t>
            </a:r>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a:p>
        </p:txBody>
      </p:sp>
    </p:spTree>
    <p:extLst>
      <p:ext uri="{BB962C8B-B14F-4D97-AF65-F5344CB8AC3E}">
        <p14:creationId xmlns:p14="http://schemas.microsoft.com/office/powerpoint/2010/main" val="2543501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activity log contains all write operations (PUT, POST, DELETE) performed on your resources. It does not include read operations (GET). You can use the audit logs to find an error when troubleshooting or to monitor how a user in your organization modified a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Activity logs are retained for 90 days. You can query for any range of dates, as long as the starting date is not more than 90 days in the past.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retrieve information from the activity logs through the portal, PowerShell, Azure CLI, Insights REST API, or Insights .NET Library.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06516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retrieve log entries, run the </a:t>
            </a:r>
            <a:r>
              <a:rPr lang="en-US" b="1" dirty="0"/>
              <a:t>Get-</a:t>
            </a:r>
            <a:r>
              <a:rPr lang="en-US" b="1" dirty="0" err="1"/>
              <a:t>AzureRmLog</a:t>
            </a:r>
            <a:r>
              <a:rPr lang="en-US" sz="882" b="0" i="0" kern="1200" dirty="0">
                <a:solidFill>
                  <a:schemeClr val="tx1"/>
                </a:solidFill>
                <a:effectLst/>
                <a:latin typeface="Segoe UI Light" pitchFamily="34" charset="0"/>
                <a:ea typeface="+mn-ea"/>
                <a:cs typeface="+mn-cs"/>
              </a:rPr>
              <a:t> command. You provide additional parameters to filter the list of entries. If you do not specify a start and end time, entries for the last hour are returned.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examples show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all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during a specific time.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over a time span.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Query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for a specific user.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Filter for failed operations.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12214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focus on one error by observing the status message for that entry. That call will return the output shown here.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925401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you've deployed your web app or website to any server, you can set up tests to monitor its availability and responsiveness. Azure Application Insights sends web requests to your application at regular intervals from points around the world. It alerts you if your application doesn't respond, or responds slowly.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up availability tests for any HTTP or HTTPS endpoint that is accessible from the public internet. You don't have to add anything to the website you're testing. It doesn't even have to be your site: you could test a REST API service on which you depend.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are two types of availability tests: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URL ping test: a simple test that you can create in the Azure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Multi-step web test: which you create in Visual Studio Enterprise and upload to the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up to 100 availability tests per application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have already configured Application Insights for your web app, open its Application Insights resource in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Or, if you want to view your reports in a new resource, go to the Azure portal, and create an Application Insights resource.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223163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Application Insights for webpages.</a:t>
            </a:r>
          </a:p>
          <a:p>
            <a:pPr marL="171450" indent="-171450">
              <a:buFontTx/>
              <a:buChar char="-"/>
            </a:pPr>
            <a:r>
              <a:rPr lang="en-US" baseline="0" dirty="0"/>
              <a:t>Application Insights for console applications.</a:t>
            </a:r>
          </a:p>
          <a:p>
            <a:pPr marL="171450" indent="-171450">
              <a:buFontTx/>
              <a:buChar char="-"/>
            </a:pPr>
            <a:r>
              <a:rPr lang="en-US" dirty="0"/>
              <a:t>Application Insights for desktop apps.</a:t>
            </a: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sz="882" b="0" i="0" kern="1200" dirty="0">
                <a:solidFill>
                  <a:schemeClr val="tx1"/>
                </a:solidFill>
                <a:effectLst/>
                <a:latin typeface="Segoe UI Light" pitchFamily="34" charset="0"/>
                <a:ea typeface="+mn-ea"/>
                <a:cs typeface="+mn-cs"/>
              </a:rPr>
              <a:t>Application Insights for webpages to find out about the performance and usage of your webpage or app. If you add Application Insights to your page script, you get timings of page loads and AJAX calls, counts and details of browser exceptions and AJAX failures, and user and session counts. All these can be segmented by page, client OS and browser version, geo-location, and other dimensions. You can set alerts on failure counts or slow page loading. And by inserting trace calls in your JavaScript code, you can track how the different features of your webpage application are used.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24949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can be used with any webpages—you just add a short piece of JavaScript. If your web service is Java or ASP.NET, you can integrate telemetry from your server and clients.</a:t>
            </a:r>
          </a:p>
          <a:p>
            <a:br>
              <a:rPr lang="en-US" dirty="0"/>
            </a:br>
            <a:r>
              <a:rPr lang="en-US" sz="882" b="0" i="0" kern="1200" dirty="0">
                <a:solidFill>
                  <a:schemeClr val="tx1"/>
                </a:solidFill>
                <a:effectLst/>
                <a:latin typeface="Segoe UI Light" pitchFamily="34" charset="0"/>
                <a:ea typeface="+mn-ea"/>
                <a:cs typeface="+mn-cs"/>
              </a:rPr>
              <a:t>Insert the script just before the </a:t>
            </a:r>
            <a:r>
              <a:rPr lang="en-US" sz="882" b="1" i="0" kern="1200" dirty="0">
                <a:solidFill>
                  <a:schemeClr val="tx1"/>
                </a:solidFill>
                <a:effectLst/>
                <a:latin typeface="Segoe UI Light" pitchFamily="34" charset="0"/>
                <a:ea typeface="+mn-ea"/>
                <a:cs typeface="+mn-cs"/>
              </a:rPr>
              <a:t>&lt;/head&gt;</a:t>
            </a:r>
            <a:r>
              <a:rPr lang="en-US" sz="882" b="0" i="0" kern="1200" dirty="0">
                <a:solidFill>
                  <a:schemeClr val="tx1"/>
                </a:solidFill>
                <a:effectLst/>
                <a:latin typeface="Segoe UI Light" pitchFamily="34" charset="0"/>
                <a:ea typeface="+mn-ea"/>
                <a:cs typeface="+mn-cs"/>
              </a:rPr>
              <a:t> tag of every </a:t>
            </a:r>
            <a:r>
              <a:rPr lang="en-US" sz="882" b="0" i="0" kern="1200" dirty="0" err="1">
                <a:solidFill>
                  <a:schemeClr val="tx1"/>
                </a:solidFill>
                <a:effectLst/>
                <a:latin typeface="Segoe UI Light" pitchFamily="34" charset="0"/>
                <a:ea typeface="+mn-ea"/>
                <a:cs typeface="+mn-cs"/>
              </a:rPr>
              <a:t>pagethat</a:t>
            </a:r>
            <a:r>
              <a:rPr lang="en-US" sz="882" b="0" i="0" kern="1200" dirty="0">
                <a:solidFill>
                  <a:schemeClr val="tx1"/>
                </a:solidFill>
                <a:effectLst/>
                <a:latin typeface="Segoe UI Light" pitchFamily="34" charset="0"/>
                <a:ea typeface="+mn-ea"/>
                <a:cs typeface="+mn-cs"/>
              </a:rPr>
              <a:t>  you want to track. If your website has a master page, you can put the script there. For example, in an ASP.NET MVC project, you'd put it in View\Shared\_</a:t>
            </a:r>
            <a:r>
              <a:rPr lang="en-US" sz="882" b="0" i="0" kern="1200" dirty="0" err="1">
                <a:solidFill>
                  <a:schemeClr val="tx1"/>
                </a:solidFill>
                <a:effectLst/>
                <a:latin typeface="Segoe UI Light" pitchFamily="34" charset="0"/>
                <a:ea typeface="+mn-ea"/>
                <a:cs typeface="+mn-cs"/>
              </a:rPr>
              <a:t>Layout.cshtml</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script contains the instrumentation key that directs the data to your Application Insights resource.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7188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several parameters that you can set, although in most cases, you shouldn't need to. For example, you can disable or limit the number of AJAX calls reported per page view (to reduce traffic). Or you can set debug mode to have telemetry move rapidly through the pipeline without being batched.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set these parameters, add them after the </a:t>
            </a:r>
            <a:r>
              <a:rPr lang="en-US" sz="882" b="1" i="0" kern="1200" dirty="0" err="1">
                <a:solidFill>
                  <a:schemeClr val="tx1"/>
                </a:solidFill>
                <a:effectLst/>
                <a:latin typeface="Segoe UI Light" pitchFamily="34" charset="0"/>
                <a:ea typeface="+mn-ea"/>
                <a:cs typeface="+mn-cs"/>
              </a:rPr>
              <a:t>instrumentationKey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as properties of the same JSON object.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68085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 the Azure portal, create an Application Insights resource. For application type, choose </a:t>
            </a:r>
            <a:r>
              <a:rPr lang="en-US" sz="882" b="1" i="0" kern="1200" dirty="0">
                <a:solidFill>
                  <a:schemeClr val="tx1"/>
                </a:solidFill>
                <a:effectLst/>
                <a:latin typeface="Segoe UI Light" pitchFamily="34" charset="0"/>
                <a:ea typeface="+mn-ea"/>
                <a:cs typeface="+mn-cs"/>
              </a:rPr>
              <a:t>General</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Take a copy of the Instrumentation Key. Find the key in the </a:t>
            </a:r>
            <a:r>
              <a:rPr lang="en-US" sz="882" b="1" i="0" kern="1200" dirty="0">
                <a:solidFill>
                  <a:schemeClr val="tx1"/>
                </a:solidFill>
                <a:effectLst/>
                <a:latin typeface="Segoe UI Light" pitchFamily="34" charset="0"/>
                <a:ea typeface="+mn-ea"/>
                <a:cs typeface="+mn-cs"/>
              </a:rPr>
              <a:t>Essentials</a:t>
            </a:r>
            <a:r>
              <a:rPr lang="en-US" sz="882" b="0" i="0" kern="1200" dirty="0">
                <a:solidFill>
                  <a:schemeClr val="tx1"/>
                </a:solidFill>
                <a:effectLst/>
                <a:latin typeface="Segoe UI Light" pitchFamily="34" charset="0"/>
                <a:ea typeface="+mn-ea"/>
                <a:cs typeface="+mn-cs"/>
              </a:rPr>
              <a:t> drop-down of the new resource you created.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Install latest </a:t>
            </a:r>
            <a:r>
              <a:rPr lang="en-US" sz="882" b="0" i="0" kern="1200" dirty="0" err="1">
                <a:solidFill>
                  <a:schemeClr val="tx1"/>
                </a:solidFill>
                <a:effectLst/>
                <a:latin typeface="Segoe UI Light" pitchFamily="34" charset="0"/>
                <a:ea typeface="+mn-ea"/>
                <a:cs typeface="+mn-cs"/>
              </a:rPr>
              <a:t>Microsoft.ApplicationInsights</a:t>
            </a:r>
            <a:r>
              <a:rPr lang="en-US" sz="882" b="0" i="0" kern="1200" dirty="0">
                <a:solidFill>
                  <a:schemeClr val="tx1"/>
                </a:solidFill>
                <a:effectLst/>
                <a:latin typeface="Segoe UI Light" pitchFamily="34" charset="0"/>
                <a:ea typeface="+mn-ea"/>
                <a:cs typeface="+mn-cs"/>
              </a:rPr>
              <a:t> package. Install latest version of Microsoft.ApplicationInsights.DependencyCollector package—it automatically tracks HTTP, SQL, or some other external dependency calls.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9976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initialize and configure Application Insights from the code or by using the </a:t>
            </a:r>
            <a:r>
              <a:rPr lang="en-US" sz="882" b="0" i="0" kern="1200" dirty="0" err="1">
                <a:solidFill>
                  <a:schemeClr val="tx1"/>
                </a:solidFill>
                <a:effectLst/>
                <a:latin typeface="Segoe UI Light" pitchFamily="34" charset="0"/>
                <a:ea typeface="+mn-ea"/>
                <a:cs typeface="+mn-cs"/>
              </a:rPr>
              <a:t>ApplicationInsights.config</a:t>
            </a:r>
            <a:r>
              <a:rPr lang="en-US" sz="882" b="0" i="0" kern="1200" dirty="0">
                <a:solidFill>
                  <a:schemeClr val="tx1"/>
                </a:solidFill>
                <a:effectLst/>
                <a:latin typeface="Segoe UI Light" pitchFamily="34" charset="0"/>
                <a:ea typeface="+mn-ea"/>
                <a:cs typeface="+mn-cs"/>
              </a:rPr>
              <a:t> file. Make sure that initialization happens as early as possible.</a:t>
            </a:r>
          </a:p>
          <a:p>
            <a:endParaRPr lang="en-US" b="1" dirty="0">
              <a:effectLst/>
            </a:endParaRPr>
          </a:p>
          <a:p>
            <a:r>
              <a:rPr lang="en-US" b="1" dirty="0">
                <a:effectLst/>
              </a:rPr>
              <a:t>Note:</a:t>
            </a:r>
            <a:r>
              <a:rPr lang="en-US" dirty="0">
                <a:effectLst/>
              </a:rPr>
              <a:t> Instructions referring to </a:t>
            </a:r>
            <a:r>
              <a:rPr lang="en-US" dirty="0" err="1">
                <a:effectLst/>
              </a:rPr>
              <a:t>ApplicationInsights.config</a:t>
            </a:r>
            <a:r>
              <a:rPr lang="en-US" dirty="0">
                <a:effectLst/>
              </a:rPr>
              <a:t> are only applicable to apps that are targeting the .NET Framework, and do not apply to .NET Core applications.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90621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By default, Application Insights SDK searches for </a:t>
            </a:r>
            <a:r>
              <a:rPr lang="en-US" sz="882" b="0" i="0" kern="1200" dirty="0" err="1">
                <a:solidFill>
                  <a:schemeClr val="tx1"/>
                </a:solidFill>
                <a:effectLst/>
                <a:latin typeface="Segoe UI Light" pitchFamily="34" charset="0"/>
                <a:ea typeface="+mn-ea"/>
                <a:cs typeface="+mn-cs"/>
              </a:rPr>
              <a:t>ApplicationInsights.config</a:t>
            </a:r>
            <a:r>
              <a:rPr lang="en-US" sz="882" b="0" i="0" kern="1200" dirty="0">
                <a:solidFill>
                  <a:schemeClr val="tx1"/>
                </a:solidFill>
                <a:effectLst/>
                <a:latin typeface="Segoe UI Light" pitchFamily="34" charset="0"/>
                <a:ea typeface="+mn-ea"/>
                <a:cs typeface="+mn-cs"/>
              </a:rPr>
              <a:t> file in the working directory when </a:t>
            </a:r>
            <a:r>
              <a:rPr lang="en-US" sz="882" b="0" i="0" kern="1200" dirty="0" err="1">
                <a:solidFill>
                  <a:schemeClr val="tx1"/>
                </a:solidFill>
                <a:effectLst/>
                <a:latin typeface="Segoe UI Light" pitchFamily="34" charset="0"/>
                <a:ea typeface="+mn-ea"/>
                <a:cs typeface="+mn-cs"/>
              </a:rPr>
              <a:t>TelemetryConfiguration</a:t>
            </a:r>
            <a:r>
              <a:rPr lang="en-US" sz="882" b="0" i="0" kern="1200" dirty="0">
                <a:solidFill>
                  <a:schemeClr val="tx1"/>
                </a:solidFill>
                <a:effectLst/>
                <a:latin typeface="Segoe UI Light" pitchFamily="34" charset="0"/>
                <a:ea typeface="+mn-ea"/>
                <a:cs typeface="+mn-cs"/>
              </a:rPr>
              <a:t> is being created.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also specify path to the config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get a full example of the config file by installing the latest version of the </a:t>
            </a:r>
            <a:r>
              <a:rPr lang="en-US" sz="882" b="0" i="0" kern="1200" dirty="0" err="1">
                <a:solidFill>
                  <a:schemeClr val="tx1"/>
                </a:solidFill>
                <a:effectLst/>
                <a:latin typeface="Segoe UI Light" pitchFamily="34" charset="0"/>
                <a:ea typeface="+mn-ea"/>
                <a:cs typeface="+mn-cs"/>
              </a:rPr>
              <a:t>Microsoft.ApplicationInsights.WindowsServer</a:t>
            </a:r>
            <a:r>
              <a:rPr lang="en-US" sz="882" b="0" i="0" kern="1200" dirty="0">
                <a:solidFill>
                  <a:schemeClr val="tx1"/>
                </a:solidFill>
                <a:effectLst/>
                <a:latin typeface="Segoe UI Light" pitchFamily="34" charset="0"/>
                <a:ea typeface="+mn-ea"/>
                <a:cs typeface="+mn-cs"/>
              </a:rPr>
              <a:t> package.</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045365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071325"/>
            <a:ext cx="4167887" cy="2462213"/>
          </a:xfrm>
        </p:spPr>
        <p:txBody>
          <a:bodyPr/>
          <a:lstStyle/>
          <a:p>
            <a:r>
              <a:rPr lang="en-US" sz="3200" dirty="0"/>
              <a:t>AZ-203.5</a:t>
            </a:r>
            <a:br>
              <a:rPr lang="en-US" sz="3200" dirty="0"/>
            </a:br>
            <a:r>
              <a:rPr lang="en-US" sz="3200" dirty="0"/>
              <a:t>Module 03: Instrument solutions to support monitoring and logging</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code</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880789"/>
          </a:xfrm>
        </p:spPr>
        <p:txBody>
          <a:bodyPr/>
          <a:lstStyle/>
          <a:p>
            <a:r>
              <a:rPr lang="en-US" sz="1800" dirty="0"/>
              <a:t>var module = new </a:t>
            </a:r>
            <a:r>
              <a:rPr lang="en-US" sz="1800" dirty="0" err="1"/>
              <a:t>DependencyTrackingTelemetryModule</a:t>
            </a:r>
            <a:r>
              <a:rPr lang="en-US" sz="1800" dirty="0"/>
              <a:t>();</a:t>
            </a:r>
          </a:p>
          <a:p>
            <a:endParaRPr lang="en-US" sz="1800" dirty="0"/>
          </a:p>
          <a:p>
            <a:r>
              <a:rPr lang="en-US" sz="1800" dirty="0"/>
              <a:t>// Prevent Correlation Id to be sent to certain endpoints.</a:t>
            </a:r>
          </a:p>
          <a:p>
            <a:r>
              <a:rPr lang="en-US" sz="1800" dirty="0" err="1"/>
              <a:t>module.ExcludeComponentCorrelationHttpHeadersOnDomains.Add</a:t>
            </a:r>
            <a:r>
              <a:rPr lang="en-US" sz="1800" dirty="0"/>
              <a:t>("core.windows.net");</a:t>
            </a:r>
          </a:p>
          <a:p>
            <a:r>
              <a:rPr lang="en-US" sz="1800" dirty="0"/>
              <a:t>// enable known dependency </a:t>
            </a:r>
            <a:r>
              <a:rPr lang="en-US" sz="1800" dirty="0" err="1"/>
              <a:t>module.IncludeDiagnosticSourceActivities.Add</a:t>
            </a:r>
            <a:r>
              <a:rPr lang="en-US" sz="1800" dirty="0"/>
              <a:t>("</a:t>
            </a:r>
            <a:r>
              <a:rPr lang="en-US" sz="1800" dirty="0" err="1"/>
              <a:t>Microsoft.Azure.EventHubs</a:t>
            </a:r>
            <a:r>
              <a:rPr lang="en-US" sz="1800" dirty="0"/>
              <a:t>");</a:t>
            </a:r>
          </a:p>
          <a:p>
            <a:endParaRPr lang="en-US" sz="1800" dirty="0"/>
          </a:p>
          <a:p>
            <a:r>
              <a:rPr lang="en-US" sz="1800" dirty="0"/>
              <a:t>// initialize the module</a:t>
            </a:r>
          </a:p>
          <a:p>
            <a:r>
              <a:rPr lang="en-US" sz="1800" dirty="0" err="1"/>
              <a:t>module.Initialize</a:t>
            </a:r>
            <a:r>
              <a:rPr lang="en-US" sz="1800" dirty="0"/>
              <a:t>(configuration);</a:t>
            </a:r>
          </a:p>
        </p:txBody>
      </p:sp>
    </p:spTree>
    <p:extLst>
      <p:ext uri="{BB962C8B-B14F-4D97-AF65-F5344CB8AC3E}">
        <p14:creationId xmlns:p14="http://schemas.microsoft.com/office/powerpoint/2010/main" val="42386931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a:xfrm>
            <a:off x="588263" y="457200"/>
            <a:ext cx="11018520" cy="553998"/>
          </a:xfrm>
        </p:spPr>
        <p:txBody>
          <a:bodyPr/>
          <a:lstStyle/>
          <a:p>
            <a:r>
              <a:rPr lang="en-US" dirty="0"/>
              <a:t>Application Insights for desktop apps</a:t>
            </a:r>
          </a:p>
        </p:txBody>
      </p:sp>
      <p:sp>
        <p:nvSpPr>
          <p:cNvPr id="3" name="Text Placeholder 2">
            <a:extLst>
              <a:ext uri="{FF2B5EF4-FFF2-40B4-BE49-F238E27FC236}">
                <a16:creationId xmlns:a16="http://schemas.microsoft.com/office/drawing/2014/main" id="{CD28D684-414B-4A6E-A576-B7ADE91C30FA}"/>
              </a:ext>
            </a:extLst>
          </p:cNvPr>
          <p:cNvSpPr>
            <a:spLocks noGrp="1"/>
          </p:cNvSpPr>
          <p:nvPr>
            <p:ph type="body" sz="quarter" idx="10"/>
          </p:nvPr>
        </p:nvSpPr>
        <p:spPr>
          <a:xfrm>
            <a:off x="584200" y="1435497"/>
            <a:ext cx="11018520" cy="3582519"/>
          </a:xfrm>
        </p:spPr>
        <p:txBody>
          <a:bodyPr/>
          <a:lstStyle/>
          <a:p>
            <a:r>
              <a:rPr lang="en-US" dirty="0">
                <a:latin typeface="+mn-lt"/>
              </a:rPr>
              <a:t>Can be configured in a manner very similar to Application Insights for console apps</a:t>
            </a:r>
          </a:p>
          <a:p>
            <a:r>
              <a:rPr lang="en-US" dirty="0">
                <a:latin typeface="+mn-lt"/>
              </a:rPr>
              <a:t>Install latest </a:t>
            </a:r>
            <a:r>
              <a:rPr lang="en-US" b="1" dirty="0" err="1">
                <a:latin typeface="+mn-lt"/>
              </a:rPr>
              <a:t>Microsoft.ApplicationInsights</a:t>
            </a:r>
            <a:r>
              <a:rPr lang="en-US" b="1" dirty="0">
                <a:latin typeface="+mn-lt"/>
              </a:rPr>
              <a:t> </a:t>
            </a:r>
            <a:r>
              <a:rPr lang="en-US" dirty="0">
                <a:latin typeface="+mn-lt"/>
              </a:rPr>
              <a:t>NuGet package</a:t>
            </a:r>
          </a:p>
          <a:p>
            <a:r>
              <a:rPr lang="en-US" dirty="0">
                <a:latin typeface="+mn-lt"/>
              </a:rPr>
              <a:t>Install latest </a:t>
            </a:r>
            <a:r>
              <a:rPr lang="en-US" b="1" dirty="0" err="1">
                <a:latin typeface="+mn-lt"/>
              </a:rPr>
              <a:t>Microsoft.ApplicationInsights.DependencyCollector</a:t>
            </a:r>
            <a:r>
              <a:rPr lang="en-US" b="1" dirty="0">
                <a:latin typeface="+mn-lt"/>
              </a:rPr>
              <a:t> </a:t>
            </a:r>
            <a:r>
              <a:rPr lang="en-US" dirty="0">
                <a:latin typeface="+mn-lt"/>
              </a:rPr>
              <a:t>NuGet package</a:t>
            </a:r>
          </a:p>
          <a:p>
            <a:r>
              <a:rPr lang="en-US" dirty="0">
                <a:latin typeface="+mn-lt"/>
              </a:rPr>
              <a:t>Set the instrumentation key</a:t>
            </a:r>
          </a:p>
          <a:p>
            <a:pPr lvl="1"/>
            <a:r>
              <a:rPr lang="en-US" dirty="0"/>
              <a:t>By using the static </a:t>
            </a:r>
            <a:r>
              <a:rPr lang="en-US" b="1" dirty="0" err="1"/>
              <a:t>TelemetryConfiguration.Active.InstrumentationKey</a:t>
            </a:r>
            <a:r>
              <a:rPr lang="en-US" dirty="0"/>
              <a:t> property</a:t>
            </a:r>
          </a:p>
          <a:p>
            <a:pPr lvl="1"/>
            <a:r>
              <a:rPr lang="en-US" dirty="0"/>
              <a:t>By using the </a:t>
            </a:r>
            <a:r>
              <a:rPr lang="en-US" b="1" dirty="0" err="1"/>
              <a:t>ApplicationInsights.config</a:t>
            </a:r>
            <a:r>
              <a:rPr lang="en-US" b="1" dirty="0"/>
              <a:t> </a:t>
            </a:r>
            <a:r>
              <a:rPr lang="en-US" dirty="0"/>
              <a:t>file</a:t>
            </a:r>
          </a:p>
        </p:txBody>
      </p:sp>
    </p:spTree>
    <p:extLst>
      <p:ext uri="{BB962C8B-B14F-4D97-AF65-F5344CB8AC3E}">
        <p14:creationId xmlns:p14="http://schemas.microsoft.com/office/powerpoint/2010/main" val="4787102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p:txBody>
          <a:bodyPr/>
          <a:lstStyle/>
          <a:p>
            <a:r>
              <a:rPr lang="en-US" dirty="0"/>
              <a:t>Application Insights for desktop apps - code</a:t>
            </a:r>
          </a:p>
        </p:txBody>
      </p:sp>
      <p:sp>
        <p:nvSpPr>
          <p:cNvPr id="4" name="Text Placeholder 3">
            <a:extLst>
              <a:ext uri="{FF2B5EF4-FFF2-40B4-BE49-F238E27FC236}">
                <a16:creationId xmlns:a16="http://schemas.microsoft.com/office/drawing/2014/main" id="{35950E0D-D2A8-4923-B5C5-F9E3A700565F}"/>
              </a:ext>
            </a:extLst>
          </p:cNvPr>
          <p:cNvSpPr>
            <a:spLocks noGrp="1"/>
          </p:cNvSpPr>
          <p:nvPr>
            <p:ph type="body" sz="quarter" idx="10"/>
          </p:nvPr>
        </p:nvSpPr>
        <p:spPr>
          <a:xfrm>
            <a:off x="588263" y="1436688"/>
            <a:ext cx="11018520" cy="5262979"/>
          </a:xfrm>
        </p:spPr>
        <p:txBody>
          <a:bodyPr/>
          <a:lstStyle/>
          <a:p>
            <a:r>
              <a:rPr lang="en-US" sz="1800" dirty="0"/>
              <a:t>public partial class Form1 : Form</a:t>
            </a:r>
          </a:p>
          <a:p>
            <a:r>
              <a:rPr lang="en-US" sz="1800" dirty="0"/>
              <a:t>{</a:t>
            </a:r>
          </a:p>
          <a:p>
            <a:r>
              <a:rPr lang="en-US" sz="1800" dirty="0"/>
              <a:t>    private </a:t>
            </a:r>
            <a:r>
              <a:rPr lang="en-US" sz="1800" dirty="0" err="1"/>
              <a:t>TelemetryClient</a:t>
            </a:r>
            <a:r>
              <a:rPr lang="en-US" sz="1800" dirty="0"/>
              <a:t> </a:t>
            </a:r>
            <a:r>
              <a:rPr lang="en-US" sz="1800" dirty="0" err="1"/>
              <a:t>tc</a:t>
            </a:r>
            <a:r>
              <a:rPr lang="en-US" sz="1800" dirty="0"/>
              <a:t> = new </a:t>
            </a:r>
            <a:r>
              <a:rPr lang="en-US" sz="1800" dirty="0" err="1"/>
              <a:t>TelemetryClient</a:t>
            </a:r>
            <a:r>
              <a:rPr lang="en-US" sz="1800" dirty="0"/>
              <a:t>();</a:t>
            </a:r>
          </a:p>
          <a:p>
            <a:r>
              <a:rPr lang="en-US" sz="1800" dirty="0"/>
              <a:t>    private void Form1_Load(object sender, </a:t>
            </a:r>
            <a:r>
              <a:rPr lang="en-US" sz="1800" dirty="0" err="1"/>
              <a:t>EventArgs</a:t>
            </a:r>
            <a:r>
              <a:rPr lang="en-US" sz="1800" dirty="0"/>
              <a:t> e)</a:t>
            </a:r>
          </a:p>
          <a:p>
            <a:r>
              <a:rPr lang="en-US" sz="1800" dirty="0"/>
              <a:t>    {</a:t>
            </a:r>
          </a:p>
          <a:p>
            <a:r>
              <a:rPr lang="en-US" sz="1800" dirty="0"/>
              <a:t>        // Alternative to setting </a:t>
            </a:r>
            <a:r>
              <a:rPr lang="en-US" sz="1800" dirty="0" err="1"/>
              <a:t>ikey</a:t>
            </a:r>
            <a:r>
              <a:rPr lang="en-US" sz="1800" dirty="0"/>
              <a:t> in config file:</a:t>
            </a:r>
          </a:p>
          <a:p>
            <a:r>
              <a:rPr lang="en-US" sz="1800" dirty="0"/>
              <a:t>        </a:t>
            </a:r>
            <a:r>
              <a:rPr lang="en-US" sz="1800" dirty="0" err="1"/>
              <a:t>tc.InstrumentationKey</a:t>
            </a:r>
            <a:r>
              <a:rPr lang="en-US" sz="1800" dirty="0"/>
              <a:t> = "key copied from portal";</a:t>
            </a:r>
          </a:p>
          <a:p>
            <a:r>
              <a:rPr lang="en-US" sz="1800" dirty="0"/>
              <a:t>        // Set session data:</a:t>
            </a:r>
          </a:p>
          <a:p>
            <a:r>
              <a:rPr lang="en-US" sz="1800" dirty="0"/>
              <a:t>        </a:t>
            </a:r>
            <a:r>
              <a:rPr lang="en-US" sz="1800" dirty="0" err="1"/>
              <a:t>tc.Context.User.Id</a:t>
            </a:r>
            <a:r>
              <a:rPr lang="en-US" sz="1800" dirty="0"/>
              <a:t> = </a:t>
            </a:r>
            <a:r>
              <a:rPr lang="en-US" sz="1800" dirty="0" err="1"/>
              <a:t>Environment.UserName</a:t>
            </a:r>
            <a:r>
              <a:rPr lang="en-US" sz="1800" dirty="0"/>
              <a:t>;</a:t>
            </a:r>
          </a:p>
          <a:p>
            <a:r>
              <a:rPr lang="en-US" sz="1800" dirty="0"/>
              <a:t>        </a:t>
            </a:r>
            <a:r>
              <a:rPr lang="en-US" sz="1800" dirty="0" err="1"/>
              <a:t>tc.Context.Session.Id</a:t>
            </a:r>
            <a:r>
              <a:rPr lang="en-US" sz="1800" dirty="0"/>
              <a:t> = </a:t>
            </a:r>
            <a:r>
              <a:rPr lang="en-US" sz="1800" dirty="0" err="1"/>
              <a:t>Guid.NewGuid</a:t>
            </a:r>
            <a:r>
              <a:rPr lang="en-US" sz="1800" dirty="0"/>
              <a:t>().</a:t>
            </a:r>
            <a:r>
              <a:rPr lang="en-US" sz="1800" dirty="0" err="1"/>
              <a:t>ToString</a:t>
            </a:r>
            <a:r>
              <a:rPr lang="en-US" sz="1800" dirty="0"/>
              <a:t>();</a:t>
            </a:r>
          </a:p>
          <a:p>
            <a:r>
              <a:rPr lang="en-US" sz="1800" dirty="0"/>
              <a:t>        </a:t>
            </a:r>
            <a:r>
              <a:rPr lang="en-US" sz="1800" dirty="0" err="1"/>
              <a:t>tc.Context.Device.OperatingSystem</a:t>
            </a:r>
            <a:r>
              <a:rPr lang="en-US" sz="1800" dirty="0"/>
              <a:t> = </a:t>
            </a:r>
            <a:r>
              <a:rPr lang="en-US" sz="1800" dirty="0" err="1"/>
              <a:t>Environment.OSVersion.ToString</a:t>
            </a:r>
            <a:r>
              <a:rPr lang="en-US" sz="1800" dirty="0"/>
              <a:t>();</a:t>
            </a:r>
          </a:p>
          <a:p>
            <a:r>
              <a:rPr lang="en-US" sz="1800" dirty="0"/>
              <a:t>        // Log a page view:</a:t>
            </a:r>
          </a:p>
          <a:p>
            <a:r>
              <a:rPr lang="en-US" sz="1800" dirty="0"/>
              <a:t>        </a:t>
            </a:r>
            <a:r>
              <a:rPr lang="en-US" sz="1800" dirty="0" err="1"/>
              <a:t>tc.TrackPageView</a:t>
            </a:r>
            <a:r>
              <a:rPr lang="en-US" sz="1800" dirty="0"/>
              <a:t>("Form1");</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35639869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29A0-335E-46F1-99F9-2AF53FD5D659}"/>
              </a:ext>
            </a:extLst>
          </p:cNvPr>
          <p:cNvSpPr>
            <a:spLocks noGrp="1"/>
          </p:cNvSpPr>
          <p:nvPr>
            <p:ph type="title"/>
          </p:nvPr>
        </p:nvSpPr>
        <p:spPr/>
        <p:txBody>
          <a:bodyPr/>
          <a:lstStyle/>
          <a:p>
            <a:r>
              <a:rPr lang="en-US" dirty="0"/>
              <a:t>Application Insights platforms</a:t>
            </a:r>
          </a:p>
        </p:txBody>
      </p:sp>
      <p:sp>
        <p:nvSpPr>
          <p:cNvPr id="3" name="Text Placeholder 2">
            <a:extLst>
              <a:ext uri="{FF2B5EF4-FFF2-40B4-BE49-F238E27FC236}">
                <a16:creationId xmlns:a16="http://schemas.microsoft.com/office/drawing/2014/main" id="{27FD959B-4BA2-430D-9562-DCBF53AF8DFE}"/>
              </a:ext>
            </a:extLst>
          </p:cNvPr>
          <p:cNvSpPr>
            <a:spLocks noGrp="1"/>
          </p:cNvSpPr>
          <p:nvPr>
            <p:ph type="body" sz="quarter" idx="10"/>
          </p:nvPr>
        </p:nvSpPr>
        <p:spPr>
          <a:xfrm>
            <a:off x="584200" y="1435497"/>
            <a:ext cx="11018520" cy="5336846"/>
          </a:xfrm>
        </p:spPr>
        <p:txBody>
          <a:bodyPr numCol="2"/>
          <a:lstStyle/>
          <a:p>
            <a:r>
              <a:rPr lang="en-US" sz="2400" dirty="0">
                <a:latin typeface="+mn-lt"/>
              </a:rPr>
              <a:t>Official support – languages</a:t>
            </a:r>
          </a:p>
          <a:p>
            <a:pPr lvl="1"/>
            <a:r>
              <a:rPr lang="en-US" sz="1800" dirty="0"/>
              <a:t>.NET (C# &amp; Microsoft Visual Basic)</a:t>
            </a:r>
          </a:p>
          <a:p>
            <a:pPr lvl="1"/>
            <a:r>
              <a:rPr lang="en-US" sz="1800" dirty="0"/>
              <a:t>Java</a:t>
            </a:r>
          </a:p>
          <a:p>
            <a:pPr lvl="1"/>
            <a:r>
              <a:rPr lang="en-US" sz="1800" dirty="0"/>
              <a:t>JavaScript</a:t>
            </a:r>
          </a:p>
          <a:p>
            <a:pPr lvl="1"/>
            <a:r>
              <a:rPr lang="en-US" sz="1800" dirty="0"/>
              <a:t>Node.js</a:t>
            </a:r>
          </a:p>
          <a:p>
            <a:r>
              <a:rPr lang="en-US" sz="2400" dirty="0">
                <a:latin typeface="+mn-lt"/>
              </a:rPr>
              <a:t>Unofficial support – languages</a:t>
            </a:r>
          </a:p>
          <a:p>
            <a:pPr lvl="1"/>
            <a:r>
              <a:rPr lang="en-US" sz="1800" dirty="0"/>
              <a:t>F#</a:t>
            </a:r>
          </a:p>
          <a:p>
            <a:pPr lvl="1"/>
            <a:r>
              <a:rPr lang="en-US" sz="1800" dirty="0"/>
              <a:t>PHP</a:t>
            </a:r>
          </a:p>
          <a:p>
            <a:pPr lvl="1"/>
            <a:r>
              <a:rPr lang="en-US" sz="1800" dirty="0"/>
              <a:t>Python</a:t>
            </a:r>
          </a:p>
          <a:p>
            <a:pPr lvl="1"/>
            <a:r>
              <a:rPr lang="en-US" sz="1800" dirty="0"/>
              <a:t>Ruby</a:t>
            </a:r>
          </a:p>
          <a:p>
            <a:pPr marL="0" indent="0">
              <a:buNone/>
            </a:pPr>
            <a:endParaRPr lang="en-US" sz="2400" dirty="0">
              <a:latin typeface="+mn-lt"/>
            </a:endParaRPr>
          </a:p>
          <a:p>
            <a:pPr marL="0" indent="0">
              <a:buNone/>
            </a:pPr>
            <a:endParaRPr lang="en-US" sz="2400" dirty="0">
              <a:latin typeface="+mn-lt"/>
            </a:endParaRPr>
          </a:p>
          <a:p>
            <a:pPr marL="0" indent="0">
              <a:buNone/>
            </a:pPr>
            <a:endParaRPr lang="en-US" sz="2400" dirty="0">
              <a:latin typeface="+mn-lt"/>
            </a:endParaRPr>
          </a:p>
          <a:p>
            <a:pPr marL="0" indent="0">
              <a:buNone/>
            </a:pPr>
            <a:endParaRPr lang="en-US" sz="2400" dirty="0">
              <a:latin typeface="+mn-lt"/>
            </a:endParaRPr>
          </a:p>
          <a:p>
            <a:r>
              <a:rPr lang="en-US" sz="2400" dirty="0">
                <a:latin typeface="+mn-lt"/>
              </a:rPr>
              <a:t>Official support – platforms/frameworks</a:t>
            </a:r>
          </a:p>
          <a:p>
            <a:pPr lvl="1"/>
            <a:r>
              <a:rPr lang="en-US" sz="1800" dirty="0"/>
              <a:t>ASP.NET (including ASP.NET Core)</a:t>
            </a:r>
          </a:p>
          <a:p>
            <a:pPr lvl="1"/>
            <a:r>
              <a:rPr lang="en-US" sz="1800" dirty="0"/>
              <a:t>Android</a:t>
            </a:r>
          </a:p>
          <a:p>
            <a:pPr lvl="1"/>
            <a:r>
              <a:rPr lang="en-US" sz="1800" dirty="0"/>
              <a:t>Angular</a:t>
            </a:r>
          </a:p>
          <a:p>
            <a:pPr lvl="1"/>
            <a:r>
              <a:rPr lang="en-US" sz="1800" dirty="0"/>
              <a:t>Azure (Azure App Service, Azure Cloud Services, Azure Functions)</a:t>
            </a:r>
          </a:p>
          <a:p>
            <a:pPr lvl="1"/>
            <a:r>
              <a:rPr lang="en-US" sz="1800" dirty="0"/>
              <a:t>Docker</a:t>
            </a:r>
          </a:p>
          <a:p>
            <a:pPr lvl="1"/>
            <a:r>
              <a:rPr lang="en-US" sz="1800" dirty="0"/>
              <a:t>Glimpse</a:t>
            </a:r>
          </a:p>
          <a:p>
            <a:pPr lvl="1"/>
            <a:r>
              <a:rPr lang="en-US" sz="1800" dirty="0"/>
              <a:t>iOS</a:t>
            </a:r>
          </a:p>
          <a:p>
            <a:pPr lvl="1"/>
            <a:r>
              <a:rPr lang="en-US" sz="1800" dirty="0"/>
              <a:t>Java 2 Platform Enterprise Edition (J2EE)</a:t>
            </a:r>
          </a:p>
          <a:p>
            <a:pPr lvl="1"/>
            <a:r>
              <a:rPr lang="en-US" sz="1800" dirty="0"/>
              <a:t>OS X</a:t>
            </a:r>
          </a:p>
          <a:p>
            <a:pPr lvl="1"/>
            <a:r>
              <a:rPr lang="en-US" sz="1800" dirty="0"/>
              <a:t>Spring</a:t>
            </a:r>
          </a:p>
          <a:p>
            <a:pPr lvl="1"/>
            <a:r>
              <a:rPr lang="en-US" sz="1800" dirty="0"/>
              <a:t>Universal Windows Platform (UWP)</a:t>
            </a:r>
          </a:p>
          <a:p>
            <a:pPr lvl="1"/>
            <a:r>
              <a:rPr lang="en-US" sz="1800" dirty="0"/>
              <a:t>Windows Communication Foundation (WCF)</a:t>
            </a:r>
          </a:p>
          <a:p>
            <a:pPr lvl="1"/>
            <a:endParaRPr lang="en-US" sz="1800" dirty="0"/>
          </a:p>
        </p:txBody>
      </p:sp>
    </p:spTree>
    <p:extLst>
      <p:ext uri="{BB962C8B-B14F-4D97-AF65-F5344CB8AC3E}">
        <p14:creationId xmlns:p14="http://schemas.microsoft.com/office/powerpoint/2010/main" val="34998156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5035225"/>
          </a:xfrm>
        </p:spPr>
        <p:txBody>
          <a:bodyPr/>
          <a:lstStyle/>
          <a:p>
            <a:pPr lvl="0">
              <a:spcBef>
                <a:spcPts val="400"/>
              </a:spcBef>
            </a:pPr>
            <a:r>
              <a:rPr lang="en-US" dirty="0" err="1">
                <a:latin typeface="+mn-lt"/>
              </a:rPr>
              <a:t>Cloudyn</a:t>
            </a:r>
            <a:endParaRPr lang="en-US" dirty="0">
              <a:latin typeface="+mn-lt"/>
            </a:endParaRPr>
          </a:p>
          <a:p>
            <a:pPr lvl="1">
              <a:spcBef>
                <a:spcPts val="400"/>
              </a:spcBef>
            </a:pPr>
            <a:r>
              <a:rPr lang="en-US" dirty="0"/>
              <a:t>Manages and optimizes multi-platform, hybrid cloud deployments to help enterprises fully realize their cloud potential. The software as a service (SaaS) solution delivers visibility into usage, performance, and cost. It provides insights and actionable recommendations for smart optimization and cloud governance. </a:t>
            </a:r>
          </a:p>
          <a:p>
            <a:pPr>
              <a:spcBef>
                <a:spcPts val="400"/>
              </a:spcBef>
            </a:pPr>
            <a:r>
              <a:rPr lang="en-US" dirty="0">
                <a:latin typeface="+mn-lt"/>
              </a:rPr>
              <a:t>AppDynamics</a:t>
            </a:r>
          </a:p>
          <a:p>
            <a:pPr lvl="1">
              <a:spcBef>
                <a:spcPts val="400"/>
              </a:spcBef>
            </a:pPr>
            <a:r>
              <a:rPr lang="en-US" dirty="0"/>
              <a:t>Application Performance Management (APM), which enables application owners to rapidly troubleshoot performance bottlenecks and optimize the performance of their applications running in an Azure environment. </a:t>
            </a:r>
          </a:p>
          <a:p>
            <a:pPr>
              <a:spcBef>
                <a:spcPts val="400"/>
              </a:spcBef>
            </a:pPr>
            <a:r>
              <a:rPr lang="en-US" dirty="0">
                <a:latin typeface="+mn-lt"/>
              </a:rPr>
              <a:t>Datadog</a:t>
            </a:r>
          </a:p>
          <a:p>
            <a:pPr lvl="1">
              <a:spcBef>
                <a:spcPts val="400"/>
              </a:spcBef>
            </a:pPr>
            <a:r>
              <a:rPr lang="en-US" dirty="0"/>
              <a:t>Monitoring service that gathers monitoring data from your containers within your Azure Container Service cluster. Datadog has a Docker Integration Dashboard, where you can view specific metrics within your containers. Metrics gathered from your containers are organized by CPU, memory, network, and I/O.</a:t>
            </a:r>
          </a:p>
        </p:txBody>
      </p:sp>
    </p:spTree>
    <p:extLst>
      <p:ext uri="{BB962C8B-B14F-4D97-AF65-F5344CB8AC3E}">
        <p14:creationId xmlns:p14="http://schemas.microsoft.com/office/powerpoint/2010/main" val="29175354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 (continued)</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3225498"/>
          </a:xfrm>
        </p:spPr>
        <p:txBody>
          <a:bodyPr/>
          <a:lstStyle/>
          <a:p>
            <a:pPr lvl="0"/>
            <a:r>
              <a:rPr lang="en-US" dirty="0">
                <a:latin typeface="+mn-lt"/>
              </a:rPr>
              <a:t>The Elasticsearch, Logstash, and Kibana (ELK) stack</a:t>
            </a:r>
          </a:p>
          <a:p>
            <a:pPr lvl="1"/>
            <a:r>
              <a:rPr lang="en-US" dirty="0"/>
              <a:t>Combination of Elasticsearch, Logstash, and Kibana that provides an end-to-end stack that can be used to monitor and analyze logs in your cluster. The ELK stack is popular for monitoring container clusters, because the monitoring stack itself is open source and already containerized.</a:t>
            </a:r>
          </a:p>
          <a:p>
            <a:pPr lvl="0"/>
            <a:r>
              <a:rPr lang="en-US" dirty="0">
                <a:latin typeface="+mn-lt"/>
              </a:rPr>
              <a:t>New Relic Application Performance Management</a:t>
            </a:r>
          </a:p>
          <a:p>
            <a:pPr lvl="1"/>
            <a:r>
              <a:rPr lang="en-US" dirty="0"/>
              <a:t>Popular APM add-in for .NET applications. New Relic Application Performance Management can be used similarly in the Azure platform and has first-class support in role-based access control scenarios.</a:t>
            </a:r>
          </a:p>
        </p:txBody>
      </p:sp>
    </p:spTree>
    <p:extLst>
      <p:ext uri="{BB962C8B-B14F-4D97-AF65-F5344CB8AC3E}">
        <p14:creationId xmlns:p14="http://schemas.microsoft.com/office/powerpoint/2010/main" val="14775574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Analyze and troubleshoot solutions by using Azure Monitor</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D5E4-AB28-4327-AA3D-4C41118DA2AC}"/>
              </a:ext>
            </a:extLst>
          </p:cNvPr>
          <p:cNvSpPr>
            <a:spLocks noGrp="1"/>
          </p:cNvSpPr>
          <p:nvPr>
            <p:ph type="title"/>
          </p:nvPr>
        </p:nvSpPr>
        <p:spPr/>
        <p:txBody>
          <a:bodyPr/>
          <a:lstStyle/>
          <a:p>
            <a:r>
              <a:rPr lang="en-US" dirty="0"/>
              <a:t>Application Map</a:t>
            </a:r>
          </a:p>
        </p:txBody>
      </p:sp>
      <p:pic>
        <p:nvPicPr>
          <p:cNvPr id="5" name="Picture 4" descr="Screenshot of a map generated by Application Insights showing application components and their relation to each other. To the right of the map, is a pane that provides details about failed requests. ">
            <a:extLst>
              <a:ext uri="{FF2B5EF4-FFF2-40B4-BE49-F238E27FC236}">
                <a16:creationId xmlns:a16="http://schemas.microsoft.com/office/drawing/2014/main" id="{F840F056-92AF-4F5A-99C4-414DBD7076B9}"/>
              </a:ext>
            </a:extLst>
          </p:cNvPr>
          <p:cNvPicPr>
            <a:picLocks noChangeAspect="1"/>
          </p:cNvPicPr>
          <p:nvPr/>
        </p:nvPicPr>
        <p:blipFill>
          <a:blip r:embed="rId3"/>
          <a:stretch>
            <a:fillRect/>
          </a:stretch>
        </p:blipFill>
        <p:spPr>
          <a:xfrm>
            <a:off x="609600" y="1256023"/>
            <a:ext cx="10972800" cy="5356741"/>
          </a:xfrm>
          <a:prstGeom prst="rect">
            <a:avLst/>
          </a:prstGeom>
        </p:spPr>
      </p:pic>
    </p:spTree>
    <p:extLst>
      <p:ext uri="{BB962C8B-B14F-4D97-AF65-F5344CB8AC3E}">
        <p14:creationId xmlns:p14="http://schemas.microsoft.com/office/powerpoint/2010/main" val="675176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5ADE-6B70-47A5-9E36-DEB3788A5CD4}"/>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0B17E974-CCB5-4996-A13E-190EA41D0E5C}"/>
              </a:ext>
            </a:extLst>
          </p:cNvPr>
          <p:cNvSpPr>
            <a:spLocks noGrp="1"/>
          </p:cNvSpPr>
          <p:nvPr>
            <p:ph type="body" sz="quarter" idx="10"/>
          </p:nvPr>
        </p:nvSpPr>
        <p:spPr>
          <a:xfrm>
            <a:off x="584200" y="1435497"/>
            <a:ext cx="11018520" cy="2979277"/>
          </a:xfrm>
        </p:spPr>
        <p:txBody>
          <a:bodyPr/>
          <a:lstStyle/>
          <a:p>
            <a:r>
              <a:rPr lang="en-US" dirty="0">
                <a:latin typeface="+mn-lt"/>
              </a:rPr>
              <a:t>Components are independently deployable parts of your distributed/microservices application</a:t>
            </a:r>
          </a:p>
          <a:p>
            <a:pPr lvl="1"/>
            <a:r>
              <a:rPr lang="en-US" dirty="0"/>
              <a:t>Components are different from "observed" external dependencies</a:t>
            </a:r>
          </a:p>
          <a:p>
            <a:pPr lvl="1"/>
            <a:r>
              <a:rPr lang="en-US" dirty="0"/>
              <a:t>Components run on any number of server/role/container instances</a:t>
            </a:r>
          </a:p>
          <a:p>
            <a:r>
              <a:rPr lang="en-US" dirty="0">
                <a:latin typeface="+mn-lt"/>
              </a:rPr>
              <a:t>Components can be separate Application Insights instrumentation keys, or different roles reporting to a single Application Insights instrumentation key</a:t>
            </a:r>
          </a:p>
        </p:txBody>
      </p:sp>
    </p:spTree>
    <p:extLst>
      <p:ext uri="{BB962C8B-B14F-4D97-AF65-F5344CB8AC3E}">
        <p14:creationId xmlns:p14="http://schemas.microsoft.com/office/powerpoint/2010/main" val="26538285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code</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a:xfrm>
            <a:off x="588263" y="1436688"/>
            <a:ext cx="11018520" cy="4973669"/>
          </a:xfrm>
        </p:spPr>
        <p:txBody>
          <a:bodyPr/>
          <a:lstStyle/>
          <a:p>
            <a:r>
              <a:rPr lang="en-US" sz="1600" dirty="0"/>
              <a:t>using </a:t>
            </a:r>
            <a:r>
              <a:rPr lang="en-US" sz="1600" dirty="0" err="1"/>
              <a:t>Microsoft.ApplicationInsights.Channel</a:t>
            </a:r>
            <a:r>
              <a:rPr lang="en-US" sz="1600" dirty="0"/>
              <a:t>;</a:t>
            </a:r>
          </a:p>
          <a:p>
            <a:r>
              <a:rPr lang="en-US" sz="1600" dirty="0"/>
              <a:t>using </a:t>
            </a:r>
            <a:r>
              <a:rPr lang="en-US" sz="1600" dirty="0" err="1"/>
              <a:t>Microsoft.ApplicationInsights.Extensibility</a:t>
            </a:r>
            <a:r>
              <a:rPr lang="en-US" sz="1600" dirty="0"/>
              <a:t>;</a:t>
            </a:r>
          </a:p>
          <a:p>
            <a:endParaRPr lang="en-US" sz="1600" dirty="0"/>
          </a:p>
          <a:p>
            <a:r>
              <a:rPr lang="en-US" sz="1600" dirty="0"/>
              <a:t>namespace </a:t>
            </a:r>
            <a:r>
              <a:rPr lang="en-US" sz="1600" dirty="0" err="1"/>
              <a:t>CustomInitializer.Telemetry</a:t>
            </a:r>
            <a:endParaRPr lang="en-US" sz="1600" dirty="0"/>
          </a:p>
          <a:p>
            <a:r>
              <a:rPr lang="en-US" sz="1600" dirty="0"/>
              <a:t>{</a:t>
            </a:r>
          </a:p>
          <a:p>
            <a:r>
              <a:rPr lang="en-US" sz="1600" dirty="0"/>
              <a:t>    public class </a:t>
            </a:r>
            <a:r>
              <a:rPr lang="en-US" sz="1600" dirty="0" err="1"/>
              <a:t>MyTelemetryInitializer</a:t>
            </a:r>
            <a:r>
              <a:rPr lang="en-US" sz="1600" dirty="0"/>
              <a:t> : </a:t>
            </a:r>
            <a:r>
              <a:rPr lang="en-US" sz="1600" dirty="0" err="1"/>
              <a:t>ITelemetryInitializer</a:t>
            </a:r>
            <a:endParaRPr lang="en-US" sz="1600" dirty="0"/>
          </a:p>
          <a:p>
            <a:r>
              <a:rPr lang="en-US" sz="1600" dirty="0"/>
              <a:t>    {</a:t>
            </a:r>
          </a:p>
          <a:p>
            <a:r>
              <a:rPr lang="en-US" sz="1600" dirty="0"/>
              <a:t>        public void Initialize(</a:t>
            </a:r>
            <a:r>
              <a:rPr lang="en-US" sz="1600" dirty="0" err="1"/>
              <a:t>ITelemetry</a:t>
            </a:r>
            <a:r>
              <a:rPr lang="en-US" sz="1600" dirty="0"/>
              <a:t> telemetry)</a:t>
            </a:r>
          </a:p>
          <a:p>
            <a:r>
              <a:rPr lang="en-US" sz="1600" dirty="0"/>
              <a:t>        {</a:t>
            </a:r>
          </a:p>
          <a:p>
            <a:r>
              <a:rPr lang="en-US" sz="1600" dirty="0"/>
              <a:t>            if (</a:t>
            </a:r>
            <a:r>
              <a:rPr lang="en-US" sz="1600" dirty="0" err="1"/>
              <a:t>string.IsNullOrEmpty</a:t>
            </a:r>
            <a:r>
              <a:rPr lang="en-US" sz="1600" dirty="0"/>
              <a:t>(</a:t>
            </a:r>
            <a:r>
              <a:rPr lang="en-US" sz="1600" dirty="0" err="1"/>
              <a:t>telemetry.Context.Cloud.RoleName</a:t>
            </a:r>
            <a:r>
              <a:rPr lang="en-US" sz="1600" dirty="0"/>
              <a:t>))</a:t>
            </a:r>
          </a:p>
          <a:p>
            <a:r>
              <a:rPr lang="en-US" sz="1600" dirty="0"/>
              <a:t>            {</a:t>
            </a:r>
          </a:p>
          <a:p>
            <a:r>
              <a:rPr lang="en-US" sz="1600" dirty="0"/>
              <a:t>                //set custom role name here</a:t>
            </a:r>
          </a:p>
          <a:p>
            <a:r>
              <a:rPr lang="en-US" sz="1600" dirty="0"/>
              <a:t>                </a:t>
            </a:r>
            <a:r>
              <a:rPr lang="en-US" sz="1600" dirty="0" err="1"/>
              <a:t>telemetry.Context.Cloud.RoleName</a:t>
            </a:r>
            <a:r>
              <a:rPr lang="en-US" sz="1600" dirty="0"/>
              <a:t> = "</a:t>
            </a:r>
            <a:r>
              <a:rPr lang="en-US" sz="1600" dirty="0" err="1"/>
              <a:t>RoleName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24298228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Configure instrumentation in an app or service</a:t>
            </a:r>
          </a:p>
          <a:p>
            <a:pPr marL="342900" indent="-342900">
              <a:buFont typeface="Arial" panose="020B0604020202020204" pitchFamily="34" charset="0"/>
              <a:buChar char="•"/>
            </a:pPr>
            <a:r>
              <a:rPr lang="en-US" dirty="0"/>
              <a:t>Analyze and troubleshoot solutions by using Azure Monitor</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configuration</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a:xfrm>
            <a:off x="588263" y="1436688"/>
            <a:ext cx="11018520" cy="4678204"/>
          </a:xfrm>
        </p:spPr>
        <p:txBody>
          <a:bodyPr/>
          <a:lstStyle/>
          <a:p>
            <a:r>
              <a:rPr lang="en-US" sz="1600" dirty="0"/>
              <a:t>&lt;</a:t>
            </a:r>
            <a:r>
              <a:rPr lang="en-US" sz="1600" dirty="0" err="1"/>
              <a:t>ApplicationInsights</a:t>
            </a:r>
            <a:r>
              <a:rPr lang="en-US" sz="1600" dirty="0"/>
              <a:t>&gt;</a:t>
            </a:r>
          </a:p>
          <a:p>
            <a:r>
              <a:rPr lang="en-US" sz="1600" dirty="0"/>
              <a:t>    &lt;</a:t>
            </a:r>
            <a:r>
              <a:rPr lang="en-US" sz="1600" dirty="0" err="1"/>
              <a:t>TelemetryInitializers</a:t>
            </a:r>
            <a:r>
              <a:rPr lang="en-US" sz="1600" dirty="0"/>
              <a:t>&gt;</a:t>
            </a:r>
          </a:p>
          <a:p>
            <a:r>
              <a:rPr lang="en-US" sz="1600" dirty="0"/>
              <a:t>        &lt;!-- Fully qualified type name, assembly name: --&gt;</a:t>
            </a:r>
          </a:p>
          <a:p>
            <a:r>
              <a:rPr lang="en-US" sz="1600" dirty="0"/>
              <a:t>        &lt;Add Type="</a:t>
            </a:r>
            <a:r>
              <a:rPr lang="en-US" sz="1600" dirty="0" err="1"/>
              <a:t>CustomInitializer.Telemetry.MyTelemetryInitializer</a:t>
            </a:r>
            <a:r>
              <a:rPr lang="en-US" sz="1600" dirty="0"/>
              <a:t>, </a:t>
            </a:r>
            <a:r>
              <a:rPr lang="en-US" sz="1600" dirty="0" err="1"/>
              <a:t>CustomInitializer</a:t>
            </a:r>
            <a:r>
              <a:rPr lang="en-US" sz="1600" dirty="0"/>
              <a:t>"/&gt;</a:t>
            </a:r>
          </a:p>
          <a:p>
            <a:r>
              <a:rPr lang="en-US" sz="1600" dirty="0"/>
              <a:t>        ...</a:t>
            </a:r>
          </a:p>
          <a:p>
            <a:r>
              <a:rPr lang="en-US" sz="1600" dirty="0"/>
              <a:t>    &lt;/</a:t>
            </a:r>
            <a:r>
              <a:rPr lang="en-US" sz="1600" dirty="0" err="1"/>
              <a:t>TelemetryInitializers</a:t>
            </a:r>
            <a:r>
              <a:rPr lang="en-US" sz="1600" dirty="0"/>
              <a:t>&gt;</a:t>
            </a:r>
          </a:p>
          <a:p>
            <a:r>
              <a:rPr lang="en-US" sz="1600" dirty="0"/>
              <a:t>&lt;/</a:t>
            </a:r>
            <a:r>
              <a:rPr lang="en-US" sz="1600" dirty="0" err="1"/>
              <a:t>ApplicationInsights</a:t>
            </a:r>
            <a:r>
              <a:rPr lang="en-US" sz="1600" dirty="0"/>
              <a:t>&gt;</a:t>
            </a:r>
          </a:p>
          <a:p>
            <a:endParaRPr lang="en-US" sz="1600" dirty="0"/>
          </a:p>
          <a:p>
            <a:r>
              <a:rPr lang="en-US" sz="1600" dirty="0"/>
              <a:t>using </a:t>
            </a:r>
            <a:r>
              <a:rPr lang="en-US" sz="1600" dirty="0" err="1"/>
              <a:t>Microsoft.ApplicationInsights.Extensibility</a:t>
            </a:r>
            <a:r>
              <a:rPr lang="en-US" sz="1600" dirty="0"/>
              <a:t>;</a:t>
            </a:r>
          </a:p>
          <a:p>
            <a:r>
              <a:rPr lang="en-US" sz="1600" dirty="0"/>
              <a:t>using </a:t>
            </a:r>
            <a:r>
              <a:rPr lang="en-US" sz="1600" dirty="0" err="1"/>
              <a:t>CustomInitializer.Telemetry</a:t>
            </a:r>
            <a:r>
              <a:rPr lang="en-US" sz="1600" dirty="0"/>
              <a:t>;</a:t>
            </a:r>
          </a:p>
          <a:p>
            <a:endParaRPr lang="en-US" sz="1600" dirty="0"/>
          </a:p>
          <a:p>
            <a:r>
              <a:rPr lang="en-US" sz="1600" dirty="0"/>
              <a:t>protected void </a:t>
            </a:r>
            <a:r>
              <a:rPr lang="en-US" sz="1600" dirty="0" err="1"/>
              <a:t>Application_Start</a:t>
            </a:r>
            <a:r>
              <a:rPr lang="en-US" sz="1600" dirty="0"/>
              <a:t>()</a:t>
            </a:r>
          </a:p>
          <a:p>
            <a:r>
              <a:rPr lang="en-US" sz="1600" dirty="0"/>
              <a:t>{</a:t>
            </a:r>
          </a:p>
          <a:p>
            <a:r>
              <a:rPr lang="en-US" sz="1600" dirty="0"/>
              <a:t>    // ...</a:t>
            </a:r>
          </a:p>
          <a:p>
            <a:r>
              <a:rPr lang="en-US" sz="1600" dirty="0"/>
              <a:t>    </a:t>
            </a:r>
            <a:r>
              <a:rPr lang="en-US" sz="1600" dirty="0" err="1"/>
              <a:t>TelemetryConfiguration.Active.TelemetryInitializers.Add</a:t>
            </a:r>
            <a:r>
              <a:rPr lang="en-US" sz="1600" dirty="0"/>
              <a:t>(new </a:t>
            </a:r>
            <a:r>
              <a:rPr lang="en-US" sz="1600" dirty="0" err="1"/>
              <a:t>MyTelemetryInitializer</a:t>
            </a:r>
            <a:r>
              <a:rPr lang="en-US" sz="1600" dirty="0"/>
              <a:t>());</a:t>
            </a:r>
          </a:p>
          <a:p>
            <a:r>
              <a:rPr lang="en-US" sz="1600" dirty="0"/>
              <a:t>}</a:t>
            </a:r>
          </a:p>
        </p:txBody>
      </p:sp>
    </p:spTree>
    <p:extLst>
      <p:ext uri="{BB962C8B-B14F-4D97-AF65-F5344CB8AC3E}">
        <p14:creationId xmlns:p14="http://schemas.microsoft.com/office/powerpoint/2010/main" val="27444608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F28F-8FED-408F-A438-880F474BF20E}"/>
              </a:ext>
            </a:extLst>
          </p:cNvPr>
          <p:cNvSpPr>
            <a:spLocks noGrp="1"/>
          </p:cNvSpPr>
          <p:nvPr>
            <p:ph type="title"/>
          </p:nvPr>
        </p:nvSpPr>
        <p:spPr/>
        <p:txBody>
          <a:bodyPr/>
          <a:lstStyle/>
          <a:p>
            <a:r>
              <a:rPr lang="en-US" dirty="0"/>
              <a:t>Demo: Creating a custom dashboard</a:t>
            </a:r>
          </a:p>
        </p:txBody>
      </p:sp>
      <p:sp>
        <p:nvSpPr>
          <p:cNvPr id="3" name="Text Placeholder 2">
            <a:extLst>
              <a:ext uri="{FF2B5EF4-FFF2-40B4-BE49-F238E27FC236}">
                <a16:creationId xmlns:a16="http://schemas.microsoft.com/office/drawing/2014/main" id="{16C2A619-8D65-4AAD-B08C-FD3F0BEE8F9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6877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D686-592E-4F34-8489-7BA11CDC9A8E}"/>
              </a:ext>
            </a:extLst>
          </p:cNvPr>
          <p:cNvSpPr>
            <a:spLocks noGrp="1"/>
          </p:cNvSpPr>
          <p:nvPr>
            <p:ph type="title"/>
          </p:nvPr>
        </p:nvSpPr>
        <p:spPr>
          <a:xfrm>
            <a:off x="588263" y="457200"/>
            <a:ext cx="11018520" cy="1107996"/>
          </a:xfrm>
        </p:spPr>
        <p:txBody>
          <a:bodyPr/>
          <a:lstStyle/>
          <a:p>
            <a:r>
              <a:rPr lang="en-US" dirty="0"/>
              <a:t>View activity logs to audit actions on resources</a:t>
            </a:r>
            <a:br>
              <a:rPr lang="en-US" dirty="0"/>
            </a:br>
            <a:endParaRPr lang="en-US" dirty="0"/>
          </a:p>
        </p:txBody>
      </p:sp>
      <p:sp>
        <p:nvSpPr>
          <p:cNvPr id="3" name="Text Placeholder 2">
            <a:extLst>
              <a:ext uri="{FF2B5EF4-FFF2-40B4-BE49-F238E27FC236}">
                <a16:creationId xmlns:a16="http://schemas.microsoft.com/office/drawing/2014/main" id="{C8A4044D-2739-463D-8C88-F895ED5C0A4E}"/>
              </a:ext>
            </a:extLst>
          </p:cNvPr>
          <p:cNvSpPr>
            <a:spLocks noGrp="1"/>
          </p:cNvSpPr>
          <p:nvPr>
            <p:ph type="body" sz="quarter" idx="10"/>
          </p:nvPr>
        </p:nvSpPr>
        <p:spPr>
          <a:xfrm>
            <a:off x="584200" y="1435497"/>
            <a:ext cx="11018520" cy="2585323"/>
          </a:xfrm>
        </p:spPr>
        <p:txBody>
          <a:bodyPr/>
          <a:lstStyle/>
          <a:p>
            <a:r>
              <a:rPr lang="en-US" dirty="0">
                <a:latin typeface="+mn-lt"/>
              </a:rPr>
              <a:t>Through activity logs, you can determine:</a:t>
            </a:r>
          </a:p>
          <a:p>
            <a:pPr lvl="1"/>
            <a:r>
              <a:rPr lang="en-US" dirty="0"/>
              <a:t>What operations were taken on the resources in your subscription</a:t>
            </a:r>
          </a:p>
          <a:p>
            <a:pPr lvl="1"/>
            <a:r>
              <a:rPr lang="en-US" dirty="0"/>
              <a:t>Who initiated the operation (although operations initiated by a back-end service do not return a user as the caller)</a:t>
            </a:r>
          </a:p>
          <a:p>
            <a:pPr lvl="1"/>
            <a:r>
              <a:rPr lang="en-US" dirty="0"/>
              <a:t>When the operation occurred</a:t>
            </a:r>
          </a:p>
          <a:p>
            <a:pPr lvl="1"/>
            <a:r>
              <a:rPr lang="en-US" dirty="0"/>
              <a:t>The status of the operation</a:t>
            </a:r>
          </a:p>
          <a:p>
            <a:pPr lvl="1"/>
            <a:r>
              <a:rPr lang="en-US" dirty="0"/>
              <a:t>The values of other properties that might help you research the operation</a:t>
            </a:r>
          </a:p>
        </p:txBody>
      </p:sp>
    </p:spTree>
    <p:extLst>
      <p:ext uri="{BB962C8B-B14F-4D97-AF65-F5344CB8AC3E}">
        <p14:creationId xmlns:p14="http://schemas.microsoft.com/office/powerpoint/2010/main" val="18896181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code</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436688"/>
            <a:ext cx="11018520" cy="4431983"/>
          </a:xfrm>
        </p:spPr>
        <p:txBody>
          <a:bodyPr/>
          <a:lstStyle/>
          <a:p>
            <a:r>
              <a:rPr lang="en-US" sz="1800" dirty="0"/>
              <a:t>Get-</a:t>
            </a:r>
            <a:r>
              <a:rPr lang="en-US" sz="1800" dirty="0" err="1"/>
              <a:t>AzureRmLog</a:t>
            </a:r>
            <a:r>
              <a:rPr lang="en-US" sz="1800" dirty="0"/>
              <a:t> -</a:t>
            </a:r>
            <a:r>
              <a:rPr lang="en-US" sz="1800" dirty="0" err="1"/>
              <a:t>ResourceGroup</a:t>
            </a:r>
            <a:r>
              <a:rPr lang="en-US" sz="1800" dirty="0"/>
              <a:t> </a:t>
            </a:r>
            <a:r>
              <a:rPr lang="en-US" sz="1800" dirty="0" err="1"/>
              <a:t>ExampleGroup</a:t>
            </a:r>
            <a:endParaRPr lang="en-US" sz="1800" dirty="0"/>
          </a:p>
          <a:p>
            <a:endParaRPr lang="en-US" sz="1800" dirty="0"/>
          </a:p>
          <a:p>
            <a:r>
              <a:rPr lang="en-US" sz="1800" dirty="0"/>
              <a:t>Get-</a:t>
            </a:r>
            <a:r>
              <a:rPr lang="en-US" sz="1800" dirty="0" err="1"/>
              <a:t>AzureRmLog</a:t>
            </a:r>
            <a:r>
              <a:rPr lang="en-US" sz="1800" dirty="0"/>
              <a:t> -</a:t>
            </a:r>
            <a:r>
              <a:rPr lang="en-US" sz="1800" dirty="0" err="1"/>
              <a:t>ResourceGroup</a:t>
            </a:r>
            <a:r>
              <a:rPr lang="en-US" sz="1800" dirty="0"/>
              <a:t> </a:t>
            </a:r>
            <a:r>
              <a:rPr lang="en-US" sz="1800" dirty="0" err="1"/>
              <a:t>ExampleGroup</a:t>
            </a:r>
            <a:r>
              <a:rPr lang="en-US" sz="1800" dirty="0"/>
              <a:t> -</a:t>
            </a:r>
            <a:r>
              <a:rPr lang="en-US" sz="1800" dirty="0" err="1"/>
              <a:t>StartTime</a:t>
            </a:r>
            <a:r>
              <a:rPr lang="en-US" sz="1800" dirty="0"/>
              <a:t> 2015-08-28T06:00 -</a:t>
            </a:r>
            <a:r>
              <a:rPr lang="en-US" sz="1800" dirty="0" err="1"/>
              <a:t>EndTime</a:t>
            </a:r>
            <a:r>
              <a:rPr lang="en-US" sz="1800" dirty="0"/>
              <a:t> 2015-09-10T06:00</a:t>
            </a:r>
          </a:p>
          <a:p>
            <a:endParaRPr lang="en-US" sz="1800" dirty="0"/>
          </a:p>
          <a:p>
            <a:r>
              <a:rPr lang="en-US" sz="1800" dirty="0"/>
              <a:t>Get-</a:t>
            </a:r>
            <a:r>
              <a:rPr lang="en-US" sz="1800" dirty="0" err="1"/>
              <a:t>AzureRmLog</a:t>
            </a:r>
            <a:r>
              <a:rPr lang="en-US" sz="1800" dirty="0"/>
              <a:t> -</a:t>
            </a:r>
            <a:r>
              <a:rPr lang="en-US" sz="1800" dirty="0" err="1"/>
              <a:t>ResourceGroup</a:t>
            </a:r>
            <a:r>
              <a:rPr lang="en-US" sz="1800" dirty="0"/>
              <a:t> </a:t>
            </a:r>
            <a:r>
              <a:rPr lang="en-US" sz="1800" dirty="0" err="1"/>
              <a:t>ExampleGroup</a:t>
            </a:r>
            <a:r>
              <a:rPr lang="en-US" sz="1800" dirty="0"/>
              <a:t> -</a:t>
            </a:r>
            <a:r>
              <a:rPr lang="en-US" sz="1800" dirty="0" err="1"/>
              <a:t>StartTime</a:t>
            </a:r>
            <a:r>
              <a:rPr lang="en-US" sz="1800" dirty="0"/>
              <a:t> (Get-Date).</a:t>
            </a:r>
            <a:r>
              <a:rPr lang="en-US" sz="1800" dirty="0" err="1"/>
              <a:t>AddDays</a:t>
            </a:r>
            <a:r>
              <a:rPr lang="en-US" sz="1800" dirty="0"/>
              <a:t>(-14)</a:t>
            </a:r>
          </a:p>
          <a:p>
            <a:endParaRPr lang="en-US" sz="1800" dirty="0"/>
          </a:p>
          <a:p>
            <a:r>
              <a:rPr lang="en-US" sz="1800" dirty="0"/>
              <a:t>Get-</a:t>
            </a:r>
            <a:r>
              <a:rPr lang="en-US" sz="1800" dirty="0" err="1"/>
              <a:t>AzureRmLog</a:t>
            </a:r>
            <a:r>
              <a:rPr lang="en-US" sz="1800" dirty="0"/>
              <a:t> -</a:t>
            </a:r>
            <a:r>
              <a:rPr lang="en-US" sz="1800" dirty="0" err="1"/>
              <a:t>ResourceGroup</a:t>
            </a:r>
            <a:r>
              <a:rPr lang="en-US" sz="1800" dirty="0"/>
              <a:t> </a:t>
            </a:r>
            <a:r>
              <a:rPr lang="en-US" sz="1800" dirty="0" err="1"/>
              <a:t>ExampleGroup</a:t>
            </a:r>
            <a:r>
              <a:rPr lang="en-US" sz="1800" dirty="0"/>
              <a:t> -</a:t>
            </a:r>
            <a:r>
              <a:rPr lang="en-US" sz="1800" dirty="0" err="1"/>
              <a:t>StartTime</a:t>
            </a:r>
            <a:r>
              <a:rPr lang="en-US" sz="1800" dirty="0"/>
              <a:t> (Get-Date).</a:t>
            </a:r>
            <a:r>
              <a:rPr lang="en-US" sz="1800" dirty="0" err="1"/>
              <a:t>AddDays</a:t>
            </a:r>
            <a:r>
              <a:rPr lang="en-US" sz="1800" dirty="0"/>
              <a:t>(-14) | Where-Object </a:t>
            </a:r>
            <a:r>
              <a:rPr lang="en-US" sz="1800" dirty="0" err="1"/>
              <a:t>OperationName</a:t>
            </a:r>
            <a:r>
              <a:rPr lang="en-US" sz="1800" dirty="0"/>
              <a:t> -eq </a:t>
            </a:r>
            <a:r>
              <a:rPr lang="en-US" sz="1800" dirty="0" err="1"/>
              <a:t>Microsoft.Web</a:t>
            </a:r>
            <a:r>
              <a:rPr lang="en-US" sz="1800" dirty="0"/>
              <a:t>/sites/stop/action</a:t>
            </a:r>
          </a:p>
          <a:p>
            <a:endParaRPr lang="en-US" sz="1800" dirty="0"/>
          </a:p>
          <a:p>
            <a:r>
              <a:rPr lang="en-US" sz="1800" dirty="0"/>
              <a:t>Get-</a:t>
            </a:r>
            <a:r>
              <a:rPr lang="en-US" sz="1800" dirty="0" err="1"/>
              <a:t>AzureRmLog</a:t>
            </a:r>
            <a:r>
              <a:rPr lang="en-US" sz="1800" dirty="0"/>
              <a:t> -</a:t>
            </a:r>
            <a:r>
              <a:rPr lang="en-US" sz="1800" dirty="0" err="1"/>
              <a:t>ResourceGroup</a:t>
            </a:r>
            <a:r>
              <a:rPr lang="en-US" sz="1800" dirty="0"/>
              <a:t> </a:t>
            </a:r>
            <a:r>
              <a:rPr lang="en-US" sz="1800" dirty="0" err="1"/>
              <a:t>deletedgroup</a:t>
            </a:r>
            <a:r>
              <a:rPr lang="en-US" sz="1800" dirty="0"/>
              <a:t> -</a:t>
            </a:r>
            <a:r>
              <a:rPr lang="en-US" sz="1800" dirty="0" err="1"/>
              <a:t>StartTime</a:t>
            </a:r>
            <a:r>
              <a:rPr lang="en-US" sz="1800" dirty="0"/>
              <a:t> (Get-Date).</a:t>
            </a:r>
            <a:r>
              <a:rPr lang="en-US" sz="1800" dirty="0" err="1"/>
              <a:t>AddDays</a:t>
            </a:r>
            <a:r>
              <a:rPr lang="en-US" sz="1800" dirty="0"/>
              <a:t>(-14) -Caller someone@contoso.com</a:t>
            </a:r>
          </a:p>
          <a:p>
            <a:endParaRPr lang="en-US" sz="1800" dirty="0"/>
          </a:p>
          <a:p>
            <a:r>
              <a:rPr lang="en-US" sz="1800" dirty="0"/>
              <a:t>Get-</a:t>
            </a:r>
            <a:r>
              <a:rPr lang="en-US" sz="1800" dirty="0" err="1"/>
              <a:t>AzureRmLog</a:t>
            </a:r>
            <a:r>
              <a:rPr lang="en-US" sz="1800" dirty="0"/>
              <a:t> -</a:t>
            </a:r>
            <a:r>
              <a:rPr lang="en-US" sz="1800" dirty="0" err="1"/>
              <a:t>ResourceGroup</a:t>
            </a:r>
            <a:r>
              <a:rPr lang="en-US" sz="1800" dirty="0"/>
              <a:t> </a:t>
            </a:r>
            <a:r>
              <a:rPr lang="en-US" sz="1800" dirty="0" err="1"/>
              <a:t>ExampleGroup</a:t>
            </a:r>
            <a:r>
              <a:rPr lang="en-US" sz="1800" dirty="0"/>
              <a:t> -Status Failed</a:t>
            </a:r>
          </a:p>
        </p:txBody>
      </p:sp>
    </p:spTree>
    <p:extLst>
      <p:ext uri="{BB962C8B-B14F-4D97-AF65-F5344CB8AC3E}">
        <p14:creationId xmlns:p14="http://schemas.microsoft.com/office/powerpoint/2010/main" val="8197023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code – retrieve specific operation</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436688"/>
            <a:ext cx="11018520" cy="2160591"/>
          </a:xfrm>
        </p:spPr>
        <p:txBody>
          <a:bodyPr/>
          <a:lstStyle/>
          <a:p>
            <a:r>
              <a:rPr lang="en-US" sz="1800" dirty="0"/>
              <a:t>((Get-</a:t>
            </a:r>
            <a:r>
              <a:rPr lang="en-US" sz="1800" dirty="0" err="1"/>
              <a:t>AzureRmLog</a:t>
            </a:r>
            <a:r>
              <a:rPr lang="en-US" sz="1800" dirty="0"/>
              <a:t> -Status Failed -</a:t>
            </a:r>
            <a:r>
              <a:rPr lang="en-US" sz="1800" dirty="0" err="1"/>
              <a:t>ResourceGroup</a:t>
            </a:r>
            <a:r>
              <a:rPr lang="en-US" sz="1800" dirty="0"/>
              <a:t> </a:t>
            </a:r>
            <a:r>
              <a:rPr lang="en-US" sz="1800" dirty="0" err="1"/>
              <a:t>ExampleGroup</a:t>
            </a:r>
            <a:r>
              <a:rPr lang="en-US" sz="1800" dirty="0"/>
              <a:t> -</a:t>
            </a:r>
            <a:r>
              <a:rPr lang="en-US" sz="1800" dirty="0" err="1"/>
              <a:t>DetailedOutput</a:t>
            </a:r>
            <a:r>
              <a:rPr lang="en-US" sz="1800" dirty="0"/>
              <a:t>).Properties[1].Content["</a:t>
            </a:r>
            <a:r>
              <a:rPr lang="en-US" sz="1800" dirty="0" err="1"/>
              <a:t>statusMessage</a:t>
            </a:r>
            <a:r>
              <a:rPr lang="en-US" sz="1800" dirty="0"/>
              <a:t>"] | </a:t>
            </a:r>
            <a:r>
              <a:rPr lang="en-US" sz="1800" dirty="0" err="1"/>
              <a:t>ConvertFrom</a:t>
            </a:r>
            <a:r>
              <a:rPr lang="en-US" sz="1800" dirty="0"/>
              <a:t>-Json).error</a:t>
            </a:r>
          </a:p>
          <a:p>
            <a:endParaRPr lang="en-US" sz="1800" dirty="0"/>
          </a:p>
          <a:p>
            <a:r>
              <a:rPr lang="en-US" sz="1800" dirty="0"/>
              <a:t>code           message</a:t>
            </a:r>
          </a:p>
          <a:p>
            <a:r>
              <a:rPr lang="en-US" sz="1800" dirty="0"/>
              <a:t>----           -------</a:t>
            </a:r>
          </a:p>
          <a:p>
            <a:r>
              <a:rPr lang="en-US" sz="1800" dirty="0" err="1"/>
              <a:t>DnsRecordInUse</a:t>
            </a:r>
            <a:r>
              <a:rPr lang="en-US" sz="1800" dirty="0"/>
              <a:t> DNS record dns.westus.cloudapp.azure.com is already used by another public IP.</a:t>
            </a:r>
          </a:p>
        </p:txBody>
      </p:sp>
    </p:spTree>
    <p:extLst>
      <p:ext uri="{BB962C8B-B14F-4D97-AF65-F5344CB8AC3E}">
        <p14:creationId xmlns:p14="http://schemas.microsoft.com/office/powerpoint/2010/main" val="23891158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37EF-9FE2-4208-ABCA-CD797C6EA106}"/>
              </a:ext>
            </a:extLst>
          </p:cNvPr>
          <p:cNvSpPr>
            <a:spLocks noGrp="1"/>
          </p:cNvSpPr>
          <p:nvPr>
            <p:ph type="title"/>
          </p:nvPr>
        </p:nvSpPr>
        <p:spPr>
          <a:xfrm>
            <a:off x="588263" y="457200"/>
            <a:ext cx="11018520" cy="553998"/>
          </a:xfrm>
        </p:spPr>
        <p:txBody>
          <a:bodyPr/>
          <a:lstStyle/>
          <a:p>
            <a:r>
              <a:rPr lang="en-US" dirty="0"/>
              <a:t>Monitor availability and responsiveness of a website</a:t>
            </a:r>
          </a:p>
        </p:txBody>
      </p:sp>
      <p:sp>
        <p:nvSpPr>
          <p:cNvPr id="3" name="Text Placeholder 2">
            <a:extLst>
              <a:ext uri="{FF2B5EF4-FFF2-40B4-BE49-F238E27FC236}">
                <a16:creationId xmlns:a16="http://schemas.microsoft.com/office/drawing/2014/main" id="{32670867-F385-4608-99BC-E2B603F7E818}"/>
              </a:ext>
            </a:extLst>
          </p:cNvPr>
          <p:cNvSpPr>
            <a:spLocks noGrp="1"/>
          </p:cNvSpPr>
          <p:nvPr>
            <p:ph type="body" sz="quarter" idx="10"/>
          </p:nvPr>
        </p:nvSpPr>
        <p:spPr>
          <a:xfrm>
            <a:off x="584200" y="1435497"/>
            <a:ext cx="11018520" cy="4124206"/>
          </a:xfrm>
        </p:spPr>
        <p:txBody>
          <a:bodyPr/>
          <a:lstStyle/>
          <a:p>
            <a:r>
              <a:rPr lang="en-US" dirty="0">
                <a:latin typeface="+mn-lt"/>
              </a:rPr>
              <a:t>Use test to monitor availability and responsiveness</a:t>
            </a:r>
          </a:p>
          <a:p>
            <a:pPr lvl="1"/>
            <a:r>
              <a:rPr lang="en-US" dirty="0"/>
              <a:t>Tests send web requests to the application at regular intervals</a:t>
            </a:r>
          </a:p>
          <a:p>
            <a:pPr lvl="1"/>
            <a:r>
              <a:rPr lang="en-US" dirty="0"/>
              <a:t>Tests send requests from around the world</a:t>
            </a:r>
          </a:p>
          <a:p>
            <a:r>
              <a:rPr lang="en-US" dirty="0">
                <a:latin typeface="+mn-lt"/>
              </a:rPr>
              <a:t>Tests can point to any HTTP or HTTPs endpoint</a:t>
            </a:r>
          </a:p>
          <a:p>
            <a:pPr lvl="1"/>
            <a:r>
              <a:rPr lang="en-US" dirty="0"/>
              <a:t>Even if it’s not hosted on Azure</a:t>
            </a:r>
          </a:p>
          <a:p>
            <a:r>
              <a:rPr lang="en-US" dirty="0">
                <a:latin typeface="+mn-lt"/>
              </a:rPr>
              <a:t>Two types of availability tests</a:t>
            </a:r>
          </a:p>
          <a:p>
            <a:pPr lvl="1"/>
            <a:r>
              <a:rPr lang="en-US" dirty="0"/>
              <a:t>URL ping test</a:t>
            </a:r>
          </a:p>
          <a:p>
            <a:pPr lvl="2"/>
            <a:r>
              <a:rPr lang="en-US" sz="1800" dirty="0"/>
              <a:t>Simple test that you can create in the Azure portal</a:t>
            </a:r>
          </a:p>
          <a:p>
            <a:pPr lvl="1"/>
            <a:r>
              <a:rPr lang="en-US" dirty="0"/>
              <a:t>Multi-step web test</a:t>
            </a:r>
          </a:p>
          <a:p>
            <a:pPr lvl="2"/>
            <a:r>
              <a:rPr lang="en-US" sz="1800" dirty="0"/>
              <a:t>Created in Visual Studio Enterprise and uploaded to the portal</a:t>
            </a:r>
          </a:p>
        </p:txBody>
      </p:sp>
    </p:spTree>
    <p:extLst>
      <p:ext uri="{BB962C8B-B14F-4D97-AF65-F5344CB8AC3E}">
        <p14:creationId xmlns:p14="http://schemas.microsoft.com/office/powerpoint/2010/main" val="40629157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Configure instrumentation in an app or service</a:t>
            </a:r>
          </a:p>
          <a:p>
            <a:pPr marL="342900" indent="-342900">
              <a:buFont typeface="Arial" panose="020B0604020202020204" pitchFamily="34" charset="0"/>
              <a:buChar char="•"/>
            </a:pPr>
            <a:r>
              <a:rPr lang="en-US" dirty="0"/>
              <a:t>Analyze and troubleshoot solutions by using Azure Monitor</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Configure instrumentation in an app or service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7A02-7A09-4C70-9404-F97DDF97EAA1}"/>
              </a:ext>
            </a:extLst>
          </p:cNvPr>
          <p:cNvSpPr>
            <a:spLocks noGrp="1"/>
          </p:cNvSpPr>
          <p:nvPr>
            <p:ph type="title"/>
          </p:nvPr>
        </p:nvSpPr>
        <p:spPr>
          <a:xfrm>
            <a:off x="588263" y="457200"/>
            <a:ext cx="11018520" cy="553998"/>
          </a:xfrm>
        </p:spPr>
        <p:txBody>
          <a:bodyPr/>
          <a:lstStyle/>
          <a:p>
            <a:r>
              <a:rPr lang="en-US" dirty="0"/>
              <a:t>Application Insights for webpages</a:t>
            </a:r>
          </a:p>
        </p:txBody>
      </p:sp>
      <p:sp>
        <p:nvSpPr>
          <p:cNvPr id="3" name="Text Placeholder 2">
            <a:extLst>
              <a:ext uri="{FF2B5EF4-FFF2-40B4-BE49-F238E27FC236}">
                <a16:creationId xmlns:a16="http://schemas.microsoft.com/office/drawing/2014/main" id="{5FBA1C42-5201-4AF5-B58A-87CF9D3A52F7}"/>
              </a:ext>
            </a:extLst>
          </p:cNvPr>
          <p:cNvSpPr>
            <a:spLocks noGrp="1"/>
          </p:cNvSpPr>
          <p:nvPr>
            <p:ph type="body" sz="quarter" idx="10"/>
          </p:nvPr>
        </p:nvSpPr>
        <p:spPr>
          <a:xfrm>
            <a:off x="584200" y="1435497"/>
            <a:ext cx="11018520" cy="4936736"/>
          </a:xfrm>
        </p:spPr>
        <p:txBody>
          <a:bodyPr/>
          <a:lstStyle/>
          <a:p>
            <a:r>
              <a:rPr lang="en-US" dirty="0">
                <a:latin typeface="+mn-lt"/>
              </a:rPr>
              <a:t>Monitor webpage or applications</a:t>
            </a:r>
          </a:p>
          <a:p>
            <a:pPr lvl="1"/>
            <a:r>
              <a:rPr lang="en-US" dirty="0"/>
              <a:t>Observe usage in near real-time</a:t>
            </a:r>
          </a:p>
          <a:p>
            <a:pPr lvl="1"/>
            <a:r>
              <a:rPr lang="en-US" dirty="0"/>
              <a:t>Gather performance metrics</a:t>
            </a:r>
          </a:p>
          <a:p>
            <a:r>
              <a:rPr lang="en-US" dirty="0">
                <a:latin typeface="+mn-lt"/>
              </a:rPr>
              <a:t>Can use a script to capture front-end telemetry</a:t>
            </a:r>
          </a:p>
          <a:p>
            <a:pPr lvl="1"/>
            <a:r>
              <a:rPr lang="en-US" dirty="0"/>
              <a:t>Page load time</a:t>
            </a:r>
          </a:p>
          <a:p>
            <a:pPr lvl="1"/>
            <a:r>
              <a:rPr lang="en-US" dirty="0"/>
              <a:t>Asynchronous JavaScript and XML (AJAX) calls</a:t>
            </a:r>
          </a:p>
          <a:p>
            <a:pPr lvl="1"/>
            <a:r>
              <a:rPr lang="en-US" dirty="0"/>
              <a:t>Browser exceptions</a:t>
            </a:r>
          </a:p>
          <a:p>
            <a:pPr lvl="1"/>
            <a:r>
              <a:rPr lang="en-US" dirty="0"/>
              <a:t>AJAX failures</a:t>
            </a:r>
          </a:p>
          <a:p>
            <a:pPr lvl="1"/>
            <a:r>
              <a:rPr lang="en-US" dirty="0"/>
              <a:t>User information</a:t>
            </a:r>
          </a:p>
          <a:p>
            <a:pPr lvl="1"/>
            <a:r>
              <a:rPr lang="en-US" dirty="0"/>
              <a:t>Session counts</a:t>
            </a:r>
          </a:p>
          <a:p>
            <a:r>
              <a:rPr lang="en-US" dirty="0">
                <a:latin typeface="+mn-lt"/>
              </a:rPr>
              <a:t>Segmented breakdowns</a:t>
            </a:r>
          </a:p>
          <a:p>
            <a:pPr lvl="1"/>
            <a:r>
              <a:rPr lang="en-US" dirty="0"/>
              <a:t>By users, page, client OS, browser version, geo-location, or other dimensions</a:t>
            </a:r>
          </a:p>
        </p:txBody>
      </p:sp>
    </p:spTree>
    <p:extLst>
      <p:ext uri="{BB962C8B-B14F-4D97-AF65-F5344CB8AC3E}">
        <p14:creationId xmlns:p14="http://schemas.microsoft.com/office/powerpoint/2010/main" val="21573422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webpages - code</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a:xfrm>
            <a:off x="588263" y="1232293"/>
            <a:ext cx="11232030" cy="5072158"/>
          </a:xfrm>
        </p:spPr>
        <p:txBody>
          <a:bodyPr wrap="square">
            <a:spAutoFit/>
          </a:bodyPr>
          <a:lstStyle/>
          <a:p>
            <a:r>
              <a:rPr lang="en-US" sz="1600" dirty="0"/>
              <a:t>&lt;script type="text/</a:t>
            </a:r>
            <a:r>
              <a:rPr lang="en-US" sz="1600" dirty="0" err="1"/>
              <a:t>javascript</a:t>
            </a:r>
            <a:r>
              <a:rPr lang="en-US" sz="1600" dirty="0"/>
              <a:t>"&gt;</a:t>
            </a:r>
          </a:p>
          <a:p>
            <a:r>
              <a:rPr lang="en-US" sz="1600" dirty="0"/>
              <a:t>var </a:t>
            </a:r>
            <a:r>
              <a:rPr lang="en-US" sz="1600" dirty="0" err="1"/>
              <a:t>appInsights</a:t>
            </a:r>
            <a:r>
              <a:rPr lang="en-US" sz="1600" dirty="0"/>
              <a:t>=</a:t>
            </a:r>
            <a:r>
              <a:rPr lang="en-US" sz="1600" dirty="0" err="1"/>
              <a:t>window.appInsights</a:t>
            </a:r>
            <a:r>
              <a:rPr lang="en-US" sz="1600" dirty="0"/>
              <a:t>||function(a){</a:t>
            </a:r>
          </a:p>
          <a:p>
            <a:r>
              <a:rPr lang="en-US" sz="1600" dirty="0"/>
              <a:t>  function b(a){c[a]=function(){var b=</a:t>
            </a:r>
            <a:r>
              <a:rPr lang="en-US" sz="1600" dirty="0" err="1"/>
              <a:t>arguments;c.queue.push</a:t>
            </a:r>
            <a:r>
              <a:rPr lang="en-US" sz="1600" dirty="0"/>
              <a:t>(function(){c[a].apply(</a:t>
            </a:r>
            <a:r>
              <a:rPr lang="en-US" sz="1600" dirty="0" err="1"/>
              <a:t>c,b</a:t>
            </a:r>
            <a:r>
              <a:rPr lang="en-US" sz="1600" dirty="0"/>
              <a:t>)})}}var c={</a:t>
            </a:r>
            <a:r>
              <a:rPr lang="en-US" sz="1600" dirty="0" err="1"/>
              <a:t>config:a</a:t>
            </a:r>
            <a:r>
              <a:rPr lang="en-US" sz="1600" dirty="0"/>
              <a:t>},d=</a:t>
            </a:r>
            <a:r>
              <a:rPr lang="en-US" sz="1600" dirty="0" err="1"/>
              <a:t>document,e</a:t>
            </a:r>
            <a:r>
              <a:rPr lang="en-US" sz="1600" dirty="0"/>
              <a:t>=</a:t>
            </a:r>
            <a:r>
              <a:rPr lang="en-US" sz="1600" dirty="0" err="1"/>
              <a:t>window;setTimeout</a:t>
            </a:r>
            <a:r>
              <a:rPr lang="en-US" sz="1600" dirty="0"/>
              <a:t>(function(){var b=</a:t>
            </a:r>
            <a:r>
              <a:rPr lang="en-US" sz="1600" dirty="0" err="1"/>
              <a:t>d.createElement</a:t>
            </a:r>
            <a:r>
              <a:rPr lang="en-US" sz="1600" dirty="0"/>
              <a:t>("script");</a:t>
            </a:r>
            <a:r>
              <a:rPr lang="en-US" sz="1600" dirty="0" err="1"/>
              <a:t>b.src</a:t>
            </a:r>
            <a:r>
              <a:rPr lang="en-US" sz="1600" dirty="0"/>
              <a:t>=a.url||"https://az416426.vo.msecnd.net/scripts/a/ai.0.js",d.getElementsByTagName("script")[0].</a:t>
            </a:r>
            <a:r>
              <a:rPr lang="en-US" sz="1600" dirty="0" err="1"/>
              <a:t>parentNode.appendChild</a:t>
            </a:r>
            <a:r>
              <a:rPr lang="en-US" sz="1600" dirty="0"/>
              <a:t>(b)});try{</a:t>
            </a:r>
            <a:r>
              <a:rPr lang="en-US" sz="1600" dirty="0" err="1"/>
              <a:t>c.cookie</a:t>
            </a:r>
            <a:r>
              <a:rPr lang="en-US" sz="1600" dirty="0"/>
              <a:t>=</a:t>
            </a:r>
            <a:r>
              <a:rPr lang="en-US" sz="1600" dirty="0" err="1"/>
              <a:t>d.cookie</a:t>
            </a:r>
            <a:r>
              <a:rPr lang="en-US" sz="1600" dirty="0"/>
              <a:t>}catch(a){}</a:t>
            </a:r>
            <a:r>
              <a:rPr lang="en-US" sz="1600" dirty="0" err="1"/>
              <a:t>c.queue</a:t>
            </a:r>
            <a:r>
              <a:rPr lang="en-US" sz="1600" dirty="0"/>
              <a:t>=[];for(var f=["Event","Exception","Metric","</a:t>
            </a:r>
            <a:r>
              <a:rPr lang="en-US" sz="1600" dirty="0" err="1"/>
              <a:t>PageView</a:t>
            </a:r>
            <a:r>
              <a:rPr lang="en-US" sz="1600" dirty="0"/>
              <a:t>","</a:t>
            </a:r>
            <a:r>
              <a:rPr lang="en-US" sz="1600" dirty="0" err="1"/>
              <a:t>Trace","Dependency</a:t>
            </a:r>
            <a:r>
              <a:rPr lang="en-US" sz="1600" dirty="0"/>
              <a:t>"];</a:t>
            </a:r>
            <a:r>
              <a:rPr lang="en-US" sz="1600" dirty="0" err="1"/>
              <a:t>f.length</a:t>
            </a:r>
            <a:r>
              <a:rPr lang="en-US" sz="1600" dirty="0"/>
              <a:t>;)b("track"+</a:t>
            </a:r>
            <a:r>
              <a:rPr lang="en-US" sz="1600" dirty="0" err="1"/>
              <a:t>f.pop</a:t>
            </a:r>
            <a:r>
              <a:rPr lang="en-US" sz="1600" dirty="0"/>
              <a:t>());if(b("</a:t>
            </a:r>
            <a:r>
              <a:rPr lang="en-US" sz="1600" dirty="0" err="1"/>
              <a:t>setAuthenticatedUserContext</a:t>
            </a:r>
            <a:r>
              <a:rPr lang="en-US" sz="1600" dirty="0"/>
              <a:t>"),b("</a:t>
            </a:r>
            <a:r>
              <a:rPr lang="en-US" sz="1600" dirty="0" err="1"/>
              <a:t>clearAuthenticatedUserContext</a:t>
            </a:r>
            <a:r>
              <a:rPr lang="en-US" sz="1600" dirty="0"/>
              <a:t>"),b("</a:t>
            </a:r>
            <a:r>
              <a:rPr lang="en-US" sz="1600" dirty="0" err="1"/>
              <a:t>startTrackEvent</a:t>
            </a:r>
            <a:r>
              <a:rPr lang="en-US" sz="1600" dirty="0"/>
              <a:t>"),b("</a:t>
            </a:r>
            <a:r>
              <a:rPr lang="en-US" sz="1600" dirty="0" err="1"/>
              <a:t>stopTrackEvent</a:t>
            </a:r>
            <a:r>
              <a:rPr lang="en-US" sz="1600" dirty="0"/>
              <a:t>"),b("</a:t>
            </a:r>
            <a:r>
              <a:rPr lang="en-US" sz="1600" dirty="0" err="1"/>
              <a:t>startTrackPage</a:t>
            </a:r>
            <a:r>
              <a:rPr lang="en-US" sz="1600" dirty="0"/>
              <a:t>"),b("</a:t>
            </a:r>
            <a:r>
              <a:rPr lang="en-US" sz="1600" dirty="0" err="1"/>
              <a:t>stopTrackPage</a:t>
            </a:r>
            <a:r>
              <a:rPr lang="en-US" sz="1600" dirty="0"/>
              <a:t>"),b("flush"),!</a:t>
            </a:r>
            <a:r>
              <a:rPr lang="en-US" sz="1600" dirty="0" err="1"/>
              <a:t>a.disableExceptionTracking</a:t>
            </a:r>
            <a:r>
              <a:rPr lang="en-US" sz="1600" dirty="0"/>
              <a:t>){f="</a:t>
            </a:r>
            <a:r>
              <a:rPr lang="en-US" sz="1600" dirty="0" err="1"/>
              <a:t>onerror</a:t>
            </a:r>
            <a:r>
              <a:rPr lang="en-US" sz="1600" dirty="0"/>
              <a:t>",b("_"+f);var g=e[f];e[f]=function(</a:t>
            </a:r>
            <a:r>
              <a:rPr lang="en-US" sz="1600" dirty="0" err="1"/>
              <a:t>a,b,d,e,h</a:t>
            </a:r>
            <a:r>
              <a:rPr lang="en-US" sz="1600" dirty="0"/>
              <a:t>){var </a:t>
            </a:r>
            <a:r>
              <a:rPr lang="en-US" sz="1600" dirty="0" err="1"/>
              <a:t>i</a:t>
            </a:r>
            <a:r>
              <a:rPr lang="en-US" sz="1600" dirty="0"/>
              <a:t>=g&amp;&amp;g(</a:t>
            </a:r>
            <a:r>
              <a:rPr lang="en-US" sz="1600" dirty="0" err="1"/>
              <a:t>a,b,d,e,h</a:t>
            </a:r>
            <a:r>
              <a:rPr lang="en-US" sz="1600" dirty="0"/>
              <a:t>);return!0!==</a:t>
            </a:r>
            <a:r>
              <a:rPr lang="en-US" sz="1600" dirty="0" err="1"/>
              <a:t>i</a:t>
            </a:r>
            <a:r>
              <a:rPr lang="en-US" sz="1600" dirty="0"/>
              <a:t>&amp;&amp;c["_"+f](</a:t>
            </a:r>
            <a:r>
              <a:rPr lang="en-US" sz="1600" dirty="0" err="1"/>
              <a:t>a,b,d,e,h</a:t>
            </a:r>
            <a:r>
              <a:rPr lang="en-US" sz="1600" dirty="0"/>
              <a:t>),</a:t>
            </a:r>
            <a:r>
              <a:rPr lang="en-US" sz="1600" dirty="0" err="1"/>
              <a:t>i</a:t>
            </a:r>
            <a:r>
              <a:rPr lang="en-US" sz="1600" dirty="0"/>
              <a:t>}}return c</a:t>
            </a:r>
          </a:p>
          <a:p>
            <a:r>
              <a:rPr lang="en-US" sz="1600" dirty="0"/>
              <a:t>  }({</a:t>
            </a:r>
          </a:p>
          <a:p>
            <a:r>
              <a:rPr lang="en-US" sz="1600" dirty="0"/>
              <a:t>      </a:t>
            </a:r>
            <a:r>
              <a:rPr lang="en-US" sz="1600" dirty="0" err="1"/>
              <a:t>instrumentationKey</a:t>
            </a:r>
            <a:r>
              <a:rPr lang="en-US" sz="1600" dirty="0"/>
              <a:t>:"&lt;your instrumentation key&gt;"</a:t>
            </a:r>
          </a:p>
          <a:p>
            <a:r>
              <a:rPr lang="en-US" sz="1600" dirty="0"/>
              <a:t>  });</a:t>
            </a:r>
          </a:p>
          <a:p>
            <a:endParaRPr lang="en-US" sz="1600" dirty="0"/>
          </a:p>
          <a:p>
            <a:r>
              <a:rPr lang="en-US" sz="1600" dirty="0" err="1"/>
              <a:t>window.appInsights</a:t>
            </a:r>
            <a:r>
              <a:rPr lang="en-US" sz="1600" dirty="0"/>
              <a:t>=</a:t>
            </a:r>
            <a:r>
              <a:rPr lang="en-US" sz="1600" dirty="0" err="1"/>
              <a:t>appInsights,appInsights.queue</a:t>
            </a:r>
            <a:r>
              <a:rPr lang="en-US" sz="1600" dirty="0"/>
              <a:t>&amp;&amp;0===</a:t>
            </a:r>
            <a:r>
              <a:rPr lang="en-US" sz="1600" dirty="0" err="1"/>
              <a:t>appInsights.queue.length</a:t>
            </a:r>
            <a:r>
              <a:rPr lang="en-US" sz="1600" dirty="0"/>
              <a:t>&amp;&amp;</a:t>
            </a:r>
            <a:r>
              <a:rPr lang="en-US" sz="1600" dirty="0" err="1"/>
              <a:t>appInsights.trackPageView</a:t>
            </a:r>
            <a:r>
              <a:rPr lang="en-US" sz="1600" dirty="0"/>
              <a:t>();</a:t>
            </a:r>
          </a:p>
          <a:p>
            <a:r>
              <a:rPr lang="en-US" sz="1600" dirty="0"/>
              <a:t>&lt;/script&gt;</a:t>
            </a:r>
          </a:p>
        </p:txBody>
      </p:sp>
    </p:spTree>
    <p:extLst>
      <p:ext uri="{BB962C8B-B14F-4D97-AF65-F5344CB8AC3E}">
        <p14:creationId xmlns:p14="http://schemas.microsoft.com/office/powerpoint/2010/main" val="26688485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 pages - config</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a:xfrm>
            <a:off x="588263" y="1436688"/>
            <a:ext cx="11270714" cy="4265783"/>
          </a:xfrm>
        </p:spPr>
        <p:txBody>
          <a:bodyPr wrap="none"/>
          <a:lstStyle/>
          <a:p>
            <a:r>
              <a:rPr lang="en-US" sz="1800" dirty="0"/>
              <a:t>// Send telemetry immediately without batching.</a:t>
            </a:r>
          </a:p>
          <a:p>
            <a:r>
              <a:rPr lang="en-US" sz="1800" dirty="0"/>
              <a:t>// Remember to remove this when no longer required, as it can affect browser performance.</a:t>
            </a:r>
          </a:p>
          <a:p>
            <a:r>
              <a:rPr lang="en-US" sz="1800" dirty="0" err="1"/>
              <a:t>enableDebug</a:t>
            </a:r>
            <a:r>
              <a:rPr lang="en-US" sz="1800" dirty="0"/>
              <a:t>: </a:t>
            </a:r>
            <a:r>
              <a:rPr lang="en-US" sz="1800" dirty="0" err="1"/>
              <a:t>boolean</a:t>
            </a:r>
            <a:r>
              <a:rPr lang="en-US" sz="1800" dirty="0"/>
              <a:t>,</a:t>
            </a:r>
          </a:p>
          <a:p>
            <a:r>
              <a:rPr lang="en-US" sz="1800" dirty="0"/>
              <a:t>// Don't log browser exceptions.</a:t>
            </a:r>
          </a:p>
          <a:p>
            <a:r>
              <a:rPr lang="en-US" sz="1800" dirty="0" err="1"/>
              <a:t>disableExceptionTracking</a:t>
            </a:r>
            <a:r>
              <a:rPr lang="en-US" sz="1800" dirty="0"/>
              <a:t>: </a:t>
            </a:r>
            <a:r>
              <a:rPr lang="en-US" sz="1800" dirty="0" err="1"/>
              <a:t>boolean</a:t>
            </a:r>
            <a:r>
              <a:rPr lang="en-US" sz="1800" dirty="0"/>
              <a:t>,</a:t>
            </a:r>
          </a:p>
          <a:p>
            <a:r>
              <a:rPr lang="en-US" sz="1800" dirty="0"/>
              <a:t>// Don't log ajax calls.</a:t>
            </a:r>
          </a:p>
          <a:p>
            <a:r>
              <a:rPr lang="en-US" sz="1800" dirty="0" err="1"/>
              <a:t>disableAjaxTracking</a:t>
            </a:r>
            <a:r>
              <a:rPr lang="en-US" sz="1800" dirty="0"/>
              <a:t>: </a:t>
            </a:r>
            <a:r>
              <a:rPr lang="en-US" sz="1800" dirty="0" err="1"/>
              <a:t>boolean</a:t>
            </a:r>
            <a:r>
              <a:rPr lang="en-US" sz="1800" dirty="0"/>
              <a:t>,</a:t>
            </a:r>
          </a:p>
          <a:p>
            <a:r>
              <a:rPr lang="en-US" sz="1800" dirty="0"/>
              <a:t>// Limit number of Ajax calls logged, to reduce traffic.</a:t>
            </a:r>
          </a:p>
          <a:p>
            <a:r>
              <a:rPr lang="en-US" sz="1800" dirty="0" err="1"/>
              <a:t>maxAjaxCallsPerView</a:t>
            </a:r>
            <a:r>
              <a:rPr lang="en-US" sz="1800" dirty="0"/>
              <a:t>: 10, // default is 500</a:t>
            </a:r>
          </a:p>
          <a:p>
            <a:r>
              <a:rPr lang="en-US" sz="1800" dirty="0"/>
              <a:t>// Time page load up to execution of first </a:t>
            </a:r>
            <a:r>
              <a:rPr lang="en-US" sz="1800" dirty="0" err="1"/>
              <a:t>trackPageView</a:t>
            </a:r>
            <a:r>
              <a:rPr lang="en-US" sz="1800" dirty="0"/>
              <a:t>().</a:t>
            </a:r>
          </a:p>
          <a:p>
            <a:r>
              <a:rPr lang="en-US" sz="1800" dirty="0" err="1"/>
              <a:t>overridePageViewDuration</a:t>
            </a:r>
            <a:r>
              <a:rPr lang="en-US" sz="1800" dirty="0"/>
              <a:t>: </a:t>
            </a:r>
            <a:r>
              <a:rPr lang="en-US" sz="1800" dirty="0" err="1"/>
              <a:t>boolean</a:t>
            </a:r>
            <a:r>
              <a:rPr lang="en-US" sz="1800" dirty="0"/>
              <a:t>,</a:t>
            </a:r>
          </a:p>
          <a:p>
            <a:r>
              <a:rPr lang="en-US" sz="1800" dirty="0"/>
              <a:t>// Set dynamically for an authenticated user.</a:t>
            </a:r>
          </a:p>
          <a:p>
            <a:r>
              <a:rPr lang="en-US" sz="1800" dirty="0" err="1"/>
              <a:t>accountId</a:t>
            </a:r>
            <a:r>
              <a:rPr lang="en-US" sz="1800" dirty="0"/>
              <a:t>: string,</a:t>
            </a:r>
          </a:p>
        </p:txBody>
      </p:sp>
    </p:spTree>
    <p:extLst>
      <p:ext uri="{BB962C8B-B14F-4D97-AF65-F5344CB8AC3E}">
        <p14:creationId xmlns:p14="http://schemas.microsoft.com/office/powerpoint/2010/main" val="36253510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EB92-0D30-40FB-A9CE-E72BD7E8D2C3}"/>
              </a:ext>
            </a:extLst>
          </p:cNvPr>
          <p:cNvSpPr>
            <a:spLocks noGrp="1"/>
          </p:cNvSpPr>
          <p:nvPr>
            <p:ph type="title"/>
          </p:nvPr>
        </p:nvSpPr>
        <p:spPr>
          <a:xfrm>
            <a:off x="588263" y="457200"/>
            <a:ext cx="11018520" cy="553998"/>
          </a:xfrm>
        </p:spPr>
        <p:txBody>
          <a:bodyPr/>
          <a:lstStyle/>
          <a:p>
            <a:r>
              <a:rPr lang="en-US" dirty="0"/>
              <a:t>Application Insights for console applications</a:t>
            </a:r>
          </a:p>
        </p:txBody>
      </p:sp>
      <p:sp>
        <p:nvSpPr>
          <p:cNvPr id="3" name="Text Placeholder 2">
            <a:extLst>
              <a:ext uri="{FF2B5EF4-FFF2-40B4-BE49-F238E27FC236}">
                <a16:creationId xmlns:a16="http://schemas.microsoft.com/office/drawing/2014/main" id="{F59DF53A-F7BB-4E35-8480-ECD68BB551D7}"/>
              </a:ext>
            </a:extLst>
          </p:cNvPr>
          <p:cNvSpPr>
            <a:spLocks noGrp="1"/>
          </p:cNvSpPr>
          <p:nvPr>
            <p:ph type="body" sz="quarter" idx="10"/>
          </p:nvPr>
        </p:nvSpPr>
        <p:spPr>
          <a:xfrm>
            <a:off x="584200" y="1435497"/>
            <a:ext cx="11018520" cy="3003899"/>
          </a:xfrm>
        </p:spPr>
        <p:txBody>
          <a:bodyPr/>
          <a:lstStyle/>
          <a:p>
            <a:r>
              <a:rPr lang="en-US" dirty="0">
                <a:latin typeface="+mn-lt"/>
              </a:rPr>
              <a:t>Install latest </a:t>
            </a:r>
            <a:r>
              <a:rPr lang="en-US" b="1" dirty="0" err="1">
                <a:latin typeface="+mn-lt"/>
              </a:rPr>
              <a:t>Microsoft.ApplicationInsights</a:t>
            </a:r>
            <a:r>
              <a:rPr lang="en-US" b="1" dirty="0">
                <a:latin typeface="+mn-lt"/>
              </a:rPr>
              <a:t> </a:t>
            </a:r>
            <a:r>
              <a:rPr lang="en-US" dirty="0">
                <a:latin typeface="+mn-lt"/>
              </a:rPr>
              <a:t>NuGet package</a:t>
            </a:r>
          </a:p>
          <a:p>
            <a:r>
              <a:rPr lang="en-US" dirty="0">
                <a:latin typeface="+mn-lt"/>
              </a:rPr>
              <a:t>Install latest </a:t>
            </a:r>
            <a:r>
              <a:rPr lang="en-US" b="1" dirty="0" err="1">
                <a:latin typeface="+mn-lt"/>
              </a:rPr>
              <a:t>Microsoft.ApplicationInsights.DependencyCollector</a:t>
            </a:r>
            <a:r>
              <a:rPr lang="en-US" b="1" dirty="0">
                <a:latin typeface="+mn-lt"/>
              </a:rPr>
              <a:t> </a:t>
            </a:r>
            <a:r>
              <a:rPr lang="en-US" dirty="0">
                <a:latin typeface="+mn-lt"/>
              </a:rPr>
              <a:t>NuGet package</a:t>
            </a:r>
          </a:p>
          <a:p>
            <a:r>
              <a:rPr lang="en-US" dirty="0">
                <a:latin typeface="+mn-lt"/>
              </a:rPr>
              <a:t>Set the instrumentation key</a:t>
            </a:r>
          </a:p>
          <a:p>
            <a:pPr lvl="1"/>
            <a:r>
              <a:rPr lang="en-US" dirty="0"/>
              <a:t>By using the static </a:t>
            </a:r>
            <a:r>
              <a:rPr lang="en-US" b="1" dirty="0" err="1"/>
              <a:t>TelemetryConfiguration.Active.InstrumentationKey</a:t>
            </a:r>
            <a:r>
              <a:rPr lang="en-US" dirty="0"/>
              <a:t> property</a:t>
            </a:r>
          </a:p>
          <a:p>
            <a:pPr lvl="1"/>
            <a:r>
              <a:rPr lang="en-US" dirty="0"/>
              <a:t>By using the </a:t>
            </a:r>
            <a:r>
              <a:rPr lang="en-US" b="1" dirty="0"/>
              <a:t>APPINSIGHTS_INSTRUMENTATIONKEY </a:t>
            </a:r>
            <a:r>
              <a:rPr lang="en-US" dirty="0"/>
              <a:t>environment variables</a:t>
            </a:r>
          </a:p>
          <a:p>
            <a:pPr lvl="1"/>
            <a:r>
              <a:rPr lang="en-US" dirty="0"/>
              <a:t>By using the </a:t>
            </a:r>
            <a:r>
              <a:rPr lang="en-US" b="1" dirty="0" err="1"/>
              <a:t>ApplicationInsights.config</a:t>
            </a:r>
            <a:r>
              <a:rPr lang="en-US" b="1" dirty="0"/>
              <a:t> </a:t>
            </a:r>
            <a:r>
              <a:rPr lang="en-US" dirty="0"/>
              <a:t>file</a:t>
            </a:r>
          </a:p>
        </p:txBody>
      </p:sp>
    </p:spTree>
    <p:extLst>
      <p:ext uri="{BB962C8B-B14F-4D97-AF65-F5344CB8AC3E}">
        <p14:creationId xmlns:p14="http://schemas.microsoft.com/office/powerpoint/2010/main" val="17486489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config</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941796"/>
          </a:xfrm>
        </p:spPr>
        <p:txBody>
          <a:bodyPr/>
          <a:lstStyle/>
          <a:p>
            <a:r>
              <a:rPr lang="en-US" sz="1800" dirty="0" err="1"/>
              <a:t>TelemetryConfiguration.Active.InstrumentationKey</a:t>
            </a:r>
            <a:r>
              <a:rPr lang="en-US" sz="1800" dirty="0"/>
              <a:t> = " *your key* ";</a:t>
            </a:r>
          </a:p>
          <a:p>
            <a:r>
              <a:rPr lang="en-US" sz="1800" dirty="0"/>
              <a:t>var </a:t>
            </a:r>
            <a:r>
              <a:rPr lang="en-US" sz="1800" dirty="0" err="1"/>
              <a:t>telemetryClient</a:t>
            </a:r>
            <a:r>
              <a:rPr lang="en-US" sz="1800" dirty="0"/>
              <a:t> = new </a:t>
            </a:r>
            <a:r>
              <a:rPr lang="en-US" sz="1800" dirty="0" err="1"/>
              <a:t>TelemetryClient</a:t>
            </a:r>
            <a:r>
              <a:rPr lang="en-US" sz="1800" dirty="0"/>
              <a:t>();</a:t>
            </a:r>
          </a:p>
          <a:p>
            <a:r>
              <a:rPr lang="en-US" sz="1800" dirty="0" err="1"/>
              <a:t>telemetryClient.TrackTrace</a:t>
            </a:r>
            <a:r>
              <a:rPr lang="en-US" sz="1800" dirty="0"/>
              <a:t>("Hello World!");</a:t>
            </a:r>
          </a:p>
        </p:txBody>
      </p:sp>
    </p:spTree>
    <p:extLst>
      <p:ext uri="{BB962C8B-B14F-4D97-AF65-F5344CB8AC3E}">
        <p14:creationId xmlns:p14="http://schemas.microsoft.com/office/powerpoint/2010/main" val="22114535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files</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492990"/>
          </a:xfrm>
        </p:spPr>
        <p:txBody>
          <a:bodyPr/>
          <a:lstStyle/>
          <a:p>
            <a:r>
              <a:rPr lang="en-US" sz="1800" dirty="0"/>
              <a:t>// Reads </a:t>
            </a:r>
            <a:r>
              <a:rPr lang="en-US" sz="1800" dirty="0" err="1"/>
              <a:t>ApplicationInsights.config</a:t>
            </a:r>
            <a:r>
              <a:rPr lang="en-US" sz="1800" dirty="0"/>
              <a:t> file if present</a:t>
            </a:r>
          </a:p>
          <a:p>
            <a:r>
              <a:rPr lang="en-US" sz="1800" dirty="0" err="1"/>
              <a:t>TelemetryConfiguration</a:t>
            </a:r>
            <a:r>
              <a:rPr lang="en-US" sz="1800" dirty="0"/>
              <a:t> config = </a:t>
            </a:r>
            <a:r>
              <a:rPr lang="en-US" sz="1800" dirty="0" err="1"/>
              <a:t>TelemetryConfiguration.Active</a:t>
            </a:r>
            <a:r>
              <a:rPr lang="en-US" sz="1800" dirty="0"/>
              <a:t>;</a:t>
            </a:r>
          </a:p>
          <a:p>
            <a:endParaRPr lang="en-US" sz="1800" dirty="0"/>
          </a:p>
          <a:p>
            <a:r>
              <a:rPr lang="en-US" sz="1800" dirty="0"/>
              <a:t>using System.IO;</a:t>
            </a:r>
          </a:p>
          <a:p>
            <a:r>
              <a:rPr lang="en-US" sz="1800" dirty="0" err="1"/>
              <a:t>TelemetryConfiguration</a:t>
            </a:r>
            <a:r>
              <a:rPr lang="en-US" sz="1800" dirty="0"/>
              <a:t> configuration = </a:t>
            </a:r>
            <a:r>
              <a:rPr lang="en-US" sz="1800" dirty="0" err="1"/>
              <a:t>TelemetryConfiguration.CreateFromConfiguration</a:t>
            </a:r>
            <a:r>
              <a:rPr lang="en-US" sz="1800" dirty="0"/>
              <a:t>(</a:t>
            </a:r>
            <a:r>
              <a:rPr lang="en-US" sz="1800" dirty="0" err="1"/>
              <a:t>File.ReadAllText</a:t>
            </a:r>
            <a:r>
              <a:rPr lang="en-US" sz="1800" dirty="0"/>
              <a:t>("C:\\ApplicationInsights.config"));</a:t>
            </a:r>
          </a:p>
          <a:p>
            <a:r>
              <a:rPr lang="en-US" sz="1800" dirty="0"/>
              <a:t>var </a:t>
            </a:r>
            <a:r>
              <a:rPr lang="en-US" sz="1800" dirty="0" err="1"/>
              <a:t>telemetryClient</a:t>
            </a:r>
            <a:r>
              <a:rPr lang="en-US" sz="1800" dirty="0"/>
              <a:t> = new </a:t>
            </a:r>
            <a:r>
              <a:rPr lang="en-US" sz="1800" dirty="0" err="1"/>
              <a:t>TelemetryClient</a:t>
            </a:r>
            <a:r>
              <a:rPr lang="en-US" sz="1800" dirty="0"/>
              <a:t>(configuration);</a:t>
            </a:r>
          </a:p>
        </p:txBody>
      </p:sp>
    </p:spTree>
    <p:extLst>
      <p:ext uri="{BB962C8B-B14F-4D97-AF65-F5344CB8AC3E}">
        <p14:creationId xmlns:p14="http://schemas.microsoft.com/office/powerpoint/2010/main" val="254814573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3570</Words>
  <Application>Microsoft Office PowerPoint</Application>
  <PresentationFormat>Widescreen</PresentationFormat>
  <Paragraphs>387</Paragraphs>
  <Slides>27</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AZ-203.5 Module 03: Instrument solutions to support monitoring and logging</vt:lpstr>
      <vt:lpstr>Topics</vt:lpstr>
      <vt:lpstr>Lesson 01: Configure instrumentation in an app or service</vt:lpstr>
      <vt:lpstr>Application Insights for webpages</vt:lpstr>
      <vt:lpstr>Application Insights for webpages - code</vt:lpstr>
      <vt:lpstr>Application Insights for web pages - config</vt:lpstr>
      <vt:lpstr>Application Insights for console applications</vt:lpstr>
      <vt:lpstr>Application Insights for console applications - config</vt:lpstr>
      <vt:lpstr>Application Insights for console applications - files</vt:lpstr>
      <vt:lpstr>Application Insights for console applications - code</vt:lpstr>
      <vt:lpstr>Application Insights for desktop apps</vt:lpstr>
      <vt:lpstr>Application Insights for desktop apps - code</vt:lpstr>
      <vt:lpstr>Application Insights platforms</vt:lpstr>
      <vt:lpstr>Other monitoring tools</vt:lpstr>
      <vt:lpstr>Other monitoring tools (continued)</vt:lpstr>
      <vt:lpstr>Lesson 02: Analyze and troubleshoot solutions by using Azure Monitor</vt:lpstr>
      <vt:lpstr>Application Map</vt:lpstr>
      <vt:lpstr>Components</vt:lpstr>
      <vt:lpstr>Application Map - code</vt:lpstr>
      <vt:lpstr>Application Map - configuration</vt:lpstr>
      <vt:lpstr>Demo: Creating a custom dashboard</vt:lpstr>
      <vt:lpstr>View activity logs to audit actions on resources </vt:lpstr>
      <vt:lpstr>Auditing in code</vt:lpstr>
      <vt:lpstr>Auditing in code – retrieve specific operation</vt:lpstr>
      <vt:lpstr>Monitor availability and responsiveness of a website</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2019-03-12T18:39:53Z</dcterms:modified>
</cp:coreProperties>
</file>