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29"/>
  </p:notesMasterIdLst>
  <p:handoutMasterIdLst>
    <p:handoutMasterId r:id="rId30"/>
  </p:handoutMasterIdLst>
  <p:sldIdLst>
    <p:sldId id="1719" r:id="rId3"/>
    <p:sldId id="1892" r:id="rId4"/>
    <p:sldId id="1888" r:id="rId5"/>
    <p:sldId id="1879" r:id="rId6"/>
    <p:sldId id="1895" r:id="rId7"/>
    <p:sldId id="1905" r:id="rId8"/>
    <p:sldId id="1881" r:id="rId9"/>
    <p:sldId id="1949" r:id="rId10"/>
    <p:sldId id="1890" r:id="rId11"/>
    <p:sldId id="1907" r:id="rId12"/>
    <p:sldId id="1908" r:id="rId13"/>
    <p:sldId id="1913" r:id="rId14"/>
    <p:sldId id="1950" r:id="rId15"/>
    <p:sldId id="1891" r:id="rId16"/>
    <p:sldId id="1883" r:id="rId17"/>
    <p:sldId id="1921" r:id="rId18"/>
    <p:sldId id="1951" r:id="rId19"/>
    <p:sldId id="1912" r:id="rId20"/>
    <p:sldId id="1915" r:id="rId21"/>
    <p:sldId id="1916" r:id="rId22"/>
    <p:sldId id="1917" r:id="rId23"/>
    <p:sldId id="1918" r:id="rId24"/>
    <p:sldId id="1919" r:id="rId25"/>
    <p:sldId id="1920" r:id="rId26"/>
    <p:sldId id="1893" r:id="rId27"/>
    <p:sldId id="1886"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PI Management" id="{2E675DD4-771C-422F-8A39-69BEC512AEEE}">
          <p14:sldIdLst>
            <p14:sldId id="1888"/>
            <p14:sldId id="1879"/>
            <p14:sldId id="1895"/>
            <p14:sldId id="1905"/>
            <p14:sldId id="1881"/>
            <p14:sldId id="1949"/>
          </p14:sldIdLst>
        </p14:section>
        <p14:section name="Lesson 02: Securing APIs" id="{232A6C67-0603-4144-901A-DDF31D00D39F}">
          <p14:sldIdLst>
            <p14:sldId id="1890"/>
            <p14:sldId id="1907"/>
            <p14:sldId id="1908"/>
            <p14:sldId id="1913"/>
            <p14:sldId id="1950"/>
          </p14:sldIdLst>
        </p14:section>
        <p14:section name="Lesson 03: Defining API Policies" id="{A8EE0CEB-6F4C-4802-9D0F-BC077C4116C9}">
          <p14:sldIdLst>
            <p14:sldId id="1891"/>
            <p14:sldId id="1883"/>
            <p14:sldId id="1921"/>
            <p14:sldId id="1951"/>
            <p14:sldId id="1912"/>
            <p14:sldId id="1915"/>
            <p14:sldId id="1916"/>
            <p14:sldId id="1917"/>
            <p14:sldId id="1918"/>
            <p14:sldId id="1919"/>
            <p14:sldId id="1920"/>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BCF2"/>
    <a:srgbClr val="008272"/>
    <a:srgbClr val="0078D4"/>
    <a:srgbClr val="5C2D91"/>
    <a:srgbClr val="00188F"/>
    <a:srgbClr val="1A1A1A"/>
    <a:srgbClr val="FFFFFF"/>
    <a:srgbClr val="40CDF5"/>
    <a:srgbClr val="405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BBF0AB-9D66-4235-883B-2D7706FBC5CA}" v="59" dt="2019-02-20T19:31:46.6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89479" autoAdjust="0"/>
  </p:normalViewPr>
  <p:slideViewPr>
    <p:cSldViewPr snapToGrid="0">
      <p:cViewPr>
        <p:scale>
          <a:sx n="100" d="100"/>
          <a:sy n="100" d="100"/>
        </p:scale>
        <p:origin x="768" y="28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6274"/>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11:47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11:42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API Management</a:t>
            </a:r>
          </a:p>
          <a:p>
            <a:pPr marL="171450" indent="-171450">
              <a:buFontTx/>
              <a:buChar char="-"/>
            </a:pPr>
            <a:r>
              <a:rPr lang="en-US" dirty="0"/>
              <a:t>Securing APIs</a:t>
            </a:r>
          </a:p>
          <a:p>
            <a:pPr marL="171450" indent="-171450">
              <a:buFontTx/>
              <a:buChar char="-"/>
            </a:pPr>
            <a:r>
              <a:rPr lang="en-US" dirty="0"/>
              <a:t>Defining API Policies</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11:42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you publish APIs through API Management, it's easy and common to secure access to those APIs by using subscription keys. Developers who need to consume the published APIs must include a valid subscription key in HTTP requests when they make calls to those APIs. Otherwise, the calls are rejected immediately by the API Management gateway. They aren't forwarded to the back-end services.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get a subscription key for accessing APIs, a subscription is required. A subscription is essentially a named container for a pair of subscription keys. Developers who need to consume the published APIs can get subscriptions. And they don't need approval from API publishers. API publishers can also create subscriptions directly for API consumers.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Traditionally, subscriptions in API Management were always associated with a single API product scope. Developers found the list of products on the Developer portal. Then they'd submit subscription requests for the products they wanted to use. After a subscription request is approved, either automatically or by API publishers, the developer can use the keys in it to access all APIs in the product.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434221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Management provides the capability to secure access to APIs (that is, client to API Management) by using client certificates. Currently, you can check the thumbprint of a client certificate against a desired value. You can also check the thumbprint against existing certificates uploaded to API Management.</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the expiration date</a:t>
            </a:r>
          </a:p>
          <a:p>
            <a:r>
              <a:rPr lang="en-US" sz="882" b="0" i="0" kern="1200" dirty="0">
                <a:solidFill>
                  <a:schemeClr val="tx1"/>
                </a:solidFill>
                <a:effectLst/>
                <a:latin typeface="Segoe UI Light" pitchFamily="34" charset="0"/>
                <a:ea typeface="+mn-ea"/>
                <a:cs typeface="+mn-cs"/>
              </a:rPr>
              <a:t>Policies can be configured to check if the certificate is expired.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the issuer and subject</a:t>
            </a:r>
          </a:p>
          <a:p>
            <a:r>
              <a:rPr lang="en-US" sz="882" b="0" i="0" kern="1200" dirty="0">
                <a:solidFill>
                  <a:schemeClr val="tx1"/>
                </a:solidFill>
                <a:effectLst/>
                <a:latin typeface="Segoe UI Light" pitchFamily="34" charset="0"/>
                <a:ea typeface="+mn-ea"/>
                <a:cs typeface="+mn-cs"/>
              </a:rPr>
              <a:t>Policies can be configured to check the issuer and subject of a client certificate.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429444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Management provides the capability to secure access to APIs (that is, client to API Management) by using client certificates. Currently, you can check the thumbprint of a client certificate against a desired value. You can also check the thumbprint against existing certificates uploaded to API Management.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the thumbprint</a:t>
            </a:r>
          </a:p>
          <a:p>
            <a:r>
              <a:rPr lang="en-US" sz="882" b="0" i="0" kern="1200" dirty="0">
                <a:solidFill>
                  <a:schemeClr val="tx1"/>
                </a:solidFill>
                <a:effectLst/>
                <a:latin typeface="Segoe UI Light" pitchFamily="34" charset="0"/>
                <a:ea typeface="+mn-ea"/>
                <a:cs typeface="+mn-cs"/>
              </a:rPr>
              <a:t>Policies can be configured to check the thumbprint of a client certificate.</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a thumbprint against certificates uploaded to API Management</a:t>
            </a:r>
          </a:p>
          <a:p>
            <a:r>
              <a:rPr lang="en-US" sz="882" b="0" i="0" kern="1200" dirty="0">
                <a:solidFill>
                  <a:schemeClr val="tx1"/>
                </a:solidFill>
                <a:effectLst/>
                <a:latin typeface="Segoe UI Light" pitchFamily="34" charset="0"/>
                <a:ea typeface="+mn-ea"/>
                <a:cs typeface="+mn-cs"/>
              </a:rPr>
              <a:t>Policies can be configured to check the thumbprint of a client certificate against certificates uploaded to API Management.</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545533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Enable security for an Azure API Management API</a:t>
            </a:r>
          </a:p>
          <a:p>
            <a:pPr marL="171450" indent="-171450">
              <a:buFont typeface="Arial" panose="020B0604020202020204" pitchFamily="34" charset="0"/>
              <a:buChar char="•"/>
            </a:pPr>
            <a:r>
              <a:rPr lang="en-US" dirty="0"/>
              <a:t>Create a user in Azure AD and use OAuth 2.0 to validate against the API using the new user </a:t>
            </a:r>
          </a:p>
        </p:txBody>
      </p:sp>
      <p:sp>
        <p:nvSpPr>
          <p:cNvPr id="4" name="Slide Number Placeholder 3"/>
          <p:cNvSpPr>
            <a:spLocks noGrp="1"/>
          </p:cNvSpPr>
          <p:nvPr>
            <p:ph type="sldNum" sz="quarter" idx="5"/>
          </p:nvPr>
        </p:nvSpPr>
        <p:spPr/>
        <p:txBody>
          <a:bodyPr/>
          <a:lstStyle/>
          <a:p>
            <a:fld id="{C36DE848-917B-4977-8FFB-D5973E30E536}" type="slidenum">
              <a:rPr lang="en-US" smtClean="0"/>
              <a:t>13</a:t>
            </a:fld>
            <a:endParaRPr lang="en-US"/>
          </a:p>
        </p:txBody>
      </p:sp>
    </p:spTree>
    <p:extLst>
      <p:ext uri="{BB962C8B-B14F-4D97-AF65-F5344CB8AC3E}">
        <p14:creationId xmlns:p14="http://schemas.microsoft.com/office/powerpoint/2010/main" val="3587873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Policies</a:t>
            </a:r>
          </a:p>
          <a:p>
            <a:pPr marL="171450" indent="-171450">
              <a:buFontTx/>
              <a:buChar char="-"/>
            </a:pPr>
            <a:r>
              <a:rPr lang="en-US" baseline="0" dirty="0"/>
              <a:t>Editing policies</a:t>
            </a:r>
          </a:p>
          <a:p>
            <a:pPr marL="171450" indent="-171450">
              <a:buFontTx/>
              <a:buChar char="-"/>
            </a:pPr>
            <a:r>
              <a:rPr lang="en-US" baseline="0" dirty="0"/>
              <a:t>Advanced policy scenarios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799286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Azure API Management (APIM), policies are a powerful capability of the system that allow the publisher to change the behavior of the API through configuration. Policies are a collection of Statements that are executed sequentially on the request or response of an API. Popular Statements include format conversion from XML to JSON and call rate limiting to restrict the amount of incoming calls from a developer. Many more policies are available out of the box.</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386468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policy definition is an XML document that describes a sequence of inbound and outbound statements. The XML can be edited directly in the definition window. You can also select a predefined policy from the list that is provided to the right of the policy window. The statements applicable to the current scope are enabled and highlighted. Selecting an enabled statement adds the appropriate XML at the location of the cursor in the definition view.</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144190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In this demo you will configure the content and scope of a new inbound and outbound policy.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inbound and outbound policy for an API endpoint</a:t>
            </a:r>
          </a:p>
          <a:p>
            <a:pPr marL="171450" indent="-171450">
              <a:buFont typeface="Arial" panose="020B0604020202020204" pitchFamily="34" charset="0"/>
              <a:buChar char="•"/>
            </a:pPr>
            <a:r>
              <a:rPr lang="en-US" dirty="0"/>
              <a:t>Create an API-level policy and observe how it is propagated down to endpoints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941538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choose</a:t>
            </a:r>
            <a:r>
              <a:rPr lang="en-US" dirty="0"/>
              <a:t> policy applies enclosed policy statements based on the outcome of evaluation of Boolean expressions, similar to an if-then-else or a switch construct in a programming language.</a:t>
            </a:r>
          </a:p>
          <a:p>
            <a:endParaRPr lang="en-US" dirty="0"/>
          </a:p>
          <a:p>
            <a:r>
              <a:rPr lang="en-US" dirty="0"/>
              <a:t>The control flow policy must contain at least one &lt;when/&gt; element. The &lt;otherwise/&gt; element is optional. Conditions in &lt;when/&gt; elements are evaluated in order of their appearance within the policy. Policy statement(s) enclosed within the first &lt;when/&gt; element with condition attribute equals true will be applied. Policies enclosed within the &lt;otherwise/&gt; element, if present, will be applied if all of the &lt;when/&gt; element condition attributes are false.</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867084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forward-request policy forwards the incoming request to the back-end service specified in the request context. The back-end service URL is specified in the API settings and can be changed by using the </a:t>
            </a:r>
            <a:r>
              <a:rPr lang="en-US" i="1" dirty="0"/>
              <a:t>set backend service </a:t>
            </a:r>
            <a:r>
              <a:rPr lang="en-US" dirty="0"/>
              <a:t>policy.</a:t>
            </a:r>
          </a:p>
          <a:p>
            <a:endParaRPr lang="en-US" dirty="0"/>
          </a:p>
          <a:p>
            <a:r>
              <a:rPr lang="en-US" dirty="0"/>
              <a:t>Removing this policy results in the request not being forwarded to the back-end service and the policies in the outbound section are evaluated immediately upon the successful completion of the policies in the inbound section.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951265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a:t>
            </a:r>
            <a:r>
              <a:rPr lang="en-US" sz="882" b="0" i="1" kern="1200" dirty="0">
                <a:solidFill>
                  <a:schemeClr val="tx1"/>
                </a:solidFill>
                <a:effectLst/>
                <a:latin typeface="Segoe UI Light" pitchFamily="34" charset="0"/>
                <a:ea typeface="+mn-ea"/>
                <a:cs typeface="+mn-cs"/>
              </a:rPr>
              <a:t> limit-concurrency</a:t>
            </a:r>
            <a:r>
              <a:rPr lang="en-US" sz="882" b="0" i="0" kern="1200" dirty="0">
                <a:solidFill>
                  <a:schemeClr val="tx1"/>
                </a:solidFill>
                <a:effectLst/>
                <a:latin typeface="Segoe UI Light" pitchFamily="34" charset="0"/>
                <a:ea typeface="+mn-ea"/>
                <a:cs typeface="+mn-cs"/>
              </a:rPr>
              <a:t> policy prevents enclosed policies from executing by more than the specified number of requests at any time. Upon exceeding that number, new requests will fail immediately with a </a:t>
            </a:r>
            <a:r>
              <a:rPr lang="en-US" sz="882" b="0" i="1" kern="1200" dirty="0">
                <a:solidFill>
                  <a:schemeClr val="tx1"/>
                </a:solidFill>
                <a:effectLst/>
                <a:latin typeface="Segoe UI Light" pitchFamily="34" charset="0"/>
                <a:ea typeface="+mn-ea"/>
                <a:cs typeface="+mn-cs"/>
              </a:rPr>
              <a:t>429 Too Many Requests</a:t>
            </a:r>
            <a:r>
              <a:rPr lang="en-US" sz="882" b="0" i="0" kern="1200" dirty="0">
                <a:solidFill>
                  <a:schemeClr val="tx1"/>
                </a:solidFill>
                <a:effectLst/>
                <a:latin typeface="Segoe UI Light" pitchFamily="34" charset="0"/>
                <a:ea typeface="+mn-ea"/>
                <a:cs typeface="+mn-cs"/>
              </a:rPr>
              <a:t> status code.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098895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a:t>
            </a:r>
            <a:r>
              <a:rPr lang="en-US" b="0" i="1" dirty="0"/>
              <a:t>log-to-</a:t>
            </a:r>
            <a:r>
              <a:rPr lang="en-US" b="0" i="1" dirty="0" err="1"/>
              <a:t>eventhub</a:t>
            </a:r>
            <a:r>
              <a:rPr lang="en-US" b="0" i="1" dirty="0"/>
              <a:t> </a:t>
            </a:r>
            <a:r>
              <a:rPr lang="en-US" dirty="0"/>
              <a:t>policy sends messages in the specified format to an Event Hub defined by a Logger entity. As its name implies, the policy is used for saving selected request or response context information for online or offline analysis.</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4017623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mock response</a:t>
            </a:r>
            <a:r>
              <a:rPr lang="en-US" dirty="0"/>
              <a:t> policy, as the name implies, is used to mock APIs and operations. It aborts normal pipeline execution and returns a mocked response to the caller. The policy always tries to return responses of highest fidelity. It prefers response content examples, whenever available. It generates sample responses from schemas, when schemas are provided and examples are not. If neither examples or schemas are found, responses with no content are returned.</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772280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a:t>
            </a:r>
            <a:r>
              <a:rPr lang="en-US" sz="882" b="0" i="1" kern="1200" dirty="0">
                <a:solidFill>
                  <a:schemeClr val="tx1"/>
                </a:solidFill>
                <a:effectLst/>
                <a:latin typeface="Segoe UI Light" pitchFamily="34" charset="0"/>
                <a:ea typeface="+mn-ea"/>
                <a:cs typeface="+mn-cs"/>
              </a:rPr>
              <a:t> retry </a:t>
            </a:r>
            <a:r>
              <a:rPr lang="en-US" sz="882" b="0" i="0" kern="1200" dirty="0">
                <a:solidFill>
                  <a:schemeClr val="tx1"/>
                </a:solidFill>
                <a:effectLst/>
                <a:latin typeface="Segoe UI Light" pitchFamily="34" charset="0"/>
                <a:ea typeface="+mn-ea"/>
                <a:cs typeface="+mn-cs"/>
              </a:rPr>
              <a:t>policy executes its child policies once and then retries their execution until the retry condition becomes false or retry count is exhausted.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883189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return response </a:t>
            </a:r>
            <a:r>
              <a:rPr lang="en-US" dirty="0"/>
              <a:t>policy aborts pipeline execution and returns either a default or custom response to the caller. Default response is 200 OK with no body. Custom response can be specified via a context variable or policy statements. When both are provided, the response contained within the context variable is modified by the policy statements before being returned to the caller.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953172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API Management</a:t>
            </a:r>
          </a:p>
          <a:p>
            <a:pPr marL="171450" indent="-171450">
              <a:buFontTx/>
              <a:buChar char="-"/>
            </a:pPr>
            <a:r>
              <a:rPr lang="en-US" baseline="0" dirty="0"/>
              <a:t>Terminology</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Management (APIM) helps organizations publish APIs to external, partner, and internal developers to unlock the potential of their data and services. Businesses everywhere are seeking to extend their operations as a digital platform, creating new channels, finding new customers and driving deeper engagement with existing ones. API Management provides the core competencies to ensure a successful API program through developer engagement, business insights, analytics, security, and protection. You can use Microsoft Azure API Management to take any back end and launch a full-fledged API program based on it.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235739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Backend API</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HTTP service that implements your API and its operations.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Frontend API/APIM API</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APIM API does not host APIs. It creates facades for your APIs to customize the facade according to your needs without touching the back-end API.</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APIM product</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product contains one or more APIs as well as a usage quota and the terms of use. You can include a number of APIs and offer them to developers through the Developer portal.</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APIM API operation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APIM API represents a set of operations available to developers. Each APIM API contains a reference to the back-end service that implements the API, and its operations map to the operations implemented by the back-end service.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146642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Version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you want to publish new or different API features to some users, while others want to remain with the API that currently works for them.</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Revision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your API is ready to go and starts to be used by developers, you usually need to be careful when making changes to that API, and at the same time, avoid disrupting callers of your API. It's also useful to let developers know about the changes that you made.</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Developer portal</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 customers (developers) should use the Developer portal to access your APIs. The Developer portal can be customized.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727568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use API Management, administrators create APIs. Each API consists of one or more operations, and each API can be added to one or more products. To use an API, developers subscribe to a product that contains that API, and then they can call the API's operation, subject to any usage policies that might be in effect.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23751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1" kern="1200" dirty="0">
                <a:solidFill>
                  <a:schemeClr val="tx1"/>
                </a:solidFill>
                <a:effectLst/>
                <a:latin typeface="Segoe UI Light" pitchFamily="34" charset="0"/>
                <a:ea typeface="+mn-ea"/>
                <a:cs typeface="+mn-cs"/>
              </a:rPr>
              <a:t>API Management provides the core competencies to ensure a successful API program through developer engagement, business insights, analytics, security, and protection. APIM enables you to create and manage modern API gateways for existing back-end services hosted anywhere.</a:t>
            </a:r>
            <a:endParaRPr lang="en-US" i="1" dirty="0"/>
          </a:p>
          <a:p>
            <a:endParaRPr lang="en-US" dirty="0"/>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new API Management instance</a:t>
            </a:r>
          </a:p>
          <a:p>
            <a:pPr marL="171450" indent="-171450">
              <a:buFont typeface="Arial" panose="020B0604020202020204" pitchFamily="34" charset="0"/>
              <a:buChar char="•"/>
            </a:pPr>
            <a:r>
              <a:rPr lang="en-US" dirty="0"/>
              <a:t>Observe the developer and publisher portals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209179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Subscriptions</a:t>
            </a:r>
          </a:p>
          <a:p>
            <a:pPr marL="171450" indent="-171450">
              <a:buFontTx/>
              <a:buChar char="-"/>
            </a:pPr>
            <a:r>
              <a:rPr lang="en-US" dirty="0"/>
              <a:t>Client certificates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8310982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hyperlink" Target="https://aka.ms/AA4gbik"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AZ-203.6</a:t>
            </a:r>
            <a:br>
              <a:rPr lang="en-US" dirty="0"/>
            </a:br>
            <a:r>
              <a:rPr lang="en-US" dirty="0"/>
              <a:t>Module 03: Azure API Management</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776A-64BF-4F0C-968A-CB33AD5CA5F3}"/>
              </a:ext>
            </a:extLst>
          </p:cNvPr>
          <p:cNvSpPr>
            <a:spLocks noGrp="1"/>
          </p:cNvSpPr>
          <p:nvPr>
            <p:ph type="title"/>
          </p:nvPr>
        </p:nvSpPr>
        <p:spPr/>
        <p:txBody>
          <a:bodyPr/>
          <a:lstStyle/>
          <a:p>
            <a:r>
              <a:rPr lang="en-US" dirty="0"/>
              <a:t>Subscriptions</a:t>
            </a:r>
          </a:p>
        </p:txBody>
      </p:sp>
      <p:sp>
        <p:nvSpPr>
          <p:cNvPr id="3" name="Text Placeholder 2">
            <a:extLst>
              <a:ext uri="{FF2B5EF4-FFF2-40B4-BE49-F238E27FC236}">
                <a16:creationId xmlns:a16="http://schemas.microsoft.com/office/drawing/2014/main" id="{5DA79E5D-082F-4AC5-8E89-2B54B7EEA0BB}"/>
              </a:ext>
            </a:extLst>
          </p:cNvPr>
          <p:cNvSpPr>
            <a:spLocks noGrp="1"/>
          </p:cNvSpPr>
          <p:nvPr>
            <p:ph type="body" sz="quarter" idx="10"/>
          </p:nvPr>
        </p:nvSpPr>
        <p:spPr>
          <a:xfrm>
            <a:off x="584200" y="1435497"/>
            <a:ext cx="11018520" cy="2117503"/>
          </a:xfrm>
        </p:spPr>
        <p:txBody>
          <a:bodyPr/>
          <a:lstStyle/>
          <a:p>
            <a:r>
              <a:rPr lang="en-US" dirty="0">
                <a:latin typeface="+mn-lt"/>
              </a:rPr>
              <a:t>Subscriptions tie </a:t>
            </a:r>
            <a:r>
              <a:rPr lang="en-US" b="1" dirty="0">
                <a:latin typeface="+mn-lt"/>
              </a:rPr>
              <a:t>Developers</a:t>
            </a:r>
            <a:r>
              <a:rPr lang="en-US" dirty="0">
                <a:latin typeface="+mn-lt"/>
              </a:rPr>
              <a:t> together with </a:t>
            </a:r>
            <a:r>
              <a:rPr lang="en-US" b="1" dirty="0">
                <a:latin typeface="+mn-lt"/>
              </a:rPr>
              <a:t>Products</a:t>
            </a:r>
            <a:endParaRPr lang="en-US" dirty="0">
              <a:latin typeface="+mn-lt"/>
            </a:endParaRPr>
          </a:p>
          <a:p>
            <a:r>
              <a:rPr lang="en-US" dirty="0">
                <a:latin typeface="+mn-lt"/>
              </a:rPr>
              <a:t>A Developer will sign up for a subscription to get access to various products</a:t>
            </a:r>
          </a:p>
          <a:p>
            <a:pPr lvl="1"/>
            <a:r>
              <a:rPr lang="en-US" dirty="0"/>
              <a:t>The subscription will grant the Developer access to subscription keys</a:t>
            </a:r>
          </a:p>
          <a:p>
            <a:pPr lvl="1"/>
            <a:r>
              <a:rPr lang="en-US" dirty="0"/>
              <a:t>The subscription keys can be used to access specific products</a:t>
            </a:r>
          </a:p>
        </p:txBody>
      </p:sp>
      <p:pic>
        <p:nvPicPr>
          <p:cNvPr id="5" name="Picture 4" descr="Graphic illustrating the relationship between a subscription, product and developer">
            <a:extLst>
              <a:ext uri="{FF2B5EF4-FFF2-40B4-BE49-F238E27FC236}">
                <a16:creationId xmlns:a16="http://schemas.microsoft.com/office/drawing/2014/main" id="{AC9C0CCE-303E-4B58-915B-27FA36BA4A4E}"/>
              </a:ext>
            </a:extLst>
          </p:cNvPr>
          <p:cNvPicPr>
            <a:picLocks noChangeAspect="1"/>
          </p:cNvPicPr>
          <p:nvPr/>
        </p:nvPicPr>
        <p:blipFill>
          <a:blip r:embed="rId3"/>
          <a:stretch>
            <a:fillRect/>
          </a:stretch>
        </p:blipFill>
        <p:spPr>
          <a:xfrm>
            <a:off x="2208443" y="4059176"/>
            <a:ext cx="7775114" cy="2056086"/>
          </a:xfrm>
          <a:prstGeom prst="rect">
            <a:avLst/>
          </a:prstGeom>
        </p:spPr>
      </p:pic>
    </p:spTree>
    <p:extLst>
      <p:ext uri="{BB962C8B-B14F-4D97-AF65-F5344CB8AC3E}">
        <p14:creationId xmlns:p14="http://schemas.microsoft.com/office/powerpoint/2010/main" val="23651978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2E1E-F83D-4848-B121-D8B8FE8C528F}"/>
              </a:ext>
            </a:extLst>
          </p:cNvPr>
          <p:cNvSpPr>
            <a:spLocks noGrp="1"/>
          </p:cNvSpPr>
          <p:nvPr>
            <p:ph type="title"/>
          </p:nvPr>
        </p:nvSpPr>
        <p:spPr/>
        <p:txBody>
          <a:bodyPr/>
          <a:lstStyle/>
          <a:p>
            <a:r>
              <a:rPr lang="en-US" dirty="0"/>
              <a:t>Client certificates</a:t>
            </a:r>
          </a:p>
        </p:txBody>
      </p:sp>
      <p:sp>
        <p:nvSpPr>
          <p:cNvPr id="4" name="Text Placeholder 3">
            <a:extLst>
              <a:ext uri="{FF2B5EF4-FFF2-40B4-BE49-F238E27FC236}">
                <a16:creationId xmlns:a16="http://schemas.microsoft.com/office/drawing/2014/main" id="{1394E0A5-9DC8-4DA6-A567-E5474ABA16EB}"/>
              </a:ext>
            </a:extLst>
          </p:cNvPr>
          <p:cNvSpPr>
            <a:spLocks noGrp="1"/>
          </p:cNvSpPr>
          <p:nvPr>
            <p:ph type="body" sz="quarter" idx="10"/>
          </p:nvPr>
        </p:nvSpPr>
        <p:spPr>
          <a:xfrm>
            <a:off x="588263" y="1436688"/>
            <a:ext cx="11018520" cy="4321183"/>
          </a:xfrm>
        </p:spPr>
        <p:txBody>
          <a:bodyPr/>
          <a:lstStyle/>
          <a:p>
            <a:r>
              <a:rPr lang="en-US" sz="1800" dirty="0"/>
              <a:t>// checking the expiration date</a:t>
            </a:r>
          </a:p>
          <a:p>
            <a:r>
              <a:rPr lang="en-US" sz="1800" dirty="0"/>
              <a:t>&lt;choose&gt;</a:t>
            </a:r>
          </a:p>
          <a:p>
            <a:r>
              <a:rPr lang="en-US" sz="1800" dirty="0"/>
              <a:t>    &lt;when condition="</a:t>
            </a:r>
            <a:r>
              <a:rPr lang="en-US" sz="1800" b="1" dirty="0"/>
              <a:t>@(</a:t>
            </a:r>
            <a:r>
              <a:rPr lang="en-US" sz="1800" b="1" dirty="0" err="1"/>
              <a:t>context.Request.Certificate</a:t>
            </a:r>
            <a:r>
              <a:rPr lang="en-US" sz="1800" b="1" dirty="0"/>
              <a:t> == null || </a:t>
            </a:r>
            <a:r>
              <a:rPr lang="en-US" sz="1800" b="1" dirty="0" err="1"/>
              <a:t>context.Request.Certificate.NotAfter</a:t>
            </a:r>
            <a:r>
              <a:rPr lang="en-US" sz="1800" b="1" dirty="0"/>
              <a:t> &lt; </a:t>
            </a:r>
            <a:r>
              <a:rPr lang="en-US" sz="1800" b="1" dirty="0" err="1"/>
              <a:t>DateTime.Now</a:t>
            </a:r>
            <a:r>
              <a:rPr lang="en-US" sz="1800" b="1" dirty="0"/>
              <a:t>)</a:t>
            </a:r>
            <a:r>
              <a:rPr lang="en-US" sz="1800" dirty="0"/>
              <a:t>" &gt;</a:t>
            </a:r>
          </a:p>
          <a:p>
            <a:r>
              <a:rPr lang="en-US" sz="1800" dirty="0"/>
              <a:t>        &lt;return-response&gt;&lt;set-status code="403" reason="Invalid client certificate" 	/&gt;&lt;/return-response&gt;&lt;/when&gt;&lt;/choose&gt;</a:t>
            </a:r>
          </a:p>
          <a:p>
            <a:endParaRPr lang="en-US" sz="1800" dirty="0"/>
          </a:p>
          <a:p>
            <a:r>
              <a:rPr lang="en-US" sz="1800" dirty="0"/>
              <a:t>// checking the issuer and subject</a:t>
            </a:r>
          </a:p>
          <a:p>
            <a:r>
              <a:rPr lang="en-US" sz="1800" dirty="0"/>
              <a:t>&lt;choose&gt;</a:t>
            </a:r>
          </a:p>
          <a:p>
            <a:r>
              <a:rPr lang="en-US" sz="1800" dirty="0"/>
              <a:t>    &lt;when condition="</a:t>
            </a:r>
            <a:r>
              <a:rPr lang="en-US" sz="1800" b="1" dirty="0"/>
              <a:t>@(</a:t>
            </a:r>
            <a:r>
              <a:rPr lang="en-US" sz="1800" b="1" dirty="0" err="1"/>
              <a:t>context.Request.Certificate</a:t>
            </a:r>
            <a:r>
              <a:rPr lang="en-US" sz="1800" b="1" dirty="0"/>
              <a:t> == null || </a:t>
            </a:r>
            <a:r>
              <a:rPr lang="en-US" sz="1800" b="1" dirty="0" err="1"/>
              <a:t>context.Request.Certificate.Issuer</a:t>
            </a:r>
            <a:r>
              <a:rPr lang="en-US" sz="1800" b="1" dirty="0"/>
              <a:t> != "trusted-issuer" || </a:t>
            </a:r>
            <a:r>
              <a:rPr lang="en-US" sz="1800" b="1" dirty="0" err="1"/>
              <a:t>context.Request.Certificate.SubjectName</a:t>
            </a:r>
            <a:r>
              <a:rPr lang="en-US" sz="1800" b="1" dirty="0"/>
              <a:t> != "expected-subject-name")</a:t>
            </a:r>
            <a:r>
              <a:rPr lang="en-US" sz="1800" dirty="0"/>
              <a:t>" &gt;</a:t>
            </a:r>
          </a:p>
          <a:p>
            <a:r>
              <a:rPr lang="en-US" sz="1800" dirty="0"/>
              <a:t>        &lt;return-response&gt;&lt;set-status code="403" reason="Invalid client certificate" 	/&gt;&lt;/return-response&gt;&lt;/when&gt;&lt;/choose&gt;</a:t>
            </a:r>
          </a:p>
        </p:txBody>
      </p:sp>
    </p:spTree>
    <p:extLst>
      <p:ext uri="{BB962C8B-B14F-4D97-AF65-F5344CB8AC3E}">
        <p14:creationId xmlns:p14="http://schemas.microsoft.com/office/powerpoint/2010/main" val="6064969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2E1E-F83D-4848-B121-D8B8FE8C528F}"/>
              </a:ext>
            </a:extLst>
          </p:cNvPr>
          <p:cNvSpPr>
            <a:spLocks noGrp="1"/>
          </p:cNvSpPr>
          <p:nvPr>
            <p:ph type="title"/>
          </p:nvPr>
        </p:nvSpPr>
        <p:spPr/>
        <p:txBody>
          <a:bodyPr/>
          <a:lstStyle/>
          <a:p>
            <a:r>
              <a:rPr lang="en-US" dirty="0"/>
              <a:t>Client certificates (continued)</a:t>
            </a:r>
          </a:p>
        </p:txBody>
      </p:sp>
      <p:sp>
        <p:nvSpPr>
          <p:cNvPr id="4" name="Text Placeholder 3">
            <a:extLst>
              <a:ext uri="{FF2B5EF4-FFF2-40B4-BE49-F238E27FC236}">
                <a16:creationId xmlns:a16="http://schemas.microsoft.com/office/drawing/2014/main" id="{1394E0A5-9DC8-4DA6-A567-E5474ABA16EB}"/>
              </a:ext>
            </a:extLst>
          </p:cNvPr>
          <p:cNvSpPr>
            <a:spLocks noGrp="1"/>
          </p:cNvSpPr>
          <p:nvPr>
            <p:ph type="body" sz="quarter" idx="10"/>
          </p:nvPr>
        </p:nvSpPr>
        <p:spPr>
          <a:xfrm>
            <a:off x="588263" y="1436688"/>
            <a:ext cx="11018520" cy="4321183"/>
          </a:xfrm>
        </p:spPr>
        <p:txBody>
          <a:bodyPr/>
          <a:lstStyle/>
          <a:p>
            <a:r>
              <a:rPr lang="en-US" sz="1800" dirty="0"/>
              <a:t>// checking the thumbprint</a:t>
            </a:r>
          </a:p>
          <a:p>
            <a:r>
              <a:rPr lang="en-US" sz="1800" dirty="0"/>
              <a:t>&lt;choose&gt;</a:t>
            </a:r>
          </a:p>
          <a:p>
            <a:r>
              <a:rPr lang="en-US" sz="1800" dirty="0"/>
              <a:t>    &lt;when condition="</a:t>
            </a:r>
            <a:r>
              <a:rPr lang="en-US" sz="1800" b="1" dirty="0"/>
              <a:t>@(</a:t>
            </a:r>
            <a:r>
              <a:rPr lang="en-US" sz="1800" b="1" dirty="0" err="1"/>
              <a:t>context.Request.Certificate</a:t>
            </a:r>
            <a:r>
              <a:rPr lang="en-US" sz="1800" b="1" dirty="0"/>
              <a:t> == null || </a:t>
            </a:r>
            <a:r>
              <a:rPr lang="en-US" sz="1800" b="1" dirty="0" err="1"/>
              <a:t>context.Request.Certificate.Thumbprint</a:t>
            </a:r>
            <a:r>
              <a:rPr lang="en-US" sz="1800" b="1" dirty="0"/>
              <a:t> != "desired-thumbprint")</a:t>
            </a:r>
            <a:r>
              <a:rPr lang="en-US" sz="1800" dirty="0"/>
              <a:t>" &gt;</a:t>
            </a:r>
          </a:p>
          <a:p>
            <a:r>
              <a:rPr lang="en-US" sz="1800" dirty="0"/>
              <a:t>        &lt;return-response&gt;&lt;set-status code="403" reason="Invalid client certificate" 	/&gt;&lt;/return-response&gt;&lt;/when&gt;&lt;/choose&gt;</a:t>
            </a:r>
          </a:p>
          <a:p>
            <a:endParaRPr lang="en-US" sz="1800" dirty="0"/>
          </a:p>
          <a:p>
            <a:r>
              <a:rPr lang="en-US" sz="1800" dirty="0"/>
              <a:t>// checking a thumbprint against certificates uploaded to API Management</a:t>
            </a:r>
          </a:p>
          <a:p>
            <a:r>
              <a:rPr lang="en-US" sz="1800" dirty="0"/>
              <a:t>&lt;choose&gt;</a:t>
            </a:r>
          </a:p>
          <a:p>
            <a:r>
              <a:rPr lang="en-US" sz="1800" dirty="0"/>
              <a:t>    &lt;when condition="</a:t>
            </a:r>
            <a:r>
              <a:rPr lang="en-US" sz="1800" b="1" dirty="0"/>
              <a:t>@(</a:t>
            </a:r>
            <a:r>
              <a:rPr lang="en-US" sz="1800" b="1" dirty="0" err="1"/>
              <a:t>context.Request.Certificate</a:t>
            </a:r>
            <a:r>
              <a:rPr lang="en-US" sz="1800" b="1" dirty="0"/>
              <a:t> == null || !</a:t>
            </a:r>
            <a:r>
              <a:rPr lang="en-US" sz="1800" b="1" dirty="0" err="1"/>
              <a:t>context.Deployment.Certificates.Any</a:t>
            </a:r>
            <a:r>
              <a:rPr lang="en-US" sz="1800" b="1" dirty="0"/>
              <a:t>(c =&gt; </a:t>
            </a:r>
            <a:r>
              <a:rPr lang="en-US" sz="1800" b="1" dirty="0" err="1"/>
              <a:t>c.Value.Thumbprint</a:t>
            </a:r>
            <a:r>
              <a:rPr lang="en-US" sz="1800" b="1" dirty="0"/>
              <a:t> == </a:t>
            </a:r>
            <a:r>
              <a:rPr lang="en-US" sz="1800" b="1" dirty="0" err="1"/>
              <a:t>context.Request.Certificate.Thumbprint</a:t>
            </a:r>
            <a:r>
              <a:rPr lang="en-US" sz="1800" b="1" dirty="0"/>
              <a:t>))</a:t>
            </a:r>
            <a:r>
              <a:rPr lang="en-US" sz="1800" dirty="0"/>
              <a:t>" &gt;</a:t>
            </a:r>
          </a:p>
          <a:p>
            <a:r>
              <a:rPr lang="en-US" sz="1800" dirty="0"/>
              <a:t>        &lt;return-response&gt;&lt;set-status code="403" reason="Invalid client certificate" 	/&gt;&lt;/return-response&gt;&lt;/when&gt;&lt;/choose&gt;</a:t>
            </a:r>
          </a:p>
        </p:txBody>
      </p:sp>
    </p:spTree>
    <p:extLst>
      <p:ext uri="{BB962C8B-B14F-4D97-AF65-F5344CB8AC3E}">
        <p14:creationId xmlns:p14="http://schemas.microsoft.com/office/powerpoint/2010/main" val="19029198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C950-172C-46D4-8CC7-DF640F21908B}"/>
              </a:ext>
            </a:extLst>
          </p:cNvPr>
          <p:cNvSpPr>
            <a:spLocks noGrp="1"/>
          </p:cNvSpPr>
          <p:nvPr>
            <p:ph type="title"/>
          </p:nvPr>
        </p:nvSpPr>
        <p:spPr>
          <a:xfrm>
            <a:off x="585216" y="2036027"/>
            <a:ext cx="9144000" cy="1495794"/>
          </a:xfrm>
        </p:spPr>
        <p:txBody>
          <a:bodyPr/>
          <a:lstStyle/>
          <a:p>
            <a:r>
              <a:rPr lang="en-US" dirty="0"/>
              <a:t>Demo: Protect an API by using OAuth 2.0 with Azure Active Directory and API Management</a:t>
            </a:r>
          </a:p>
        </p:txBody>
      </p:sp>
      <p:sp>
        <p:nvSpPr>
          <p:cNvPr id="3" name="Text Placeholder 2">
            <a:extLst>
              <a:ext uri="{FF2B5EF4-FFF2-40B4-BE49-F238E27FC236}">
                <a16:creationId xmlns:a16="http://schemas.microsoft.com/office/drawing/2014/main" id="{B135A275-604C-44DD-B0CE-6715D349F6D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40867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Defining API policies</a:t>
            </a:r>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5EA1-B774-4D84-A025-05110900B050}"/>
              </a:ext>
            </a:extLst>
          </p:cNvPr>
          <p:cNvSpPr>
            <a:spLocks noGrp="1"/>
          </p:cNvSpPr>
          <p:nvPr>
            <p:ph type="title"/>
          </p:nvPr>
        </p:nvSpPr>
        <p:spPr/>
        <p:txBody>
          <a:bodyPr/>
          <a:lstStyle/>
          <a:p>
            <a:r>
              <a:rPr lang="en-US" dirty="0"/>
              <a:t>Policies</a:t>
            </a:r>
          </a:p>
        </p:txBody>
      </p:sp>
      <p:sp>
        <p:nvSpPr>
          <p:cNvPr id="3" name="Text Placeholder 2">
            <a:extLst>
              <a:ext uri="{FF2B5EF4-FFF2-40B4-BE49-F238E27FC236}">
                <a16:creationId xmlns:a16="http://schemas.microsoft.com/office/drawing/2014/main" id="{47779792-B9AE-4D75-A877-E6E00E9895A2}"/>
              </a:ext>
            </a:extLst>
          </p:cNvPr>
          <p:cNvSpPr>
            <a:spLocks noGrp="1"/>
          </p:cNvSpPr>
          <p:nvPr>
            <p:ph type="body" sz="quarter" idx="10"/>
          </p:nvPr>
        </p:nvSpPr>
        <p:spPr>
          <a:xfrm>
            <a:off x="593725" y="1445022"/>
            <a:ext cx="11018520" cy="3127010"/>
          </a:xfrm>
        </p:spPr>
        <p:txBody>
          <a:bodyPr/>
          <a:lstStyle/>
          <a:p>
            <a:r>
              <a:rPr lang="en-US" dirty="0">
                <a:latin typeface="Segoe UI" panose="020B0502040204020203" pitchFamily="34" charset="0"/>
                <a:cs typeface="Segoe UI" panose="020B0502040204020203" pitchFamily="34" charset="0"/>
              </a:rPr>
              <a:t>Collection of statements that are executed sequentially at the request or response of an API</a:t>
            </a:r>
          </a:p>
          <a:p>
            <a:r>
              <a:rPr lang="en-US" dirty="0">
                <a:latin typeface="Segoe UI" panose="020B0502040204020203" pitchFamily="34" charset="0"/>
                <a:cs typeface="Segoe UI" panose="020B0502040204020203" pitchFamily="34" charset="0"/>
              </a:rPr>
              <a:t>Are a quick way to change the behavior of an API without code changes to the actual back-end API application</a:t>
            </a:r>
          </a:p>
          <a:p>
            <a:r>
              <a:rPr lang="en-US" dirty="0">
                <a:latin typeface="Segoe UI" panose="020B0502040204020203" pitchFamily="34" charset="0"/>
                <a:cs typeface="Segoe UI" panose="020B0502040204020203" pitchFamily="34" charset="0"/>
              </a:rPr>
              <a:t>A comprehensive list of policy options can be found at </a:t>
            </a:r>
            <a:r>
              <a:rPr lang="en-US" dirty="0">
                <a:latin typeface="Segoe UI" panose="020B0502040204020203" pitchFamily="34" charset="0"/>
                <a:cs typeface="Segoe UI" panose="020B0502040204020203" pitchFamily="34" charset="0"/>
                <a:hlinkClick r:id="rId3"/>
              </a:rPr>
              <a:t>API Management policies</a:t>
            </a:r>
            <a:r>
              <a:rPr lang="en-US" dirty="0">
                <a:latin typeface="Segoe UI" panose="020B0502040204020203" pitchFamily="34" charset="0"/>
                <a:cs typeface="Segoe UI" panose="020B0502040204020203" pitchFamily="34" charset="0"/>
              </a:rPr>
              <a:t> </a:t>
            </a:r>
          </a:p>
          <a:p>
            <a:pPr lvl="1"/>
            <a:r>
              <a:rPr lang="en-US" dirty="0">
                <a:latin typeface="Segoe UI" panose="020B0502040204020203" pitchFamily="34" charset="0"/>
                <a:cs typeface="Segoe UI" panose="020B0502040204020203" pitchFamily="34" charset="0"/>
              </a:rPr>
              <a:t>(</a:t>
            </a:r>
            <a:r>
              <a:rPr lang="en-US" u="sng" dirty="0">
                <a:latin typeface="Segoe UI" panose="020B0502040204020203" pitchFamily="34" charset="0"/>
                <a:cs typeface="Segoe UI" panose="020B0502040204020203" pitchFamily="34" charset="0"/>
                <a:hlinkClick r:id="rId3"/>
              </a:rPr>
              <a:t>https://aka.ms/AA4gbik</a:t>
            </a:r>
            <a:r>
              <a:rPr lang="en-US" u="sng"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754463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shot of the operation policy editing experience in the Azure portal. The policy definition is an XML document that describes a sequence of inbound and outbound statements. The XML can be edited directly in the definition window. You can also select a predefined policy from the list that is provided to the right of the policy window. The statements applicable to the current scope are enabled and highlighted. Selecting an enabled statement adds the appropriate XML at the location of the cursor in the definition view.">
            <a:extLst>
              <a:ext uri="{FF2B5EF4-FFF2-40B4-BE49-F238E27FC236}">
                <a16:creationId xmlns:a16="http://schemas.microsoft.com/office/drawing/2014/main" id="{08C1ABE1-EE2D-4760-8575-62ED72CCB193}"/>
              </a:ext>
            </a:extLst>
          </p:cNvPr>
          <p:cNvPicPr>
            <a:picLocks noChangeAspect="1"/>
          </p:cNvPicPr>
          <p:nvPr/>
        </p:nvPicPr>
        <p:blipFill rotWithShape="1">
          <a:blip r:embed="rId3"/>
          <a:srcRect l="1254" t="1858" r="2420" b="3935"/>
          <a:stretch/>
        </p:blipFill>
        <p:spPr>
          <a:xfrm>
            <a:off x="3317263" y="1204567"/>
            <a:ext cx="8442819" cy="5281358"/>
          </a:xfrm>
          <a:prstGeom prst="rect">
            <a:avLst/>
          </a:prstGeom>
        </p:spPr>
      </p:pic>
      <p:sp>
        <p:nvSpPr>
          <p:cNvPr id="2" name="Title 1">
            <a:extLst>
              <a:ext uri="{FF2B5EF4-FFF2-40B4-BE49-F238E27FC236}">
                <a16:creationId xmlns:a16="http://schemas.microsoft.com/office/drawing/2014/main" id="{B3B60DBE-1E42-448F-8386-D1C6BF2D3846}"/>
              </a:ext>
            </a:extLst>
          </p:cNvPr>
          <p:cNvSpPr>
            <a:spLocks noGrp="1"/>
          </p:cNvSpPr>
          <p:nvPr>
            <p:ph type="title"/>
          </p:nvPr>
        </p:nvSpPr>
        <p:spPr/>
        <p:txBody>
          <a:bodyPr/>
          <a:lstStyle/>
          <a:p>
            <a:r>
              <a:rPr lang="en-US" dirty="0"/>
              <a:t>Editing policies</a:t>
            </a:r>
          </a:p>
        </p:txBody>
      </p:sp>
      <p:sp>
        <p:nvSpPr>
          <p:cNvPr id="4" name="Text Placeholder 3">
            <a:extLst>
              <a:ext uri="{FF2B5EF4-FFF2-40B4-BE49-F238E27FC236}">
                <a16:creationId xmlns:a16="http://schemas.microsoft.com/office/drawing/2014/main" id="{F44338FA-DA5D-41D7-81AE-361F9B620FD2}"/>
              </a:ext>
            </a:extLst>
          </p:cNvPr>
          <p:cNvSpPr>
            <a:spLocks noGrp="1"/>
          </p:cNvSpPr>
          <p:nvPr>
            <p:ph type="body" sz="quarter" idx="10"/>
          </p:nvPr>
        </p:nvSpPr>
        <p:spPr>
          <a:xfrm>
            <a:off x="584200" y="1435099"/>
            <a:ext cx="3545590" cy="4820294"/>
          </a:xfrm>
        </p:spPr>
        <p:txBody>
          <a:bodyPr/>
          <a:lstStyle/>
          <a:p>
            <a:pPr>
              <a:lnSpc>
                <a:spcPct val="125000"/>
              </a:lnSpc>
              <a:spcBef>
                <a:spcPts val="0"/>
              </a:spcBef>
            </a:pPr>
            <a:r>
              <a:rPr lang="en-US" sz="1800" dirty="0">
                <a:latin typeface="Consolas" panose="020B0609020204030204" pitchFamily="49" charset="0"/>
              </a:rPr>
              <a:t>&lt;policies&gt;</a:t>
            </a:r>
          </a:p>
          <a:p>
            <a:pPr>
              <a:lnSpc>
                <a:spcPct val="125000"/>
              </a:lnSpc>
              <a:spcBef>
                <a:spcPts val="0"/>
              </a:spcBef>
            </a:pPr>
            <a:r>
              <a:rPr lang="en-US" sz="1800" dirty="0">
                <a:latin typeface="Consolas" panose="020B0609020204030204" pitchFamily="49" charset="0"/>
              </a:rPr>
              <a:t>    &lt;inbound&gt;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&lt;/inbound&gt;</a:t>
            </a:r>
          </a:p>
          <a:p>
            <a:pPr>
              <a:lnSpc>
                <a:spcPct val="125000"/>
              </a:lnSpc>
              <a:spcBef>
                <a:spcPts val="0"/>
              </a:spcBef>
            </a:pPr>
            <a:r>
              <a:rPr lang="en-US" sz="1800" dirty="0">
                <a:latin typeface="Consolas" panose="020B0609020204030204" pitchFamily="49" charset="0"/>
              </a:rPr>
              <a:t>    &lt;backend&gt;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&lt;/backend&gt;</a:t>
            </a:r>
          </a:p>
          <a:p>
            <a:pPr>
              <a:lnSpc>
                <a:spcPct val="125000"/>
              </a:lnSpc>
              <a:spcBef>
                <a:spcPts val="0"/>
              </a:spcBef>
            </a:pPr>
            <a:r>
              <a:rPr lang="en-US" sz="1800" dirty="0">
                <a:latin typeface="Consolas" panose="020B0609020204030204" pitchFamily="49" charset="0"/>
              </a:rPr>
              <a:t>    &lt;outbound&gt;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&lt;/outbound&gt;</a:t>
            </a:r>
          </a:p>
          <a:p>
            <a:pPr>
              <a:lnSpc>
                <a:spcPct val="125000"/>
              </a:lnSpc>
              <a:spcBef>
                <a:spcPts val="0"/>
              </a:spcBef>
            </a:pPr>
            <a:r>
              <a:rPr lang="en-US" sz="1800" dirty="0">
                <a:latin typeface="Consolas" panose="020B0609020204030204" pitchFamily="49" charset="0"/>
              </a:rPr>
              <a:t>    &lt;on-error&gt;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&lt;/on-error&gt;</a:t>
            </a:r>
          </a:p>
          <a:p>
            <a:pPr>
              <a:lnSpc>
                <a:spcPct val="125000"/>
              </a:lnSpc>
              <a:spcBef>
                <a:spcPts val="0"/>
              </a:spcBef>
            </a:pPr>
            <a:r>
              <a:rPr lang="en-US" sz="1800" dirty="0">
                <a:latin typeface="Consolas" panose="020B0609020204030204" pitchFamily="49" charset="0"/>
              </a:rPr>
              <a:t>&lt;/policies&gt;</a:t>
            </a:r>
          </a:p>
        </p:txBody>
      </p:sp>
    </p:spTree>
    <p:extLst>
      <p:ext uri="{BB962C8B-B14F-4D97-AF65-F5344CB8AC3E}">
        <p14:creationId xmlns:p14="http://schemas.microsoft.com/office/powerpoint/2010/main" val="86551102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0DBE-1E42-448F-8386-D1C6BF2D3846}"/>
              </a:ext>
            </a:extLst>
          </p:cNvPr>
          <p:cNvSpPr>
            <a:spLocks noGrp="1"/>
          </p:cNvSpPr>
          <p:nvPr>
            <p:ph type="title"/>
          </p:nvPr>
        </p:nvSpPr>
        <p:spPr>
          <a:xfrm>
            <a:off x="585216" y="2534625"/>
            <a:ext cx="9144000" cy="997196"/>
          </a:xfrm>
        </p:spPr>
        <p:txBody>
          <a:bodyPr/>
          <a:lstStyle/>
          <a:p>
            <a:r>
              <a:rPr lang="en-US" dirty="0"/>
              <a:t>Demo: Setting and editing Azure API Management policies</a:t>
            </a:r>
          </a:p>
        </p:txBody>
      </p:sp>
      <p:sp>
        <p:nvSpPr>
          <p:cNvPr id="6" name="Text Placeholder 5">
            <a:extLst>
              <a:ext uri="{FF2B5EF4-FFF2-40B4-BE49-F238E27FC236}">
                <a16:creationId xmlns:a16="http://schemas.microsoft.com/office/drawing/2014/main" id="{6059ECFC-8D42-4641-9D32-6A11B3A053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56216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control flow </a:t>
            </a:r>
          </a:p>
        </p:txBody>
      </p:sp>
      <p:sp>
        <p:nvSpPr>
          <p:cNvPr id="4" name="Text Placeholder 3">
            <a:extLst>
              <a:ext uri="{FF2B5EF4-FFF2-40B4-BE49-F238E27FC236}">
                <a16:creationId xmlns:a16="http://schemas.microsoft.com/office/drawing/2014/main" id="{E52EDFD7-BA84-4A41-823C-04FEC4BDB41E}"/>
              </a:ext>
            </a:extLst>
          </p:cNvPr>
          <p:cNvSpPr>
            <a:spLocks noGrp="1"/>
          </p:cNvSpPr>
          <p:nvPr>
            <p:ph type="body" sz="quarter" idx="10"/>
          </p:nvPr>
        </p:nvSpPr>
        <p:spPr>
          <a:xfrm>
            <a:off x="588263" y="1436688"/>
            <a:ext cx="11018520" cy="4431983"/>
          </a:xfrm>
        </p:spPr>
        <p:txBody>
          <a:bodyPr/>
          <a:lstStyle/>
          <a:p>
            <a:r>
              <a:rPr lang="en-US" sz="1800" dirty="0"/>
              <a:t>&lt;choose&gt;</a:t>
            </a:r>
          </a:p>
          <a:p>
            <a:r>
              <a:rPr lang="en-US" sz="1800" dirty="0"/>
              <a:t>    &lt;when condition="Boolean expression | Boolean constant"&gt;</a:t>
            </a:r>
          </a:p>
          <a:p>
            <a:r>
              <a:rPr lang="en-US" sz="1800" dirty="0"/>
              <a:t>        &lt;!— one or more policy statements to be applied if the above condition is true  --&gt;</a:t>
            </a:r>
          </a:p>
          <a:p>
            <a:r>
              <a:rPr lang="en-US" sz="1800" dirty="0"/>
              <a:t>    &lt;/when&gt;</a:t>
            </a:r>
          </a:p>
          <a:p>
            <a:r>
              <a:rPr lang="en-US" sz="1800" dirty="0"/>
              <a:t>    &lt;when condition="Boolean expression | Boolean constant"&gt;</a:t>
            </a:r>
          </a:p>
          <a:p>
            <a:r>
              <a:rPr lang="en-US" sz="1800" dirty="0"/>
              <a:t>        &lt;!— one or more policy statements to be applied if the above condition is true  --&gt;</a:t>
            </a:r>
          </a:p>
          <a:p>
            <a:r>
              <a:rPr lang="en-US" sz="1800" dirty="0"/>
              <a:t>    &lt;/when&gt;</a:t>
            </a:r>
          </a:p>
          <a:p>
            <a:r>
              <a:rPr lang="en-US" sz="1800" dirty="0"/>
              <a:t>    &lt;otherwise&gt;</a:t>
            </a:r>
          </a:p>
          <a:p>
            <a:r>
              <a:rPr lang="en-US" sz="1800" dirty="0"/>
              <a:t>        &lt;!— one or more policy statements to be applied if none of the above conditions are true  --&gt;</a:t>
            </a:r>
          </a:p>
          <a:p>
            <a:r>
              <a:rPr lang="en-US" sz="1800" dirty="0"/>
              <a:t>&lt;/otherwise&gt;</a:t>
            </a:r>
          </a:p>
          <a:p>
            <a:r>
              <a:rPr lang="en-US" sz="1800" dirty="0"/>
              <a:t>&lt;/choose&gt;</a:t>
            </a:r>
          </a:p>
        </p:txBody>
      </p:sp>
    </p:spTree>
    <p:extLst>
      <p:ext uri="{BB962C8B-B14F-4D97-AF65-F5344CB8AC3E}">
        <p14:creationId xmlns:p14="http://schemas.microsoft.com/office/powerpoint/2010/main" val="23594581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forward request </a:t>
            </a:r>
          </a:p>
        </p:txBody>
      </p:sp>
      <p:sp>
        <p:nvSpPr>
          <p:cNvPr id="4" name="Text Placeholder 3">
            <a:extLst>
              <a:ext uri="{FF2B5EF4-FFF2-40B4-BE49-F238E27FC236}">
                <a16:creationId xmlns:a16="http://schemas.microsoft.com/office/drawing/2014/main" id="{E52EDFD7-BA84-4A41-823C-04FEC4BDB41E}"/>
              </a:ext>
            </a:extLst>
          </p:cNvPr>
          <p:cNvSpPr>
            <a:spLocks noGrp="1"/>
          </p:cNvSpPr>
          <p:nvPr>
            <p:ph type="body" sz="quarter" idx="10"/>
          </p:nvPr>
        </p:nvSpPr>
        <p:spPr>
          <a:xfrm>
            <a:off x="588263" y="1436688"/>
            <a:ext cx="11018520" cy="609398"/>
          </a:xfrm>
        </p:spPr>
        <p:txBody>
          <a:bodyPr/>
          <a:lstStyle/>
          <a:p>
            <a:r>
              <a:rPr lang="en-US" sz="1800" dirty="0"/>
              <a:t>&lt;forward-request timeout="time in seconds" follow-redirects="true | false"/&gt;</a:t>
            </a:r>
          </a:p>
          <a:p>
            <a:endParaRPr lang="en-US" sz="1800" dirty="0"/>
          </a:p>
        </p:txBody>
      </p:sp>
    </p:spTree>
    <p:extLst>
      <p:ext uri="{BB962C8B-B14F-4D97-AF65-F5344CB8AC3E}">
        <p14:creationId xmlns:p14="http://schemas.microsoft.com/office/powerpoint/2010/main" val="32168163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API Management</a:t>
            </a:r>
          </a:p>
          <a:p>
            <a:pPr marL="342900" indent="-342900">
              <a:buFont typeface="Arial" panose="020B0604020202020204" pitchFamily="34" charset="0"/>
              <a:buChar char="•"/>
            </a:pPr>
            <a:r>
              <a:rPr lang="en-US" dirty="0"/>
              <a:t>Securing APIs</a:t>
            </a:r>
          </a:p>
          <a:p>
            <a:pPr marL="342900" indent="-342900">
              <a:buFont typeface="Arial" panose="020B0604020202020204" pitchFamily="34" charset="0"/>
              <a:buChar char="•"/>
            </a:pPr>
            <a:r>
              <a:rPr lang="en-US" dirty="0"/>
              <a:t>Defining API policies</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limit concurrency </a:t>
            </a:r>
          </a:p>
        </p:txBody>
      </p:sp>
      <p:sp>
        <p:nvSpPr>
          <p:cNvPr id="4" name="Text Placeholder 3">
            <a:extLst>
              <a:ext uri="{FF2B5EF4-FFF2-40B4-BE49-F238E27FC236}">
                <a16:creationId xmlns:a16="http://schemas.microsoft.com/office/drawing/2014/main" id="{E52EDFD7-BA84-4A41-823C-04FEC4BDB41E}"/>
              </a:ext>
            </a:extLst>
          </p:cNvPr>
          <p:cNvSpPr>
            <a:spLocks noGrp="1"/>
          </p:cNvSpPr>
          <p:nvPr>
            <p:ph type="body" sz="quarter" idx="10"/>
          </p:nvPr>
        </p:nvSpPr>
        <p:spPr>
          <a:xfrm>
            <a:off x="588263" y="1436688"/>
            <a:ext cx="11018520" cy="941796"/>
          </a:xfrm>
        </p:spPr>
        <p:txBody>
          <a:bodyPr/>
          <a:lstStyle/>
          <a:p>
            <a:r>
              <a:rPr lang="en-US" sz="1800" dirty="0"/>
              <a:t>&lt;limit-concurrency key="expression" max-count="number"&gt;</a:t>
            </a:r>
          </a:p>
          <a:p>
            <a:r>
              <a:rPr lang="en-US" sz="1800" dirty="0"/>
              <a:t>        &lt;!— nested policy statements --&gt;</a:t>
            </a:r>
          </a:p>
          <a:p>
            <a:r>
              <a:rPr lang="en-US" sz="1800" dirty="0"/>
              <a:t>&lt;/limit-concurrency&gt;</a:t>
            </a:r>
          </a:p>
        </p:txBody>
      </p:sp>
    </p:spTree>
    <p:extLst>
      <p:ext uri="{BB962C8B-B14F-4D97-AF65-F5344CB8AC3E}">
        <p14:creationId xmlns:p14="http://schemas.microsoft.com/office/powerpoint/2010/main" val="237797554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log to Event Hub </a:t>
            </a:r>
          </a:p>
        </p:txBody>
      </p:sp>
      <p:sp>
        <p:nvSpPr>
          <p:cNvPr id="4" name="Text Placeholder 3">
            <a:extLst>
              <a:ext uri="{FF2B5EF4-FFF2-40B4-BE49-F238E27FC236}">
                <a16:creationId xmlns:a16="http://schemas.microsoft.com/office/drawing/2014/main" id="{E52EDFD7-BA84-4A41-823C-04FEC4BDB41E}"/>
              </a:ext>
            </a:extLst>
          </p:cNvPr>
          <p:cNvSpPr>
            <a:spLocks noGrp="1"/>
          </p:cNvSpPr>
          <p:nvPr>
            <p:ph type="body" sz="quarter" idx="10"/>
          </p:nvPr>
        </p:nvSpPr>
        <p:spPr>
          <a:xfrm>
            <a:off x="588263" y="1436688"/>
            <a:ext cx="11018520" cy="1218795"/>
          </a:xfrm>
        </p:spPr>
        <p:txBody>
          <a:bodyPr/>
          <a:lstStyle/>
          <a:p>
            <a:r>
              <a:rPr lang="en-US" sz="1800" dirty="0"/>
              <a:t>&lt;log-to-</a:t>
            </a:r>
            <a:r>
              <a:rPr lang="en-US" sz="1800" dirty="0" err="1"/>
              <a:t>eventhub</a:t>
            </a:r>
            <a:r>
              <a:rPr lang="en-US" sz="1800" dirty="0"/>
              <a:t> logger-id="id of the logger entity" partition-id="index of the partition where messages are sent" partition-key="value used for partition assignment"&gt;</a:t>
            </a:r>
          </a:p>
          <a:p>
            <a:r>
              <a:rPr lang="en-US" sz="1800" dirty="0"/>
              <a:t>  Expression returning a string to be logged</a:t>
            </a:r>
          </a:p>
          <a:p>
            <a:r>
              <a:rPr lang="en-US" sz="1800" dirty="0"/>
              <a:t>&lt;/log-to-</a:t>
            </a:r>
            <a:r>
              <a:rPr lang="en-US" sz="1800" dirty="0" err="1"/>
              <a:t>eventhub</a:t>
            </a:r>
            <a:r>
              <a:rPr lang="en-US" sz="1800" dirty="0"/>
              <a:t>&gt;</a:t>
            </a:r>
          </a:p>
        </p:txBody>
      </p:sp>
    </p:spTree>
    <p:extLst>
      <p:ext uri="{BB962C8B-B14F-4D97-AF65-F5344CB8AC3E}">
        <p14:creationId xmlns:p14="http://schemas.microsoft.com/office/powerpoint/2010/main" val="225386869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mock response </a:t>
            </a:r>
          </a:p>
        </p:txBody>
      </p:sp>
      <p:sp>
        <p:nvSpPr>
          <p:cNvPr id="4" name="Text Placeholder 3">
            <a:extLst>
              <a:ext uri="{FF2B5EF4-FFF2-40B4-BE49-F238E27FC236}">
                <a16:creationId xmlns:a16="http://schemas.microsoft.com/office/drawing/2014/main" id="{E52EDFD7-BA84-4A41-823C-04FEC4BDB41E}"/>
              </a:ext>
            </a:extLst>
          </p:cNvPr>
          <p:cNvSpPr>
            <a:spLocks noGrp="1"/>
          </p:cNvSpPr>
          <p:nvPr>
            <p:ph type="body" sz="quarter" idx="10"/>
          </p:nvPr>
        </p:nvSpPr>
        <p:spPr>
          <a:xfrm>
            <a:off x="588263" y="1436688"/>
            <a:ext cx="11018520" cy="276999"/>
          </a:xfrm>
        </p:spPr>
        <p:txBody>
          <a:bodyPr/>
          <a:lstStyle/>
          <a:p>
            <a:r>
              <a:rPr lang="fr-FR" sz="1800" dirty="0"/>
              <a:t>&lt;</a:t>
            </a:r>
            <a:r>
              <a:rPr lang="fr-FR" sz="1800" dirty="0" err="1"/>
              <a:t>mock-response</a:t>
            </a:r>
            <a:r>
              <a:rPr lang="fr-FR" sz="1800" dirty="0"/>
              <a:t> </a:t>
            </a:r>
            <a:r>
              <a:rPr lang="fr-FR" sz="1800" dirty="0" err="1"/>
              <a:t>status</a:t>
            </a:r>
            <a:r>
              <a:rPr lang="fr-FR" sz="1800" dirty="0"/>
              <a:t>-code="code" content-type="media type"/&gt;</a:t>
            </a:r>
          </a:p>
        </p:txBody>
      </p:sp>
    </p:spTree>
    <p:extLst>
      <p:ext uri="{BB962C8B-B14F-4D97-AF65-F5344CB8AC3E}">
        <p14:creationId xmlns:p14="http://schemas.microsoft.com/office/powerpoint/2010/main" val="9002754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retry </a:t>
            </a:r>
          </a:p>
        </p:txBody>
      </p:sp>
      <p:sp>
        <p:nvSpPr>
          <p:cNvPr id="4" name="Text Placeholder 3">
            <a:extLst>
              <a:ext uri="{FF2B5EF4-FFF2-40B4-BE49-F238E27FC236}">
                <a16:creationId xmlns:a16="http://schemas.microsoft.com/office/drawing/2014/main" id="{E52EDFD7-BA84-4A41-823C-04FEC4BDB41E}"/>
              </a:ext>
            </a:extLst>
          </p:cNvPr>
          <p:cNvSpPr>
            <a:spLocks noGrp="1"/>
          </p:cNvSpPr>
          <p:nvPr>
            <p:ph type="body" sz="quarter" idx="10"/>
          </p:nvPr>
        </p:nvSpPr>
        <p:spPr>
          <a:xfrm>
            <a:off x="588263" y="1436688"/>
            <a:ext cx="11018520" cy="2936188"/>
          </a:xfrm>
        </p:spPr>
        <p:txBody>
          <a:bodyPr/>
          <a:lstStyle/>
          <a:p>
            <a:r>
              <a:rPr lang="en-US" sz="1800" dirty="0"/>
              <a:t>&lt;retry</a:t>
            </a:r>
          </a:p>
          <a:p>
            <a:r>
              <a:rPr lang="en-US" sz="1800" dirty="0"/>
              <a:t>    condition="</a:t>
            </a:r>
            <a:r>
              <a:rPr lang="en-US" sz="1800" dirty="0" err="1"/>
              <a:t>boolean</a:t>
            </a:r>
            <a:r>
              <a:rPr lang="en-US" sz="1800" dirty="0"/>
              <a:t> expression or literal"</a:t>
            </a:r>
          </a:p>
          <a:p>
            <a:r>
              <a:rPr lang="en-US" sz="1800" dirty="0"/>
              <a:t>    count="number of retry attempts"</a:t>
            </a:r>
          </a:p>
          <a:p>
            <a:r>
              <a:rPr lang="en-US" sz="1800" dirty="0"/>
              <a:t>    interval="retry interval in seconds"</a:t>
            </a:r>
          </a:p>
          <a:p>
            <a:r>
              <a:rPr lang="en-US" sz="1800" dirty="0"/>
              <a:t>    max-interval="maximum retry interval in seconds"</a:t>
            </a:r>
          </a:p>
          <a:p>
            <a:r>
              <a:rPr lang="en-US" sz="1800" dirty="0"/>
              <a:t>    delta="retry interval delta in seconds"</a:t>
            </a:r>
          </a:p>
          <a:p>
            <a:r>
              <a:rPr lang="en-US" sz="1800" dirty="0"/>
              <a:t>    first-fast-retry="</a:t>
            </a:r>
            <a:r>
              <a:rPr lang="en-US" sz="1800" dirty="0" err="1"/>
              <a:t>boolean</a:t>
            </a:r>
            <a:r>
              <a:rPr lang="en-US" sz="1800" dirty="0"/>
              <a:t> expression or literal"&gt;</a:t>
            </a:r>
          </a:p>
          <a:p>
            <a:r>
              <a:rPr lang="en-US" sz="1800" dirty="0"/>
              <a:t>        &lt;!-- One or more child policies. No restrictions --&gt;</a:t>
            </a:r>
          </a:p>
          <a:p>
            <a:r>
              <a:rPr lang="en-US" sz="1800" dirty="0"/>
              <a:t>&lt;/retry&gt;</a:t>
            </a:r>
          </a:p>
        </p:txBody>
      </p:sp>
    </p:spTree>
    <p:extLst>
      <p:ext uri="{BB962C8B-B14F-4D97-AF65-F5344CB8AC3E}">
        <p14:creationId xmlns:p14="http://schemas.microsoft.com/office/powerpoint/2010/main" val="21539992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return response </a:t>
            </a:r>
          </a:p>
        </p:txBody>
      </p:sp>
      <p:sp>
        <p:nvSpPr>
          <p:cNvPr id="4" name="Text Placeholder 3">
            <a:extLst>
              <a:ext uri="{FF2B5EF4-FFF2-40B4-BE49-F238E27FC236}">
                <a16:creationId xmlns:a16="http://schemas.microsoft.com/office/drawing/2014/main" id="{E52EDFD7-BA84-4A41-823C-04FEC4BDB41E}"/>
              </a:ext>
            </a:extLst>
          </p:cNvPr>
          <p:cNvSpPr>
            <a:spLocks noGrp="1"/>
          </p:cNvSpPr>
          <p:nvPr>
            <p:ph type="body" sz="quarter" idx="10"/>
          </p:nvPr>
        </p:nvSpPr>
        <p:spPr>
          <a:xfrm>
            <a:off x="588263" y="1436688"/>
            <a:ext cx="11018520" cy="1606594"/>
          </a:xfrm>
        </p:spPr>
        <p:txBody>
          <a:bodyPr/>
          <a:lstStyle/>
          <a:p>
            <a:r>
              <a:rPr lang="en-US" sz="1800" dirty="0"/>
              <a:t>&lt;return-response response-variable-name="existing context variable"&gt;</a:t>
            </a:r>
          </a:p>
          <a:p>
            <a:r>
              <a:rPr lang="en-US" sz="1800" dirty="0"/>
              <a:t>  &lt;set-header/&gt;</a:t>
            </a:r>
          </a:p>
          <a:p>
            <a:r>
              <a:rPr lang="en-US" sz="1800" dirty="0"/>
              <a:t>  &lt;set-body/&gt;</a:t>
            </a:r>
          </a:p>
          <a:p>
            <a:r>
              <a:rPr lang="en-US" sz="1800" dirty="0"/>
              <a:t>  &lt;set-status/&gt;</a:t>
            </a:r>
          </a:p>
          <a:p>
            <a:r>
              <a:rPr lang="en-US" sz="1800" dirty="0"/>
              <a:t>&lt;/return-response&gt;</a:t>
            </a:r>
          </a:p>
        </p:txBody>
      </p:sp>
    </p:spTree>
    <p:extLst>
      <p:ext uri="{BB962C8B-B14F-4D97-AF65-F5344CB8AC3E}">
        <p14:creationId xmlns:p14="http://schemas.microsoft.com/office/powerpoint/2010/main" val="209151864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API Management</a:t>
            </a:r>
          </a:p>
          <a:p>
            <a:pPr marL="342900" indent="-342900">
              <a:buFont typeface="Arial" panose="020B0604020202020204" pitchFamily="34" charset="0"/>
              <a:buChar char="•"/>
            </a:pPr>
            <a:r>
              <a:rPr lang="en-US" dirty="0"/>
              <a:t>Securing APIs</a:t>
            </a:r>
          </a:p>
          <a:p>
            <a:pPr marL="342900" indent="-342900">
              <a:buFont typeface="Arial" panose="020B0604020202020204" pitchFamily="34" charset="0"/>
              <a:buChar char="•"/>
            </a:pPr>
            <a:r>
              <a:rPr lang="en-US" dirty="0"/>
              <a:t>Defining API policies</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API Management</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7D92-FA78-4917-88DA-2D45398FE8C9}"/>
              </a:ext>
            </a:extLst>
          </p:cNvPr>
          <p:cNvSpPr>
            <a:spLocks noGrp="1"/>
          </p:cNvSpPr>
          <p:nvPr>
            <p:ph type="title"/>
          </p:nvPr>
        </p:nvSpPr>
        <p:spPr/>
        <p:txBody>
          <a:bodyPr/>
          <a:lstStyle/>
          <a:p>
            <a:r>
              <a:rPr lang="en-US" dirty="0"/>
              <a:t>Azure API Management (APIM)</a:t>
            </a:r>
          </a:p>
        </p:txBody>
      </p:sp>
      <p:sp>
        <p:nvSpPr>
          <p:cNvPr id="3" name="Text Placeholder 2">
            <a:extLst>
              <a:ext uri="{FF2B5EF4-FFF2-40B4-BE49-F238E27FC236}">
                <a16:creationId xmlns:a16="http://schemas.microsoft.com/office/drawing/2014/main" id="{A5C05C21-926C-414F-9C05-64FF97CC769D}"/>
              </a:ext>
            </a:extLst>
          </p:cNvPr>
          <p:cNvSpPr>
            <a:spLocks noGrp="1"/>
          </p:cNvSpPr>
          <p:nvPr>
            <p:ph type="body" sz="quarter" idx="10"/>
          </p:nvPr>
        </p:nvSpPr>
        <p:spPr>
          <a:xfrm>
            <a:off x="593725" y="1445022"/>
            <a:ext cx="11018520" cy="3533275"/>
          </a:xfrm>
        </p:spPr>
        <p:txBody>
          <a:bodyPr/>
          <a:lstStyle/>
          <a:p>
            <a:r>
              <a:rPr lang="en-US" dirty="0">
                <a:latin typeface="+mn-lt"/>
              </a:rPr>
              <a:t>Streamlines the process of common tasks necessary for creating an API for external use</a:t>
            </a:r>
          </a:p>
          <a:p>
            <a:r>
              <a:rPr lang="en-US" dirty="0">
                <a:latin typeface="+mn-lt"/>
              </a:rPr>
              <a:t>Tasks include:</a:t>
            </a:r>
          </a:p>
          <a:p>
            <a:pPr lvl="1"/>
            <a:r>
              <a:rPr lang="en-US" dirty="0"/>
              <a:t>Creating a successful and useful developer portal</a:t>
            </a:r>
          </a:p>
          <a:p>
            <a:pPr lvl="1"/>
            <a:r>
              <a:rPr lang="en-US" dirty="0"/>
              <a:t>Securing API endpoints from anonymous or unwanted access</a:t>
            </a:r>
          </a:p>
          <a:p>
            <a:pPr lvl="1"/>
            <a:r>
              <a:rPr lang="en-US" dirty="0"/>
              <a:t>Managing existing developer access through cache mechanisms, throttling, and other policies</a:t>
            </a:r>
          </a:p>
          <a:p>
            <a:pPr lvl="1"/>
            <a:r>
              <a:rPr lang="en-US" dirty="0"/>
              <a:t>Building a monitoring and analytics platform to diagnose issues and monitor adoption</a:t>
            </a:r>
          </a:p>
          <a:p>
            <a:pPr lvl="1"/>
            <a:r>
              <a:rPr lang="en-US" dirty="0"/>
              <a:t>Providing business users and developers with deep insights into how each API is specifically used</a:t>
            </a:r>
          </a:p>
        </p:txBody>
      </p:sp>
    </p:spTree>
    <p:extLst>
      <p:ext uri="{BB962C8B-B14F-4D97-AF65-F5344CB8AC3E}">
        <p14:creationId xmlns:p14="http://schemas.microsoft.com/office/powerpoint/2010/main" val="40134137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EABF-0F9D-4F3A-ABDA-C94D708DB057}"/>
              </a:ext>
            </a:extLst>
          </p:cNvPr>
          <p:cNvSpPr>
            <a:spLocks noGrp="1"/>
          </p:cNvSpPr>
          <p:nvPr>
            <p:ph type="title"/>
          </p:nvPr>
        </p:nvSpPr>
        <p:spPr>
          <a:xfrm>
            <a:off x="588263" y="457200"/>
            <a:ext cx="11018520" cy="553998"/>
          </a:xfrm>
        </p:spPr>
        <p:txBody>
          <a:bodyPr/>
          <a:lstStyle/>
          <a:p>
            <a:r>
              <a:rPr lang="en-US" dirty="0"/>
              <a:t>Terminology</a:t>
            </a:r>
          </a:p>
        </p:txBody>
      </p:sp>
      <p:sp>
        <p:nvSpPr>
          <p:cNvPr id="3" name="Text Placeholder 2">
            <a:extLst>
              <a:ext uri="{FF2B5EF4-FFF2-40B4-BE49-F238E27FC236}">
                <a16:creationId xmlns:a16="http://schemas.microsoft.com/office/drawing/2014/main" id="{42D8ED85-F00E-4CA8-80D6-A2A98CFE9885}"/>
              </a:ext>
            </a:extLst>
          </p:cNvPr>
          <p:cNvSpPr>
            <a:spLocks noGrp="1"/>
          </p:cNvSpPr>
          <p:nvPr>
            <p:ph type="body" sz="quarter" idx="10"/>
          </p:nvPr>
        </p:nvSpPr>
        <p:spPr>
          <a:xfrm>
            <a:off x="584200" y="1435497"/>
            <a:ext cx="11018520" cy="3767185"/>
          </a:xfrm>
        </p:spPr>
        <p:txBody>
          <a:bodyPr/>
          <a:lstStyle/>
          <a:p>
            <a:r>
              <a:rPr lang="en-US" dirty="0">
                <a:latin typeface="+mn-lt"/>
              </a:rPr>
              <a:t>Back-end API</a:t>
            </a:r>
          </a:p>
          <a:p>
            <a:pPr lvl="1"/>
            <a:r>
              <a:rPr lang="en-US" dirty="0"/>
              <a:t>A HTTP service you implement with your business logic</a:t>
            </a:r>
          </a:p>
          <a:p>
            <a:r>
              <a:rPr lang="en-US" dirty="0">
                <a:latin typeface="+mn-lt"/>
              </a:rPr>
              <a:t>Front-end API</a:t>
            </a:r>
          </a:p>
          <a:p>
            <a:pPr lvl="1"/>
            <a:r>
              <a:rPr lang="en-US" dirty="0"/>
              <a:t>A HTTP service façade hosted by API Management to obfuscate your back-end API</a:t>
            </a:r>
          </a:p>
          <a:p>
            <a:r>
              <a:rPr lang="en-US" dirty="0">
                <a:latin typeface="+mn-lt"/>
              </a:rPr>
              <a:t>Product</a:t>
            </a:r>
          </a:p>
          <a:p>
            <a:pPr lvl="1"/>
            <a:r>
              <a:rPr lang="en-US" dirty="0"/>
              <a:t>One or more APIs, along with a usage quota and terms of use</a:t>
            </a:r>
          </a:p>
          <a:p>
            <a:r>
              <a:rPr lang="en-US" dirty="0">
                <a:latin typeface="+mn-lt"/>
              </a:rPr>
              <a:t>Operation</a:t>
            </a:r>
          </a:p>
          <a:p>
            <a:pPr lvl="1"/>
            <a:r>
              <a:rPr lang="en-US" dirty="0"/>
              <a:t>A specific operation in the Frontend API that correlates to a specific request/response from the back-end API</a:t>
            </a:r>
          </a:p>
        </p:txBody>
      </p:sp>
    </p:spTree>
    <p:extLst>
      <p:ext uri="{BB962C8B-B14F-4D97-AF65-F5344CB8AC3E}">
        <p14:creationId xmlns:p14="http://schemas.microsoft.com/office/powerpoint/2010/main" val="24972440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EABF-0F9D-4F3A-ABDA-C94D708DB057}"/>
              </a:ext>
            </a:extLst>
          </p:cNvPr>
          <p:cNvSpPr>
            <a:spLocks noGrp="1"/>
          </p:cNvSpPr>
          <p:nvPr>
            <p:ph type="title"/>
          </p:nvPr>
        </p:nvSpPr>
        <p:spPr>
          <a:xfrm>
            <a:off x="588263" y="457200"/>
            <a:ext cx="11018520" cy="553998"/>
          </a:xfrm>
        </p:spPr>
        <p:txBody>
          <a:bodyPr/>
          <a:lstStyle/>
          <a:p>
            <a:r>
              <a:rPr lang="en-US" dirty="0"/>
              <a:t>Terminology (continued)</a:t>
            </a:r>
          </a:p>
        </p:txBody>
      </p:sp>
      <p:sp>
        <p:nvSpPr>
          <p:cNvPr id="3" name="Text Placeholder 2">
            <a:extLst>
              <a:ext uri="{FF2B5EF4-FFF2-40B4-BE49-F238E27FC236}">
                <a16:creationId xmlns:a16="http://schemas.microsoft.com/office/drawing/2014/main" id="{42D8ED85-F00E-4CA8-80D6-A2A98CFE9885}"/>
              </a:ext>
            </a:extLst>
          </p:cNvPr>
          <p:cNvSpPr>
            <a:spLocks noGrp="1"/>
          </p:cNvSpPr>
          <p:nvPr>
            <p:ph type="body" sz="quarter" idx="10"/>
          </p:nvPr>
        </p:nvSpPr>
        <p:spPr>
          <a:xfrm>
            <a:off x="584200" y="1435497"/>
            <a:ext cx="11018520" cy="3250121"/>
          </a:xfrm>
        </p:spPr>
        <p:txBody>
          <a:bodyPr/>
          <a:lstStyle/>
          <a:p>
            <a:r>
              <a:rPr lang="en-US" dirty="0">
                <a:latin typeface="+mn-lt"/>
              </a:rPr>
              <a:t>Version</a:t>
            </a:r>
          </a:p>
          <a:p>
            <a:pPr lvl="1"/>
            <a:r>
              <a:rPr lang="en-US" dirty="0"/>
              <a:t>A breaking change to the Frontend API </a:t>
            </a:r>
          </a:p>
          <a:p>
            <a:pPr lvl="1"/>
            <a:r>
              <a:rPr lang="en-US" dirty="0"/>
              <a:t>Existing application will not be required to change its code as you update or change the Frontend API</a:t>
            </a:r>
          </a:p>
          <a:p>
            <a:r>
              <a:rPr lang="en-US" dirty="0">
                <a:latin typeface="+mn-lt"/>
              </a:rPr>
              <a:t>Revision</a:t>
            </a:r>
          </a:p>
          <a:p>
            <a:pPr lvl="1"/>
            <a:r>
              <a:rPr lang="en-US" dirty="0"/>
              <a:t>A nonbreaking change to a Frontend API</a:t>
            </a:r>
          </a:p>
          <a:p>
            <a:r>
              <a:rPr lang="en-US" dirty="0">
                <a:latin typeface="+mn-lt"/>
              </a:rPr>
              <a:t>Developer portal</a:t>
            </a:r>
          </a:p>
          <a:p>
            <a:pPr lvl="1"/>
            <a:r>
              <a:rPr lang="en-US" dirty="0"/>
              <a:t>An interface that developers use to learn about your API and test operations</a:t>
            </a:r>
          </a:p>
        </p:txBody>
      </p:sp>
    </p:spTree>
    <p:extLst>
      <p:ext uri="{BB962C8B-B14F-4D97-AF65-F5344CB8AC3E}">
        <p14:creationId xmlns:p14="http://schemas.microsoft.com/office/powerpoint/2010/main" val="18362908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C15E-1230-47FC-A2D8-CFF96BF9F5B3}"/>
              </a:ext>
            </a:extLst>
          </p:cNvPr>
          <p:cNvSpPr>
            <a:spLocks noGrp="1"/>
          </p:cNvSpPr>
          <p:nvPr>
            <p:ph type="title"/>
          </p:nvPr>
        </p:nvSpPr>
        <p:spPr/>
        <p:txBody>
          <a:bodyPr/>
          <a:lstStyle/>
          <a:p>
            <a:r>
              <a:rPr lang="en-US" dirty="0"/>
              <a:t>Creating an API Management instance</a:t>
            </a:r>
          </a:p>
        </p:txBody>
      </p:sp>
      <p:sp>
        <p:nvSpPr>
          <p:cNvPr id="3" name="Text Placeholder 2">
            <a:extLst>
              <a:ext uri="{FF2B5EF4-FFF2-40B4-BE49-F238E27FC236}">
                <a16:creationId xmlns:a16="http://schemas.microsoft.com/office/drawing/2014/main" id="{1DF5252B-42A6-4ABB-9400-CD3B1CF83E8B}"/>
              </a:ext>
            </a:extLst>
          </p:cNvPr>
          <p:cNvSpPr>
            <a:spLocks noGrp="1"/>
          </p:cNvSpPr>
          <p:nvPr>
            <p:ph type="body" sz="quarter" idx="10"/>
          </p:nvPr>
        </p:nvSpPr>
        <p:spPr>
          <a:xfrm>
            <a:off x="593725" y="1445022"/>
            <a:ext cx="11018520" cy="2942344"/>
          </a:xfrm>
        </p:spPr>
        <p:txBody>
          <a:bodyPr/>
          <a:lstStyle/>
          <a:p>
            <a:r>
              <a:rPr lang="en-US" dirty="0">
                <a:latin typeface="+mn-lt"/>
              </a:rPr>
              <a:t>Create and manage APIs</a:t>
            </a:r>
          </a:p>
          <a:p>
            <a:r>
              <a:rPr lang="en-US" dirty="0">
                <a:latin typeface="+mn-lt"/>
              </a:rPr>
              <a:t>Each API contains one or more sets of operations</a:t>
            </a:r>
          </a:p>
          <a:p>
            <a:r>
              <a:rPr lang="en-US" dirty="0">
                <a:latin typeface="+mn-lt"/>
              </a:rPr>
              <a:t>Operations are configurable, granting control over:</a:t>
            </a:r>
          </a:p>
          <a:p>
            <a:pPr lvl="1"/>
            <a:r>
              <a:rPr lang="en-US" dirty="0"/>
              <a:t>URL mapping</a:t>
            </a:r>
          </a:p>
          <a:p>
            <a:pPr lvl="1"/>
            <a:r>
              <a:rPr lang="en-US" dirty="0"/>
              <a:t>Query and path parameters</a:t>
            </a:r>
          </a:p>
          <a:p>
            <a:pPr lvl="1"/>
            <a:r>
              <a:rPr lang="en-US" dirty="0"/>
              <a:t>Request and response content</a:t>
            </a:r>
          </a:p>
          <a:p>
            <a:pPr lvl="1"/>
            <a:r>
              <a:rPr lang="en-US" dirty="0"/>
              <a:t>Operation response caching</a:t>
            </a:r>
          </a:p>
        </p:txBody>
      </p:sp>
    </p:spTree>
    <p:extLst>
      <p:ext uri="{BB962C8B-B14F-4D97-AF65-F5344CB8AC3E}">
        <p14:creationId xmlns:p14="http://schemas.microsoft.com/office/powerpoint/2010/main" val="19015444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3B2A-058C-4FF8-82D5-4AFA7598AD0B}"/>
              </a:ext>
            </a:extLst>
          </p:cNvPr>
          <p:cNvSpPr>
            <a:spLocks noGrp="1"/>
          </p:cNvSpPr>
          <p:nvPr>
            <p:ph type="title"/>
          </p:nvPr>
        </p:nvSpPr>
        <p:spPr>
          <a:xfrm>
            <a:off x="585216" y="2534625"/>
            <a:ext cx="9144000" cy="997196"/>
          </a:xfrm>
        </p:spPr>
        <p:txBody>
          <a:bodyPr/>
          <a:lstStyle/>
          <a:p>
            <a:r>
              <a:rPr lang="en-US" dirty="0"/>
              <a:t>Demo: Create an Azure API Management service instance</a:t>
            </a:r>
          </a:p>
        </p:txBody>
      </p:sp>
      <p:sp>
        <p:nvSpPr>
          <p:cNvPr id="3" name="Text Placeholder 2">
            <a:extLst>
              <a:ext uri="{FF2B5EF4-FFF2-40B4-BE49-F238E27FC236}">
                <a16:creationId xmlns:a16="http://schemas.microsoft.com/office/drawing/2014/main" id="{9FFEA467-449F-4B99-A90A-02A6C4EC655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4431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Securing APIs</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3202</Words>
  <Application>Microsoft Office PowerPoint</Application>
  <PresentationFormat>Widescreen</PresentationFormat>
  <Paragraphs>295</Paragraphs>
  <Slides>26</Slides>
  <Notes>25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AZ-203.6 Module 03: Azure API Management</vt:lpstr>
      <vt:lpstr>Topics</vt:lpstr>
      <vt:lpstr>Lesson 01: Azure API Management</vt:lpstr>
      <vt:lpstr>Azure API Management (APIM)</vt:lpstr>
      <vt:lpstr>Terminology</vt:lpstr>
      <vt:lpstr>Terminology (continued)</vt:lpstr>
      <vt:lpstr>Creating an API Management instance</vt:lpstr>
      <vt:lpstr>Demo: Create an Azure API Management service instance</vt:lpstr>
      <vt:lpstr>Lesson 02: Securing APIs</vt:lpstr>
      <vt:lpstr>Subscriptions</vt:lpstr>
      <vt:lpstr>Client certificates</vt:lpstr>
      <vt:lpstr>Client certificates (continued)</vt:lpstr>
      <vt:lpstr>Demo: Protect an API by using OAuth 2.0 with Azure Active Directory and API Management</vt:lpstr>
      <vt:lpstr>Lesson 03: Defining API policies</vt:lpstr>
      <vt:lpstr>Policies</vt:lpstr>
      <vt:lpstr>Editing policies</vt:lpstr>
      <vt:lpstr>Demo: Setting and editing Azure API Management policies</vt:lpstr>
      <vt:lpstr>Advanced policy scenarios – control flow </vt:lpstr>
      <vt:lpstr>Advanced policy scenarios – forward request </vt:lpstr>
      <vt:lpstr>Advanced policy scenarios – limit concurrency </vt:lpstr>
      <vt:lpstr>Advanced policy scenarios – log to Event Hub </vt:lpstr>
      <vt:lpstr>Advanced policy scenarios – mock response </vt:lpstr>
      <vt:lpstr>Advanced policy scenarios – retry </vt:lpstr>
      <vt:lpstr>Advanced policy scenarios – return response </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2019-03-12T18:47:32Z</dcterms:modified>
</cp:coreProperties>
</file>