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50"/>
  </p:notesMasterIdLst>
  <p:handoutMasterIdLst>
    <p:handoutMasterId r:id="rId51"/>
  </p:handoutMasterIdLst>
  <p:sldIdLst>
    <p:sldId id="1719" r:id="rId3"/>
    <p:sldId id="1892" r:id="rId4"/>
    <p:sldId id="1888" r:id="rId5"/>
    <p:sldId id="1891" r:id="rId6"/>
    <p:sldId id="1897" r:id="rId7"/>
    <p:sldId id="1898" r:id="rId8"/>
    <p:sldId id="1937" r:id="rId9"/>
    <p:sldId id="1899" r:id="rId10"/>
    <p:sldId id="1900" r:id="rId11"/>
    <p:sldId id="1901" r:id="rId12"/>
    <p:sldId id="1902" r:id="rId13"/>
    <p:sldId id="1908" r:id="rId14"/>
    <p:sldId id="1909" r:id="rId15"/>
    <p:sldId id="1905" r:id="rId16"/>
    <p:sldId id="1939" r:id="rId17"/>
    <p:sldId id="1906" r:id="rId18"/>
    <p:sldId id="1913" r:id="rId19"/>
    <p:sldId id="1940" r:id="rId20"/>
    <p:sldId id="1907" r:id="rId21"/>
    <p:sldId id="1914" r:id="rId22"/>
    <p:sldId id="1915" r:id="rId23"/>
    <p:sldId id="1916" r:id="rId24"/>
    <p:sldId id="1917" r:id="rId25"/>
    <p:sldId id="1918" r:id="rId26"/>
    <p:sldId id="1919" r:id="rId27"/>
    <p:sldId id="1941" r:id="rId28"/>
    <p:sldId id="1894" r:id="rId29"/>
    <p:sldId id="1938" r:id="rId30"/>
    <p:sldId id="1921" r:id="rId31"/>
    <p:sldId id="1922" r:id="rId32"/>
    <p:sldId id="1923" r:id="rId33"/>
    <p:sldId id="1924" r:id="rId34"/>
    <p:sldId id="1904" r:id="rId35"/>
    <p:sldId id="1942" r:id="rId36"/>
    <p:sldId id="1926" r:id="rId37"/>
    <p:sldId id="1943" r:id="rId38"/>
    <p:sldId id="1895" r:id="rId39"/>
    <p:sldId id="1928" r:id="rId40"/>
    <p:sldId id="1931" r:id="rId41"/>
    <p:sldId id="1929" r:id="rId42"/>
    <p:sldId id="1933" r:id="rId43"/>
    <p:sldId id="1934" r:id="rId44"/>
    <p:sldId id="1935" r:id="rId45"/>
    <p:sldId id="1936" r:id="rId46"/>
    <p:sldId id="1944" r:id="rId47"/>
    <p:sldId id="1893" r:id="rId48"/>
    <p:sldId id="1886"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16CDF35-4BD5-4C21-98E1-78FF715EEBE6}">
          <p14:sldIdLst>
            <p14:sldId id="1719"/>
            <p14:sldId id="1892"/>
          </p14:sldIdLst>
        </p14:section>
        <p14:section name="Lesson 01: Provision VMs" id="{4AD084D5-C641-451A-B21F-975A0CAFCA60}">
          <p14:sldIdLst>
            <p14:sldId id="1888"/>
            <p14:sldId id="1891"/>
            <p14:sldId id="1897"/>
            <p14:sldId id="1898"/>
            <p14:sldId id="1937"/>
            <p14:sldId id="1899"/>
            <p14:sldId id="1900"/>
            <p14:sldId id="1901"/>
            <p14:sldId id="1902"/>
            <p14:sldId id="1908"/>
            <p14:sldId id="1909"/>
            <p14:sldId id="1905"/>
            <p14:sldId id="1939"/>
            <p14:sldId id="1906"/>
            <p14:sldId id="1913"/>
            <p14:sldId id="1940"/>
            <p14:sldId id="1907"/>
            <p14:sldId id="1914"/>
            <p14:sldId id="1915"/>
            <p14:sldId id="1916"/>
            <p14:sldId id="1917"/>
            <p14:sldId id="1918"/>
            <p14:sldId id="1919"/>
            <p14:sldId id="1941"/>
          </p14:sldIdLst>
        </p14:section>
        <p14:section name="Lesson 02: Create ARM templates" id="{97BE2E10-9EC0-4F5A-AAD1-361E23F64133}">
          <p14:sldIdLst>
            <p14:sldId id="1894"/>
            <p14:sldId id="1938"/>
            <p14:sldId id="1921"/>
            <p14:sldId id="1922"/>
            <p14:sldId id="1923"/>
            <p14:sldId id="1924"/>
            <p14:sldId id="1904"/>
            <p14:sldId id="1942"/>
            <p14:sldId id="1926"/>
            <p14:sldId id="1943"/>
          </p14:sldIdLst>
        </p14:section>
        <p14:section name="Lesson 03: Configure Azure Disk Encryption for VMs" id="{3F1D3A40-472A-4E2C-8634-00CAC57FDF84}">
          <p14:sldIdLst>
            <p14:sldId id="1895"/>
            <p14:sldId id="1928"/>
            <p14:sldId id="1931"/>
            <p14:sldId id="1929"/>
            <p14:sldId id="1933"/>
            <p14:sldId id="1934"/>
            <p14:sldId id="1935"/>
            <p14:sldId id="1936"/>
            <p14:sldId id="1944"/>
          </p14:sldIdLst>
        </p14:section>
        <p14:section name="Closing" id="{DAE4FB48-B7E2-45FC-AAEB-0B9C027F3FC2}">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A75"/>
    <a:srgbClr val="8AB94C"/>
    <a:srgbClr val="4095D4"/>
    <a:srgbClr val="6D6D71"/>
    <a:srgbClr val="FFFFCC"/>
    <a:srgbClr val="00BCF2"/>
    <a:srgbClr val="008272"/>
    <a:srgbClr val="0078D4"/>
    <a:srgbClr val="5C2D91"/>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1073" autoAdjust="0"/>
  </p:normalViewPr>
  <p:slideViewPr>
    <p:cSldViewPr snapToGrid="0">
      <p:cViewPr>
        <p:scale>
          <a:sx n="100" d="100"/>
          <a:sy n="100" d="100"/>
        </p:scale>
        <p:origin x="972" y="3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5016" y="1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10:57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10:57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Provision VMs</a:t>
            </a:r>
          </a:p>
          <a:p>
            <a:pPr marL="171450" indent="-171450">
              <a:buFontTx/>
              <a:buChar char="-"/>
            </a:pPr>
            <a:r>
              <a:rPr lang="en-US" dirty="0"/>
              <a:t>Create Azure Resource Manager templates</a:t>
            </a:r>
          </a:p>
          <a:p>
            <a:pPr marL="171450" indent="-171450">
              <a:buFontTx/>
              <a:buChar char="-"/>
            </a:pPr>
            <a:r>
              <a:rPr lang="en-US" dirty="0"/>
              <a:t>Configure Azure Disk Encryption for VMs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r>
              <a:rPr lang="en-US" dirty="0"/>
              <a:t>The Azure portal provides an easy-to-use browser-based user interface that allows you to create and manage all your Azure resources. For example, you can set up a new database, increase the compute power of your virtual machines, and monitor your monthly costs. It's also a great learning tool, because you can survey all available resources and use guided wizards to create the ones you need.</a:t>
            </a:r>
          </a:p>
          <a:p>
            <a:endParaRPr lang="en-US" dirty="0"/>
          </a:p>
          <a:p>
            <a:r>
              <a:rPr lang="en-US" b="1" dirty="0"/>
              <a:t>Azure Resource Manager</a:t>
            </a:r>
          </a:p>
          <a:p>
            <a:r>
              <a:rPr lang="en-US" dirty="0"/>
              <a:t>Typically, your Azure infrastructure will contain many resources, many of them related to one another in some way. For example, the VM that we created has the virtual machine itself, storage, network interface, web server, and a database—all created together to run the WordPress site. Azure Resource Manager makes working with these related resources more efficient. It organizes resources into named resource groups that let you deploy, update, or delete all of the resources together. When we created the WordPress site, we identified the resource group as part of the VM creation, and Resource Manager placed the associated resources into the same group.</a:t>
            </a:r>
          </a:p>
          <a:p>
            <a:endParaRPr lang="en-US" dirty="0"/>
          </a:p>
          <a:p>
            <a:r>
              <a:rPr lang="en-US" b="1" dirty="0"/>
              <a:t>Azure PowerShell</a:t>
            </a:r>
          </a:p>
          <a:p>
            <a:r>
              <a:rPr lang="en-US" dirty="0"/>
              <a:t>PowerShell is a cross-platform shell that provides services like the shell window and command parsing. Azure PowerShell is an optional add-on package that adds the Azure-specific commands (referred to as cmdlets). You can learn more about installing and using Azure PowerShell in a separate training module.</a:t>
            </a:r>
          </a:p>
          <a:p>
            <a:endParaRPr lang="en-US" dirty="0"/>
          </a:p>
          <a:p>
            <a:r>
              <a:rPr lang="en-US" b="1" dirty="0"/>
              <a:t>Azure CLI</a:t>
            </a:r>
          </a:p>
          <a:p>
            <a:r>
              <a:rPr lang="en-US" sz="882" b="0" i="0" kern="1200" dirty="0">
                <a:solidFill>
                  <a:schemeClr val="tx1"/>
                </a:solidFill>
                <a:effectLst/>
                <a:latin typeface="Segoe UI Light" pitchFamily="34" charset="0"/>
                <a:ea typeface="+mn-ea"/>
                <a:cs typeface="+mn-cs"/>
              </a:rPr>
              <a:t>The Azure CLI is the Microsoft cross-platform command-line tool for managing Azure resources such as virtual machines and disks from the command line. It's available for macOS, Linux, and Windows, or in the browser by using the Cloud Shell. Like Azure PowerShell, the Azure CLI is a powerful way to streamline your administrative workflow. Unlike Azure PowerShell, the Azure CLI does not need PowerShell to function.</a:t>
            </a:r>
          </a:p>
          <a:p>
            <a:br>
              <a:rPr lang="en-US" b="1" dirty="0"/>
            </a:br>
            <a:r>
              <a:rPr lang="en-US" b="1" dirty="0"/>
              <a:t>Programmatic (APIs)</a:t>
            </a:r>
          </a:p>
          <a:p>
            <a:r>
              <a:rPr lang="en-US" dirty="0"/>
              <a:t>Generally speaking, both Azure PowerShell and Azure CLI are good options if you have simple scripts to run and want to use only command-line tools. When it comes to more complex scenarios, where the creation and management of VMs form part of a larger application with complex logic, you can choose to </a:t>
            </a:r>
            <a:r>
              <a:rPr lang="en-US" sz="882" b="0" i="0" kern="1200" dirty="0">
                <a:solidFill>
                  <a:schemeClr val="tx1"/>
                </a:solidFill>
                <a:effectLst/>
                <a:latin typeface="Segoe UI Light" pitchFamily="34" charset="0"/>
                <a:ea typeface="+mn-ea"/>
                <a:cs typeface="+mn-cs"/>
              </a:rPr>
              <a:t>interact with every type of resource in Azure programmatically.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4324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availability?</a:t>
            </a:r>
          </a:p>
          <a:p>
            <a:r>
              <a:rPr lang="en-US" dirty="0"/>
              <a:t>Availability is the percentage of time a service is available for use. Let's assume you have a website and you want your customers to be able to access information at all times. Your expectation is 100% availability of concerning website access.</a:t>
            </a:r>
          </a:p>
          <a:p>
            <a:endParaRPr lang="en-US" dirty="0"/>
          </a:p>
          <a:p>
            <a:r>
              <a:rPr lang="en-US" dirty="0"/>
              <a:t>Azure VMs run on physical servers hosted within the Azure datacenter. As with most physical devices, there's a chance that there could be a failure. If the physical server fails, the virtual machines hosted on that server will also fail. If this happens, Azure will move the VM to a healthy host server automatically. However, this self-healing migration could take several minutes, during which the application(s) hosted on that VM will not be available.</a:t>
            </a:r>
          </a:p>
          <a:p>
            <a:endParaRPr lang="en-US" dirty="0"/>
          </a:p>
          <a:p>
            <a:r>
              <a:rPr lang="en-US" dirty="0"/>
              <a:t>Maintenance events range from software updates to hardware upgrades and are required to improve platform reliability and performance. These events usually are performed without impacting any guest VMs, but sometimes the virtual machines will be rebooted to complete an update or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63207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an availability set?</a:t>
            </a:r>
          </a:p>
          <a:p>
            <a:r>
              <a:rPr lang="en-US" sz="882" b="0" i="0" kern="1200" dirty="0">
                <a:solidFill>
                  <a:schemeClr val="tx1"/>
                </a:solidFill>
                <a:effectLst/>
                <a:latin typeface="Segoe UI Light" pitchFamily="34" charset="0"/>
                <a:ea typeface="+mn-ea"/>
                <a:cs typeface="+mn-cs"/>
              </a:rPr>
              <a:t>An availability set is a logical feature used to ensure that a group of related VMs are deployed so that they aren't all subject to a single point of failure and not all upgraded at the same time during a host operating system upgrade in the datacenter. VMs placed in an availability set should perform an identical set of functionalities and have the same software installed.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What is an update domain?</a:t>
            </a:r>
          </a:p>
          <a:p>
            <a:r>
              <a:rPr lang="en-US" sz="882" b="0" i="0" kern="1200" dirty="0">
                <a:solidFill>
                  <a:schemeClr val="tx1"/>
                </a:solidFill>
                <a:effectLst/>
                <a:latin typeface="Segoe UI Light" pitchFamily="34" charset="0"/>
                <a:ea typeface="+mn-ea"/>
                <a:cs typeface="+mn-cs"/>
              </a:rPr>
              <a:t>An update domain is a logical group of hardware that can undergo maintenance or be rebooted at the same time. Azure will automatically place availability sets into update domains to minimize the impact when the Azure platform introduces host operating system changes. Azure then processes each update domain one at a time.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5476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80765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virtual machines (VMs) can be created through the Azure portal. This method provides a browser-based user interface to create VMs and their associated resources.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15451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virtual machines (VMs) can be created through the Azure portal. This method provides a browser-based user interface to create VMs and their associated resources. This tutorial shows you how to use the Azure portal to deploy a virtual machine (VM) in Azure that runs Windows Server 2016. To examine your VM in action, you then RDP to the VM and install the IIS web server.</a:t>
            </a:r>
          </a:p>
          <a:p>
            <a:endParaRPr lang="en-US" sz="882" b="0" i="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VM using the workflow in the Azure Portal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a VM using the Azure CLI and the </a:t>
            </a:r>
            <a:r>
              <a:rPr lang="en-US" sz="1200" b="1" kern="1200" dirty="0" err="1">
                <a:solidFill>
                  <a:schemeClr val="tx1"/>
                </a:solidFill>
                <a:effectLst/>
                <a:latin typeface="+mn-lt"/>
                <a:ea typeface="+mn-ea"/>
                <a:cs typeface="+mn-cs"/>
              </a:rPr>
              <a:t>az</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vm</a:t>
            </a:r>
            <a:r>
              <a:rPr lang="en-US" sz="1200" b="1" kern="1200" dirty="0">
                <a:solidFill>
                  <a:schemeClr val="tx1"/>
                </a:solidFill>
                <a:effectLst/>
                <a:latin typeface="+mn-lt"/>
                <a:ea typeface="+mn-ea"/>
                <a:cs typeface="+mn-cs"/>
              </a:rPr>
              <a:t> create </a:t>
            </a:r>
            <a:r>
              <a:rPr lang="en-US" sz="1200" b="0" kern="1200" dirty="0">
                <a:solidFill>
                  <a:schemeClr val="tx1"/>
                </a:solidFill>
                <a:effectLst/>
                <a:latin typeface="+mn-lt"/>
                <a:ea typeface="+mn-ea"/>
                <a:cs typeface="+mn-cs"/>
              </a:rPr>
              <a:t>command</a:t>
            </a:r>
            <a:r>
              <a:rPr lang="en-US" sz="1200" kern="1200" dirty="0">
                <a:solidFill>
                  <a:schemeClr val="tx1"/>
                </a:solidFill>
                <a:effectLst/>
                <a:latin typeface="+mn-lt"/>
                <a:ea typeface="+mn-ea"/>
                <a:cs typeface="+mn-cs"/>
              </a:rPr>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41018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dirty="0"/>
              <a:t>Launch Azure Cloud Shell</a:t>
            </a:r>
          </a:p>
          <a:p>
            <a:pPr marL="384432" lvl="1" indent="-171450">
              <a:buFont typeface="Arial" panose="020B0604020202020204" pitchFamily="34" charset="0"/>
              <a:buChar char="•"/>
            </a:pPr>
            <a:r>
              <a:rPr lang="en-US" dirty="0"/>
              <a:t>If you choose to install and use the PowerShell locally, this tutorial requires the Azure PowerShell module version 5.7.0 or later. Run </a:t>
            </a:r>
            <a:r>
              <a:rPr lang="en-US" b="1" dirty="0"/>
              <a:t>Get-Module -</a:t>
            </a:r>
            <a:r>
              <a:rPr lang="en-US" b="1" dirty="0" err="1"/>
              <a:t>ListAvailable</a:t>
            </a:r>
            <a:r>
              <a:rPr lang="en-US" b="1" dirty="0"/>
              <a:t> </a:t>
            </a:r>
            <a:r>
              <a:rPr lang="en-US" b="1" dirty="0" err="1"/>
              <a:t>AzureRM</a:t>
            </a:r>
            <a:r>
              <a:rPr lang="en-US" dirty="0"/>
              <a:t> to find the version, you also need to run </a:t>
            </a:r>
            <a:r>
              <a:rPr lang="en-US" b="1" dirty="0"/>
              <a:t>Connect-</a:t>
            </a:r>
            <a:r>
              <a:rPr lang="en-US" b="1" dirty="0" err="1"/>
              <a:t>AzureRmAccount</a:t>
            </a:r>
            <a:r>
              <a:rPr lang="en-US" dirty="0"/>
              <a:t> to create a connection with Azure.</a:t>
            </a:r>
          </a:p>
          <a:p>
            <a:pPr marL="171450" lvl="0" indent="-171450">
              <a:buFont typeface="Arial" panose="020B0604020202020204" pitchFamily="34" charset="0"/>
              <a:buChar char="•"/>
            </a:pPr>
            <a:r>
              <a:rPr lang="en-US" dirty="0"/>
              <a:t>Create resource group</a:t>
            </a:r>
          </a:p>
          <a:p>
            <a:pPr marL="384432" lvl="1" indent="-171450">
              <a:buFont typeface="Arial" panose="020B0604020202020204" pitchFamily="34" charset="0"/>
              <a:buChar char="•"/>
            </a:pPr>
            <a:r>
              <a:rPr lang="en-US" dirty="0"/>
              <a:t>Create an Azure resource group with </a:t>
            </a:r>
            <a:r>
              <a:rPr lang="en-US" b="1" dirty="0"/>
              <a:t>New-</a:t>
            </a:r>
            <a:r>
              <a:rPr lang="en-US" b="1" dirty="0" err="1"/>
              <a:t>AzureRmResourceGroup</a:t>
            </a:r>
            <a:r>
              <a:rPr lang="en-US" dirty="0"/>
              <a:t>. A resource group is a logical container into which Azure resources are deployed and managed.</a:t>
            </a:r>
          </a:p>
          <a:p>
            <a:pPr marL="171450" lvl="0" indent="-171450">
              <a:buFont typeface="Arial" panose="020B0604020202020204" pitchFamily="34" charset="0"/>
              <a:buChar char="•"/>
            </a:pPr>
            <a:r>
              <a:rPr lang="en-US" dirty="0"/>
              <a:t>Create virtual machine</a:t>
            </a:r>
          </a:p>
          <a:p>
            <a:pPr marL="384432" lvl="1" indent="-171450">
              <a:buFont typeface="Arial" panose="020B0604020202020204" pitchFamily="34" charset="0"/>
              <a:buChar char="•"/>
            </a:pPr>
            <a:r>
              <a:rPr lang="en-US" dirty="0"/>
              <a:t>Create a VM with </a:t>
            </a:r>
            <a:r>
              <a:rPr lang="en-US" b="1" dirty="0"/>
              <a:t>New-</a:t>
            </a:r>
            <a:r>
              <a:rPr lang="en-US" b="1" dirty="0" err="1"/>
              <a:t>AzureRmVM</a:t>
            </a:r>
            <a:r>
              <a:rPr lang="en-US" dirty="0"/>
              <a:t>. Provide names for each of the resources and the </a:t>
            </a:r>
            <a:r>
              <a:rPr lang="en-US" b="1" dirty="0"/>
              <a:t>New-</a:t>
            </a:r>
            <a:r>
              <a:rPr lang="en-US" b="1" dirty="0" err="1"/>
              <a:t>AzureRmVM</a:t>
            </a:r>
            <a:r>
              <a:rPr lang="en-US" dirty="0"/>
              <a:t> cmdlet creates if they don't already exist.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89694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dirty="0"/>
              <a:t>Connect to virtual machine</a:t>
            </a:r>
          </a:p>
          <a:p>
            <a:pPr marL="384432" lvl="1" indent="-171450">
              <a:buFont typeface="Arial" panose="020B0604020202020204" pitchFamily="34" charset="0"/>
              <a:buChar char="•"/>
            </a:pPr>
            <a:r>
              <a:rPr lang="en-US" dirty="0"/>
              <a:t>After the deployment has completed, RDP to the VM. To e</a:t>
            </a:r>
            <a:r>
              <a:rPr lang="en-US" strike="noStrike" dirty="0"/>
              <a:t>xamine </a:t>
            </a:r>
            <a:r>
              <a:rPr lang="en-US" dirty="0"/>
              <a:t>the public IP address of the VM, use the </a:t>
            </a:r>
            <a:r>
              <a:rPr lang="en-US" b="1" dirty="0"/>
              <a:t>Get-</a:t>
            </a:r>
            <a:r>
              <a:rPr lang="en-US" b="1" dirty="0" err="1"/>
              <a:t>AzureRmPublicIpAddress</a:t>
            </a:r>
            <a:r>
              <a:rPr lang="en-US" dirty="0"/>
              <a:t> cmdlet. Create a remote desktop session from your local computer. Replace the IP address with the public IP address of your VM.</a:t>
            </a:r>
          </a:p>
          <a:p>
            <a:pPr marL="171450" indent="-171450">
              <a:buFont typeface="Arial" panose="020B0604020202020204" pitchFamily="34" charset="0"/>
              <a:buChar char="•"/>
            </a:pPr>
            <a:r>
              <a:rPr lang="en-US" dirty="0"/>
              <a:t>Install web server</a:t>
            </a:r>
          </a:p>
          <a:p>
            <a:pPr marL="384432" lvl="1" indent="-171450">
              <a:buFont typeface="Arial" panose="020B0604020202020204" pitchFamily="34" charset="0"/>
              <a:buChar char="•"/>
            </a:pPr>
            <a:r>
              <a:rPr lang="en-US" dirty="0"/>
              <a:t>To examine your VM in action, install the IIS web server using PowerShell.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016821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This tutorial shows you how to use the Azure PowerShell module to deploy a VM in Azure that runs Windows Server 2016. To examine your VM in action, you then RDP to the VM and install the IIS web server.</a:t>
            </a:r>
            <a:r>
              <a:rPr lang="en-US" sz="1200" b="0" i="1"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the Azure PowerShell module to create a VM</a:t>
            </a:r>
          </a:p>
          <a:p>
            <a:pPr marL="171450" indent="-171450">
              <a:buFont typeface="Arial" panose="020B0604020202020204" pitchFamily="34" charset="0"/>
              <a:buChar char="•"/>
            </a:pPr>
            <a:r>
              <a:rPr lang="en-US" dirty="0"/>
              <a:t>Access the details of the newly created VM using Azure PowerShell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059112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Azure VM needs several supporting Azure resources. This section covers creating, managing, and deleting VM resources by using C# and Visual Studio.</a:t>
            </a:r>
          </a:p>
          <a:p>
            <a:endParaRPr lang="en-US" dirty="0"/>
          </a:p>
          <a:p>
            <a:pPr marL="171450" indent="-171450">
              <a:buFont typeface="Arial" panose="020B0604020202020204" pitchFamily="34" charset="0"/>
              <a:buChar char="•"/>
            </a:pPr>
            <a:r>
              <a:rPr lang="en-US" dirty="0"/>
              <a:t>Install the package</a:t>
            </a:r>
          </a:p>
          <a:p>
            <a:pPr marL="384432" lvl="1" indent="-171450">
              <a:buFont typeface="Arial" panose="020B0604020202020204" pitchFamily="34" charset="0"/>
              <a:buChar char="•"/>
            </a:pPr>
            <a:r>
              <a:rPr lang="en-US" dirty="0"/>
              <a:t>NuGet packages are the easiest way to install the libraries that you need to finish these steps.</a:t>
            </a:r>
          </a:p>
          <a:p>
            <a:pPr marL="171450" lvl="0" indent="-171450">
              <a:buFont typeface="Arial" panose="020B0604020202020204" pitchFamily="34" charset="0"/>
              <a:buChar char="•"/>
            </a:pPr>
            <a:r>
              <a:rPr lang="en-US" dirty="0"/>
              <a:t>Create management client</a:t>
            </a:r>
          </a:p>
          <a:p>
            <a:pPr marL="171450" lvl="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77693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Azure VM needs several supporting Azure resources. This section covers creating, managing, and deleting VM resources using C# and Visual Studio.</a:t>
            </a:r>
          </a:p>
          <a:p>
            <a:endParaRPr lang="en-US" dirty="0"/>
          </a:p>
          <a:p>
            <a:pPr marL="171450" indent="-171450">
              <a:buFont typeface="Arial" panose="020B0604020202020204" pitchFamily="34" charset="0"/>
              <a:buChar char="•"/>
            </a:pPr>
            <a:r>
              <a:rPr lang="en-US" dirty="0"/>
              <a:t>Create resources</a:t>
            </a:r>
          </a:p>
          <a:p>
            <a:pPr marL="384432" lvl="1" indent="-171450">
              <a:buFont typeface="Arial" panose="020B0604020202020204" pitchFamily="34" charset="0"/>
              <a:buChar char="•"/>
            </a:pPr>
            <a:r>
              <a:rPr lang="en-US" dirty="0"/>
              <a:t>All resources the VM relies on must be contained in a Resource group.</a:t>
            </a:r>
          </a:p>
          <a:p>
            <a:pPr marL="171450" lvl="0" indent="-171450">
              <a:buFont typeface="Arial" panose="020B0604020202020204" pitchFamily="34" charset="0"/>
              <a:buChar char="•"/>
            </a:pPr>
            <a:r>
              <a:rPr lang="en-US" dirty="0"/>
              <a:t>Create the availability set</a:t>
            </a:r>
          </a:p>
          <a:p>
            <a:pPr marL="384432" lvl="1" indent="-171450">
              <a:buFont typeface="Arial" panose="020B0604020202020204" pitchFamily="34" charset="0"/>
              <a:buChar char="•"/>
            </a:pPr>
            <a:r>
              <a:rPr lang="en-US" dirty="0"/>
              <a:t>Availability sets make it easier for you to maintain the virtual machines used by your application.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41152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Azure VM needs several supporting Azure resources. This section covers creating, managing, and deleting VM resources by using C# and Visual Studio.</a:t>
            </a:r>
          </a:p>
          <a:p>
            <a:endParaRPr lang="en-US" dirty="0"/>
          </a:p>
          <a:p>
            <a:pPr marL="171450" indent="-171450">
              <a:buFont typeface="Arial" panose="020B0604020202020204" pitchFamily="34" charset="0"/>
              <a:buChar char="•"/>
            </a:pPr>
            <a:r>
              <a:rPr lang="en-US" dirty="0"/>
              <a:t>Create the public IP address</a:t>
            </a:r>
          </a:p>
          <a:p>
            <a:pPr marL="384432" lvl="1" indent="-171450">
              <a:buFont typeface="Arial" panose="020B0604020202020204" pitchFamily="34" charset="0"/>
              <a:buChar char="•"/>
            </a:pPr>
            <a:r>
              <a:rPr lang="en-US" dirty="0"/>
              <a:t>A public IP address is needed to communicate with the virtual machine.</a:t>
            </a:r>
          </a:p>
          <a:p>
            <a:pPr marL="171450" lvl="0" indent="-171450">
              <a:buFont typeface="Arial" panose="020B0604020202020204" pitchFamily="34" charset="0"/>
              <a:buChar char="•"/>
            </a:pPr>
            <a:r>
              <a:rPr lang="en-US" dirty="0"/>
              <a:t>Create the virtual network</a:t>
            </a:r>
          </a:p>
          <a:p>
            <a:pPr marL="384432" lvl="1" indent="-171450">
              <a:buFont typeface="Arial" panose="020B0604020202020204" pitchFamily="34" charset="0"/>
              <a:buChar char="•"/>
            </a:pPr>
            <a:r>
              <a:rPr lang="en-US" dirty="0"/>
              <a:t>A virtual machine must be in a subnet of a virtual network.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078110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Azure VM needs several supporting Azure resources. This section covers creating, managing, and deleting VM resources using C# and Visual Studio.</a:t>
            </a:r>
          </a:p>
          <a:p>
            <a:endParaRPr lang="en-US" dirty="0"/>
          </a:p>
          <a:p>
            <a:pPr marL="171450" indent="-171450">
              <a:buFont typeface="Arial" panose="020B0604020202020204" pitchFamily="34" charset="0"/>
              <a:buChar char="•"/>
            </a:pPr>
            <a:r>
              <a:rPr lang="en-US" dirty="0"/>
              <a:t>Create the network interface</a:t>
            </a:r>
          </a:p>
          <a:p>
            <a:pPr marL="384432" lvl="1" indent="-171450">
              <a:buFont typeface="Arial" panose="020B0604020202020204" pitchFamily="34" charset="0"/>
              <a:buChar char="•"/>
            </a:pPr>
            <a:r>
              <a:rPr lang="en-US" dirty="0"/>
              <a:t>A virtual machine needs a network interface to communicate on the virtual network.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82970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Azure VM needs several supporting Azure resources. This section covers creating, managing, and deleting VM resources by using C# and Visual Studio.</a:t>
            </a:r>
          </a:p>
          <a:p>
            <a:endParaRPr lang="en-US" dirty="0"/>
          </a:p>
          <a:p>
            <a:pPr marL="171450" indent="-171450">
              <a:buFont typeface="Arial" panose="020B0604020202020204" pitchFamily="34" charset="0"/>
              <a:buChar char="•"/>
            </a:pPr>
            <a:r>
              <a:rPr lang="en-US" dirty="0"/>
              <a:t>Create the virtual machine</a:t>
            </a:r>
          </a:p>
          <a:p>
            <a:pPr marL="384432" lvl="1" indent="-171450">
              <a:buFont typeface="Arial" panose="020B0604020202020204" pitchFamily="34" charset="0"/>
              <a:buChar char="•"/>
            </a:pPr>
            <a:r>
              <a:rPr lang="en-US" dirty="0"/>
              <a:t>Now that you created all the supporting resources, you can create a virtual machine.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811763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Azure VM needs several supporting Azure resources. This section covers creating, managing, and deleting VM resources using C# and Visual Studio.</a:t>
            </a:r>
          </a:p>
          <a:p>
            <a:endParaRPr lang="en-US" dirty="0"/>
          </a:p>
          <a:p>
            <a:pPr marL="171450" indent="-171450">
              <a:buFont typeface="Arial" panose="020B0604020202020204" pitchFamily="34" charset="0"/>
              <a:buChar char="•"/>
            </a:pPr>
            <a:r>
              <a:rPr lang="en-US" dirty="0"/>
              <a:t>Perform management tasks</a:t>
            </a:r>
          </a:p>
          <a:p>
            <a:pPr marL="384432" lvl="1" indent="-171450">
              <a:buFont typeface="Arial" panose="020B0604020202020204" pitchFamily="34" charset="0"/>
              <a:buChar char="•"/>
            </a:pPr>
            <a:r>
              <a:rPr lang="en-US" dirty="0"/>
              <a:t>During the lifecycle of a virtual machine, you might want to run management tasks such as starting, stopping, or deleting a virtual machine. Additionally, you might want to create code to automate repetitive or complex tasks.</a:t>
            </a:r>
          </a:p>
          <a:p>
            <a:pPr marL="384432" lvl="1" indent="-171450">
              <a:buFont typeface="Arial" panose="020B0604020202020204" pitchFamily="34" charset="0"/>
              <a:buChar char="•"/>
            </a:pPr>
            <a:r>
              <a:rPr lang="en-US" dirty="0"/>
              <a:t>When you need to do anything with the VM, you need to get an instance of it.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88954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Azure VM needs several supporting Azure resources. This section covers creating, managing, and deleting VM resources using C# and Visual Studio.</a:t>
            </a:r>
          </a:p>
          <a:p>
            <a:endParaRPr lang="en-US" dirty="0"/>
          </a:p>
          <a:p>
            <a:pPr marL="171450" indent="-171450">
              <a:buFont typeface="Arial" panose="020B0604020202020204" pitchFamily="34" charset="0"/>
              <a:buChar char="•"/>
            </a:pPr>
            <a:r>
              <a:rPr lang="en-US" dirty="0"/>
              <a:t>Perform management tasks</a:t>
            </a:r>
          </a:p>
          <a:p>
            <a:pPr marL="384432" lvl="1" indent="-171450">
              <a:buFont typeface="Arial" panose="020B0604020202020204" pitchFamily="34" charset="0"/>
              <a:buChar char="•"/>
            </a:pPr>
            <a:r>
              <a:rPr lang="en-US" dirty="0"/>
              <a:t>During the lifecycle of a virtual machine, you might want to run management tasks such as starting, stopping, or deleting a virtual machine. Additionally, you might want to create code to automate repetitive or complex tasks.</a:t>
            </a:r>
          </a:p>
          <a:p>
            <a:pPr marL="384432" lvl="1" indent="-171450">
              <a:buFont typeface="Arial" panose="020B0604020202020204" pitchFamily="34" charset="0"/>
              <a:buChar char="•"/>
            </a:pPr>
            <a:r>
              <a:rPr lang="en-US" dirty="0"/>
              <a:t>When you need to do anything with the VM, you need to get an instance of it.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625478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Create a new VM using the C# fluent API</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Query and access details about VMs in your subscription using the C# fluent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148213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Resource Manager</a:t>
            </a:r>
          </a:p>
          <a:p>
            <a:pPr marL="171450" indent="-171450">
              <a:buFontTx/>
              <a:buChar char="-"/>
            </a:pPr>
            <a:r>
              <a:rPr lang="en-US" baseline="0" dirty="0"/>
              <a:t>Resource Manager template deployment</a:t>
            </a:r>
          </a:p>
          <a:p>
            <a:pPr marL="171450" indent="-171450">
              <a:buFontTx/>
              <a:buChar char="-"/>
            </a:pPr>
            <a:r>
              <a:rPr lang="en-US" baseline="0" dirty="0"/>
              <a:t>Create Resource Manager templates by using the Azure portal</a:t>
            </a:r>
          </a:p>
          <a:p>
            <a:pPr marL="171450" indent="-171450">
              <a:buFontTx/>
              <a:buChar char="-"/>
            </a:pPr>
            <a:r>
              <a:rPr lang="en-US" baseline="0" dirty="0"/>
              <a:t>Create Resource Manager templates by using Visual Studio Code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147137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management layer</a:t>
            </a:r>
          </a:p>
          <a:p>
            <a:r>
              <a:rPr lang="en-US" dirty="0"/>
              <a:t>Resource Manager provides a consistent management layer to perform tasks through Azure PowerShell, Azure CLI, Azure portal, REST API, and client SDKs. All capabilities that are available in the Azure portal are also available through Azure PowerShell, Azure CLI, the Azure REST APIs, and client SDKs. Functionality initially released through APIs will be represented in the portal within 180 days of initial release.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829652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Resource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manageable item that is available through Azure. Some common resources are a virtual machine, storage account, web app, database, and virtual network, but there are many more.</a:t>
            </a:r>
          </a:p>
          <a:p>
            <a:r>
              <a:rPr lang="en-US" sz="882" b="1" i="0" kern="1200" dirty="0">
                <a:solidFill>
                  <a:schemeClr val="tx1"/>
                </a:solidFill>
                <a:effectLst/>
                <a:latin typeface="Segoe UI Light" pitchFamily="34" charset="0"/>
                <a:ea typeface="+mn-ea"/>
                <a:cs typeface="+mn-cs"/>
              </a:rPr>
              <a:t>Resource group</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882" b="1" i="0" kern="1200" dirty="0">
                <a:solidFill>
                  <a:schemeClr val="tx1"/>
                </a:solidFill>
                <a:effectLst/>
                <a:latin typeface="Segoe UI Light" pitchFamily="34" charset="0"/>
                <a:ea typeface="+mn-ea"/>
                <a:cs typeface="+mn-cs"/>
              </a:rPr>
              <a:t>Resource provider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that supplies the resources that you can deploy and manage through Resource Manager. Each resource provider offers operations for working with the resources that are deployed. Some common resource providers are </a:t>
            </a:r>
            <a:r>
              <a:rPr lang="en-US" sz="882" b="0" i="0" kern="1200" dirty="0" err="1">
                <a:solidFill>
                  <a:schemeClr val="tx1"/>
                </a:solidFill>
                <a:effectLst/>
                <a:latin typeface="Segoe UI Light" pitchFamily="34" charset="0"/>
                <a:ea typeface="+mn-ea"/>
                <a:cs typeface="+mn-cs"/>
              </a:rPr>
              <a:t>Microsoft.Compute</a:t>
            </a:r>
            <a:r>
              <a:rPr lang="en-US" sz="882" b="0" i="0" kern="1200" dirty="0">
                <a:solidFill>
                  <a:schemeClr val="tx1"/>
                </a:solidFill>
                <a:effectLst/>
                <a:latin typeface="Segoe UI Light" pitchFamily="34" charset="0"/>
                <a:ea typeface="+mn-ea"/>
                <a:cs typeface="+mn-cs"/>
              </a:rPr>
              <a:t>, which supplies the virtual machine resource, </a:t>
            </a:r>
            <a:r>
              <a:rPr lang="en-US" sz="882" b="0" i="0" kern="1200" dirty="0" err="1">
                <a:solidFill>
                  <a:schemeClr val="tx1"/>
                </a:solidFill>
                <a:effectLst/>
                <a:latin typeface="Segoe UI Light" pitchFamily="34" charset="0"/>
                <a:ea typeface="+mn-ea"/>
                <a:cs typeface="+mn-cs"/>
              </a:rPr>
              <a:t>Microsoft.Storage</a:t>
            </a:r>
            <a:r>
              <a:rPr lang="en-US" sz="882" b="0" i="0" kern="1200" dirty="0">
                <a:solidFill>
                  <a:schemeClr val="tx1"/>
                </a:solidFill>
                <a:effectLst/>
                <a:latin typeface="Segoe UI Light" pitchFamily="34" charset="0"/>
                <a:ea typeface="+mn-ea"/>
                <a:cs typeface="+mn-cs"/>
              </a:rPr>
              <a:t>, which supplies the storage account resource, and </a:t>
            </a:r>
            <a:r>
              <a:rPr lang="en-US" sz="882" b="0" i="0" kern="1200" dirty="0" err="1">
                <a:solidFill>
                  <a:schemeClr val="tx1"/>
                </a:solidFill>
                <a:effectLst/>
                <a:latin typeface="Segoe UI Light" pitchFamily="34" charset="0"/>
                <a:ea typeface="+mn-ea"/>
                <a:cs typeface="+mn-cs"/>
              </a:rPr>
              <a:t>Microsoft.Web</a:t>
            </a:r>
            <a:r>
              <a:rPr lang="en-US" sz="882" b="0" i="0" kern="1200" dirty="0">
                <a:solidFill>
                  <a:schemeClr val="tx1"/>
                </a:solidFill>
                <a:effectLst/>
                <a:latin typeface="Segoe UI Light" pitchFamily="34" charset="0"/>
                <a:ea typeface="+mn-ea"/>
                <a:cs typeface="+mn-cs"/>
              </a:rPr>
              <a:t>, which supplies resources related to web apps.</a:t>
            </a:r>
          </a:p>
          <a:p>
            <a:r>
              <a:rPr lang="en-US" sz="882" b="1" i="0" kern="1200" dirty="0">
                <a:solidFill>
                  <a:schemeClr val="tx1"/>
                </a:solidFill>
                <a:effectLst/>
                <a:latin typeface="Segoe UI Light" pitchFamily="34" charset="0"/>
                <a:ea typeface="+mn-ea"/>
                <a:cs typeface="+mn-cs"/>
              </a:rPr>
              <a:t>Resource Manager template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JavaScript Object Notation (JSON) file that defines one or more resources to deploy to a resource group. It also defines the dependencies between the deployed resources. The template can be used to deploy the resources consistently and repeatedly.</a:t>
            </a:r>
          </a:p>
          <a:p>
            <a:r>
              <a:rPr lang="en-US" sz="882" b="1" i="0" kern="1200" dirty="0">
                <a:solidFill>
                  <a:schemeClr val="tx1"/>
                </a:solidFill>
                <a:effectLst/>
                <a:latin typeface="Segoe UI Light" pitchFamily="34" charset="0"/>
                <a:ea typeface="+mn-ea"/>
                <a:cs typeface="+mn-cs"/>
              </a:rPr>
              <a:t>Declarative syntax</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631794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Virtual Machine creation checklist.</a:t>
            </a:r>
          </a:p>
          <a:p>
            <a:pPr marL="171450" indent="-171450">
              <a:buFontTx/>
              <a:buChar char="-"/>
            </a:pPr>
            <a:r>
              <a:rPr lang="en-US" baseline="0" dirty="0"/>
              <a:t>Azure Virtual Machine creation and management options.</a:t>
            </a:r>
          </a:p>
          <a:p>
            <a:pPr marL="171450" indent="-171450">
              <a:buFontTx/>
              <a:buChar char="-"/>
            </a:pPr>
            <a:r>
              <a:rPr lang="en-US" baseline="0" dirty="0"/>
              <a:t>Manage the availability of your Azure VMs.</a:t>
            </a:r>
          </a:p>
          <a:p>
            <a:pPr marL="171450" indent="-171450">
              <a:buFontTx/>
              <a:buChar char="-"/>
            </a:pPr>
            <a:r>
              <a:rPr lang="en-US" baseline="0" dirty="0"/>
              <a:t>Create an Azure VM by using the Azure portal.</a:t>
            </a:r>
          </a:p>
          <a:p>
            <a:pPr marL="171450" indent="-171450">
              <a:buFontTx/>
              <a:buChar char="-"/>
            </a:pPr>
            <a:r>
              <a:rPr lang="en-US" baseline="0" dirty="0"/>
              <a:t>Create an Azure VM by using Windows PowerShell.</a:t>
            </a:r>
          </a:p>
          <a:p>
            <a:pPr marL="171450" indent="-171450">
              <a:buFontTx/>
              <a:buChar char="-"/>
            </a:pPr>
            <a:r>
              <a:rPr lang="en-US" baseline="0" dirty="0"/>
              <a:t>Create and manage Azure VMs by using 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Resource Manager, you can create a template (in JSON format) that defines the infrastructure and configuration of your Azure solution. By using a template, you can repeatedly deploy your solution throughout its lifecycle and have confidence that your resources are deployed in a consistent state. When you create a solution from the portal, the solution automatically includes a deployment template. You don't have to create your template from scratch because you can start with the template for your solution and customize it to meet your specific needs. You can also retrieve a template for an existing resource group by either exporting the current state of the resource group, or viewing the template used for a particular deployment. Viewing the exported template is a helpful way to learn about the template syntax.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8274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define templates and resource groups is entirely up to you and how you want to manage your solution. For example, you can deploy your three-tier application through a single template to a single resource group.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03354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define your entire infrastructure in a single template. Often, it makes sense to divide your deployment requirements into a set of targeted, purpose-specific templates. You can easily reuse these templates for different solutions. To deploy a particular solution, you create a master template that links all the required templates. The following image shows how to deploy a three tier solution through a parent template that includes three nested templates.</a:t>
            </a:r>
          </a:p>
          <a:p>
            <a:endParaRPr lang="en-US" dirty="0"/>
          </a:p>
          <a:p>
            <a:r>
              <a:rPr lang="en-US" dirty="0"/>
              <a:t>If you envision your tiers having separate lifecycles, you can deploy your three tiers to separate resource groups. Notice the resources can still be linked to resources in other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797711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 Manager templates are JSON files that define the resources that you need to deploy for your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resource templates from the Settings section for a specific VM by selecting the Automation script option.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501826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Learn how to create your first Azure Resource Manager template by generating one using the Azure portal, and the process of editing and deploying the template from the Azure portal. Resource Manager templates are JSON files that define the resources you need to deploy for your solution. The instructions in this tutorial create an Azure Storage account. You can use the same process to create other Azure resources.</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one or more resources within the same Resource Group in the Azure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Automation Template section of the Resource Group blade to generate an ARM template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356454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Resource Manager templates in Visual Studio Code and use the Azure CLI to deploy the </a:t>
            </a:r>
            <a:r>
              <a:rPr lang="en-US" baseline="0" dirty="0"/>
              <a:t>Resource Manager </a:t>
            </a:r>
            <a:r>
              <a:rPr lang="en-US" dirty="0"/>
              <a:t>template.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46920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Learn how to use Visual Studio Code and the Azure Resource Manager Tools extension to create and edit Azure Resource Manager templates. You can create Resource Manager templates in Visual Studio Code without the extension, but the extension provides autocomplete options that simplify template development.</a:t>
            </a:r>
          </a:p>
          <a:p>
            <a:r>
              <a:rPr lang="en-US" sz="1200" i="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new ARM template file in Visual Studio Code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ARM template extension to view metadata about resources in the template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77421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Encryption options for protecting VMs.</a:t>
            </a:r>
          </a:p>
          <a:p>
            <a:pPr marL="171450" indent="-171450">
              <a:buFontTx/>
              <a:buChar char="-"/>
            </a:pPr>
            <a:r>
              <a:rPr lang="en-US" baseline="0" dirty="0"/>
              <a:t>Encrypting existing VM disks.</a:t>
            </a:r>
          </a:p>
          <a:p>
            <a:pPr marL="171450" indent="-171450">
              <a:buFontTx/>
              <a:buChar char="-"/>
            </a:pPr>
            <a:r>
              <a:rPr lang="en-US" baseline="0" dirty="0"/>
              <a:t>Automating secure VM deployments by using Azure Resource Manager templates.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676866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encryption?</a:t>
            </a:r>
          </a:p>
          <a:p>
            <a:r>
              <a:rPr lang="en-US" sz="882" b="0" i="0" kern="1200" dirty="0">
                <a:solidFill>
                  <a:schemeClr val="tx1"/>
                </a:solidFill>
                <a:effectLst/>
                <a:latin typeface="Segoe UI Light" pitchFamily="34" charset="0"/>
                <a:ea typeface="+mn-ea"/>
                <a:cs typeface="+mn-cs"/>
              </a:rPr>
              <a:t>Encryption is about converting meaningful information into something that appears meaningless, such as a random sequence of letters and numbers. The process of encryption uses some form of </a:t>
            </a:r>
            <a:r>
              <a:rPr lang="en-US" sz="882" b="1" i="0" kern="1200" dirty="0">
                <a:solidFill>
                  <a:schemeClr val="tx1"/>
                </a:solidFill>
                <a:effectLst/>
                <a:latin typeface="Segoe UI Light" pitchFamily="34" charset="0"/>
                <a:ea typeface="+mn-ea"/>
                <a:cs typeface="+mn-cs"/>
              </a:rPr>
              <a:t>key</a:t>
            </a:r>
            <a:r>
              <a:rPr lang="en-US" sz="882" b="0" i="0" kern="1200" dirty="0">
                <a:solidFill>
                  <a:schemeClr val="tx1"/>
                </a:solidFill>
                <a:effectLst/>
                <a:latin typeface="Segoe UI Light" pitchFamily="34" charset="0"/>
                <a:ea typeface="+mn-ea"/>
                <a:cs typeface="+mn-cs"/>
              </a:rPr>
              <a:t> as part of the algorithm that creates the encrypted data. A key is also needed to perform the decryption. Keys may be </a:t>
            </a:r>
            <a:r>
              <a:rPr lang="en-US" sz="882" b="1" i="1" kern="1200" dirty="0">
                <a:solidFill>
                  <a:schemeClr val="tx1"/>
                </a:solidFill>
                <a:effectLst/>
                <a:latin typeface="Segoe UI Light" pitchFamily="34" charset="0"/>
                <a:ea typeface="+mn-ea"/>
                <a:cs typeface="+mn-cs"/>
              </a:rPr>
              <a:t>symmetric</a:t>
            </a:r>
            <a:r>
              <a:rPr lang="en-US" sz="882" b="0" i="0" kern="1200" dirty="0">
                <a:solidFill>
                  <a:schemeClr val="tx1"/>
                </a:solidFill>
                <a:effectLst/>
                <a:latin typeface="Segoe UI Light" pitchFamily="34" charset="0"/>
                <a:ea typeface="+mn-ea"/>
                <a:cs typeface="+mn-cs"/>
              </a:rPr>
              <a:t>, where the same key is used for encryption and decryption, or </a:t>
            </a:r>
            <a:r>
              <a:rPr lang="en-US" sz="882" b="1" i="1" kern="1200" dirty="0">
                <a:solidFill>
                  <a:schemeClr val="tx1"/>
                </a:solidFill>
                <a:effectLst/>
                <a:latin typeface="Segoe UI Light" pitchFamily="34" charset="0"/>
                <a:ea typeface="+mn-ea"/>
                <a:cs typeface="+mn-cs"/>
              </a:rPr>
              <a:t>asymmetric</a:t>
            </a:r>
            <a:r>
              <a:rPr lang="en-US" sz="882" b="0" i="0" kern="1200" dirty="0">
                <a:solidFill>
                  <a:schemeClr val="tx1"/>
                </a:solidFill>
                <a:effectLst/>
                <a:latin typeface="Segoe UI Light" pitchFamily="34" charset="0"/>
                <a:ea typeface="+mn-ea"/>
                <a:cs typeface="+mn-cs"/>
              </a:rPr>
              <a:t>, where different keys are used. An example of the latter is the </a:t>
            </a:r>
            <a:r>
              <a:rPr lang="en-US" sz="882" b="1" i="0" kern="1200" dirty="0">
                <a:solidFill>
                  <a:schemeClr val="tx1"/>
                </a:solidFill>
                <a:effectLst/>
                <a:latin typeface="Segoe UI Light" pitchFamily="34" charset="0"/>
                <a:ea typeface="+mn-ea"/>
                <a:cs typeface="+mn-cs"/>
              </a:rPr>
              <a:t>public-private</a:t>
            </a:r>
            <a:r>
              <a:rPr lang="en-US" sz="882" b="0" i="0" kern="1200" dirty="0">
                <a:solidFill>
                  <a:schemeClr val="tx1"/>
                </a:solidFill>
                <a:effectLst/>
                <a:latin typeface="Segoe UI Light" pitchFamily="34" charset="0"/>
                <a:ea typeface="+mn-ea"/>
                <a:cs typeface="+mn-cs"/>
              </a:rPr>
              <a:t> key pairs used in digital certificates.</a:t>
            </a:r>
          </a:p>
          <a:p>
            <a:r>
              <a:rPr lang="en-US" sz="882" b="1" i="0" kern="1200" dirty="0">
                <a:solidFill>
                  <a:schemeClr val="tx1"/>
                </a:solidFill>
                <a:effectLst/>
                <a:latin typeface="Segoe UI Light" pitchFamily="34" charset="0"/>
                <a:ea typeface="+mn-ea"/>
                <a:cs typeface="+mn-cs"/>
              </a:rPr>
              <a:t>Symmetric encryption</a:t>
            </a:r>
          </a:p>
          <a:p>
            <a:r>
              <a:rPr lang="en-US" sz="882" b="0" i="0" kern="1200" dirty="0">
                <a:solidFill>
                  <a:schemeClr val="tx1"/>
                </a:solidFill>
                <a:effectLst/>
                <a:latin typeface="Segoe UI Light" pitchFamily="34" charset="0"/>
                <a:ea typeface="+mn-ea"/>
                <a:cs typeface="+mn-cs"/>
              </a:rPr>
              <a:t>Algorithms that use symmetric keys, such as Advanced Encryption Standard (AES), are typically faster than public key algorithms, and are often used for protecting large data stores. Because there's only one key, procedures must be in place to prevent the key from becoming publicly known.</a:t>
            </a:r>
          </a:p>
          <a:p>
            <a:r>
              <a:rPr lang="en-US" sz="882" b="1" i="0" kern="1200" dirty="0">
                <a:solidFill>
                  <a:schemeClr val="tx1"/>
                </a:solidFill>
                <a:effectLst/>
                <a:latin typeface="Segoe UI Light" pitchFamily="34" charset="0"/>
                <a:ea typeface="+mn-ea"/>
                <a:cs typeface="+mn-cs"/>
              </a:rPr>
              <a:t>Asymmetric encryption</a:t>
            </a:r>
          </a:p>
          <a:p>
            <a:r>
              <a:rPr lang="en-US" sz="882" b="0" i="0" kern="1200" dirty="0">
                <a:solidFill>
                  <a:schemeClr val="tx1"/>
                </a:solidFill>
                <a:effectLst/>
                <a:latin typeface="Segoe UI Light" pitchFamily="34" charset="0"/>
                <a:ea typeface="+mn-ea"/>
                <a:cs typeface="+mn-cs"/>
              </a:rPr>
              <a:t>With asymmetric algorithms, only the private key member of the pair must be kept private and secure; as its name suggests, the public key can be made available to anyone without compromising the encrypted data. The downside of public key algorithms, however, is that they're much slower than symmetric algorithms, and cannot be used to encrypt large amounts of data.</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566170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Key management</a:t>
            </a:r>
          </a:p>
          <a:p>
            <a:r>
              <a:rPr lang="en-US" sz="882" b="0" i="0" kern="1200" dirty="0">
                <a:solidFill>
                  <a:schemeClr val="tx1"/>
                </a:solidFill>
                <a:effectLst/>
                <a:latin typeface="Segoe UI Light" pitchFamily="34" charset="0"/>
                <a:ea typeface="+mn-ea"/>
                <a:cs typeface="+mn-cs"/>
              </a:rPr>
              <a:t>In Azure, your encryption keys can be managed by Microsoft or the customer. Often, the demand for customer-managed keys comes from organizations that need to demonstrate compliance with HIPAA or other regulations. Such compliance may require that access to keys is logged, and that regular key changes are made and recorded.</a:t>
            </a:r>
          </a:p>
          <a:p>
            <a:r>
              <a:rPr lang="en-US" sz="882" b="1" i="0" kern="1200" dirty="0">
                <a:solidFill>
                  <a:schemeClr val="tx1"/>
                </a:solidFill>
                <a:effectLst/>
                <a:latin typeface="Segoe UI Light" pitchFamily="34" charset="0"/>
                <a:ea typeface="+mn-ea"/>
                <a:cs typeface="+mn-cs"/>
              </a:rPr>
              <a:t>Storage Service Encryption</a:t>
            </a:r>
          </a:p>
          <a:p>
            <a:r>
              <a:rPr lang="en-US" sz="882" b="0" i="0" kern="1200" dirty="0">
                <a:solidFill>
                  <a:schemeClr val="tx1"/>
                </a:solidFill>
                <a:effectLst/>
                <a:latin typeface="Segoe UI Light" pitchFamily="34" charset="0"/>
                <a:ea typeface="+mn-ea"/>
                <a:cs typeface="+mn-cs"/>
              </a:rPr>
              <a:t>Azure Storage Service Encryption (SSE) is an encryption service built into Azure used to protect data at rest. The Azure storage platform automatically encrypts data before it's stored to several storage services, including Azure Managed Disks. Encryption is enabled by default by using 256-bit AES encryption, and is managed by the storage account administrator.</a:t>
            </a:r>
          </a:p>
          <a:p>
            <a:r>
              <a:rPr lang="en-US" sz="882" b="1" i="0" kern="1200" dirty="0">
                <a:solidFill>
                  <a:schemeClr val="tx1"/>
                </a:solidFill>
                <a:effectLst/>
                <a:latin typeface="Segoe UI Light" pitchFamily="34" charset="0"/>
                <a:ea typeface="+mn-ea"/>
                <a:cs typeface="+mn-cs"/>
              </a:rPr>
              <a:t>Azure Disk Encryption</a:t>
            </a:r>
          </a:p>
          <a:p>
            <a:r>
              <a:rPr lang="en-US" sz="882" b="0" i="0" kern="1200" dirty="0">
                <a:solidFill>
                  <a:schemeClr val="tx1"/>
                </a:solidFill>
                <a:effectLst/>
                <a:latin typeface="Segoe UI Light" pitchFamily="34" charset="0"/>
                <a:ea typeface="+mn-ea"/>
                <a:cs typeface="+mn-cs"/>
              </a:rPr>
              <a:t>Azure Disk Encryption (ADE) is managed by the VM owner. It controls the encryption of Windows and Linux VM-controlled disks, by using </a:t>
            </a:r>
            <a:r>
              <a:rPr lang="en-US" sz="882" b="1" i="0" kern="1200" dirty="0">
                <a:solidFill>
                  <a:schemeClr val="tx1"/>
                </a:solidFill>
                <a:effectLst/>
                <a:latin typeface="Segoe UI Light" pitchFamily="34" charset="0"/>
                <a:ea typeface="+mn-ea"/>
                <a:cs typeface="+mn-cs"/>
              </a:rPr>
              <a:t>BitLocker</a:t>
            </a:r>
            <a:r>
              <a:rPr lang="en-US" sz="882" b="0" i="0" kern="1200" dirty="0">
                <a:solidFill>
                  <a:schemeClr val="tx1"/>
                </a:solidFill>
                <a:effectLst/>
                <a:latin typeface="Segoe UI Light" pitchFamily="34" charset="0"/>
                <a:ea typeface="+mn-ea"/>
                <a:cs typeface="+mn-cs"/>
              </a:rPr>
              <a:t> on Windows VMs and </a:t>
            </a:r>
            <a:r>
              <a:rPr lang="en-US" sz="882" b="1" i="0" kern="1200" dirty="0">
                <a:solidFill>
                  <a:schemeClr val="tx1"/>
                </a:solidFill>
                <a:effectLst/>
                <a:latin typeface="Segoe UI Light" pitchFamily="34" charset="0"/>
                <a:ea typeface="+mn-ea"/>
                <a:cs typeface="+mn-cs"/>
              </a:rPr>
              <a:t>DM-Crypt</a:t>
            </a:r>
            <a:r>
              <a:rPr lang="en-US" sz="882" b="0" i="0" kern="1200" dirty="0">
                <a:solidFill>
                  <a:schemeClr val="tx1"/>
                </a:solidFill>
                <a:effectLst/>
                <a:latin typeface="Segoe UI Light" pitchFamily="34" charset="0"/>
                <a:ea typeface="+mn-ea"/>
                <a:cs typeface="+mn-cs"/>
              </a:rPr>
              <a:t> on Linux VMs. BitLocker Drive Encryption is a data protection feature that integrates with the operating system, and addresses the threats of data theft or exposure from lost, stolen, or inappropriately decommissioned computers. Similarly, DM-Crypt encrypts data at rest for Linux before writing to storage.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08332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Provisioning VMs to Azure requires planning. The items listed above only provides a subset of the things one should consider before creating a VM.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Key Vault</a:t>
            </a:r>
          </a:p>
          <a:p>
            <a:r>
              <a:rPr lang="en-US" dirty="0"/>
              <a:t>The encryption keys used by ADE can be stored in Azure Key Vault. Azure Key Vault is a tool for securely storing and accessing secrets. A secret is anything that you want to tightly control access to, such as API keys, passwords, or certificates. This provides highly available and scalable secure storage, as defined in Federal Information Processing Standards (FIPS) 140-2 Level 2 validated Hardware Security Modules (HSMs). By using Key Vault, you keep full control of the keys used to encrypt your data, and you can manage and audit your key usage.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22080519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Azure Key Vault is a resource that can be created in the Azure portal by using the normal resource creation process.</a:t>
            </a:r>
          </a:p>
          <a:p>
            <a:br>
              <a:rPr lang="en-US" sz="882" b="0" i="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897325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Enabling access policies in the key vault</a:t>
            </a:r>
          </a:p>
          <a:p>
            <a:r>
              <a:rPr lang="en-US" sz="882" b="0" i="0" kern="1200" dirty="0">
                <a:solidFill>
                  <a:schemeClr val="tx1"/>
                </a:solidFill>
                <a:effectLst/>
                <a:latin typeface="Segoe UI Light" pitchFamily="34" charset="0"/>
                <a:ea typeface="+mn-ea"/>
                <a:cs typeface="+mn-cs"/>
              </a:rPr>
              <a:t>Azure needs access to the encryption keys or secrets in your key vault to make them available to the VM for booting and decrypting the volumes. We covered this for the portal when we changed the </a:t>
            </a:r>
            <a:r>
              <a:rPr lang="en-US" sz="882" b="1" i="0" kern="1200" dirty="0">
                <a:solidFill>
                  <a:schemeClr val="tx1"/>
                </a:solidFill>
                <a:effectLst/>
                <a:latin typeface="Segoe UI Light" pitchFamily="34" charset="0"/>
                <a:ea typeface="+mn-ea"/>
                <a:cs typeface="+mn-cs"/>
              </a:rPr>
              <a:t>Advanced access policies</a:t>
            </a:r>
            <a:r>
              <a:rPr lang="en-US" sz="882" b="0" i="0" kern="1200" dirty="0">
                <a:solidFill>
                  <a:schemeClr val="tx1"/>
                </a:solidFill>
                <a:effectLst/>
                <a:latin typeface="Segoe UI Light" pitchFamily="34" charset="0"/>
                <a:ea typeface="+mn-ea"/>
                <a:cs typeface="+mn-cs"/>
              </a:rPr>
              <a:t> above.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three </a:t>
            </a:r>
            <a:r>
              <a:rPr lang="en-US" dirty="0"/>
              <a:t>–</a:t>
            </a:r>
            <a:r>
              <a:rPr lang="en-US" sz="882" b="0" i="0" kern="1200" dirty="0">
                <a:solidFill>
                  <a:schemeClr val="tx1"/>
                </a:solidFill>
                <a:effectLst/>
                <a:latin typeface="Segoe UI Light" pitchFamily="34" charset="0"/>
                <a:ea typeface="+mn-ea"/>
                <a:cs typeface="+mn-cs"/>
              </a:rPr>
              <a:t> Required for Azure Disk encryption.</a:t>
            </a:r>
          </a:p>
          <a:p>
            <a:r>
              <a:rPr lang="en-US" sz="882" b="1" i="0" kern="1200" dirty="0">
                <a:solidFill>
                  <a:schemeClr val="tx1"/>
                </a:solidFill>
                <a:effectLst/>
                <a:latin typeface="Segoe UI Light" pitchFamily="34" charset="0"/>
                <a:ea typeface="+mn-ea"/>
                <a:cs typeface="+mn-cs"/>
              </a:rPr>
              <a:t>Deployment</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(Optional) Enables the </a:t>
            </a:r>
            <a:r>
              <a:rPr lang="en-US" sz="882" b="0" i="0" kern="1200" dirty="0" err="1">
                <a:solidFill>
                  <a:schemeClr val="tx1"/>
                </a:solidFill>
                <a:effectLst/>
                <a:latin typeface="Segoe UI Light" pitchFamily="34" charset="0"/>
                <a:ea typeface="+mn-ea"/>
                <a:cs typeface="+mn-cs"/>
              </a:rPr>
              <a:t>Microsoft.Compute</a:t>
            </a:r>
            <a:r>
              <a:rPr lang="en-US" sz="882" b="0" i="0" kern="1200" dirty="0">
                <a:solidFill>
                  <a:schemeClr val="tx1"/>
                </a:solidFill>
                <a:effectLst/>
                <a:latin typeface="Segoe UI Light" pitchFamily="34" charset="0"/>
                <a:ea typeface="+mn-ea"/>
                <a:cs typeface="+mn-cs"/>
              </a:rPr>
              <a:t> resource provider to retrieve secrets from this key vault when this key vault is referenced in resource creation, for example, when creating a virtual machine.</a:t>
            </a:r>
          </a:p>
          <a:p>
            <a:r>
              <a:rPr lang="en-US" sz="882" b="1" i="0" kern="1200" dirty="0">
                <a:solidFill>
                  <a:schemeClr val="tx1"/>
                </a:solidFill>
                <a:effectLst/>
                <a:latin typeface="Segoe UI Light" pitchFamily="34" charset="0"/>
                <a:ea typeface="+mn-ea"/>
                <a:cs typeface="+mn-cs"/>
              </a:rPr>
              <a:t>Template deployment</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(Optional) Enables Azure Resource Manager to get secrets from this key vault when this key vault is referenced in a template deployment.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469285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Enabling access policies in the key vault</a:t>
            </a:r>
          </a:p>
          <a:p>
            <a:r>
              <a:rPr lang="en-US" sz="882" b="0" i="0" kern="1200" dirty="0">
                <a:solidFill>
                  <a:schemeClr val="tx1"/>
                </a:solidFill>
                <a:effectLst/>
                <a:latin typeface="Segoe UI Light" pitchFamily="34" charset="0"/>
                <a:ea typeface="+mn-ea"/>
                <a:cs typeface="+mn-cs"/>
              </a:rPr>
              <a:t>Azure needs access to the encryption keys or secrets in your Key Vault to make them available to the VM for booting and decrypting the volumes. We covered this for the portal when we changed the </a:t>
            </a:r>
            <a:r>
              <a:rPr lang="en-US" sz="882" b="1" i="0" kern="1200" dirty="0">
                <a:solidFill>
                  <a:schemeClr val="tx1"/>
                </a:solidFill>
                <a:effectLst/>
                <a:latin typeface="Segoe UI Light" pitchFamily="34" charset="0"/>
                <a:ea typeface="+mn-ea"/>
                <a:cs typeface="+mn-cs"/>
              </a:rPr>
              <a:t>Advanced access policies</a:t>
            </a:r>
            <a:r>
              <a:rPr lang="en-US" sz="882" b="0" i="0" kern="1200" dirty="0">
                <a:solidFill>
                  <a:schemeClr val="tx1"/>
                </a:solidFill>
                <a:effectLst/>
                <a:latin typeface="Segoe UI Light" pitchFamily="34" charset="0"/>
                <a:ea typeface="+mn-ea"/>
                <a:cs typeface="+mn-cs"/>
              </a:rPr>
              <a:t> above.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1705082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Enabling access policies in the key vault</a:t>
            </a:r>
          </a:p>
          <a:p>
            <a:r>
              <a:rPr lang="en-US" sz="882" b="0" i="0" kern="1200" dirty="0">
                <a:solidFill>
                  <a:schemeClr val="tx1"/>
                </a:solidFill>
                <a:effectLst/>
                <a:latin typeface="Segoe UI Light" pitchFamily="34" charset="0"/>
                <a:ea typeface="+mn-ea"/>
                <a:cs typeface="+mn-cs"/>
              </a:rPr>
              <a:t>Azure needs access to the encryption keys or secrets in your Key Vault to make them available to the VM for booting and decrypting the volumes. We covered this for the portal when we changed the </a:t>
            </a:r>
            <a:r>
              <a:rPr lang="en-US" sz="882" b="1" i="0" kern="1200" dirty="0">
                <a:solidFill>
                  <a:schemeClr val="tx1"/>
                </a:solidFill>
                <a:effectLst/>
                <a:latin typeface="Segoe UI Light" pitchFamily="34" charset="0"/>
                <a:ea typeface="+mn-ea"/>
                <a:cs typeface="+mn-cs"/>
              </a:rPr>
              <a:t>Advanced access policies</a:t>
            </a:r>
            <a:r>
              <a:rPr lang="en-US" sz="882" b="0" i="0" kern="1200" dirty="0">
                <a:solidFill>
                  <a:schemeClr val="tx1"/>
                </a:solidFill>
                <a:effectLst/>
                <a:latin typeface="Segoe UI Light" pitchFamily="34" charset="0"/>
                <a:ea typeface="+mn-ea"/>
                <a:cs typeface="+mn-cs"/>
              </a:rPr>
              <a:t> above.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4765502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Suppose your company has decided to implement Azure Disk Encryption (ADE) across all VMs. You need to evaluate how to roll out encryption to existing VM volumes. Here, we’ll examine the requirements for ADE, and the steps involved in encrypting disks on existing Linux and Windows VMs.</a:t>
            </a:r>
            <a:r>
              <a:rPr lang="en-US" sz="1200" i="1"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Azure PowerShell to encrypt an existing VM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Azure CLI to verify that a disk is encrypted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684000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name also defines a manageable Azure resource, and it's not trivial to change later. That means that you should choose names that are meaningful and consistent, so that you can easily identify what the VM does.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a:t>
            </a:r>
            <a:r>
              <a:rPr lang="en-US" sz="882" b="1" i="0" kern="1200" dirty="0">
                <a:solidFill>
                  <a:schemeClr val="tx1"/>
                </a:solidFill>
                <a:effectLst/>
                <a:latin typeface="Segoe UI Light" pitchFamily="34" charset="0"/>
                <a:ea typeface="+mn-ea"/>
                <a:cs typeface="+mn-cs"/>
              </a:rPr>
              <a:t>devusc-webvm01</a:t>
            </a:r>
            <a:r>
              <a:rPr lang="en-US" sz="882" b="0" i="0" kern="1200" dirty="0">
                <a:solidFill>
                  <a:schemeClr val="tx1"/>
                </a:solidFill>
                <a:effectLst/>
                <a:latin typeface="Segoe UI Light" pitchFamily="34" charset="0"/>
                <a:ea typeface="+mn-ea"/>
                <a:cs typeface="+mn-cs"/>
              </a:rPr>
              <a:t> might represent the first development web server hosted in the US South Central location.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53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40409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48580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separate costs the subscription will be charged for every VM: compute and storage. By separating these costs, you scale them independently and only pay for what you need.</a:t>
            </a:r>
          </a:p>
          <a:p>
            <a:br>
              <a:rPr lang="en-US" dirty="0"/>
            </a:br>
            <a:r>
              <a:rPr lang="en-US" sz="882" b="1" i="0" kern="1200" dirty="0">
                <a:solidFill>
                  <a:schemeClr val="tx1"/>
                </a:solidFill>
                <a:effectLst/>
                <a:latin typeface="Segoe UI Light" pitchFamily="34" charset="0"/>
                <a:ea typeface="+mn-ea"/>
                <a:cs typeface="+mn-cs"/>
              </a:rPr>
              <a:t>Compute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Compute expenses are priced on a per-hour basis but billed on a per-minute basis. For example, you are only charged for 55 minutes of usage if the VM is deployed for 55 minutes. You are not charged for compute capacity if you stop and deallocate the VM because this releases the hardware. The hourly price varies based on the VM size and OS you select. The cost for a VM includes the charge for the Windows operating system. Linux-based instances are less expensive because there is no operating system license charge.</a:t>
            </a:r>
          </a:p>
          <a:p>
            <a:r>
              <a:rPr lang="en-US" sz="882" b="1" i="0" kern="1200" dirty="0">
                <a:solidFill>
                  <a:schemeClr val="tx1"/>
                </a:solidFill>
                <a:effectLst/>
                <a:latin typeface="Segoe UI Light" pitchFamily="34" charset="0"/>
                <a:ea typeface="+mn-ea"/>
                <a:cs typeface="+mn-cs"/>
              </a:rPr>
              <a:t>Storage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You are charged separately for the storage the VM uses. The status of the VM has no relation to the storage charges that will be incurred; even if the VM is stopped/deallocated and you aren’t billed for the running VM, you will be charged for the storage used by the disks.</a:t>
            </a:r>
          </a:p>
          <a:p>
            <a:endParaRPr lang="en-US" dirty="0"/>
          </a:p>
          <a:p>
            <a:r>
              <a:rPr lang="en-US" sz="882" b="1" i="0" kern="1200" dirty="0">
                <a:solidFill>
                  <a:schemeClr val="tx1"/>
                </a:solidFill>
                <a:effectLst/>
                <a:latin typeface="Segoe UI Light" pitchFamily="34" charset="0"/>
                <a:ea typeface="+mn-ea"/>
                <a:cs typeface="+mn-cs"/>
              </a:rPr>
              <a:t>Pay as you go</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the pay-as-you-go option, you pay for compute capacity by the second, with no long-term commitment or upfront payments. You're able to increase or decrease compute capacity on demand and start or stop at any time. Prefer this option if you run applications with short-term or unpredictable workloads that cannot be interrupted. For example, if you are doing a quick test, or developing an app in a VM, this would be the appropriate option.</a:t>
            </a:r>
          </a:p>
          <a:p>
            <a:r>
              <a:rPr lang="en-US" sz="882" b="1" i="0" kern="1200" dirty="0">
                <a:solidFill>
                  <a:schemeClr val="tx1"/>
                </a:solidFill>
                <a:effectLst/>
                <a:latin typeface="Segoe UI Light" pitchFamily="34" charset="0"/>
                <a:ea typeface="+mn-ea"/>
                <a:cs typeface="+mn-cs"/>
              </a:rPr>
              <a:t>Reserved Virtual Machine Instances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The Reserved Virtual Machine Instances (RI) option is an advance purchase of a virtual machine for one or three years in a specified region. The commitment is made up front, and in return, you get up to 72% price savings compared to pay-as-you-go pricing. RIs are flexible and can easily be exchanged or returned for an early termination fee. Prefer this option if the VM must run continuously, or if you need budget predictability and you can commit to using the VM for at least a year.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5296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is the Microsoft cloud-based data storage solution. It supports almost any type of data and provides security, redundancy, and scalable access to the stored data. A Storage account provides access to objects in Azure Storage for a specific subscription. VMs always have one or more storage accounts to hold each attached virtual disk.</a:t>
            </a:r>
          </a:p>
          <a:p>
            <a:endParaRPr lang="en-US" dirty="0"/>
          </a:p>
          <a:p>
            <a:r>
              <a:rPr lang="en-US" dirty="0"/>
              <a:t>Use Azure Premium Storage for production workloads, especially those that are sensitive to performance variations or are I/O intensive. For development or testing, Standard storage is suitable.</a:t>
            </a:r>
          </a:p>
          <a:p>
            <a:endParaRPr lang="en-US" dirty="0"/>
          </a:p>
          <a:p>
            <a:r>
              <a:rPr lang="en-US" sz="882" b="1" i="0" kern="1200" dirty="0">
                <a:solidFill>
                  <a:schemeClr val="tx1"/>
                </a:solidFill>
                <a:effectLst/>
                <a:latin typeface="Segoe UI Light" pitchFamily="34" charset="0"/>
                <a:ea typeface="+mn-ea"/>
                <a:cs typeface="+mn-cs"/>
              </a:rPr>
              <a:t>Unmanaged disks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unmanaged disks, you are responsible for the storage accounts that are used to hold the VHDs that correspond to your VM disks. You pay the storage account rates for the amount of space you use. A single storage account has a fixed-rate limit of 20,000 I/O operations/sec. This means that a storage account is capable of supporting 40 standard virtual hard disks at full utilization. If you need to scale out with more disks, then you'll need more storage accounts, which can get complicated.</a:t>
            </a:r>
          </a:p>
          <a:p>
            <a:r>
              <a:rPr lang="en-US" sz="882" b="1" i="0" kern="1200" dirty="0">
                <a:solidFill>
                  <a:schemeClr val="tx1"/>
                </a:solidFill>
                <a:effectLst/>
                <a:latin typeface="Segoe UI Light" pitchFamily="34" charset="0"/>
                <a:ea typeface="+mn-ea"/>
                <a:cs typeface="+mn-cs"/>
              </a:rPr>
              <a:t>Managed disks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Managed disks are the newer and recommended disk storage model. They elegantly solve this complexity by putting the burden of managing the storage accounts onto Azure. You specify the size of the disk, up to 4 terabytes (TB), and Azure creates and manages both the disk and the storage. You don't have to worry about storage account limits, which makes managed disks easier to scale out.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5783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Multi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3CDE5AC3-AFDE-4141-B805-C420A9A14EA9}"/>
              </a:ext>
            </a:extLst>
          </p:cNvPr>
          <p:cNvSpPr>
            <a:spLocks noGrp="1"/>
          </p:cNvSpPr>
          <p:nvPr>
            <p:ph sz="quarter" idx="12"/>
          </p:nvPr>
        </p:nvSpPr>
        <p:spPr>
          <a:xfrm>
            <a:off x="587375" y="1406525"/>
            <a:ext cx="11017250" cy="4799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018744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742" r:id="rId7"/>
    <p:sldLayoutId id="2147484474" r:id="rId8"/>
    <p:sldLayoutId id="2147484245" r:id="rId9"/>
    <p:sldLayoutId id="2147484247" r:id="rId10"/>
    <p:sldLayoutId id="2147484639" r:id="rId11"/>
    <p:sldLayoutId id="2147484603" r:id="rId12"/>
    <p:sldLayoutId id="2147484700" r:id="rId13"/>
    <p:sldLayoutId id="2147484701" r:id="rId14"/>
    <p:sldLayoutId id="2147484702" r:id="rId15"/>
    <p:sldLayoutId id="2147484249" r:id="rId16"/>
    <p:sldLayoutId id="2147484640" r:id="rId17"/>
    <p:sldLayoutId id="2147484582" r:id="rId18"/>
    <p:sldLayoutId id="2147484641" r:id="rId19"/>
    <p:sldLayoutId id="2147484584" r:id="rId20"/>
    <p:sldLayoutId id="2147484583" r:id="rId21"/>
    <p:sldLayoutId id="2147484256" r:id="rId22"/>
    <p:sldLayoutId id="2147484257" r:id="rId23"/>
    <p:sldLayoutId id="2147484585" r:id="rId24"/>
    <p:sldLayoutId id="2147484299" r:id="rId25"/>
    <p:sldLayoutId id="2147484263" r:id="rId2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949811"/>
            <a:ext cx="4167887" cy="2769989"/>
          </a:xfrm>
        </p:spPr>
        <p:txBody>
          <a:bodyPr/>
          <a:lstStyle/>
          <a:p>
            <a:r>
              <a:rPr lang="en-US" dirty="0"/>
              <a:t>AZ-203.1</a:t>
            </a:r>
            <a:br>
              <a:rPr lang="en-US" dirty="0"/>
            </a:br>
            <a:r>
              <a:rPr lang="en-US" dirty="0"/>
              <a:t>Module 01: Implement solutions that use virtual machines (VM) </a:t>
            </a:r>
          </a:p>
        </p:txBody>
      </p:sp>
      <p:sp>
        <p:nvSpPr>
          <p:cNvPr id="5" name="Text Placeholder 4"/>
          <p:cNvSpPr>
            <a:spLocks noGrp="1"/>
          </p:cNvSpPr>
          <p:nvPr>
            <p:ph type="body" sz="quarter" idx="12"/>
          </p:nvPr>
        </p:nvSpPr>
        <p:spPr>
          <a:xfrm>
            <a:off x="582042" y="4148663"/>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4F2-FD28-4DB9-93EF-0FDA1B046C7E}"/>
              </a:ext>
            </a:extLst>
          </p:cNvPr>
          <p:cNvSpPr>
            <a:spLocks noGrp="1"/>
          </p:cNvSpPr>
          <p:nvPr>
            <p:ph type="title"/>
          </p:nvPr>
        </p:nvSpPr>
        <p:spPr>
          <a:xfrm>
            <a:off x="588263" y="457200"/>
            <a:ext cx="11018520" cy="553998"/>
          </a:xfrm>
        </p:spPr>
        <p:txBody>
          <a:bodyPr/>
          <a:lstStyle/>
          <a:p>
            <a:r>
              <a:rPr lang="en-US" dirty="0"/>
              <a:t>Azure virtual machine creation and management</a:t>
            </a:r>
          </a:p>
        </p:txBody>
      </p:sp>
      <p:sp>
        <p:nvSpPr>
          <p:cNvPr id="3" name="Text Placeholder 2">
            <a:extLst>
              <a:ext uri="{FF2B5EF4-FFF2-40B4-BE49-F238E27FC236}">
                <a16:creationId xmlns:a16="http://schemas.microsoft.com/office/drawing/2014/main" id="{E3A19BCB-DA9B-424E-AFDB-1FCA70516FA5}"/>
              </a:ext>
            </a:extLst>
          </p:cNvPr>
          <p:cNvSpPr>
            <a:spLocks noGrp="1"/>
          </p:cNvSpPr>
          <p:nvPr>
            <p:ph type="body" sz="quarter" idx="10"/>
          </p:nvPr>
        </p:nvSpPr>
        <p:spPr>
          <a:xfrm>
            <a:off x="584200" y="1435497"/>
            <a:ext cx="11018520" cy="4284250"/>
          </a:xfrm>
        </p:spPr>
        <p:txBody>
          <a:bodyPr/>
          <a:lstStyle/>
          <a:p>
            <a:r>
              <a:rPr lang="en-US" dirty="0">
                <a:latin typeface="+mn-lt"/>
              </a:rPr>
              <a:t>Azure portal</a:t>
            </a:r>
          </a:p>
          <a:p>
            <a:pPr lvl="1"/>
            <a:r>
              <a:rPr lang="en-US" dirty="0"/>
              <a:t>Browser-based user interface that allows you to create and manage all your Azure resources</a:t>
            </a:r>
          </a:p>
          <a:p>
            <a:r>
              <a:rPr lang="en-US" dirty="0">
                <a:latin typeface="+mn-lt"/>
              </a:rPr>
              <a:t>Azure Resource Manager</a:t>
            </a:r>
          </a:p>
          <a:p>
            <a:pPr lvl="1"/>
            <a:r>
              <a:rPr lang="en-US" dirty="0"/>
              <a:t>Allows you to create templates, which can be used to create and deploy specific configurations of multiple Azure resources</a:t>
            </a:r>
          </a:p>
          <a:p>
            <a:r>
              <a:rPr lang="en-US" dirty="0">
                <a:latin typeface="+mn-lt"/>
              </a:rPr>
              <a:t>Azure PowerShell</a:t>
            </a:r>
          </a:p>
          <a:p>
            <a:pPr lvl="1"/>
            <a:r>
              <a:rPr lang="en-US" dirty="0"/>
              <a:t>Optional package that adds Azure-specific commands to PowerShell</a:t>
            </a:r>
          </a:p>
          <a:p>
            <a:r>
              <a:rPr lang="en-US" dirty="0">
                <a:latin typeface="+mn-lt"/>
              </a:rPr>
              <a:t>Azure CLI</a:t>
            </a:r>
          </a:p>
          <a:p>
            <a:pPr lvl="1"/>
            <a:r>
              <a:rPr lang="en-US" dirty="0"/>
              <a:t>Cross-platform command-line tool for managing Azure resources</a:t>
            </a:r>
          </a:p>
          <a:p>
            <a:r>
              <a:rPr lang="en-US" dirty="0">
                <a:latin typeface="+mn-lt"/>
              </a:rPr>
              <a:t>Programmatic (APIs)</a:t>
            </a:r>
          </a:p>
        </p:txBody>
      </p:sp>
    </p:spTree>
    <p:extLst>
      <p:ext uri="{BB962C8B-B14F-4D97-AF65-F5344CB8AC3E}">
        <p14:creationId xmlns:p14="http://schemas.microsoft.com/office/powerpoint/2010/main" val="2564068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Manage the availability of your Azure VMs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3311676"/>
          </a:xfrm>
        </p:spPr>
        <p:txBody>
          <a:bodyPr/>
          <a:lstStyle/>
          <a:p>
            <a:r>
              <a:rPr lang="en-US" b="1" dirty="0">
                <a:latin typeface="+mn-lt"/>
              </a:rPr>
              <a:t>Availability</a:t>
            </a:r>
            <a:r>
              <a:rPr lang="en-US" dirty="0">
                <a:latin typeface="+mn-lt"/>
              </a:rPr>
              <a:t> is the percentage of time a service is available for use</a:t>
            </a:r>
          </a:p>
          <a:p>
            <a:r>
              <a:rPr lang="en-US" dirty="0">
                <a:latin typeface="+mn-lt"/>
              </a:rPr>
              <a:t>In the event of a physical failure within the Azure datacenter:</a:t>
            </a:r>
          </a:p>
          <a:p>
            <a:pPr lvl="1"/>
            <a:r>
              <a:rPr lang="en-US" dirty="0"/>
              <a:t>Azure will move the VM to a healthy host server automatically</a:t>
            </a:r>
          </a:p>
          <a:p>
            <a:pPr lvl="1"/>
            <a:r>
              <a:rPr lang="en-US" dirty="0"/>
              <a:t>“Self-healing” migration could take several minutes</a:t>
            </a:r>
          </a:p>
          <a:p>
            <a:pPr lvl="1"/>
            <a:r>
              <a:rPr lang="en-US" dirty="0"/>
              <a:t>If your VM is isolated to a single instance, the application(s) hosted on that VM will not be available</a:t>
            </a:r>
          </a:p>
          <a:p>
            <a:r>
              <a:rPr lang="en-US" dirty="0">
                <a:latin typeface="+mn-lt"/>
              </a:rPr>
              <a:t>VMs could also be affected by periodic updates initiated by Azure itself</a:t>
            </a:r>
          </a:p>
        </p:txBody>
      </p:sp>
    </p:spTree>
    <p:extLst>
      <p:ext uri="{BB962C8B-B14F-4D97-AF65-F5344CB8AC3E}">
        <p14:creationId xmlns:p14="http://schemas.microsoft.com/office/powerpoint/2010/main" val="21989782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Availability sets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2696123"/>
          </a:xfrm>
        </p:spPr>
        <p:txBody>
          <a:bodyPr/>
          <a:lstStyle/>
          <a:p>
            <a:r>
              <a:rPr lang="en-US" b="1" dirty="0">
                <a:latin typeface="+mn-lt"/>
              </a:rPr>
              <a:t>Availability set </a:t>
            </a:r>
            <a:r>
              <a:rPr lang="en-US" dirty="0"/>
              <a:t>– </a:t>
            </a:r>
            <a:r>
              <a:rPr lang="en-US" dirty="0">
                <a:latin typeface="+mn-lt"/>
              </a:rPr>
              <a:t>logical feature used to ensure that a group of related VMs are deployed so that:</a:t>
            </a:r>
          </a:p>
          <a:p>
            <a:pPr lvl="1"/>
            <a:r>
              <a:rPr lang="en-US" sz="2400" dirty="0"/>
              <a:t>They are not all subject to a single physical point of failure</a:t>
            </a:r>
          </a:p>
          <a:p>
            <a:pPr lvl="1"/>
            <a:r>
              <a:rPr lang="en-US" sz="2400" dirty="0"/>
              <a:t>They are not all upgraded at the same time</a:t>
            </a:r>
          </a:p>
          <a:p>
            <a:r>
              <a:rPr lang="en-US" b="1" dirty="0">
                <a:latin typeface="+mn-lt"/>
              </a:rPr>
              <a:t>Update domain </a:t>
            </a:r>
            <a:r>
              <a:rPr lang="en-US" dirty="0">
                <a:latin typeface="+mn-lt"/>
              </a:rPr>
              <a:t>– logical group of hardware that can undergo a maintenance update at the same time</a:t>
            </a:r>
          </a:p>
        </p:txBody>
      </p:sp>
    </p:spTree>
    <p:extLst>
      <p:ext uri="{BB962C8B-B14F-4D97-AF65-F5344CB8AC3E}">
        <p14:creationId xmlns:p14="http://schemas.microsoft.com/office/powerpoint/2010/main" val="22500841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Fault domains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6"/>
            <a:ext cx="3119120" cy="2277547"/>
          </a:xfrm>
        </p:spPr>
        <p:txBody>
          <a:bodyPr/>
          <a:lstStyle/>
          <a:p>
            <a:pPr marL="0" indent="0">
              <a:buNone/>
            </a:pPr>
            <a:r>
              <a:rPr lang="en-US" sz="2400" b="1" dirty="0">
                <a:latin typeface="+mn-lt"/>
              </a:rPr>
              <a:t>Fault domain </a:t>
            </a:r>
            <a:r>
              <a:rPr lang="en-US" sz="2400" dirty="0"/>
              <a:t>– </a:t>
            </a:r>
            <a:r>
              <a:rPr lang="en-US" sz="2400" dirty="0">
                <a:solidFill>
                  <a:schemeClr val="tx1"/>
                </a:solidFill>
                <a:latin typeface="+mn-lt"/>
              </a:rPr>
              <a:t>a logical group of hardware in Azure that shares a common power source and network switch</a:t>
            </a:r>
            <a:endParaRPr lang="en-US" sz="2400" b="1" dirty="0">
              <a:latin typeface="+mn-lt"/>
            </a:endParaRPr>
          </a:p>
        </p:txBody>
      </p:sp>
      <p:grpSp>
        <p:nvGrpSpPr>
          <p:cNvPr id="10" name="Group 9" descr="A fault domain is a logical group of hardware in Azure that shares a common power source and network switch. Figure shows two fault domains side-by-side, with two availability sets stretching between them.">
            <a:extLst>
              <a:ext uri="{FF2B5EF4-FFF2-40B4-BE49-F238E27FC236}">
                <a16:creationId xmlns:a16="http://schemas.microsoft.com/office/drawing/2014/main" id="{58ABDEEF-D00D-426F-8FDF-B0369088D5FC}"/>
              </a:ext>
            </a:extLst>
          </p:cNvPr>
          <p:cNvGrpSpPr/>
          <p:nvPr/>
        </p:nvGrpSpPr>
        <p:grpSpPr>
          <a:xfrm>
            <a:off x="4017376" y="1435496"/>
            <a:ext cx="7592012" cy="4357545"/>
            <a:chOff x="4017376" y="1435496"/>
            <a:chExt cx="7592012" cy="4357545"/>
          </a:xfrm>
        </p:grpSpPr>
        <p:pic>
          <p:nvPicPr>
            <p:cNvPr id="6" name="Picture 5" descr="A fault domain is a logical group of hardware in Azure that shares a common power source and network switch. Figure shows two fault domains side-by-side, with two availability sets stretching between them.">
              <a:extLst>
                <a:ext uri="{FF2B5EF4-FFF2-40B4-BE49-F238E27FC236}">
                  <a16:creationId xmlns:a16="http://schemas.microsoft.com/office/drawing/2014/main" id="{D712B6D7-3AA1-4B34-9976-A34E35E2AF06}"/>
                </a:ext>
              </a:extLst>
            </p:cNvPr>
            <p:cNvPicPr>
              <a:picLocks noChangeAspect="1"/>
            </p:cNvPicPr>
            <p:nvPr/>
          </p:nvPicPr>
          <p:blipFill>
            <a:blip r:embed="rId3"/>
            <a:stretch>
              <a:fillRect/>
            </a:stretch>
          </p:blipFill>
          <p:spPr>
            <a:xfrm>
              <a:off x="4017376" y="1435496"/>
              <a:ext cx="7592012" cy="4357545"/>
            </a:xfrm>
            <a:prstGeom prst="rect">
              <a:avLst/>
            </a:prstGeom>
          </p:spPr>
        </p:pic>
        <p:sp>
          <p:nvSpPr>
            <p:cNvPr id="8" name="TextBox 7">
              <a:extLst>
                <a:ext uri="{FF2B5EF4-FFF2-40B4-BE49-F238E27FC236}">
                  <a16:creationId xmlns:a16="http://schemas.microsoft.com/office/drawing/2014/main" id="{64069390-D6C5-487B-A99D-E59F82A358EE}"/>
                </a:ext>
              </a:extLst>
            </p:cNvPr>
            <p:cNvSpPr txBox="1"/>
            <p:nvPr/>
          </p:nvSpPr>
          <p:spPr>
            <a:xfrm>
              <a:off x="7178382" y="2949257"/>
              <a:ext cx="1270000" cy="492443"/>
            </a:xfrm>
            <a:prstGeom prst="rect">
              <a:avLst/>
            </a:prstGeom>
            <a:solidFill>
              <a:srgbClr val="6D6D71"/>
            </a:solidFill>
          </p:spPr>
          <p:txBody>
            <a:bodyPr wrap="square" lIns="0" tIns="0" rIns="0" bIns="0" rtlCol="0">
              <a:spAutoFit/>
            </a:bodyPr>
            <a:lstStyle/>
            <a:p>
              <a:pPr algn="ctr"/>
              <a:r>
                <a:rPr lang="en-US" sz="1600" b="1" dirty="0">
                  <a:solidFill>
                    <a:schemeClr val="bg1"/>
                  </a:solidFill>
                </a:rPr>
                <a:t>Availability Set</a:t>
              </a:r>
            </a:p>
          </p:txBody>
        </p:sp>
        <p:sp>
          <p:nvSpPr>
            <p:cNvPr id="9" name="TextBox 8">
              <a:extLst>
                <a:ext uri="{FF2B5EF4-FFF2-40B4-BE49-F238E27FC236}">
                  <a16:creationId xmlns:a16="http://schemas.microsoft.com/office/drawing/2014/main" id="{5FA06D60-57BD-4E71-8A1B-F9177CD57466}"/>
                </a:ext>
              </a:extLst>
            </p:cNvPr>
            <p:cNvSpPr txBox="1"/>
            <p:nvPr/>
          </p:nvSpPr>
          <p:spPr>
            <a:xfrm>
              <a:off x="7178382" y="4612957"/>
              <a:ext cx="1270000" cy="492443"/>
            </a:xfrm>
            <a:prstGeom prst="rect">
              <a:avLst/>
            </a:prstGeom>
            <a:solidFill>
              <a:srgbClr val="4095D4"/>
            </a:solidFill>
          </p:spPr>
          <p:txBody>
            <a:bodyPr wrap="square" lIns="0" tIns="0" rIns="0" bIns="0" rtlCol="0">
              <a:spAutoFit/>
            </a:bodyPr>
            <a:lstStyle/>
            <a:p>
              <a:pPr algn="ctr"/>
              <a:r>
                <a:rPr lang="en-US" sz="1600" b="1" dirty="0"/>
                <a:t>Availability Set</a:t>
              </a:r>
            </a:p>
          </p:txBody>
        </p:sp>
      </p:grpSp>
    </p:spTree>
    <p:extLst>
      <p:ext uri="{BB962C8B-B14F-4D97-AF65-F5344CB8AC3E}">
        <p14:creationId xmlns:p14="http://schemas.microsoft.com/office/powerpoint/2010/main" val="31891007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FB1E-C788-4D87-9D67-1EAC84ED377F}"/>
              </a:ext>
            </a:extLst>
          </p:cNvPr>
          <p:cNvSpPr>
            <a:spLocks noGrp="1"/>
          </p:cNvSpPr>
          <p:nvPr>
            <p:ph type="title"/>
          </p:nvPr>
        </p:nvSpPr>
        <p:spPr/>
        <p:txBody>
          <a:bodyPr/>
          <a:lstStyle/>
          <a:p>
            <a:r>
              <a:rPr lang="en-US" dirty="0"/>
              <a:t>Create an Azure VM by using the Azure portal</a:t>
            </a:r>
          </a:p>
        </p:txBody>
      </p:sp>
      <p:pic>
        <p:nvPicPr>
          <p:cNvPr id="6" name="Content Placeholder 5" descr="A screenshot of the &quot;Create a virtual machine&quot; screen in the Azure portal. Within the screen, different tabs are shown such as: Basics, Disks, and Networking.">
            <a:extLst>
              <a:ext uri="{FF2B5EF4-FFF2-40B4-BE49-F238E27FC236}">
                <a16:creationId xmlns:a16="http://schemas.microsoft.com/office/drawing/2014/main" id="{96AB1886-6B90-405A-98A1-C761B0FC1732}"/>
              </a:ext>
            </a:extLst>
          </p:cNvPr>
          <p:cNvPicPr>
            <a:picLocks noGrp="1" noChangeAspect="1"/>
          </p:cNvPicPr>
          <p:nvPr>
            <p:ph sz="quarter" idx="12"/>
          </p:nvPr>
        </p:nvPicPr>
        <p:blipFill>
          <a:blip r:embed="rId3"/>
          <a:stretch>
            <a:fillRect/>
          </a:stretch>
        </p:blipFill>
        <p:spPr>
          <a:xfrm>
            <a:off x="819248" y="1271243"/>
            <a:ext cx="10301627" cy="5139081"/>
          </a:xfrm>
        </p:spPr>
      </p:pic>
    </p:spTree>
    <p:extLst>
      <p:ext uri="{BB962C8B-B14F-4D97-AF65-F5344CB8AC3E}">
        <p14:creationId xmlns:p14="http://schemas.microsoft.com/office/powerpoint/2010/main" val="1199646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DCDC-E3EA-4577-917F-004729596A6B}"/>
              </a:ext>
            </a:extLst>
          </p:cNvPr>
          <p:cNvSpPr>
            <a:spLocks noGrp="1"/>
          </p:cNvSpPr>
          <p:nvPr>
            <p:ph type="title"/>
          </p:nvPr>
        </p:nvSpPr>
        <p:spPr>
          <a:xfrm>
            <a:off x="585216" y="2534625"/>
            <a:ext cx="9144000" cy="997196"/>
          </a:xfrm>
        </p:spPr>
        <p:txBody>
          <a:bodyPr/>
          <a:lstStyle/>
          <a:p>
            <a:r>
              <a:rPr lang="en-US" dirty="0"/>
              <a:t>Demo: Create an Azure VM by using the Azure portal</a:t>
            </a:r>
          </a:p>
        </p:txBody>
      </p:sp>
      <p:sp>
        <p:nvSpPr>
          <p:cNvPr id="3" name="Text Placeholder 2">
            <a:extLst>
              <a:ext uri="{FF2B5EF4-FFF2-40B4-BE49-F238E27FC236}">
                <a16:creationId xmlns:a16="http://schemas.microsoft.com/office/drawing/2014/main" id="{0ABA31F3-079E-421C-AA8F-52D71BBDBB7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24672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Create an Azure VM by using PowerShell</a:t>
            </a:r>
          </a:p>
        </p:txBody>
      </p:sp>
      <p:sp>
        <p:nvSpPr>
          <p:cNvPr id="4" name="Text Placeholder 3">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4739759"/>
          </a:xfrm>
        </p:spPr>
        <p:txBody>
          <a:bodyPr/>
          <a:lstStyle/>
          <a:p>
            <a:r>
              <a:rPr lang="en-US" sz="2000" dirty="0"/>
              <a:t>Connect-</a:t>
            </a:r>
            <a:r>
              <a:rPr lang="en-US" sz="2000" dirty="0" err="1"/>
              <a:t>AzureRmAccount</a:t>
            </a:r>
            <a:endParaRPr lang="en-US" sz="2000" dirty="0"/>
          </a:p>
          <a:p>
            <a:endParaRPr lang="en-US" sz="2000" dirty="0"/>
          </a:p>
          <a:p>
            <a:r>
              <a:rPr lang="en-US" sz="2000" dirty="0"/>
              <a:t>New-</a:t>
            </a:r>
            <a:r>
              <a:rPr lang="en-US" sz="2000" dirty="0" err="1"/>
              <a:t>AzureRmResourceGroup</a:t>
            </a:r>
            <a:r>
              <a:rPr lang="en-US" sz="2000" dirty="0"/>
              <a:t> -Name </a:t>
            </a:r>
            <a:r>
              <a:rPr lang="en-US" sz="2000" dirty="0" err="1"/>
              <a:t>myResourceGroup</a:t>
            </a:r>
            <a:r>
              <a:rPr lang="en-US" sz="2000" dirty="0"/>
              <a:t> -Location </a:t>
            </a:r>
            <a:r>
              <a:rPr lang="en-US" sz="2000" dirty="0" err="1"/>
              <a:t>EastUS</a:t>
            </a:r>
            <a:endParaRPr lang="en-US" sz="2000" dirty="0"/>
          </a:p>
          <a:p>
            <a:endParaRPr lang="en-US" sz="2000" dirty="0"/>
          </a:p>
          <a:p>
            <a:r>
              <a:rPr lang="en-US" sz="2000" dirty="0"/>
              <a:t>New-</a:t>
            </a:r>
            <a:r>
              <a:rPr lang="en-US" sz="2000" dirty="0" err="1"/>
              <a:t>AzureRmVm</a:t>
            </a:r>
            <a:r>
              <a:rPr lang="en-US" sz="2000" dirty="0"/>
              <a:t> `</a:t>
            </a:r>
          </a:p>
          <a:p>
            <a:r>
              <a:rPr lang="en-US" sz="2000" dirty="0"/>
              <a:t>    -</a:t>
            </a:r>
            <a:r>
              <a:rPr lang="en-US" sz="2000" dirty="0" err="1"/>
              <a:t>ResourceGroupName</a:t>
            </a:r>
            <a:r>
              <a:rPr lang="en-US" sz="2000" dirty="0"/>
              <a:t> "</a:t>
            </a:r>
            <a:r>
              <a:rPr lang="en-US" sz="2000" dirty="0" err="1"/>
              <a:t>myResourceGroup</a:t>
            </a:r>
            <a:r>
              <a:rPr lang="en-US" sz="2000" dirty="0"/>
              <a:t>" `</a:t>
            </a:r>
          </a:p>
          <a:p>
            <a:r>
              <a:rPr lang="en-US" sz="2000" dirty="0"/>
              <a:t>    -Name "</a:t>
            </a:r>
            <a:r>
              <a:rPr lang="en-US" sz="2000" dirty="0" err="1"/>
              <a:t>myVM</a:t>
            </a:r>
            <a:r>
              <a:rPr lang="en-US" sz="2000" dirty="0"/>
              <a:t>" `</a:t>
            </a:r>
          </a:p>
          <a:p>
            <a:r>
              <a:rPr lang="en-US" sz="2000" dirty="0"/>
              <a:t>    -Location "East US" `</a:t>
            </a:r>
          </a:p>
          <a:p>
            <a:r>
              <a:rPr lang="en-US" sz="2000" dirty="0"/>
              <a:t>    -</a:t>
            </a:r>
            <a:r>
              <a:rPr lang="en-US" sz="2000" dirty="0" err="1"/>
              <a:t>VirtualNetworkName</a:t>
            </a:r>
            <a:r>
              <a:rPr lang="en-US" sz="2000" dirty="0"/>
              <a:t> "</a:t>
            </a:r>
            <a:r>
              <a:rPr lang="en-US" sz="2000" dirty="0" err="1"/>
              <a:t>myVnet</a:t>
            </a:r>
            <a:r>
              <a:rPr lang="en-US" sz="2000" dirty="0"/>
              <a:t>" `</a:t>
            </a:r>
          </a:p>
          <a:p>
            <a:r>
              <a:rPr lang="en-US" sz="2000" dirty="0"/>
              <a:t>    -</a:t>
            </a:r>
            <a:r>
              <a:rPr lang="en-US" sz="2000" dirty="0" err="1"/>
              <a:t>SubnetName</a:t>
            </a:r>
            <a:r>
              <a:rPr lang="en-US" sz="2000" dirty="0"/>
              <a:t> "</a:t>
            </a:r>
            <a:r>
              <a:rPr lang="en-US" sz="2000" dirty="0" err="1"/>
              <a:t>mySubnet</a:t>
            </a:r>
            <a:r>
              <a:rPr lang="en-US" sz="2000" dirty="0"/>
              <a:t>" `</a:t>
            </a:r>
          </a:p>
          <a:p>
            <a:r>
              <a:rPr lang="en-US" sz="2000" dirty="0"/>
              <a:t>    -</a:t>
            </a:r>
            <a:r>
              <a:rPr lang="en-US" sz="2000" dirty="0" err="1"/>
              <a:t>SecurityGroupName</a:t>
            </a:r>
            <a:r>
              <a:rPr lang="en-US" sz="2000" dirty="0"/>
              <a:t> "</a:t>
            </a:r>
            <a:r>
              <a:rPr lang="en-US" sz="2000" dirty="0" err="1"/>
              <a:t>myNetworkSecurityGroup</a:t>
            </a:r>
            <a:r>
              <a:rPr lang="en-US" sz="2000" dirty="0"/>
              <a:t>" `</a:t>
            </a:r>
          </a:p>
          <a:p>
            <a:r>
              <a:rPr lang="en-US" sz="2000" dirty="0"/>
              <a:t>    -</a:t>
            </a:r>
            <a:r>
              <a:rPr lang="en-US" sz="2000" dirty="0" err="1"/>
              <a:t>PublicIpAddressName</a:t>
            </a:r>
            <a:r>
              <a:rPr lang="en-US" sz="2000" dirty="0"/>
              <a:t> "</a:t>
            </a:r>
            <a:r>
              <a:rPr lang="en-US" sz="2000" dirty="0" err="1"/>
              <a:t>myPublicIpAddress</a:t>
            </a:r>
            <a:r>
              <a:rPr lang="en-US" sz="2000" dirty="0"/>
              <a:t>" `</a:t>
            </a:r>
          </a:p>
          <a:p>
            <a:r>
              <a:rPr lang="en-US" sz="2000" dirty="0"/>
              <a:t>    -</a:t>
            </a:r>
            <a:r>
              <a:rPr lang="en-US" sz="2000" dirty="0" err="1"/>
              <a:t>OpenPorts</a:t>
            </a:r>
            <a:r>
              <a:rPr lang="en-US" sz="2000" dirty="0"/>
              <a:t> 80,3389</a:t>
            </a:r>
          </a:p>
        </p:txBody>
      </p:sp>
    </p:spTree>
    <p:extLst>
      <p:ext uri="{BB962C8B-B14F-4D97-AF65-F5344CB8AC3E}">
        <p14:creationId xmlns:p14="http://schemas.microsoft.com/office/powerpoint/2010/main" val="29800302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Accessing an Azure VM by using PowerShell</a:t>
            </a:r>
          </a:p>
        </p:txBody>
      </p:sp>
      <p:sp>
        <p:nvSpPr>
          <p:cNvPr id="4" name="Text Placeholder 3">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2092881"/>
          </a:xfrm>
        </p:spPr>
        <p:txBody>
          <a:bodyPr/>
          <a:lstStyle/>
          <a:p>
            <a:r>
              <a:rPr lang="en-US" sz="2000" dirty="0"/>
              <a:t>Get-</a:t>
            </a:r>
            <a:r>
              <a:rPr lang="en-US" sz="2000" dirty="0" err="1"/>
              <a:t>AzureRmPublicIpAddress</a:t>
            </a:r>
            <a:r>
              <a:rPr lang="en-US" sz="2000" dirty="0"/>
              <a:t> -</a:t>
            </a:r>
            <a:r>
              <a:rPr lang="en-US" sz="2000" dirty="0" err="1"/>
              <a:t>ResourceGroupName</a:t>
            </a:r>
            <a:r>
              <a:rPr lang="en-US" sz="2000" dirty="0"/>
              <a:t> "</a:t>
            </a:r>
            <a:r>
              <a:rPr lang="en-US" sz="2000" dirty="0" err="1"/>
              <a:t>myResourceGroup</a:t>
            </a:r>
            <a:r>
              <a:rPr lang="en-US" sz="2000" dirty="0"/>
              <a:t>" | Select "</a:t>
            </a:r>
            <a:r>
              <a:rPr lang="en-US" sz="2000" dirty="0" err="1"/>
              <a:t>IpAddress</a:t>
            </a:r>
            <a:r>
              <a:rPr lang="en-US" sz="2000" dirty="0"/>
              <a:t>“</a:t>
            </a:r>
          </a:p>
          <a:p>
            <a:endParaRPr lang="en-US" sz="2000" dirty="0"/>
          </a:p>
          <a:p>
            <a:r>
              <a:rPr lang="en-US" sz="2000" dirty="0" err="1"/>
              <a:t>mstsc</a:t>
            </a:r>
            <a:r>
              <a:rPr lang="en-US" sz="2000" dirty="0"/>
              <a:t> /</a:t>
            </a:r>
            <a:r>
              <a:rPr lang="en-US" sz="2000" dirty="0" err="1"/>
              <a:t>v:publicIpAddress</a:t>
            </a:r>
            <a:endParaRPr lang="en-US" sz="2000" dirty="0"/>
          </a:p>
          <a:p>
            <a:endParaRPr lang="en-US" sz="2000" dirty="0"/>
          </a:p>
          <a:p>
            <a:r>
              <a:rPr lang="en-US" sz="2000" dirty="0"/>
              <a:t>Install-</a:t>
            </a:r>
            <a:r>
              <a:rPr lang="en-US" sz="2000" dirty="0" err="1"/>
              <a:t>WindowsFeature</a:t>
            </a:r>
            <a:r>
              <a:rPr lang="en-US" sz="2000" dirty="0"/>
              <a:t> -name Web-Server –</a:t>
            </a:r>
            <a:r>
              <a:rPr lang="en-US" sz="2000" dirty="0" err="1"/>
              <a:t>IncludeManagementTools</a:t>
            </a:r>
            <a:endParaRPr lang="en-US" sz="2000" dirty="0"/>
          </a:p>
        </p:txBody>
      </p:sp>
    </p:spTree>
    <p:extLst>
      <p:ext uri="{BB962C8B-B14F-4D97-AF65-F5344CB8AC3E}">
        <p14:creationId xmlns:p14="http://schemas.microsoft.com/office/powerpoint/2010/main" val="6472744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2F1A-C404-4530-86EB-4DF833590560}"/>
              </a:ext>
            </a:extLst>
          </p:cNvPr>
          <p:cNvSpPr>
            <a:spLocks noGrp="1"/>
          </p:cNvSpPr>
          <p:nvPr>
            <p:ph type="title"/>
          </p:nvPr>
        </p:nvSpPr>
        <p:spPr/>
        <p:txBody>
          <a:bodyPr/>
          <a:lstStyle/>
          <a:p>
            <a:r>
              <a:rPr lang="en-US" dirty="0"/>
              <a:t>Demo: Create an Azure VM by using PowerShell</a:t>
            </a:r>
          </a:p>
        </p:txBody>
      </p:sp>
      <p:sp>
        <p:nvSpPr>
          <p:cNvPr id="6" name="Text Placeholder 5">
            <a:extLst>
              <a:ext uri="{FF2B5EF4-FFF2-40B4-BE49-F238E27FC236}">
                <a16:creationId xmlns:a16="http://schemas.microsoft.com/office/drawing/2014/main" id="{2790FEEF-4F19-49B7-BF28-0EAC9DA2264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465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C6C5-D34A-43F6-A7DB-E5139131EA39}"/>
              </a:ext>
            </a:extLst>
          </p:cNvPr>
          <p:cNvSpPr>
            <a:spLocks noGrp="1"/>
          </p:cNvSpPr>
          <p:nvPr>
            <p:ph type="title"/>
          </p:nvPr>
        </p:nvSpPr>
        <p:spPr/>
        <p:txBody>
          <a:bodyPr/>
          <a:lstStyle/>
          <a:p>
            <a:r>
              <a:rPr lang="en-US" dirty="0"/>
              <a:t>Create and manage Azure VMs by using C#</a:t>
            </a:r>
          </a:p>
        </p:txBody>
      </p:sp>
      <p:sp>
        <p:nvSpPr>
          <p:cNvPr id="4" name="Text Placeholder 3">
            <a:extLst>
              <a:ext uri="{FF2B5EF4-FFF2-40B4-BE49-F238E27FC236}">
                <a16:creationId xmlns:a16="http://schemas.microsoft.com/office/drawing/2014/main" id="{795020D8-1C62-4033-A2BB-0CFF03121A05}"/>
              </a:ext>
            </a:extLst>
          </p:cNvPr>
          <p:cNvSpPr>
            <a:spLocks noGrp="1"/>
          </p:cNvSpPr>
          <p:nvPr>
            <p:ph type="body" sz="quarter" idx="10"/>
          </p:nvPr>
        </p:nvSpPr>
        <p:spPr>
          <a:xfrm>
            <a:off x="588263" y="1436688"/>
            <a:ext cx="11018520" cy="5109091"/>
          </a:xfrm>
        </p:spPr>
        <p:txBody>
          <a:bodyPr/>
          <a:lstStyle/>
          <a:p>
            <a:r>
              <a:rPr lang="en-US" sz="2000" dirty="0"/>
              <a:t>using </a:t>
            </a:r>
            <a:r>
              <a:rPr lang="en-US" sz="2000" dirty="0" err="1"/>
              <a:t>Microsoft.Azure.Management.Compute.Fluent</a:t>
            </a:r>
            <a:r>
              <a:rPr lang="en-US" sz="2000" dirty="0"/>
              <a:t>;</a:t>
            </a:r>
          </a:p>
          <a:p>
            <a:r>
              <a:rPr lang="en-US" sz="2000" dirty="0"/>
              <a:t>using </a:t>
            </a:r>
            <a:r>
              <a:rPr lang="en-US" sz="2000" dirty="0" err="1"/>
              <a:t>Microsoft.Azure.Management.Compute.Fluent.Models</a:t>
            </a:r>
            <a:r>
              <a:rPr lang="en-US" sz="2000" dirty="0"/>
              <a:t>;</a:t>
            </a:r>
          </a:p>
          <a:p>
            <a:r>
              <a:rPr lang="en-US" sz="2000" dirty="0"/>
              <a:t>using </a:t>
            </a:r>
            <a:r>
              <a:rPr lang="en-US" sz="2000" dirty="0" err="1"/>
              <a:t>Microsoft.Azure.Management.Fluent</a:t>
            </a:r>
            <a:r>
              <a:rPr lang="en-US" sz="2000" dirty="0"/>
              <a:t>;</a:t>
            </a:r>
          </a:p>
          <a:p>
            <a:r>
              <a:rPr lang="en-US" sz="2000" dirty="0"/>
              <a:t>using </a:t>
            </a:r>
            <a:r>
              <a:rPr lang="en-US" sz="2000" dirty="0" err="1"/>
              <a:t>Microsoft.Azure.Management.ResourceManager.Fluent</a:t>
            </a:r>
            <a:r>
              <a:rPr lang="en-US" sz="2000" dirty="0"/>
              <a:t>;</a:t>
            </a:r>
          </a:p>
          <a:p>
            <a:r>
              <a:rPr lang="en-US" sz="2000" dirty="0"/>
              <a:t>using </a:t>
            </a:r>
            <a:r>
              <a:rPr lang="en-US" sz="2000" dirty="0" err="1"/>
              <a:t>Microsoft.Azure.Management.ResourceManager.Fluent.Core</a:t>
            </a:r>
            <a:r>
              <a:rPr lang="en-US" sz="2000" dirty="0"/>
              <a:t>;</a:t>
            </a:r>
          </a:p>
          <a:p>
            <a:endParaRPr lang="en-US" sz="2000" dirty="0"/>
          </a:p>
          <a:p>
            <a:r>
              <a:rPr lang="en-US" sz="2000" dirty="0"/>
              <a:t>var credentials = </a:t>
            </a:r>
            <a:r>
              <a:rPr lang="en-US" sz="2000" dirty="0" err="1"/>
              <a:t>SdkContext.AzureCredentialsFactory</a:t>
            </a:r>
            <a:endParaRPr lang="en-US" sz="2000" dirty="0"/>
          </a:p>
          <a:p>
            <a:r>
              <a:rPr lang="en-US" sz="2000" dirty="0"/>
              <a:t>    .</a:t>
            </a:r>
            <a:r>
              <a:rPr lang="en-US" sz="2000" dirty="0" err="1"/>
              <a:t>FromFile</a:t>
            </a:r>
            <a:r>
              <a:rPr lang="en-US" sz="2000" dirty="0"/>
              <a:t>(</a:t>
            </a:r>
            <a:r>
              <a:rPr lang="en-US" sz="2000" dirty="0" err="1"/>
              <a:t>Environment.GetEnvironmentVariable</a:t>
            </a:r>
            <a:r>
              <a:rPr lang="en-US" sz="2000" dirty="0"/>
              <a:t>("AZURE_AUTH_LOCATION"));</a:t>
            </a:r>
          </a:p>
          <a:p>
            <a:endParaRPr lang="en-US" sz="2000" dirty="0"/>
          </a:p>
          <a:p>
            <a:r>
              <a:rPr lang="en-US" sz="2000" dirty="0"/>
              <a:t>var azure = Azure</a:t>
            </a:r>
          </a:p>
          <a:p>
            <a:r>
              <a:rPr lang="en-US" sz="2000" dirty="0"/>
              <a:t>    .Configure()</a:t>
            </a:r>
          </a:p>
          <a:p>
            <a:r>
              <a:rPr lang="en-US" sz="2000" dirty="0"/>
              <a:t>    .</a:t>
            </a:r>
            <a:r>
              <a:rPr lang="en-US" sz="2000" dirty="0" err="1"/>
              <a:t>WithLogLevel</a:t>
            </a:r>
            <a:r>
              <a:rPr lang="en-US" sz="2000" dirty="0"/>
              <a:t>(</a:t>
            </a:r>
            <a:r>
              <a:rPr lang="en-US" sz="2000" dirty="0" err="1"/>
              <a:t>HttpLoggingDelegatingHandler.Level.Basic</a:t>
            </a:r>
            <a:r>
              <a:rPr lang="en-US" sz="2000" dirty="0"/>
              <a:t>)</a:t>
            </a:r>
          </a:p>
          <a:p>
            <a:r>
              <a:rPr lang="en-US" sz="2000" dirty="0"/>
              <a:t>    .Authenticate(credentials)</a:t>
            </a:r>
          </a:p>
          <a:p>
            <a:r>
              <a:rPr lang="en-US" sz="2000" dirty="0"/>
              <a:t>    .</a:t>
            </a:r>
            <a:r>
              <a:rPr lang="en-US" sz="2000" dirty="0" err="1"/>
              <a:t>WithDefaultSubscription</a:t>
            </a:r>
            <a:r>
              <a:rPr lang="en-US" sz="2000" dirty="0"/>
              <a:t>();</a:t>
            </a:r>
          </a:p>
        </p:txBody>
      </p:sp>
    </p:spTree>
    <p:extLst>
      <p:ext uri="{BB962C8B-B14F-4D97-AF65-F5344CB8AC3E}">
        <p14:creationId xmlns:p14="http://schemas.microsoft.com/office/powerpoint/2010/main" val="19175349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Provision virtual machines (VMs)</a:t>
            </a:r>
          </a:p>
          <a:p>
            <a:pPr marL="342900" indent="-342900">
              <a:buFont typeface="Arial" panose="020B0604020202020204" pitchFamily="34" charset="0"/>
              <a:buChar char="•"/>
            </a:pPr>
            <a:r>
              <a:rPr lang="en-US" dirty="0"/>
              <a:t>Create Microsoft Azure Resource Manager templates</a:t>
            </a:r>
          </a:p>
          <a:p>
            <a:pPr marL="342900" indent="-342900">
              <a:buFont typeface="Arial" panose="020B0604020202020204" pitchFamily="34" charset="0"/>
              <a:buChar char="•"/>
            </a:pPr>
            <a:r>
              <a:rPr lang="en-US" dirty="0"/>
              <a:t>Configure Azure Disk Encryption for VMs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C6C5-D34A-43F6-A7DB-E5139131EA39}"/>
              </a:ext>
            </a:extLst>
          </p:cNvPr>
          <p:cNvSpPr>
            <a:spLocks noGrp="1"/>
          </p:cNvSpPr>
          <p:nvPr>
            <p:ph type="title"/>
          </p:nvPr>
        </p:nvSpPr>
        <p:spPr/>
        <p:txBody>
          <a:bodyPr/>
          <a:lstStyle/>
          <a:p>
            <a:r>
              <a:rPr lang="en-US" dirty="0"/>
              <a:t>Create VM resources by using C#</a:t>
            </a:r>
          </a:p>
        </p:txBody>
      </p:sp>
      <p:sp>
        <p:nvSpPr>
          <p:cNvPr id="4" name="Text Placeholder 3">
            <a:extLst>
              <a:ext uri="{FF2B5EF4-FFF2-40B4-BE49-F238E27FC236}">
                <a16:creationId xmlns:a16="http://schemas.microsoft.com/office/drawing/2014/main" id="{795020D8-1C62-4033-A2BB-0CFF03121A05}"/>
              </a:ext>
            </a:extLst>
          </p:cNvPr>
          <p:cNvSpPr>
            <a:spLocks noGrp="1"/>
          </p:cNvSpPr>
          <p:nvPr>
            <p:ph type="body" sz="quarter" idx="10"/>
          </p:nvPr>
        </p:nvSpPr>
        <p:spPr>
          <a:xfrm>
            <a:off x="588263" y="1436688"/>
            <a:ext cx="11018520" cy="5109091"/>
          </a:xfrm>
        </p:spPr>
        <p:txBody>
          <a:bodyPr/>
          <a:lstStyle/>
          <a:p>
            <a:r>
              <a:rPr lang="en-US" sz="2000" dirty="0"/>
              <a:t>var </a:t>
            </a:r>
            <a:r>
              <a:rPr lang="en-US" sz="2000" dirty="0" err="1"/>
              <a:t>groupName</a:t>
            </a:r>
            <a:r>
              <a:rPr lang="en-US" sz="2000" dirty="0"/>
              <a:t> = "</a:t>
            </a:r>
            <a:r>
              <a:rPr lang="en-US" sz="2000" dirty="0" err="1"/>
              <a:t>myResourceGroup</a:t>
            </a:r>
            <a:r>
              <a:rPr lang="en-US" sz="2000" dirty="0"/>
              <a:t>"; var </a:t>
            </a:r>
            <a:r>
              <a:rPr lang="en-US" sz="2000" dirty="0" err="1"/>
              <a:t>vmName</a:t>
            </a:r>
            <a:r>
              <a:rPr lang="en-US" sz="2000" dirty="0"/>
              <a:t> = "</a:t>
            </a:r>
            <a:r>
              <a:rPr lang="en-US" sz="2000" dirty="0" err="1"/>
              <a:t>myVM</a:t>
            </a:r>
            <a:r>
              <a:rPr lang="en-US" sz="2000" dirty="0"/>
              <a:t>";</a:t>
            </a:r>
          </a:p>
          <a:p>
            <a:r>
              <a:rPr lang="en-US" sz="2000" dirty="0"/>
              <a:t>var location = </a:t>
            </a:r>
            <a:r>
              <a:rPr lang="en-US" sz="2000" dirty="0" err="1"/>
              <a:t>Region.USWest</a:t>
            </a:r>
            <a:r>
              <a:rPr lang="en-US" sz="2000" dirty="0"/>
              <a:t>;</a:t>
            </a:r>
          </a:p>
          <a:p>
            <a:endParaRPr lang="en-US" sz="2000" dirty="0"/>
          </a:p>
          <a:p>
            <a:r>
              <a:rPr lang="en-US" sz="2000" dirty="0" err="1"/>
              <a:t>Console.WriteLine</a:t>
            </a:r>
            <a:r>
              <a:rPr lang="en-US" sz="2000" dirty="0"/>
              <a:t>("Creating resource group...");</a:t>
            </a:r>
          </a:p>
          <a:p>
            <a:r>
              <a:rPr lang="en-US" sz="2000" dirty="0"/>
              <a:t>var </a:t>
            </a:r>
            <a:r>
              <a:rPr lang="en-US" sz="2000" dirty="0" err="1"/>
              <a:t>resourceGroup</a:t>
            </a:r>
            <a:r>
              <a:rPr lang="en-US" sz="2000" dirty="0"/>
              <a:t> = </a:t>
            </a:r>
            <a:r>
              <a:rPr lang="en-US" sz="2000" dirty="0" err="1"/>
              <a:t>azure.ResourceGroups.Define</a:t>
            </a:r>
            <a:r>
              <a:rPr lang="en-US" sz="2000" dirty="0"/>
              <a:t>(</a:t>
            </a:r>
            <a:r>
              <a:rPr lang="en-US" sz="2000" dirty="0" err="1"/>
              <a:t>groupName</a:t>
            </a:r>
            <a:r>
              <a:rPr lang="en-US" sz="2000" dirty="0"/>
              <a:t>)</a:t>
            </a:r>
          </a:p>
          <a:p>
            <a:r>
              <a:rPr lang="en-US" sz="2000" dirty="0"/>
              <a:t>    .</a:t>
            </a:r>
            <a:r>
              <a:rPr lang="en-US" sz="2000" dirty="0" err="1"/>
              <a:t>WithRegion</a:t>
            </a:r>
            <a:r>
              <a:rPr lang="en-US" sz="2000" dirty="0"/>
              <a:t>(location)</a:t>
            </a:r>
          </a:p>
          <a:p>
            <a:r>
              <a:rPr lang="en-US" sz="2000" dirty="0"/>
              <a:t>    .Create();</a:t>
            </a:r>
          </a:p>
          <a:p>
            <a:endParaRPr lang="en-US" sz="2000" dirty="0"/>
          </a:p>
          <a:p>
            <a:r>
              <a:rPr lang="en-US" sz="2000" dirty="0" err="1"/>
              <a:t>Console.WriteLine</a:t>
            </a:r>
            <a:r>
              <a:rPr lang="en-US" sz="2000" dirty="0"/>
              <a:t>("Creating availability set...");</a:t>
            </a:r>
          </a:p>
          <a:p>
            <a:r>
              <a:rPr lang="en-US" sz="2000" dirty="0"/>
              <a:t>var </a:t>
            </a:r>
            <a:r>
              <a:rPr lang="en-US" sz="2000" dirty="0" err="1"/>
              <a:t>availabilitySet</a:t>
            </a:r>
            <a:r>
              <a:rPr lang="en-US" sz="2000" dirty="0"/>
              <a:t> = </a:t>
            </a:r>
            <a:r>
              <a:rPr lang="en-US" sz="2000" dirty="0" err="1"/>
              <a:t>azure.AvailabilitySets.Define</a:t>
            </a:r>
            <a:r>
              <a:rPr lang="en-US" sz="2000" dirty="0"/>
              <a:t>("</a:t>
            </a:r>
            <a:r>
              <a:rPr lang="en-US" sz="2000" dirty="0" err="1"/>
              <a:t>myAVSet</a:t>
            </a:r>
            <a:r>
              <a:rPr lang="en-US" sz="2000" dirty="0"/>
              <a:t>")</a:t>
            </a:r>
          </a:p>
          <a:p>
            <a:r>
              <a:rPr lang="en-US" sz="2000" dirty="0"/>
              <a:t>    .</a:t>
            </a:r>
            <a:r>
              <a:rPr lang="en-US" sz="2000" dirty="0" err="1"/>
              <a:t>WithRegion</a:t>
            </a:r>
            <a:r>
              <a:rPr lang="en-US" sz="2000" dirty="0"/>
              <a:t>(location)</a:t>
            </a:r>
          </a:p>
          <a:p>
            <a:r>
              <a:rPr lang="en-US" sz="2000" dirty="0"/>
              <a:t>    .</a:t>
            </a:r>
            <a:r>
              <a:rPr lang="en-US" sz="2000" dirty="0" err="1"/>
              <a:t>WithExistingResourceGroup</a:t>
            </a:r>
            <a:r>
              <a:rPr lang="en-US" sz="2000" dirty="0"/>
              <a:t>(</a:t>
            </a:r>
            <a:r>
              <a:rPr lang="en-US" sz="2000" dirty="0" err="1"/>
              <a:t>groupName</a:t>
            </a:r>
            <a:r>
              <a:rPr lang="en-US" sz="2000" dirty="0"/>
              <a:t>)</a:t>
            </a:r>
          </a:p>
          <a:p>
            <a:r>
              <a:rPr lang="en-US" sz="2000" dirty="0"/>
              <a:t>    .</a:t>
            </a:r>
            <a:r>
              <a:rPr lang="en-US" sz="2000" dirty="0" err="1"/>
              <a:t>WithSku</a:t>
            </a:r>
            <a:r>
              <a:rPr lang="en-US" sz="2000" dirty="0"/>
              <a:t>(</a:t>
            </a:r>
            <a:r>
              <a:rPr lang="en-US" sz="2000" dirty="0" err="1"/>
              <a:t>AvailabilitySetSkuTypes.Managed</a:t>
            </a:r>
            <a:r>
              <a:rPr lang="en-US" sz="2000" dirty="0"/>
              <a:t>)</a:t>
            </a:r>
          </a:p>
          <a:p>
            <a:r>
              <a:rPr lang="en-US" sz="2000" dirty="0"/>
              <a:t>    .Create();</a:t>
            </a:r>
          </a:p>
        </p:txBody>
      </p:sp>
    </p:spTree>
    <p:extLst>
      <p:ext uri="{BB962C8B-B14F-4D97-AF65-F5344CB8AC3E}">
        <p14:creationId xmlns:p14="http://schemas.microsoft.com/office/powerpoint/2010/main" val="15257628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C6C5-D34A-43F6-A7DB-E5139131EA39}"/>
              </a:ext>
            </a:extLst>
          </p:cNvPr>
          <p:cNvSpPr>
            <a:spLocks noGrp="1"/>
          </p:cNvSpPr>
          <p:nvPr>
            <p:ph type="title"/>
          </p:nvPr>
        </p:nvSpPr>
        <p:spPr/>
        <p:txBody>
          <a:bodyPr/>
          <a:lstStyle/>
          <a:p>
            <a:r>
              <a:rPr lang="en-US" dirty="0"/>
              <a:t>Create networking resources by using C#</a:t>
            </a:r>
          </a:p>
        </p:txBody>
      </p:sp>
      <p:sp>
        <p:nvSpPr>
          <p:cNvPr id="4" name="Text Placeholder 3">
            <a:extLst>
              <a:ext uri="{FF2B5EF4-FFF2-40B4-BE49-F238E27FC236}">
                <a16:creationId xmlns:a16="http://schemas.microsoft.com/office/drawing/2014/main" id="{795020D8-1C62-4033-A2BB-0CFF03121A05}"/>
              </a:ext>
            </a:extLst>
          </p:cNvPr>
          <p:cNvSpPr>
            <a:spLocks noGrp="1"/>
          </p:cNvSpPr>
          <p:nvPr>
            <p:ph type="body" sz="quarter" idx="10"/>
          </p:nvPr>
        </p:nvSpPr>
        <p:spPr>
          <a:xfrm>
            <a:off x="588263" y="1436688"/>
            <a:ext cx="11018520" cy="5109091"/>
          </a:xfrm>
        </p:spPr>
        <p:txBody>
          <a:bodyPr/>
          <a:lstStyle/>
          <a:p>
            <a:r>
              <a:rPr lang="en-US" sz="2000" dirty="0" err="1"/>
              <a:t>Console.WriteLine</a:t>
            </a:r>
            <a:r>
              <a:rPr lang="en-US" sz="2000" dirty="0"/>
              <a:t>("Creating public IP address...");</a:t>
            </a:r>
          </a:p>
          <a:p>
            <a:r>
              <a:rPr lang="en-US" sz="2000" dirty="0"/>
              <a:t>var </a:t>
            </a:r>
            <a:r>
              <a:rPr lang="en-US" sz="2000" dirty="0" err="1"/>
              <a:t>publicIPAddress</a:t>
            </a:r>
            <a:r>
              <a:rPr lang="en-US" sz="2000" dirty="0"/>
              <a:t> = </a:t>
            </a:r>
            <a:r>
              <a:rPr lang="en-US" sz="2000" dirty="0" err="1"/>
              <a:t>azure.PublicIPAddresses.Define</a:t>
            </a:r>
            <a:r>
              <a:rPr lang="en-US" sz="2000" dirty="0"/>
              <a:t>("</a:t>
            </a:r>
            <a:r>
              <a:rPr lang="en-US" sz="2000" dirty="0" err="1"/>
              <a:t>myPublicIP</a:t>
            </a:r>
            <a:r>
              <a:rPr lang="en-US" sz="2000" dirty="0"/>
              <a:t>")</a:t>
            </a:r>
          </a:p>
          <a:p>
            <a:r>
              <a:rPr lang="en-US" sz="2000" dirty="0"/>
              <a:t>    .</a:t>
            </a:r>
            <a:r>
              <a:rPr lang="en-US" sz="2000" dirty="0" err="1"/>
              <a:t>WithRegion</a:t>
            </a:r>
            <a:r>
              <a:rPr lang="en-US" sz="2000" dirty="0"/>
              <a:t>(location)</a:t>
            </a:r>
          </a:p>
          <a:p>
            <a:r>
              <a:rPr lang="en-US" sz="2000" dirty="0"/>
              <a:t>    .</a:t>
            </a:r>
            <a:r>
              <a:rPr lang="en-US" sz="2000" dirty="0" err="1"/>
              <a:t>WithExistingResourceGroup</a:t>
            </a:r>
            <a:r>
              <a:rPr lang="en-US" sz="2000" dirty="0"/>
              <a:t>(</a:t>
            </a:r>
            <a:r>
              <a:rPr lang="en-US" sz="2000" dirty="0" err="1"/>
              <a:t>groupName</a:t>
            </a:r>
            <a:r>
              <a:rPr lang="en-US" sz="2000" dirty="0"/>
              <a:t>)</a:t>
            </a:r>
          </a:p>
          <a:p>
            <a:r>
              <a:rPr lang="en-US" sz="2000" dirty="0"/>
              <a:t>    .</a:t>
            </a:r>
            <a:r>
              <a:rPr lang="en-US" sz="2000" dirty="0" err="1"/>
              <a:t>WithDynamicIP</a:t>
            </a:r>
            <a:r>
              <a:rPr lang="en-US" sz="2000" dirty="0"/>
              <a:t>()</a:t>
            </a:r>
          </a:p>
          <a:p>
            <a:r>
              <a:rPr lang="en-US" sz="2000" dirty="0"/>
              <a:t>    .Create();</a:t>
            </a:r>
          </a:p>
          <a:p>
            <a:endParaRPr lang="en-US" sz="2000" dirty="0"/>
          </a:p>
          <a:p>
            <a:r>
              <a:rPr lang="en-US" sz="2000" dirty="0" err="1"/>
              <a:t>Console.WriteLine</a:t>
            </a:r>
            <a:r>
              <a:rPr lang="en-US" sz="2000" dirty="0"/>
              <a:t>("Creating virtual network...");</a:t>
            </a:r>
          </a:p>
          <a:p>
            <a:r>
              <a:rPr lang="en-US" sz="2000" dirty="0"/>
              <a:t>var network = </a:t>
            </a:r>
            <a:r>
              <a:rPr lang="en-US" sz="2000" dirty="0" err="1"/>
              <a:t>azure.Networks.Define</a:t>
            </a:r>
            <a:r>
              <a:rPr lang="en-US" sz="2000" dirty="0"/>
              <a:t>("</a:t>
            </a:r>
            <a:r>
              <a:rPr lang="en-US" sz="2000" dirty="0" err="1"/>
              <a:t>myVNet</a:t>
            </a:r>
            <a:r>
              <a:rPr lang="en-US" sz="2000" dirty="0"/>
              <a:t>")</a:t>
            </a:r>
          </a:p>
          <a:p>
            <a:r>
              <a:rPr lang="en-US" sz="2000" dirty="0"/>
              <a:t>    .</a:t>
            </a:r>
            <a:r>
              <a:rPr lang="en-US" sz="2000" dirty="0" err="1"/>
              <a:t>WithRegion</a:t>
            </a:r>
            <a:r>
              <a:rPr lang="en-US" sz="2000" dirty="0"/>
              <a:t>(location)</a:t>
            </a:r>
          </a:p>
          <a:p>
            <a:r>
              <a:rPr lang="en-US" sz="2000" dirty="0"/>
              <a:t>    .</a:t>
            </a:r>
            <a:r>
              <a:rPr lang="en-US" sz="2000" dirty="0" err="1"/>
              <a:t>WithExistingResourceGroup</a:t>
            </a:r>
            <a:r>
              <a:rPr lang="en-US" sz="2000" dirty="0"/>
              <a:t>(</a:t>
            </a:r>
            <a:r>
              <a:rPr lang="en-US" sz="2000" dirty="0" err="1"/>
              <a:t>groupName</a:t>
            </a:r>
            <a:r>
              <a:rPr lang="en-US" sz="2000" dirty="0"/>
              <a:t>)</a:t>
            </a:r>
          </a:p>
          <a:p>
            <a:r>
              <a:rPr lang="en-US" sz="2000" dirty="0"/>
              <a:t>    .</a:t>
            </a:r>
            <a:r>
              <a:rPr lang="en-US" sz="2000" dirty="0" err="1"/>
              <a:t>WithAddressSpace</a:t>
            </a:r>
            <a:r>
              <a:rPr lang="en-US" sz="2000" dirty="0"/>
              <a:t>("10.0.0.0/16")</a:t>
            </a:r>
          </a:p>
          <a:p>
            <a:r>
              <a:rPr lang="en-US" sz="2000" dirty="0"/>
              <a:t>    .</a:t>
            </a:r>
            <a:r>
              <a:rPr lang="en-US" sz="2000" dirty="0" err="1"/>
              <a:t>WithSubnet</a:t>
            </a:r>
            <a:r>
              <a:rPr lang="en-US" sz="2000" dirty="0"/>
              <a:t>("</a:t>
            </a:r>
            <a:r>
              <a:rPr lang="en-US" sz="2000" dirty="0" err="1"/>
              <a:t>mySubnet</a:t>
            </a:r>
            <a:r>
              <a:rPr lang="en-US" sz="2000" dirty="0"/>
              <a:t>", "10.0.0.0/24")</a:t>
            </a:r>
          </a:p>
          <a:p>
            <a:r>
              <a:rPr lang="en-US" sz="2000" dirty="0"/>
              <a:t>    .Create();</a:t>
            </a:r>
          </a:p>
        </p:txBody>
      </p:sp>
    </p:spTree>
    <p:extLst>
      <p:ext uri="{BB962C8B-B14F-4D97-AF65-F5344CB8AC3E}">
        <p14:creationId xmlns:p14="http://schemas.microsoft.com/office/powerpoint/2010/main" val="22831584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C6C5-D34A-43F6-A7DB-E5139131EA39}"/>
              </a:ext>
            </a:extLst>
          </p:cNvPr>
          <p:cNvSpPr>
            <a:spLocks noGrp="1"/>
          </p:cNvSpPr>
          <p:nvPr>
            <p:ph type="title"/>
          </p:nvPr>
        </p:nvSpPr>
        <p:spPr/>
        <p:txBody>
          <a:bodyPr/>
          <a:lstStyle/>
          <a:p>
            <a:r>
              <a:rPr lang="en-US" dirty="0"/>
              <a:t>Create network interfaces by using C#</a:t>
            </a:r>
          </a:p>
        </p:txBody>
      </p:sp>
      <p:sp>
        <p:nvSpPr>
          <p:cNvPr id="4" name="Text Placeholder 3">
            <a:extLst>
              <a:ext uri="{FF2B5EF4-FFF2-40B4-BE49-F238E27FC236}">
                <a16:creationId xmlns:a16="http://schemas.microsoft.com/office/drawing/2014/main" id="{795020D8-1C62-4033-A2BB-0CFF03121A05}"/>
              </a:ext>
            </a:extLst>
          </p:cNvPr>
          <p:cNvSpPr>
            <a:spLocks noGrp="1"/>
          </p:cNvSpPr>
          <p:nvPr>
            <p:ph type="body" sz="quarter" idx="10"/>
          </p:nvPr>
        </p:nvSpPr>
        <p:spPr>
          <a:xfrm>
            <a:off x="588263" y="1436688"/>
            <a:ext cx="11018520" cy="3262432"/>
          </a:xfrm>
        </p:spPr>
        <p:txBody>
          <a:bodyPr/>
          <a:lstStyle/>
          <a:p>
            <a:r>
              <a:rPr lang="en-US" sz="2000" dirty="0" err="1"/>
              <a:t>Console.WriteLine</a:t>
            </a:r>
            <a:r>
              <a:rPr lang="en-US" sz="2000" dirty="0"/>
              <a:t>("Creating network interface...");</a:t>
            </a:r>
          </a:p>
          <a:p>
            <a:r>
              <a:rPr lang="en-US" sz="2000" dirty="0"/>
              <a:t>var </a:t>
            </a:r>
            <a:r>
              <a:rPr lang="en-US" sz="2000" dirty="0" err="1"/>
              <a:t>networkInterface</a:t>
            </a:r>
            <a:r>
              <a:rPr lang="en-US" sz="2000" dirty="0"/>
              <a:t> = </a:t>
            </a:r>
            <a:r>
              <a:rPr lang="en-US" sz="2000" dirty="0" err="1"/>
              <a:t>azure.NetworkInterfaces.Define</a:t>
            </a:r>
            <a:r>
              <a:rPr lang="en-US" sz="2000" dirty="0"/>
              <a:t>("</a:t>
            </a:r>
            <a:r>
              <a:rPr lang="en-US" sz="2000" dirty="0" err="1"/>
              <a:t>myNIC</a:t>
            </a:r>
            <a:r>
              <a:rPr lang="en-US" sz="2000" dirty="0"/>
              <a:t>")</a:t>
            </a:r>
          </a:p>
          <a:p>
            <a:r>
              <a:rPr lang="en-US" sz="2000" dirty="0"/>
              <a:t>    .</a:t>
            </a:r>
            <a:r>
              <a:rPr lang="en-US" sz="2000" dirty="0" err="1"/>
              <a:t>WithRegion</a:t>
            </a:r>
            <a:r>
              <a:rPr lang="en-US" sz="2000" dirty="0"/>
              <a:t>(location)</a:t>
            </a:r>
          </a:p>
          <a:p>
            <a:r>
              <a:rPr lang="en-US" sz="2000" dirty="0"/>
              <a:t>    .</a:t>
            </a:r>
            <a:r>
              <a:rPr lang="en-US" sz="2000" dirty="0" err="1"/>
              <a:t>WithExistingResourceGroup</a:t>
            </a:r>
            <a:r>
              <a:rPr lang="en-US" sz="2000" dirty="0"/>
              <a:t>(</a:t>
            </a:r>
            <a:r>
              <a:rPr lang="en-US" sz="2000" dirty="0" err="1"/>
              <a:t>groupName</a:t>
            </a:r>
            <a:r>
              <a:rPr lang="en-US" sz="2000" dirty="0"/>
              <a:t>)</a:t>
            </a:r>
          </a:p>
          <a:p>
            <a:r>
              <a:rPr lang="en-US" sz="2000" dirty="0"/>
              <a:t>    .</a:t>
            </a:r>
            <a:r>
              <a:rPr lang="en-US" sz="2000" dirty="0" err="1"/>
              <a:t>WithExistingPrimaryNetwork</a:t>
            </a:r>
            <a:r>
              <a:rPr lang="en-US" sz="2000" dirty="0"/>
              <a:t>(network)</a:t>
            </a:r>
          </a:p>
          <a:p>
            <a:r>
              <a:rPr lang="en-US" sz="2000" dirty="0"/>
              <a:t>    .</a:t>
            </a:r>
            <a:r>
              <a:rPr lang="en-US" sz="2000" dirty="0" err="1"/>
              <a:t>WithSubnet</a:t>
            </a:r>
            <a:r>
              <a:rPr lang="en-US" sz="2000" dirty="0"/>
              <a:t>("</a:t>
            </a:r>
            <a:r>
              <a:rPr lang="en-US" sz="2000" dirty="0" err="1"/>
              <a:t>mySubnet</a:t>
            </a:r>
            <a:r>
              <a:rPr lang="en-US" sz="2000" dirty="0"/>
              <a:t>")</a:t>
            </a:r>
          </a:p>
          <a:p>
            <a:r>
              <a:rPr lang="en-US" sz="2000" dirty="0"/>
              <a:t>    .</a:t>
            </a:r>
            <a:r>
              <a:rPr lang="en-US" sz="2000" dirty="0" err="1"/>
              <a:t>WithPrimaryPrivateIPAddressDynamic</a:t>
            </a:r>
            <a:r>
              <a:rPr lang="en-US" sz="2000" dirty="0"/>
              <a:t>()</a:t>
            </a:r>
          </a:p>
          <a:p>
            <a:r>
              <a:rPr lang="en-US" sz="2000" dirty="0"/>
              <a:t>    .</a:t>
            </a:r>
            <a:r>
              <a:rPr lang="en-US" sz="2000" dirty="0" err="1"/>
              <a:t>WithExistingPrimaryPublicIPAddress</a:t>
            </a:r>
            <a:r>
              <a:rPr lang="en-US" sz="2000" dirty="0"/>
              <a:t>(</a:t>
            </a:r>
            <a:r>
              <a:rPr lang="en-US" sz="2000" dirty="0" err="1"/>
              <a:t>publicIPAddress</a:t>
            </a:r>
            <a:r>
              <a:rPr lang="en-US" sz="2000" dirty="0"/>
              <a:t>)</a:t>
            </a:r>
          </a:p>
          <a:p>
            <a:r>
              <a:rPr lang="en-US" sz="2000" dirty="0"/>
              <a:t>    .Create();</a:t>
            </a:r>
          </a:p>
        </p:txBody>
      </p:sp>
    </p:spTree>
    <p:extLst>
      <p:ext uri="{BB962C8B-B14F-4D97-AF65-F5344CB8AC3E}">
        <p14:creationId xmlns:p14="http://schemas.microsoft.com/office/powerpoint/2010/main" val="23314358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C6C5-D34A-43F6-A7DB-E5139131EA39}"/>
              </a:ext>
            </a:extLst>
          </p:cNvPr>
          <p:cNvSpPr>
            <a:spLocks noGrp="1"/>
          </p:cNvSpPr>
          <p:nvPr>
            <p:ph type="title"/>
          </p:nvPr>
        </p:nvSpPr>
        <p:spPr/>
        <p:txBody>
          <a:bodyPr/>
          <a:lstStyle/>
          <a:p>
            <a:r>
              <a:rPr lang="en-US" dirty="0"/>
              <a:t>Create a VM by using C#</a:t>
            </a:r>
          </a:p>
        </p:txBody>
      </p:sp>
      <p:sp>
        <p:nvSpPr>
          <p:cNvPr id="4" name="Text Placeholder 3">
            <a:extLst>
              <a:ext uri="{FF2B5EF4-FFF2-40B4-BE49-F238E27FC236}">
                <a16:creationId xmlns:a16="http://schemas.microsoft.com/office/drawing/2014/main" id="{795020D8-1C62-4033-A2BB-0CFF03121A05}"/>
              </a:ext>
            </a:extLst>
          </p:cNvPr>
          <p:cNvSpPr>
            <a:spLocks noGrp="1"/>
          </p:cNvSpPr>
          <p:nvPr>
            <p:ph type="body" sz="quarter" idx="10"/>
          </p:nvPr>
        </p:nvSpPr>
        <p:spPr>
          <a:xfrm>
            <a:off x="588263" y="1436688"/>
            <a:ext cx="11018520" cy="4678204"/>
          </a:xfrm>
        </p:spPr>
        <p:txBody>
          <a:bodyPr/>
          <a:lstStyle/>
          <a:p>
            <a:r>
              <a:rPr lang="en-US" sz="2000" dirty="0" err="1"/>
              <a:t>Console.WriteLine</a:t>
            </a:r>
            <a:r>
              <a:rPr lang="en-US" sz="2000" dirty="0"/>
              <a:t>("Creating virtual machine...");</a:t>
            </a:r>
          </a:p>
          <a:p>
            <a:r>
              <a:rPr lang="en-US" sz="2000" dirty="0" err="1"/>
              <a:t>azure.VirtualMachines.Define</a:t>
            </a:r>
            <a:r>
              <a:rPr lang="en-US" sz="2000" dirty="0"/>
              <a:t>(</a:t>
            </a:r>
            <a:r>
              <a:rPr lang="en-US" sz="2000" dirty="0" err="1"/>
              <a:t>vmName</a:t>
            </a:r>
            <a:r>
              <a:rPr lang="en-US" sz="2000" dirty="0"/>
              <a:t>)</a:t>
            </a:r>
          </a:p>
          <a:p>
            <a:r>
              <a:rPr lang="en-US" sz="2000" dirty="0"/>
              <a:t>    .</a:t>
            </a:r>
            <a:r>
              <a:rPr lang="en-US" sz="2000" dirty="0" err="1"/>
              <a:t>WithRegion</a:t>
            </a:r>
            <a:r>
              <a:rPr lang="en-US" sz="2000" dirty="0"/>
              <a:t>(location)</a:t>
            </a:r>
          </a:p>
          <a:p>
            <a:r>
              <a:rPr lang="en-US" sz="2000" dirty="0"/>
              <a:t>    .</a:t>
            </a:r>
            <a:r>
              <a:rPr lang="en-US" sz="2000" dirty="0" err="1"/>
              <a:t>WithExistingResourceGroup</a:t>
            </a:r>
            <a:r>
              <a:rPr lang="en-US" sz="2000" dirty="0"/>
              <a:t>(</a:t>
            </a:r>
            <a:r>
              <a:rPr lang="en-US" sz="2000" dirty="0" err="1"/>
              <a:t>groupName</a:t>
            </a:r>
            <a:r>
              <a:rPr lang="en-US" sz="2000" dirty="0"/>
              <a:t>)</a:t>
            </a:r>
          </a:p>
          <a:p>
            <a:r>
              <a:rPr lang="en-US" sz="2000" dirty="0"/>
              <a:t>    .</a:t>
            </a:r>
            <a:r>
              <a:rPr lang="en-US" sz="2000" dirty="0" err="1"/>
              <a:t>WithExistingPrimaryNetworkInterface</a:t>
            </a:r>
            <a:r>
              <a:rPr lang="en-US" sz="2000" dirty="0"/>
              <a:t>(</a:t>
            </a:r>
            <a:r>
              <a:rPr lang="en-US" sz="2000" dirty="0" err="1"/>
              <a:t>networkInterface</a:t>
            </a:r>
            <a:r>
              <a:rPr lang="en-US" sz="2000" dirty="0"/>
              <a:t>)</a:t>
            </a:r>
          </a:p>
          <a:p>
            <a:r>
              <a:rPr lang="en-US" sz="2000" dirty="0"/>
              <a:t>    .</a:t>
            </a:r>
            <a:r>
              <a:rPr lang="en-US" sz="2000" dirty="0" err="1"/>
              <a:t>WithLatestWindowsImage</a:t>
            </a:r>
            <a:r>
              <a:rPr lang="en-US" sz="2000" dirty="0"/>
              <a:t>("</a:t>
            </a:r>
            <a:r>
              <a:rPr lang="en-US" sz="2000" dirty="0" err="1"/>
              <a:t>MicrosoftWindowsServer</a:t>
            </a:r>
            <a:r>
              <a:rPr lang="en-US" sz="2000" dirty="0"/>
              <a:t>", "</a:t>
            </a:r>
            <a:r>
              <a:rPr lang="en-US" sz="2000" dirty="0" err="1"/>
              <a:t>WindowsServer</a:t>
            </a:r>
            <a:r>
              <a:rPr lang="en-US" sz="2000" dirty="0"/>
              <a:t>", "2012-R2-Datacenter")</a:t>
            </a:r>
          </a:p>
          <a:p>
            <a:r>
              <a:rPr lang="en-US" sz="2000" dirty="0"/>
              <a:t>    .</a:t>
            </a:r>
            <a:r>
              <a:rPr lang="en-US" sz="2000" dirty="0" err="1"/>
              <a:t>WithAdminUsername</a:t>
            </a:r>
            <a:r>
              <a:rPr lang="en-US" sz="2000" dirty="0"/>
              <a:t>("</a:t>
            </a:r>
            <a:r>
              <a:rPr lang="en-US" sz="2000" dirty="0" err="1"/>
              <a:t>azureuser</a:t>
            </a:r>
            <a:r>
              <a:rPr lang="en-US" sz="2000" dirty="0"/>
              <a:t>")</a:t>
            </a:r>
          </a:p>
          <a:p>
            <a:r>
              <a:rPr lang="en-US" sz="2000" dirty="0"/>
              <a:t>    .</a:t>
            </a:r>
            <a:r>
              <a:rPr lang="en-US" sz="2000" dirty="0" err="1"/>
              <a:t>WithAdminPassword</a:t>
            </a:r>
            <a:r>
              <a:rPr lang="en-US" sz="2000" dirty="0"/>
              <a:t>("Azure12345678")</a:t>
            </a:r>
          </a:p>
          <a:p>
            <a:r>
              <a:rPr lang="en-US" sz="2000" dirty="0"/>
              <a:t>    .</a:t>
            </a:r>
            <a:r>
              <a:rPr lang="en-US" sz="2000" dirty="0" err="1"/>
              <a:t>WithComputerName</a:t>
            </a:r>
            <a:r>
              <a:rPr lang="en-US" sz="2000" dirty="0"/>
              <a:t>(</a:t>
            </a:r>
            <a:r>
              <a:rPr lang="en-US" sz="2000" dirty="0" err="1"/>
              <a:t>vmName</a:t>
            </a:r>
            <a:r>
              <a:rPr lang="en-US" sz="2000" dirty="0"/>
              <a:t>)</a:t>
            </a:r>
          </a:p>
          <a:p>
            <a:r>
              <a:rPr lang="en-US" sz="2000" dirty="0"/>
              <a:t>    .</a:t>
            </a:r>
            <a:r>
              <a:rPr lang="en-US" sz="2000" dirty="0" err="1"/>
              <a:t>WithExistingAvailabilitySet</a:t>
            </a:r>
            <a:r>
              <a:rPr lang="en-US" sz="2000" dirty="0"/>
              <a:t>(</a:t>
            </a:r>
            <a:r>
              <a:rPr lang="en-US" sz="2000" dirty="0" err="1"/>
              <a:t>availabilitySet</a:t>
            </a:r>
            <a:r>
              <a:rPr lang="en-US" sz="2000" dirty="0"/>
              <a:t>)</a:t>
            </a:r>
          </a:p>
          <a:p>
            <a:r>
              <a:rPr lang="en-US" sz="2000" dirty="0"/>
              <a:t>    .</a:t>
            </a:r>
            <a:r>
              <a:rPr lang="en-US" sz="2000" dirty="0" err="1"/>
              <a:t>WithSize</a:t>
            </a:r>
            <a:r>
              <a:rPr lang="en-US" sz="2000" dirty="0"/>
              <a:t>(VirtualMachineSizeTypes.StandardDS1)</a:t>
            </a:r>
          </a:p>
          <a:p>
            <a:r>
              <a:rPr lang="en-US" sz="2000" dirty="0"/>
              <a:t>    .Create();</a:t>
            </a:r>
          </a:p>
        </p:txBody>
      </p:sp>
    </p:spTree>
    <p:extLst>
      <p:ext uri="{BB962C8B-B14F-4D97-AF65-F5344CB8AC3E}">
        <p14:creationId xmlns:p14="http://schemas.microsoft.com/office/powerpoint/2010/main" val="6408579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C6C5-D34A-43F6-A7DB-E5139131EA39}"/>
              </a:ext>
            </a:extLst>
          </p:cNvPr>
          <p:cNvSpPr>
            <a:spLocks noGrp="1"/>
          </p:cNvSpPr>
          <p:nvPr>
            <p:ph type="title"/>
          </p:nvPr>
        </p:nvSpPr>
        <p:spPr/>
        <p:txBody>
          <a:bodyPr/>
          <a:lstStyle/>
          <a:p>
            <a:r>
              <a:rPr lang="en-US" dirty="0"/>
              <a:t>Manage a VM by using C#</a:t>
            </a:r>
          </a:p>
        </p:txBody>
      </p:sp>
      <p:sp>
        <p:nvSpPr>
          <p:cNvPr id="4" name="Text Placeholder 3">
            <a:extLst>
              <a:ext uri="{FF2B5EF4-FFF2-40B4-BE49-F238E27FC236}">
                <a16:creationId xmlns:a16="http://schemas.microsoft.com/office/drawing/2014/main" id="{795020D8-1C62-4033-A2BB-0CFF03121A05}"/>
              </a:ext>
            </a:extLst>
          </p:cNvPr>
          <p:cNvSpPr>
            <a:spLocks noGrp="1"/>
          </p:cNvSpPr>
          <p:nvPr>
            <p:ph type="body" sz="quarter" idx="10"/>
          </p:nvPr>
        </p:nvSpPr>
        <p:spPr>
          <a:xfrm>
            <a:off x="588263" y="1436688"/>
            <a:ext cx="11018520" cy="3262432"/>
          </a:xfrm>
        </p:spPr>
        <p:txBody>
          <a:bodyPr/>
          <a:lstStyle/>
          <a:p>
            <a:r>
              <a:rPr lang="en-US" sz="2000" dirty="0"/>
              <a:t>var </a:t>
            </a:r>
            <a:r>
              <a:rPr lang="en-US" sz="2000" dirty="0" err="1"/>
              <a:t>vm</a:t>
            </a:r>
            <a:r>
              <a:rPr lang="en-US" sz="2000" dirty="0"/>
              <a:t> = </a:t>
            </a:r>
            <a:r>
              <a:rPr lang="en-US" sz="2000" dirty="0" err="1"/>
              <a:t>azure.VirtualMachines.GetByResourceGroup</a:t>
            </a:r>
            <a:r>
              <a:rPr lang="en-US" sz="2000" dirty="0"/>
              <a:t>(</a:t>
            </a:r>
            <a:r>
              <a:rPr lang="en-US" sz="2000" dirty="0" err="1"/>
              <a:t>groupName</a:t>
            </a:r>
            <a:r>
              <a:rPr lang="en-US" sz="2000" dirty="0"/>
              <a:t>, </a:t>
            </a:r>
            <a:r>
              <a:rPr lang="en-US" sz="2000" dirty="0" err="1"/>
              <a:t>vmName</a:t>
            </a:r>
            <a:r>
              <a:rPr lang="en-US" sz="2000" dirty="0"/>
              <a:t>);</a:t>
            </a:r>
          </a:p>
          <a:p>
            <a:endParaRPr lang="en-US" sz="2000" dirty="0"/>
          </a:p>
          <a:p>
            <a:r>
              <a:rPr lang="nn-NO" sz="2000" dirty="0"/>
              <a:t>Console.WriteLine("Starting vm...");</a:t>
            </a:r>
          </a:p>
          <a:p>
            <a:r>
              <a:rPr lang="nn-NO" sz="2000" dirty="0"/>
              <a:t>vm.Start();</a:t>
            </a:r>
          </a:p>
          <a:p>
            <a:endParaRPr lang="nn-NO" sz="2000" dirty="0"/>
          </a:p>
          <a:p>
            <a:r>
              <a:rPr lang="en-US" sz="2000" dirty="0" err="1"/>
              <a:t>Console.WriteLine</a:t>
            </a:r>
            <a:r>
              <a:rPr lang="en-US" sz="2000" dirty="0"/>
              <a:t>("Resizing </a:t>
            </a:r>
            <a:r>
              <a:rPr lang="en-US" sz="2000" dirty="0" err="1"/>
              <a:t>vm</a:t>
            </a:r>
            <a:r>
              <a:rPr lang="en-US" sz="2000" dirty="0"/>
              <a:t>...");</a:t>
            </a:r>
          </a:p>
          <a:p>
            <a:r>
              <a:rPr lang="en-US" sz="2000" dirty="0" err="1"/>
              <a:t>vm.Update</a:t>
            </a:r>
            <a:r>
              <a:rPr lang="en-US" sz="2000" dirty="0"/>
              <a:t>()</a:t>
            </a:r>
          </a:p>
          <a:p>
            <a:r>
              <a:rPr lang="en-US" sz="2000" dirty="0"/>
              <a:t>    .</a:t>
            </a:r>
            <a:r>
              <a:rPr lang="en-US" sz="2000" dirty="0" err="1"/>
              <a:t>WithSize</a:t>
            </a:r>
            <a:r>
              <a:rPr lang="en-US" sz="2000" dirty="0"/>
              <a:t>(VirtualMachineSizeTypes.StandardDS2) </a:t>
            </a:r>
          </a:p>
          <a:p>
            <a:r>
              <a:rPr lang="en-US" sz="2000" dirty="0"/>
              <a:t>    .Apply();</a:t>
            </a:r>
          </a:p>
        </p:txBody>
      </p:sp>
    </p:spTree>
    <p:extLst>
      <p:ext uri="{BB962C8B-B14F-4D97-AF65-F5344CB8AC3E}">
        <p14:creationId xmlns:p14="http://schemas.microsoft.com/office/powerpoint/2010/main" val="1267761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C6C5-D34A-43F6-A7DB-E5139131EA39}"/>
              </a:ext>
            </a:extLst>
          </p:cNvPr>
          <p:cNvSpPr>
            <a:spLocks noGrp="1"/>
          </p:cNvSpPr>
          <p:nvPr>
            <p:ph type="title"/>
          </p:nvPr>
        </p:nvSpPr>
        <p:spPr/>
        <p:txBody>
          <a:bodyPr/>
          <a:lstStyle/>
          <a:p>
            <a:r>
              <a:rPr lang="en-US" dirty="0"/>
              <a:t>Modifying and disposing of VMs by using C#</a:t>
            </a:r>
          </a:p>
        </p:txBody>
      </p:sp>
      <p:sp>
        <p:nvSpPr>
          <p:cNvPr id="4" name="Text Placeholder 3">
            <a:extLst>
              <a:ext uri="{FF2B5EF4-FFF2-40B4-BE49-F238E27FC236}">
                <a16:creationId xmlns:a16="http://schemas.microsoft.com/office/drawing/2014/main" id="{795020D8-1C62-4033-A2BB-0CFF03121A05}"/>
              </a:ext>
            </a:extLst>
          </p:cNvPr>
          <p:cNvSpPr>
            <a:spLocks noGrp="1"/>
          </p:cNvSpPr>
          <p:nvPr>
            <p:ph type="body" sz="quarter" idx="10"/>
          </p:nvPr>
        </p:nvSpPr>
        <p:spPr>
          <a:xfrm>
            <a:off x="588263" y="1436688"/>
            <a:ext cx="11018520" cy="3631763"/>
          </a:xfrm>
        </p:spPr>
        <p:txBody>
          <a:bodyPr/>
          <a:lstStyle/>
          <a:p>
            <a:r>
              <a:rPr lang="nn-NO" sz="2000" dirty="0"/>
              <a:t>Console.WriteLine("Adding data disk to vm...");</a:t>
            </a:r>
          </a:p>
          <a:p>
            <a:r>
              <a:rPr lang="nn-NO" sz="2000" dirty="0"/>
              <a:t>vm.Update()</a:t>
            </a:r>
          </a:p>
          <a:p>
            <a:r>
              <a:rPr lang="nn-NO" sz="2000" dirty="0"/>
              <a:t>    .WithNewDataDisk(2, 0, CachingTypes.ReadWrite) </a:t>
            </a:r>
          </a:p>
          <a:p>
            <a:r>
              <a:rPr lang="nn-NO" sz="2000" dirty="0"/>
              <a:t>    .Apply();</a:t>
            </a:r>
          </a:p>
          <a:p>
            <a:endParaRPr lang="en-US" sz="2000" dirty="0"/>
          </a:p>
          <a:p>
            <a:r>
              <a:rPr lang="en-US" sz="2000" dirty="0" err="1"/>
              <a:t>Console.WriteLine</a:t>
            </a:r>
            <a:r>
              <a:rPr lang="en-US" sz="2000" dirty="0"/>
              <a:t>("Stopping </a:t>
            </a:r>
            <a:r>
              <a:rPr lang="en-US" sz="2000" dirty="0" err="1"/>
              <a:t>vm</a:t>
            </a:r>
            <a:r>
              <a:rPr lang="en-US" sz="2000" dirty="0"/>
              <a:t>...");</a:t>
            </a:r>
          </a:p>
          <a:p>
            <a:r>
              <a:rPr lang="en-US" sz="2000" dirty="0" err="1"/>
              <a:t>vm.PowerOff</a:t>
            </a:r>
            <a:r>
              <a:rPr lang="en-US" sz="2000" dirty="0"/>
              <a:t>();</a:t>
            </a:r>
          </a:p>
          <a:p>
            <a:endParaRPr lang="en-US" sz="2000" dirty="0"/>
          </a:p>
          <a:p>
            <a:r>
              <a:rPr lang="en-US" sz="2000" dirty="0" err="1"/>
              <a:t>vm.Deallocate</a:t>
            </a:r>
            <a:r>
              <a:rPr lang="en-US" sz="2000" dirty="0"/>
              <a:t>();</a:t>
            </a:r>
          </a:p>
          <a:p>
            <a:endParaRPr lang="en-US" sz="2000" dirty="0"/>
          </a:p>
        </p:txBody>
      </p:sp>
    </p:spTree>
    <p:extLst>
      <p:ext uri="{BB962C8B-B14F-4D97-AF65-F5344CB8AC3E}">
        <p14:creationId xmlns:p14="http://schemas.microsoft.com/office/powerpoint/2010/main" val="226545228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E93F-3B6B-4E94-87FB-A03982E9FD84}"/>
              </a:ext>
            </a:extLst>
          </p:cNvPr>
          <p:cNvSpPr>
            <a:spLocks noGrp="1"/>
          </p:cNvSpPr>
          <p:nvPr>
            <p:ph type="title"/>
          </p:nvPr>
        </p:nvSpPr>
        <p:spPr>
          <a:xfrm>
            <a:off x="585216" y="2534625"/>
            <a:ext cx="9144000" cy="997196"/>
          </a:xfrm>
        </p:spPr>
        <p:txBody>
          <a:bodyPr/>
          <a:lstStyle/>
          <a:p>
            <a:r>
              <a:rPr lang="en-US" dirty="0"/>
              <a:t>Demo: Create and manage Azure VMs by using C#</a:t>
            </a:r>
          </a:p>
        </p:txBody>
      </p:sp>
      <p:sp>
        <p:nvSpPr>
          <p:cNvPr id="3" name="Text Placeholder 2">
            <a:extLst>
              <a:ext uri="{FF2B5EF4-FFF2-40B4-BE49-F238E27FC236}">
                <a16:creationId xmlns:a16="http://schemas.microsoft.com/office/drawing/2014/main" id="{9C63EAF3-01AB-4A18-82BE-AE650C56F3B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0920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Create Azure Resource Manager templates</a:t>
            </a:r>
          </a:p>
        </p:txBody>
      </p:sp>
    </p:spTree>
    <p:extLst>
      <p:ext uri="{BB962C8B-B14F-4D97-AF65-F5344CB8AC3E}">
        <p14:creationId xmlns:p14="http://schemas.microsoft.com/office/powerpoint/2010/main" val="326180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69B-11AB-4053-B17B-066651291A1D}"/>
              </a:ext>
            </a:extLst>
          </p:cNvPr>
          <p:cNvSpPr>
            <a:spLocks noGrp="1"/>
          </p:cNvSpPr>
          <p:nvPr>
            <p:ph type="title"/>
          </p:nvPr>
        </p:nvSpPr>
        <p:spPr/>
        <p:txBody>
          <a:bodyPr/>
          <a:lstStyle/>
          <a:p>
            <a:r>
              <a:rPr lang="en-US" dirty="0"/>
              <a:t>Azure Resource Manager overview</a:t>
            </a:r>
          </a:p>
        </p:txBody>
      </p:sp>
      <p:sp>
        <p:nvSpPr>
          <p:cNvPr id="3" name="Text Placeholder 2">
            <a:extLst>
              <a:ext uri="{FF2B5EF4-FFF2-40B4-BE49-F238E27FC236}">
                <a16:creationId xmlns:a16="http://schemas.microsoft.com/office/drawing/2014/main" id="{BDC44836-A4E0-4111-AEA4-72D48B11DB09}"/>
              </a:ext>
            </a:extLst>
          </p:cNvPr>
          <p:cNvSpPr>
            <a:spLocks noGrp="1"/>
          </p:cNvSpPr>
          <p:nvPr>
            <p:ph type="body" sz="quarter" idx="10"/>
          </p:nvPr>
        </p:nvSpPr>
        <p:spPr>
          <a:xfrm>
            <a:off x="584200" y="1435497"/>
            <a:ext cx="11135360" cy="2708434"/>
          </a:xfrm>
        </p:spPr>
        <p:txBody>
          <a:bodyPr/>
          <a:lstStyle/>
          <a:p>
            <a:r>
              <a:rPr lang="en-US" dirty="0">
                <a:latin typeface="+mn-lt"/>
              </a:rPr>
              <a:t>Resource Manager provides a consistent management layer to perform tasks</a:t>
            </a:r>
          </a:p>
          <a:p>
            <a:pPr lvl="1"/>
            <a:r>
              <a:rPr lang="en-US" dirty="0"/>
              <a:t>Azure PowerShell</a:t>
            </a:r>
          </a:p>
          <a:p>
            <a:pPr lvl="1"/>
            <a:r>
              <a:rPr lang="en-US" dirty="0"/>
              <a:t>Azure CLI</a:t>
            </a:r>
          </a:p>
          <a:p>
            <a:pPr lvl="1"/>
            <a:r>
              <a:rPr lang="en-US" dirty="0"/>
              <a:t>Azure portal</a:t>
            </a:r>
          </a:p>
          <a:p>
            <a:pPr lvl="1"/>
            <a:r>
              <a:rPr lang="en-US" dirty="0"/>
              <a:t>REST API</a:t>
            </a:r>
          </a:p>
          <a:p>
            <a:pPr lvl="1"/>
            <a:r>
              <a:rPr lang="en-US" dirty="0"/>
              <a:t>Client SDKs</a:t>
            </a:r>
          </a:p>
        </p:txBody>
      </p:sp>
      <p:grpSp>
        <p:nvGrpSpPr>
          <p:cNvPr id="8" name="Group 7" descr="Resource Manager provides a consistent management layer to perform tasks. Graphic shows a Resource Manager layer above a Resource Provider Contract layer and below an Azure Resource Manager API layer.">
            <a:extLst>
              <a:ext uri="{FF2B5EF4-FFF2-40B4-BE49-F238E27FC236}">
                <a16:creationId xmlns:a16="http://schemas.microsoft.com/office/drawing/2014/main" id="{A04A3527-0057-41F4-9052-B1A2D12D3F9B}"/>
              </a:ext>
            </a:extLst>
          </p:cNvPr>
          <p:cNvGrpSpPr/>
          <p:nvPr/>
        </p:nvGrpSpPr>
        <p:grpSpPr>
          <a:xfrm>
            <a:off x="3833601" y="2004670"/>
            <a:ext cx="7769119" cy="4709282"/>
            <a:chOff x="3833601" y="2004670"/>
            <a:chExt cx="7769119" cy="4709282"/>
          </a:xfrm>
        </p:grpSpPr>
        <p:pic>
          <p:nvPicPr>
            <p:cNvPr id="5" name="Picture 4" descr="Resource Manager provides a consistent management layer to perform tasks. Graphic shows a Resource Manager layer above a Resource Provider Contract layer and below an Azure Resource Manager API layer.">
              <a:extLst>
                <a:ext uri="{FF2B5EF4-FFF2-40B4-BE49-F238E27FC236}">
                  <a16:creationId xmlns:a16="http://schemas.microsoft.com/office/drawing/2014/main" id="{93DE4856-C0FC-4C6A-90E5-7D78E1513F2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3833601" y="2004670"/>
              <a:ext cx="7769119" cy="4709282"/>
            </a:xfrm>
            <a:prstGeom prst="rect">
              <a:avLst/>
            </a:prstGeom>
          </p:spPr>
        </p:pic>
        <p:sp>
          <p:nvSpPr>
            <p:cNvPr id="4" name="TextBox 3">
              <a:extLst>
                <a:ext uri="{FF2B5EF4-FFF2-40B4-BE49-F238E27FC236}">
                  <a16:creationId xmlns:a16="http://schemas.microsoft.com/office/drawing/2014/main" id="{B152FE1A-3B35-43FD-B4B6-F325B94F21D2}"/>
                </a:ext>
              </a:extLst>
            </p:cNvPr>
            <p:cNvSpPr txBox="1"/>
            <p:nvPr/>
          </p:nvSpPr>
          <p:spPr>
            <a:xfrm>
              <a:off x="4045320" y="2971800"/>
              <a:ext cx="3672840" cy="246221"/>
            </a:xfrm>
            <a:prstGeom prst="rect">
              <a:avLst/>
            </a:prstGeom>
            <a:solidFill>
              <a:srgbClr val="8AB94C"/>
            </a:solidFill>
          </p:spPr>
          <p:txBody>
            <a:bodyPr wrap="square" lIns="0" tIns="0" rIns="0" bIns="0" rtlCol="0">
              <a:spAutoFit/>
            </a:bodyPr>
            <a:lstStyle/>
            <a:p>
              <a:pPr algn="l"/>
              <a:r>
                <a:rPr lang="en-US" sz="1600" b="1" dirty="0">
                  <a:gradFill>
                    <a:gsLst>
                      <a:gs pos="2917">
                        <a:schemeClr val="tx1"/>
                      </a:gs>
                      <a:gs pos="30000">
                        <a:schemeClr val="tx1"/>
                      </a:gs>
                    </a:gsLst>
                    <a:lin ang="5400000" scaled="0"/>
                  </a:gradFill>
                </a:rPr>
                <a:t>AZURE RESOURCE MANAGER API</a:t>
              </a:r>
            </a:p>
          </p:txBody>
        </p:sp>
        <p:sp>
          <p:nvSpPr>
            <p:cNvPr id="6" name="TextBox 5">
              <a:extLst>
                <a:ext uri="{FF2B5EF4-FFF2-40B4-BE49-F238E27FC236}">
                  <a16:creationId xmlns:a16="http://schemas.microsoft.com/office/drawing/2014/main" id="{A9BC7EF9-DFE3-4C46-B837-277495785CBD}"/>
                </a:ext>
              </a:extLst>
            </p:cNvPr>
            <p:cNvSpPr txBox="1"/>
            <p:nvPr/>
          </p:nvSpPr>
          <p:spPr>
            <a:xfrm>
              <a:off x="4045320" y="5609440"/>
              <a:ext cx="3672840" cy="246221"/>
            </a:xfrm>
            <a:prstGeom prst="rect">
              <a:avLst/>
            </a:prstGeom>
            <a:solidFill>
              <a:srgbClr val="8AB94C"/>
            </a:solidFill>
          </p:spPr>
          <p:txBody>
            <a:bodyPr wrap="square" lIns="0" tIns="0" rIns="0" bIns="0" rtlCol="0">
              <a:spAutoFit/>
            </a:bodyPr>
            <a:lstStyle/>
            <a:p>
              <a:pPr algn="l"/>
              <a:r>
                <a:rPr lang="en-US" sz="1600" b="1" dirty="0">
                  <a:gradFill>
                    <a:gsLst>
                      <a:gs pos="2917">
                        <a:schemeClr val="tx1"/>
                      </a:gs>
                      <a:gs pos="30000">
                        <a:schemeClr val="tx1"/>
                      </a:gs>
                    </a:gsLst>
                    <a:lin ang="5400000" scaled="0"/>
                  </a:gradFill>
                </a:rPr>
                <a:t>RESOURCE PROVIDER CONTRACT</a:t>
              </a:r>
            </a:p>
          </p:txBody>
        </p:sp>
        <p:sp>
          <p:nvSpPr>
            <p:cNvPr id="7" name="TextBox 6">
              <a:extLst>
                <a:ext uri="{FF2B5EF4-FFF2-40B4-BE49-F238E27FC236}">
                  <a16:creationId xmlns:a16="http://schemas.microsoft.com/office/drawing/2014/main" id="{E4AB729B-9584-4711-A5DB-6A97826D0F76}"/>
                </a:ext>
              </a:extLst>
            </p:cNvPr>
            <p:cNvSpPr txBox="1"/>
            <p:nvPr/>
          </p:nvSpPr>
          <p:spPr>
            <a:xfrm>
              <a:off x="4045320" y="3434754"/>
              <a:ext cx="3672840" cy="246221"/>
            </a:xfrm>
            <a:prstGeom prst="rect">
              <a:avLst/>
            </a:prstGeom>
            <a:solidFill>
              <a:srgbClr val="033A75"/>
            </a:solidFill>
          </p:spPr>
          <p:txBody>
            <a:bodyPr wrap="square" lIns="0" tIns="0" rIns="0" bIns="0" rtlCol="0">
              <a:spAutoFit/>
            </a:bodyPr>
            <a:lstStyle/>
            <a:p>
              <a:pPr algn="l"/>
              <a:r>
                <a:rPr lang="en-US" sz="1600" b="1" dirty="0">
                  <a:solidFill>
                    <a:schemeClr val="bg1"/>
                  </a:solidFill>
                </a:rPr>
                <a:t>RESOURCE MANAGER</a:t>
              </a:r>
            </a:p>
          </p:txBody>
        </p:sp>
      </p:grpSp>
    </p:spTree>
    <p:extLst>
      <p:ext uri="{BB962C8B-B14F-4D97-AF65-F5344CB8AC3E}">
        <p14:creationId xmlns:p14="http://schemas.microsoft.com/office/powerpoint/2010/main" val="13006274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439E-D91C-4583-BB5E-C91C80E53325}"/>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931B430D-2424-43BD-A541-CAA03D7BCA9B}"/>
              </a:ext>
            </a:extLst>
          </p:cNvPr>
          <p:cNvSpPr>
            <a:spLocks noGrp="1"/>
          </p:cNvSpPr>
          <p:nvPr>
            <p:ph type="body" sz="quarter" idx="10"/>
          </p:nvPr>
        </p:nvSpPr>
        <p:spPr>
          <a:xfrm>
            <a:off x="584200" y="1435497"/>
            <a:ext cx="11018520" cy="4961358"/>
          </a:xfrm>
        </p:spPr>
        <p:txBody>
          <a:bodyPr/>
          <a:lstStyle/>
          <a:p>
            <a:r>
              <a:rPr lang="en-US" dirty="0">
                <a:latin typeface="+mn-lt"/>
              </a:rPr>
              <a:t>Resource</a:t>
            </a:r>
          </a:p>
          <a:p>
            <a:pPr lvl="1"/>
            <a:r>
              <a:rPr lang="en-US" dirty="0"/>
              <a:t>Single manageable item available through Azure</a:t>
            </a:r>
          </a:p>
          <a:p>
            <a:r>
              <a:rPr lang="en-US" dirty="0">
                <a:latin typeface="+mn-lt"/>
              </a:rPr>
              <a:t>Resource group</a:t>
            </a:r>
          </a:p>
          <a:p>
            <a:pPr lvl="1"/>
            <a:r>
              <a:rPr lang="en-US" dirty="0"/>
              <a:t>Container holding related resources</a:t>
            </a:r>
          </a:p>
          <a:p>
            <a:r>
              <a:rPr lang="en-US" dirty="0">
                <a:latin typeface="+mn-lt"/>
              </a:rPr>
              <a:t>Resource provider</a:t>
            </a:r>
          </a:p>
          <a:p>
            <a:pPr lvl="1"/>
            <a:r>
              <a:rPr lang="en-US" dirty="0"/>
              <a:t>Service that supplies resource instances in accordance with a predefined contract</a:t>
            </a:r>
          </a:p>
          <a:p>
            <a:r>
              <a:rPr lang="en-US" dirty="0">
                <a:latin typeface="+mn-lt"/>
              </a:rPr>
              <a:t>Resource Manager template</a:t>
            </a:r>
          </a:p>
          <a:p>
            <a:pPr lvl="1"/>
            <a:r>
              <a:rPr lang="en-US" dirty="0"/>
              <a:t>JSON file that defines one or more resources, specifying their resource providers, to be deployed to a resource group</a:t>
            </a:r>
          </a:p>
          <a:p>
            <a:r>
              <a:rPr lang="en-US" dirty="0">
                <a:latin typeface="+mn-lt"/>
              </a:rPr>
              <a:t>Declarative syntax</a:t>
            </a:r>
          </a:p>
          <a:p>
            <a:pPr lvl="1"/>
            <a:r>
              <a:rPr lang="en-US" dirty="0"/>
              <a:t>The act of describing your resources by using a template instead of manually creating the resources</a:t>
            </a:r>
          </a:p>
        </p:txBody>
      </p:sp>
    </p:spTree>
    <p:extLst>
      <p:ext uri="{BB962C8B-B14F-4D97-AF65-F5344CB8AC3E}">
        <p14:creationId xmlns:p14="http://schemas.microsoft.com/office/powerpoint/2010/main" val="33082195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Provision VMs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FF54-AC18-480B-AA6B-5C32A4A5180F}"/>
              </a:ext>
            </a:extLst>
          </p:cNvPr>
          <p:cNvSpPr>
            <a:spLocks noGrp="1"/>
          </p:cNvSpPr>
          <p:nvPr>
            <p:ph type="title"/>
          </p:nvPr>
        </p:nvSpPr>
        <p:spPr/>
        <p:txBody>
          <a:bodyPr/>
          <a:lstStyle/>
          <a:p>
            <a:r>
              <a:rPr lang="en-US" dirty="0"/>
              <a:t>Resource Manager template deployment</a:t>
            </a:r>
          </a:p>
        </p:txBody>
      </p:sp>
      <p:sp>
        <p:nvSpPr>
          <p:cNvPr id="6" name="Text Placeholder 3">
            <a:extLst>
              <a:ext uri="{FF2B5EF4-FFF2-40B4-BE49-F238E27FC236}">
                <a16:creationId xmlns:a16="http://schemas.microsoft.com/office/drawing/2014/main" id="{918697B1-0AFF-46F8-A71E-39720142F8CF}"/>
              </a:ext>
            </a:extLst>
          </p:cNvPr>
          <p:cNvSpPr txBox="1">
            <a:spLocks/>
          </p:cNvSpPr>
          <p:nvPr/>
        </p:nvSpPr>
        <p:spPr>
          <a:xfrm>
            <a:off x="7031739" y="1436687"/>
            <a:ext cx="4572000" cy="504138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PUT</a:t>
            </a:r>
          </a:p>
          <a:p>
            <a:r>
              <a:rPr lang="en-US" sz="1800" dirty="0"/>
              <a:t>https://management.azure.com/subscriptions/{subscriptionId}/resourceGroups/{resourceGroupName}/providers/Microsoft.Storage/storageAccounts/mystorageaccount?api-version=2016-01-01</a:t>
            </a:r>
          </a:p>
          <a:p>
            <a:r>
              <a:rPr lang="en-US" sz="1800" dirty="0"/>
              <a:t>REQUEST BODY</a:t>
            </a:r>
          </a:p>
          <a:p>
            <a:r>
              <a:rPr lang="en-US" sz="1800" dirty="0"/>
              <a:t>{</a:t>
            </a:r>
          </a:p>
          <a:p>
            <a:r>
              <a:rPr lang="en-US" sz="1800" dirty="0"/>
              <a:t>  "location": "</a:t>
            </a:r>
            <a:r>
              <a:rPr lang="en-US" sz="1800" dirty="0" err="1"/>
              <a:t>westus</a:t>
            </a:r>
            <a:r>
              <a:rPr lang="en-US" sz="1800" dirty="0"/>
              <a:t>",</a:t>
            </a:r>
          </a:p>
          <a:p>
            <a:r>
              <a:rPr lang="en-US" sz="1800" dirty="0"/>
              <a:t>  "properties": {</a:t>
            </a:r>
          </a:p>
          <a:p>
            <a:r>
              <a:rPr lang="en-US" sz="1800" dirty="0"/>
              <a:t>  }</a:t>
            </a:r>
          </a:p>
          <a:p>
            <a:r>
              <a:rPr lang="en-US" sz="1800" dirty="0"/>
              <a:t>  "</a:t>
            </a:r>
            <a:r>
              <a:rPr lang="en-US" sz="1800" dirty="0" err="1"/>
              <a:t>sku</a:t>
            </a:r>
            <a:r>
              <a:rPr lang="en-US" sz="1800" dirty="0"/>
              <a:t>": {</a:t>
            </a:r>
          </a:p>
          <a:p>
            <a:r>
              <a:rPr lang="en-US" sz="1800" dirty="0"/>
              <a:t>    "name": "</a:t>
            </a:r>
            <a:r>
              <a:rPr lang="en-US" sz="1800" dirty="0" err="1"/>
              <a:t>Standard_LRS</a:t>
            </a:r>
            <a:r>
              <a:rPr lang="en-US" sz="1800" dirty="0"/>
              <a:t>"</a:t>
            </a:r>
          </a:p>
          <a:p>
            <a:r>
              <a:rPr lang="en-US" sz="1800" dirty="0"/>
              <a:t>  },   </a:t>
            </a:r>
          </a:p>
          <a:p>
            <a:r>
              <a:rPr lang="en-US" sz="1800" dirty="0"/>
              <a:t>  "kind": "Storage"</a:t>
            </a:r>
          </a:p>
          <a:p>
            <a:r>
              <a:rPr lang="en-US" sz="1800" dirty="0"/>
              <a:t>}</a:t>
            </a:r>
          </a:p>
        </p:txBody>
      </p:sp>
      <p:sp>
        <p:nvSpPr>
          <p:cNvPr id="8" name="Text Placeholder 7">
            <a:extLst>
              <a:ext uri="{FF2B5EF4-FFF2-40B4-BE49-F238E27FC236}">
                <a16:creationId xmlns:a16="http://schemas.microsoft.com/office/drawing/2014/main" id="{44A983D4-1FCB-4181-B9DE-004BE0595508}"/>
              </a:ext>
            </a:extLst>
          </p:cNvPr>
          <p:cNvSpPr>
            <a:spLocks noGrp="1"/>
          </p:cNvSpPr>
          <p:nvPr>
            <p:ph type="body" sz="quarter" idx="10"/>
          </p:nvPr>
        </p:nvSpPr>
        <p:spPr>
          <a:xfrm>
            <a:off x="588263" y="1436688"/>
            <a:ext cx="4572000" cy="4875181"/>
          </a:xfrm>
        </p:spPr>
        <p:txBody>
          <a:bodyPr/>
          <a:lstStyle/>
          <a:p>
            <a:r>
              <a:rPr lang="en-US" sz="1800" dirty="0"/>
              <a:t>"resources": [</a:t>
            </a:r>
          </a:p>
          <a:p>
            <a:r>
              <a:rPr lang="en-US" sz="1800" dirty="0"/>
              <a:t>  {</a:t>
            </a:r>
          </a:p>
          <a:p>
            <a:r>
              <a:rPr lang="en-US" sz="1800" dirty="0"/>
              <a:t>    "</a:t>
            </a:r>
            <a:r>
              <a:rPr lang="en-US" sz="1800" dirty="0" err="1"/>
              <a:t>apiVersion</a:t>
            </a:r>
            <a:r>
              <a:rPr lang="en-US" sz="1800" dirty="0"/>
              <a:t>": "2016-01-01",</a:t>
            </a:r>
          </a:p>
          <a:p>
            <a:r>
              <a:rPr lang="en-US" sz="1800" dirty="0"/>
              <a:t>    "type": "</a:t>
            </a:r>
            <a:r>
              <a:rPr lang="en-US" sz="1800" dirty="0" err="1"/>
              <a:t>Microsoft.Storage</a:t>
            </a:r>
            <a:r>
              <a:rPr lang="en-US" sz="1800" dirty="0"/>
              <a:t>/</a:t>
            </a:r>
            <a:r>
              <a:rPr lang="en-US" sz="1800" dirty="0" err="1"/>
              <a:t>storageAccounts</a:t>
            </a:r>
            <a:r>
              <a:rPr lang="en-US" sz="1800" dirty="0"/>
              <a:t>",</a:t>
            </a:r>
          </a:p>
          <a:p>
            <a:r>
              <a:rPr lang="en-US" sz="1800" dirty="0"/>
              <a:t>    "name": "</a:t>
            </a:r>
            <a:r>
              <a:rPr lang="en-US" sz="1800" dirty="0" err="1"/>
              <a:t>mystorageaccount</a:t>
            </a:r>
            <a:r>
              <a:rPr lang="en-US" sz="1800" dirty="0"/>
              <a:t>",</a:t>
            </a:r>
          </a:p>
          <a:p>
            <a:r>
              <a:rPr lang="en-US" sz="1800" dirty="0"/>
              <a:t>    "location": "</a:t>
            </a:r>
            <a:r>
              <a:rPr lang="en-US" sz="1800" dirty="0" err="1"/>
              <a:t>westus</a:t>
            </a:r>
            <a:r>
              <a:rPr lang="en-US" sz="1800" dirty="0"/>
              <a:t>",</a:t>
            </a:r>
          </a:p>
          <a:p>
            <a:r>
              <a:rPr lang="en-US" sz="1800" dirty="0"/>
              <a:t>    "</a:t>
            </a:r>
            <a:r>
              <a:rPr lang="en-US" sz="1800" dirty="0" err="1"/>
              <a:t>sku</a:t>
            </a:r>
            <a:r>
              <a:rPr lang="en-US" sz="1800" dirty="0"/>
              <a:t>": {</a:t>
            </a:r>
          </a:p>
          <a:p>
            <a:r>
              <a:rPr lang="en-US" sz="1800" dirty="0"/>
              <a:t>      "name": "</a:t>
            </a:r>
            <a:r>
              <a:rPr lang="en-US" sz="1800" dirty="0" err="1"/>
              <a:t>Standard_LRS</a:t>
            </a:r>
            <a:r>
              <a:rPr lang="en-US" sz="1800" dirty="0"/>
              <a:t>"</a:t>
            </a:r>
          </a:p>
          <a:p>
            <a:r>
              <a:rPr lang="en-US" sz="1800" dirty="0"/>
              <a:t>    },</a:t>
            </a:r>
          </a:p>
          <a:p>
            <a:r>
              <a:rPr lang="en-US" sz="1800" dirty="0"/>
              <a:t>    "kind": "Storage",</a:t>
            </a:r>
          </a:p>
          <a:p>
            <a:r>
              <a:rPr lang="en-US" sz="1800" dirty="0"/>
              <a:t>    "properties": {</a:t>
            </a:r>
          </a:p>
          <a:p>
            <a:r>
              <a:rPr lang="en-US" sz="1800" dirty="0"/>
              <a:t>    }</a:t>
            </a:r>
          </a:p>
          <a:p>
            <a:r>
              <a:rPr lang="en-US" sz="1800" dirty="0"/>
              <a:t>  }</a:t>
            </a:r>
          </a:p>
          <a:p>
            <a:r>
              <a:rPr lang="en-US" sz="1800" dirty="0"/>
              <a:t>]</a:t>
            </a:r>
          </a:p>
        </p:txBody>
      </p:sp>
      <p:sp>
        <p:nvSpPr>
          <p:cNvPr id="9" name="Arrow: Right 8" descr="Arrow pointing to the code in the column to the right. ">
            <a:extLst>
              <a:ext uri="{FF2B5EF4-FFF2-40B4-BE49-F238E27FC236}">
                <a16:creationId xmlns:a16="http://schemas.microsoft.com/office/drawing/2014/main" id="{710EEDE4-BC21-42D5-AFE3-7D138ADEFAB5}"/>
              </a:ext>
            </a:extLst>
          </p:cNvPr>
          <p:cNvSpPr/>
          <p:nvPr/>
        </p:nvSpPr>
        <p:spPr bwMode="auto">
          <a:xfrm>
            <a:off x="5285984" y="3181611"/>
            <a:ext cx="1229116" cy="849369"/>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6033654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Three-tier Azure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8263" y="1316499"/>
            <a:ext cx="11018520" cy="430887"/>
          </a:xfrm>
        </p:spPr>
        <p:txBody>
          <a:bodyPr/>
          <a:lstStyle/>
          <a:p>
            <a:pPr marL="0" indent="0">
              <a:buNone/>
            </a:pPr>
            <a:r>
              <a:rPr lang="en-US" dirty="0">
                <a:latin typeface="Segoe UI" panose="020B0502040204020203" pitchFamily="34" charset="0"/>
                <a:cs typeface="Segoe UI" panose="020B0502040204020203" pitchFamily="34" charset="0"/>
              </a:rPr>
              <a:t>Three-tier application through a single Resource Manager template</a:t>
            </a:r>
          </a:p>
        </p:txBody>
      </p:sp>
      <p:pic>
        <p:nvPicPr>
          <p:cNvPr id="5" name="Picture 4" descr="Three-tier application through a single ARM template that includes SQL DB, App Service, and VM. &#10;">
            <a:extLst>
              <a:ext uri="{FF2B5EF4-FFF2-40B4-BE49-F238E27FC236}">
                <a16:creationId xmlns:a16="http://schemas.microsoft.com/office/drawing/2014/main" id="{B0EBA4D5-F570-456D-805C-B526BA6D9EAA}"/>
              </a:ext>
            </a:extLst>
          </p:cNvPr>
          <p:cNvPicPr>
            <a:picLocks noChangeAspect="1"/>
          </p:cNvPicPr>
          <p:nvPr/>
        </p:nvPicPr>
        <p:blipFill>
          <a:blip r:embed="rId3"/>
          <a:stretch>
            <a:fillRect/>
          </a:stretch>
        </p:blipFill>
        <p:spPr>
          <a:xfrm>
            <a:off x="2655518" y="1881859"/>
            <a:ext cx="5796983" cy="4650469"/>
          </a:xfrm>
          <a:prstGeom prst="rect">
            <a:avLst/>
          </a:prstGeom>
        </p:spPr>
      </p:pic>
    </p:spTree>
    <p:extLst>
      <p:ext uri="{BB962C8B-B14F-4D97-AF65-F5344CB8AC3E}">
        <p14:creationId xmlns:p14="http://schemas.microsoft.com/office/powerpoint/2010/main" val="11104807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Nested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Nested templates deploying a similar three-tier application</a:t>
            </a:r>
          </a:p>
        </p:txBody>
      </p:sp>
      <p:pic>
        <p:nvPicPr>
          <p:cNvPr id="4" name="Picture 3" descr="Master template that links all the required templates deploying a three-tiered application. Master template includes Nested DB, Nested Web, and Nested VM templates. The master template connects to SQL DB, App Service, and Virtual Machines.">
            <a:extLst>
              <a:ext uri="{FF2B5EF4-FFF2-40B4-BE49-F238E27FC236}">
                <a16:creationId xmlns:a16="http://schemas.microsoft.com/office/drawing/2014/main" id="{A63E3C08-65C5-40EC-81C3-8485AD98D4B4}"/>
              </a:ext>
            </a:extLst>
          </p:cNvPr>
          <p:cNvPicPr>
            <a:picLocks noChangeAspect="1"/>
          </p:cNvPicPr>
          <p:nvPr/>
        </p:nvPicPr>
        <p:blipFill>
          <a:blip r:embed="rId3"/>
          <a:stretch>
            <a:fillRect/>
          </a:stretch>
        </p:blipFill>
        <p:spPr>
          <a:xfrm>
            <a:off x="2705621" y="2041748"/>
            <a:ext cx="5990913" cy="4646286"/>
          </a:xfrm>
          <a:prstGeom prst="rect">
            <a:avLst/>
          </a:prstGeom>
        </p:spPr>
      </p:pic>
    </p:spTree>
    <p:extLst>
      <p:ext uri="{BB962C8B-B14F-4D97-AF65-F5344CB8AC3E}">
        <p14:creationId xmlns:p14="http://schemas.microsoft.com/office/powerpoint/2010/main" val="17774874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CB3-9566-4482-B329-5DE416722F39}"/>
              </a:ext>
            </a:extLst>
          </p:cNvPr>
          <p:cNvSpPr>
            <a:spLocks noGrp="1"/>
          </p:cNvSpPr>
          <p:nvPr>
            <p:ph type="title"/>
          </p:nvPr>
        </p:nvSpPr>
        <p:spPr>
          <a:xfrm>
            <a:off x="588263" y="457200"/>
            <a:ext cx="11018520" cy="1107996"/>
          </a:xfrm>
        </p:spPr>
        <p:txBody>
          <a:bodyPr/>
          <a:lstStyle/>
          <a:p>
            <a:r>
              <a:rPr lang="en-US" dirty="0"/>
              <a:t>Create Resource Manager templates by using the Azure portal</a:t>
            </a:r>
          </a:p>
        </p:txBody>
      </p:sp>
      <p:pic>
        <p:nvPicPr>
          <p:cNvPr id="8" name="Content Placeholder 7" descr="Screenshot of the Azure portal automation script window. You can create resource templates from the Settings section for a specific VM by selecting the Automation script option.">
            <a:extLst>
              <a:ext uri="{FF2B5EF4-FFF2-40B4-BE49-F238E27FC236}">
                <a16:creationId xmlns:a16="http://schemas.microsoft.com/office/drawing/2014/main" id="{8AD0E81C-3878-4244-B875-5670BE0BE935}"/>
              </a:ext>
            </a:extLst>
          </p:cNvPr>
          <p:cNvPicPr>
            <a:picLocks noGrp="1" noChangeAspect="1"/>
          </p:cNvPicPr>
          <p:nvPr>
            <p:ph sz="quarter" idx="12"/>
          </p:nvPr>
        </p:nvPicPr>
        <p:blipFill>
          <a:blip r:embed="rId3"/>
          <a:stretch>
            <a:fillRect/>
          </a:stretch>
        </p:blipFill>
        <p:spPr>
          <a:xfrm>
            <a:off x="1460500" y="1580050"/>
            <a:ext cx="8751444" cy="5117693"/>
          </a:xfrm>
        </p:spPr>
      </p:pic>
    </p:spTree>
    <p:extLst>
      <p:ext uri="{BB962C8B-B14F-4D97-AF65-F5344CB8AC3E}">
        <p14:creationId xmlns:p14="http://schemas.microsoft.com/office/powerpoint/2010/main" val="8382925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6BFD-FBB2-4311-AA39-E7DE00394FB5}"/>
              </a:ext>
            </a:extLst>
          </p:cNvPr>
          <p:cNvSpPr>
            <a:spLocks noGrp="1"/>
          </p:cNvSpPr>
          <p:nvPr>
            <p:ph type="title"/>
          </p:nvPr>
        </p:nvSpPr>
        <p:spPr>
          <a:xfrm>
            <a:off x="585216" y="2036027"/>
            <a:ext cx="9144000" cy="1495794"/>
          </a:xfrm>
        </p:spPr>
        <p:txBody>
          <a:bodyPr/>
          <a:lstStyle/>
          <a:p>
            <a:r>
              <a:rPr lang="en-US" dirty="0"/>
              <a:t>Demo: </a:t>
            </a:r>
            <a:br>
              <a:rPr lang="en-US" dirty="0"/>
            </a:br>
            <a:r>
              <a:rPr lang="en-US" dirty="0"/>
              <a:t>Create Resource Manager templates by using the Azure portal</a:t>
            </a:r>
          </a:p>
        </p:txBody>
      </p:sp>
      <p:sp>
        <p:nvSpPr>
          <p:cNvPr id="3" name="Text Placeholder 2">
            <a:extLst>
              <a:ext uri="{FF2B5EF4-FFF2-40B4-BE49-F238E27FC236}">
                <a16:creationId xmlns:a16="http://schemas.microsoft.com/office/drawing/2014/main" id="{FCB05E87-9C10-42DC-A4BC-0621C71626D1}"/>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3093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FB1-70B4-4486-836A-4D6ABA604519}"/>
              </a:ext>
            </a:extLst>
          </p:cNvPr>
          <p:cNvSpPr>
            <a:spLocks noGrp="1"/>
          </p:cNvSpPr>
          <p:nvPr>
            <p:ph type="title"/>
          </p:nvPr>
        </p:nvSpPr>
        <p:spPr>
          <a:xfrm>
            <a:off x="588263" y="457200"/>
            <a:ext cx="11018520" cy="1107996"/>
          </a:xfrm>
        </p:spPr>
        <p:txBody>
          <a:bodyPr/>
          <a:lstStyle/>
          <a:p>
            <a:r>
              <a:rPr lang="en-US" dirty="0"/>
              <a:t>Create Resource Manager templates by using Visual Studio Code</a:t>
            </a:r>
          </a:p>
        </p:txBody>
      </p:sp>
      <p:sp>
        <p:nvSpPr>
          <p:cNvPr id="4" name="Text Placeholder 3">
            <a:extLst>
              <a:ext uri="{FF2B5EF4-FFF2-40B4-BE49-F238E27FC236}">
                <a16:creationId xmlns:a16="http://schemas.microsoft.com/office/drawing/2014/main" id="{0C42F812-3434-46A1-9FCB-1B954D977E64}"/>
              </a:ext>
            </a:extLst>
          </p:cNvPr>
          <p:cNvSpPr>
            <a:spLocks noGrp="1"/>
          </p:cNvSpPr>
          <p:nvPr>
            <p:ph type="body" sz="quarter" idx="10"/>
          </p:nvPr>
        </p:nvSpPr>
        <p:spPr>
          <a:xfrm>
            <a:off x="585217" y="1565196"/>
            <a:ext cx="11021566" cy="4094186"/>
          </a:xfrm>
        </p:spPr>
        <p:txBody>
          <a:bodyPr/>
          <a:lstStyle/>
          <a:p>
            <a:r>
              <a:rPr lang="en-US" dirty="0" err="1"/>
              <a:t>az</a:t>
            </a:r>
            <a:r>
              <a:rPr lang="en-US" dirty="0"/>
              <a:t> group create --name $</a:t>
            </a:r>
            <a:r>
              <a:rPr lang="en-US" dirty="0" err="1"/>
              <a:t>resourceGroupName</a:t>
            </a:r>
            <a:r>
              <a:rPr lang="en-US" dirty="0"/>
              <a:t> --location $location</a:t>
            </a:r>
          </a:p>
          <a:p>
            <a:endParaRPr lang="en-US" dirty="0"/>
          </a:p>
          <a:p>
            <a:r>
              <a:rPr lang="en-US" dirty="0" err="1"/>
              <a:t>az</a:t>
            </a:r>
            <a:r>
              <a:rPr lang="en-US" dirty="0"/>
              <a:t> group deployment create --name $</a:t>
            </a:r>
            <a:r>
              <a:rPr lang="en-US" dirty="0" err="1"/>
              <a:t>deploymentName</a:t>
            </a:r>
            <a:r>
              <a:rPr lang="en-US" dirty="0"/>
              <a:t> --resource-group $</a:t>
            </a:r>
            <a:r>
              <a:rPr lang="en-US" dirty="0" err="1"/>
              <a:t>resourceGroupName</a:t>
            </a:r>
            <a:r>
              <a:rPr lang="en-US" dirty="0"/>
              <a:t> --template-file "</a:t>
            </a:r>
            <a:r>
              <a:rPr lang="en-US" dirty="0" err="1"/>
              <a:t>azuredeploy.json</a:t>
            </a:r>
            <a:r>
              <a:rPr lang="en-US" dirty="0"/>
              <a:t>“</a:t>
            </a:r>
          </a:p>
          <a:p>
            <a:endParaRPr lang="en-US" dirty="0"/>
          </a:p>
          <a:p>
            <a:r>
              <a:rPr lang="en-US" dirty="0" err="1"/>
              <a:t>az</a:t>
            </a:r>
            <a:r>
              <a:rPr lang="en-US" dirty="0"/>
              <a:t> storage account show --resource-group $</a:t>
            </a:r>
            <a:r>
              <a:rPr lang="en-US" dirty="0" err="1"/>
              <a:t>resourceGroupName</a:t>
            </a:r>
            <a:r>
              <a:rPr lang="en-US" dirty="0"/>
              <a:t> --name $</a:t>
            </a:r>
            <a:r>
              <a:rPr lang="en-US" dirty="0" err="1"/>
              <a:t>storageAccountName</a:t>
            </a:r>
            <a:endParaRPr lang="en-US" dirty="0"/>
          </a:p>
        </p:txBody>
      </p:sp>
    </p:spTree>
    <p:extLst>
      <p:ext uri="{BB962C8B-B14F-4D97-AF65-F5344CB8AC3E}">
        <p14:creationId xmlns:p14="http://schemas.microsoft.com/office/powerpoint/2010/main" val="41080280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984C-605E-45FB-8087-9F5E49154535}"/>
              </a:ext>
            </a:extLst>
          </p:cNvPr>
          <p:cNvSpPr>
            <a:spLocks noGrp="1"/>
          </p:cNvSpPr>
          <p:nvPr>
            <p:ph type="title"/>
          </p:nvPr>
        </p:nvSpPr>
        <p:spPr>
          <a:xfrm>
            <a:off x="585216" y="2534625"/>
            <a:ext cx="9144000" cy="997196"/>
          </a:xfrm>
        </p:spPr>
        <p:txBody>
          <a:bodyPr/>
          <a:lstStyle/>
          <a:p>
            <a:r>
              <a:rPr lang="en-US" dirty="0"/>
              <a:t>Demo: Create Resource Manager templates by using Visual Studio Code</a:t>
            </a:r>
          </a:p>
        </p:txBody>
      </p:sp>
      <p:sp>
        <p:nvSpPr>
          <p:cNvPr id="3" name="Text Placeholder 2">
            <a:extLst>
              <a:ext uri="{FF2B5EF4-FFF2-40B4-BE49-F238E27FC236}">
                <a16:creationId xmlns:a16="http://schemas.microsoft.com/office/drawing/2014/main" id="{C2CE1C72-40DF-475C-AFC8-A6B68799C0A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9372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Configure Azure Disk Encryption for VMs</a:t>
            </a:r>
          </a:p>
        </p:txBody>
      </p:sp>
    </p:spTree>
    <p:extLst>
      <p:ext uri="{BB962C8B-B14F-4D97-AF65-F5344CB8AC3E}">
        <p14:creationId xmlns:p14="http://schemas.microsoft.com/office/powerpoint/2010/main" val="290340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E6D43-7646-40A0-8591-E63445942816}"/>
              </a:ext>
            </a:extLst>
          </p:cNvPr>
          <p:cNvSpPr>
            <a:spLocks noGrp="1"/>
          </p:cNvSpPr>
          <p:nvPr>
            <p:ph type="title"/>
          </p:nvPr>
        </p:nvSpPr>
        <p:spPr>
          <a:xfrm>
            <a:off x="588263" y="457200"/>
            <a:ext cx="11018520" cy="553998"/>
          </a:xfrm>
        </p:spPr>
        <p:txBody>
          <a:bodyPr/>
          <a:lstStyle/>
          <a:p>
            <a:r>
              <a:rPr lang="en-US" dirty="0"/>
              <a:t>Encryption options for protecting VMs</a:t>
            </a:r>
          </a:p>
        </p:txBody>
      </p:sp>
      <p:sp>
        <p:nvSpPr>
          <p:cNvPr id="4" name="Text Placeholder 3">
            <a:extLst>
              <a:ext uri="{FF2B5EF4-FFF2-40B4-BE49-F238E27FC236}">
                <a16:creationId xmlns:a16="http://schemas.microsoft.com/office/drawing/2014/main" id="{6D042D64-2DF1-479A-A4A5-FD57AFAC947F}"/>
              </a:ext>
            </a:extLst>
          </p:cNvPr>
          <p:cNvSpPr>
            <a:spLocks noGrp="1"/>
          </p:cNvSpPr>
          <p:nvPr>
            <p:ph type="body" sz="quarter" idx="10"/>
          </p:nvPr>
        </p:nvSpPr>
        <p:spPr>
          <a:xfrm>
            <a:off x="584200" y="1435497"/>
            <a:ext cx="11018520" cy="2794611"/>
          </a:xfrm>
        </p:spPr>
        <p:txBody>
          <a:bodyPr/>
          <a:lstStyle/>
          <a:p>
            <a:r>
              <a:rPr lang="en-US" dirty="0"/>
              <a:t>Encryption converts meaningful information into something that seems meaningless, as a security measure</a:t>
            </a:r>
          </a:p>
          <a:p>
            <a:pPr lvl="1"/>
            <a:r>
              <a:rPr lang="en-US" dirty="0"/>
              <a:t>Typically, a key is used to perform the encryption and subsequent decryption</a:t>
            </a:r>
          </a:p>
          <a:p>
            <a:r>
              <a:rPr lang="en-US" dirty="0"/>
              <a:t>There are two forms of key-based encryption:</a:t>
            </a:r>
          </a:p>
          <a:p>
            <a:pPr lvl="1"/>
            <a:r>
              <a:rPr lang="en-US" b="1" dirty="0"/>
              <a:t>Symmetric</a:t>
            </a:r>
            <a:r>
              <a:rPr lang="en-US" dirty="0"/>
              <a:t> – A single key is used to encrypt and decrypt the data for best performance</a:t>
            </a:r>
          </a:p>
          <a:p>
            <a:pPr lvl="1"/>
            <a:r>
              <a:rPr lang="en-US" b="1" dirty="0"/>
              <a:t>Asymmetric</a:t>
            </a:r>
            <a:r>
              <a:rPr lang="en-US" dirty="0"/>
              <a:t> – A pair of keys is used to encrypt the data. Only one key is made “public” while both parties share a “private” key</a:t>
            </a:r>
          </a:p>
        </p:txBody>
      </p:sp>
    </p:spTree>
    <p:extLst>
      <p:ext uri="{BB962C8B-B14F-4D97-AF65-F5344CB8AC3E}">
        <p14:creationId xmlns:p14="http://schemas.microsoft.com/office/powerpoint/2010/main" val="162348066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EAA1-FE09-44AB-A145-E93BF0821415}"/>
              </a:ext>
            </a:extLst>
          </p:cNvPr>
          <p:cNvSpPr>
            <a:spLocks noGrp="1"/>
          </p:cNvSpPr>
          <p:nvPr>
            <p:ph type="title"/>
          </p:nvPr>
        </p:nvSpPr>
        <p:spPr/>
        <p:txBody>
          <a:bodyPr/>
          <a:lstStyle/>
          <a:p>
            <a:r>
              <a:rPr lang="en-US" dirty="0"/>
              <a:t>Key management</a:t>
            </a:r>
          </a:p>
        </p:txBody>
      </p:sp>
      <p:sp>
        <p:nvSpPr>
          <p:cNvPr id="3" name="Text Placeholder 2">
            <a:extLst>
              <a:ext uri="{FF2B5EF4-FFF2-40B4-BE49-F238E27FC236}">
                <a16:creationId xmlns:a16="http://schemas.microsoft.com/office/drawing/2014/main" id="{C6C89047-E34A-4175-9D24-50EDB7B105EF}"/>
              </a:ext>
            </a:extLst>
          </p:cNvPr>
          <p:cNvSpPr>
            <a:spLocks noGrp="1"/>
          </p:cNvSpPr>
          <p:nvPr>
            <p:ph type="body" sz="quarter" idx="10"/>
          </p:nvPr>
        </p:nvSpPr>
        <p:spPr>
          <a:xfrm>
            <a:off x="584200" y="1435497"/>
            <a:ext cx="11018520" cy="1994392"/>
          </a:xfrm>
        </p:spPr>
        <p:txBody>
          <a:bodyPr/>
          <a:lstStyle/>
          <a:p>
            <a:r>
              <a:rPr lang="en-US" dirty="0">
                <a:latin typeface="+mn-lt"/>
              </a:rPr>
              <a:t>Key can be managed (by Azure) or managed manually by you</a:t>
            </a:r>
          </a:p>
          <a:p>
            <a:r>
              <a:rPr lang="en-US" dirty="0">
                <a:latin typeface="+mn-lt"/>
              </a:rPr>
              <a:t>Managed disk protection technologies for Azure VMs are:</a:t>
            </a:r>
          </a:p>
          <a:p>
            <a:pPr lvl="1"/>
            <a:r>
              <a:rPr lang="en-US" b="1" dirty="0"/>
              <a:t>Storage Service Encryption (SSE)</a:t>
            </a:r>
            <a:r>
              <a:rPr lang="en-US" dirty="0"/>
              <a:t> – Protects storage data at rest</a:t>
            </a:r>
          </a:p>
          <a:p>
            <a:pPr lvl="1"/>
            <a:r>
              <a:rPr lang="en-US" b="1" dirty="0"/>
              <a:t>Azure Disk Encryption (ADE) </a:t>
            </a:r>
            <a:r>
              <a:rPr lang="en-US" dirty="0"/>
              <a:t>– Uses BitLocker to control the encryption of disks for Windows or Linux</a:t>
            </a:r>
          </a:p>
        </p:txBody>
      </p:sp>
    </p:spTree>
    <p:extLst>
      <p:ext uri="{BB962C8B-B14F-4D97-AF65-F5344CB8AC3E}">
        <p14:creationId xmlns:p14="http://schemas.microsoft.com/office/powerpoint/2010/main" val="9952614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Azure virtual machine creation checklist</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447098"/>
          </a:xfrm>
        </p:spPr>
        <p:txBody>
          <a:bodyPr/>
          <a:lstStyle/>
          <a:p>
            <a:r>
              <a:rPr lang="en-US" dirty="0">
                <a:latin typeface="+mn-lt"/>
              </a:rPr>
              <a:t>Before you create a virtual machine (VM), you should consider the following:</a:t>
            </a:r>
          </a:p>
          <a:p>
            <a:pPr lvl="1"/>
            <a:r>
              <a:rPr lang="en-US" dirty="0"/>
              <a:t>Network configuration</a:t>
            </a:r>
          </a:p>
          <a:p>
            <a:pPr lvl="1"/>
            <a:r>
              <a:rPr lang="en-US" dirty="0"/>
              <a:t>VM name</a:t>
            </a:r>
          </a:p>
          <a:p>
            <a:pPr lvl="1"/>
            <a:r>
              <a:rPr lang="en-US" dirty="0"/>
              <a:t>Location</a:t>
            </a:r>
          </a:p>
          <a:p>
            <a:pPr lvl="1"/>
            <a:r>
              <a:rPr lang="en-US" dirty="0"/>
              <a:t>Size</a:t>
            </a:r>
          </a:p>
          <a:p>
            <a:pPr lvl="1"/>
            <a:r>
              <a:rPr lang="en-US" dirty="0"/>
              <a:t>Pricing model</a:t>
            </a:r>
          </a:p>
          <a:p>
            <a:pPr lvl="1"/>
            <a:r>
              <a:rPr lang="en-US" dirty="0"/>
              <a:t>Storage</a:t>
            </a:r>
          </a:p>
          <a:p>
            <a:pPr lvl="1"/>
            <a:r>
              <a:rPr lang="en-US" dirty="0"/>
              <a:t>Operating system</a:t>
            </a:r>
          </a:p>
        </p:txBody>
      </p:sp>
    </p:spTree>
    <p:extLst>
      <p:ext uri="{BB962C8B-B14F-4D97-AF65-F5344CB8AC3E}">
        <p14:creationId xmlns:p14="http://schemas.microsoft.com/office/powerpoint/2010/main" val="14733738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Encrypt existing VM disks</a:t>
            </a:r>
          </a:p>
        </p:txBody>
      </p:sp>
      <p:sp>
        <p:nvSpPr>
          <p:cNvPr id="4" name="Text Placeholder 3">
            <a:extLst>
              <a:ext uri="{FF2B5EF4-FFF2-40B4-BE49-F238E27FC236}">
                <a16:creationId xmlns:a16="http://schemas.microsoft.com/office/drawing/2014/main" id="{9A2BD412-BD2D-4957-B3FC-37EF6C4E03F5}"/>
              </a:ext>
            </a:extLst>
          </p:cNvPr>
          <p:cNvSpPr>
            <a:spLocks noGrp="1"/>
          </p:cNvSpPr>
          <p:nvPr>
            <p:ph type="body" sz="quarter" idx="10"/>
          </p:nvPr>
        </p:nvSpPr>
        <p:spPr>
          <a:xfrm>
            <a:off x="588263" y="1436688"/>
            <a:ext cx="11018520" cy="3631763"/>
          </a:xfrm>
        </p:spPr>
        <p:txBody>
          <a:bodyPr/>
          <a:lstStyle/>
          <a:p>
            <a:r>
              <a:rPr lang="en-US" sz="2000" dirty="0"/>
              <a:t>New-</a:t>
            </a:r>
            <a:r>
              <a:rPr lang="en-US" sz="2000" dirty="0" err="1"/>
              <a:t>AzureRmKeyVault</a:t>
            </a:r>
            <a:r>
              <a:rPr lang="en-US" sz="2000" dirty="0"/>
              <a:t> -Location &lt;location&gt; `</a:t>
            </a:r>
          </a:p>
          <a:p>
            <a:r>
              <a:rPr lang="en-US" sz="2000" dirty="0"/>
              <a:t>    -</a:t>
            </a:r>
            <a:r>
              <a:rPr lang="en-US" sz="2000" dirty="0" err="1"/>
              <a:t>ResourceGroupName</a:t>
            </a:r>
            <a:r>
              <a:rPr lang="en-US" sz="2000" dirty="0"/>
              <a:t> &lt;resource-group&gt; `</a:t>
            </a:r>
          </a:p>
          <a:p>
            <a:r>
              <a:rPr lang="en-US" sz="2000" dirty="0"/>
              <a:t>    -</a:t>
            </a:r>
            <a:r>
              <a:rPr lang="en-US" sz="2000" dirty="0" err="1"/>
              <a:t>VaultName</a:t>
            </a:r>
            <a:r>
              <a:rPr lang="en-US" sz="2000" dirty="0"/>
              <a:t> "</a:t>
            </a:r>
            <a:r>
              <a:rPr lang="en-US" sz="2000" dirty="0" err="1"/>
              <a:t>myKeyVault</a:t>
            </a:r>
            <a:r>
              <a:rPr lang="en-US" sz="2000" dirty="0"/>
              <a:t>" `</a:t>
            </a:r>
          </a:p>
          <a:p>
            <a:r>
              <a:rPr lang="en-US" sz="2000" dirty="0"/>
              <a:t>    -</a:t>
            </a:r>
            <a:r>
              <a:rPr lang="en-US" sz="2000" dirty="0" err="1"/>
              <a:t>EnabledForDiskEncryption</a:t>
            </a:r>
            <a:endParaRPr lang="en-US" sz="2000" dirty="0"/>
          </a:p>
          <a:p>
            <a:endParaRPr lang="en-US" sz="2000" dirty="0"/>
          </a:p>
          <a:p>
            <a:r>
              <a:rPr lang="en-US" sz="2000" dirty="0" err="1"/>
              <a:t>az</a:t>
            </a:r>
            <a:r>
              <a:rPr lang="en-US" sz="2000" dirty="0"/>
              <a:t> </a:t>
            </a:r>
            <a:r>
              <a:rPr lang="en-US" sz="2000" dirty="0" err="1"/>
              <a:t>keyvault</a:t>
            </a:r>
            <a:r>
              <a:rPr lang="en-US" sz="2000" dirty="0"/>
              <a:t> create \</a:t>
            </a:r>
          </a:p>
          <a:p>
            <a:r>
              <a:rPr lang="en-US" sz="2000" dirty="0"/>
              <a:t>    --name "</a:t>
            </a:r>
            <a:r>
              <a:rPr lang="en-US" sz="2000" dirty="0" err="1"/>
              <a:t>myKeyVault</a:t>
            </a:r>
            <a:r>
              <a:rPr lang="en-US" sz="2000" dirty="0"/>
              <a:t>" \</a:t>
            </a:r>
          </a:p>
          <a:p>
            <a:r>
              <a:rPr lang="en-US" sz="2000" dirty="0"/>
              <a:t>    --resource-group &lt;resource-group&gt; \</a:t>
            </a:r>
          </a:p>
          <a:p>
            <a:r>
              <a:rPr lang="en-US" sz="2000" dirty="0"/>
              <a:t>    --location &lt;location&gt; \</a:t>
            </a:r>
          </a:p>
          <a:p>
            <a:r>
              <a:rPr lang="en-US" sz="2000" dirty="0"/>
              <a:t>    --enabled-for-disk-encryption True</a:t>
            </a:r>
          </a:p>
        </p:txBody>
      </p:sp>
    </p:spTree>
    <p:extLst>
      <p:ext uri="{BB962C8B-B14F-4D97-AF65-F5344CB8AC3E}">
        <p14:creationId xmlns:p14="http://schemas.microsoft.com/office/powerpoint/2010/main" val="78175617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Encrypt existing VM disks by using the Azure portal</a:t>
            </a:r>
          </a:p>
        </p:txBody>
      </p:sp>
      <p:pic>
        <p:nvPicPr>
          <p:cNvPr id="8" name="Content Placeholder 7" descr="Screenshot of the Create key vault screen in the Azure portal. The Access policies section is open with the &quot;Enable access to Azure Disk Encryption for volume encryption&quot; option selected.">
            <a:extLst>
              <a:ext uri="{FF2B5EF4-FFF2-40B4-BE49-F238E27FC236}">
                <a16:creationId xmlns:a16="http://schemas.microsoft.com/office/drawing/2014/main" id="{B774D69F-2CFF-49DE-8BA4-A188B56CE1E2}"/>
              </a:ext>
            </a:extLst>
          </p:cNvPr>
          <p:cNvPicPr>
            <a:picLocks noGrp="1" noChangeAspect="1"/>
          </p:cNvPicPr>
          <p:nvPr>
            <p:ph sz="quarter" idx="12"/>
          </p:nvPr>
        </p:nvPicPr>
        <p:blipFill>
          <a:blip r:embed="rId3"/>
          <a:stretch>
            <a:fillRect/>
          </a:stretch>
        </p:blipFill>
        <p:spPr>
          <a:xfrm>
            <a:off x="2365627" y="1180936"/>
            <a:ext cx="6239754" cy="5513117"/>
          </a:xfrm>
        </p:spPr>
      </p:pic>
    </p:spTree>
    <p:extLst>
      <p:ext uri="{BB962C8B-B14F-4D97-AF65-F5344CB8AC3E}">
        <p14:creationId xmlns:p14="http://schemas.microsoft.com/office/powerpoint/2010/main" val="132161978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Configuring Azure Key Vault to encrypt VM disks</a:t>
            </a:r>
          </a:p>
        </p:txBody>
      </p:sp>
      <p:sp>
        <p:nvSpPr>
          <p:cNvPr id="3" name="Text Placeholder 2">
            <a:extLst>
              <a:ext uri="{FF2B5EF4-FFF2-40B4-BE49-F238E27FC236}">
                <a16:creationId xmlns:a16="http://schemas.microsoft.com/office/drawing/2014/main" id="{DB393150-8F48-4426-9093-F270E16B6DB6}"/>
              </a:ext>
            </a:extLst>
          </p:cNvPr>
          <p:cNvSpPr>
            <a:spLocks noGrp="1"/>
          </p:cNvSpPr>
          <p:nvPr>
            <p:ph type="body" sz="quarter" idx="10"/>
          </p:nvPr>
        </p:nvSpPr>
        <p:spPr>
          <a:xfrm>
            <a:off x="584200" y="1435497"/>
            <a:ext cx="11018520" cy="3003899"/>
          </a:xfrm>
        </p:spPr>
        <p:txBody>
          <a:bodyPr/>
          <a:lstStyle/>
          <a:p>
            <a:r>
              <a:rPr lang="en-US" dirty="0">
                <a:latin typeface="+mn-lt"/>
              </a:rPr>
              <a:t>You must enable access to keys or secrets to make them available to the VM</a:t>
            </a:r>
          </a:p>
          <a:p>
            <a:r>
              <a:rPr lang="en-US" dirty="0">
                <a:latin typeface="+mn-lt"/>
              </a:rPr>
              <a:t>Granting access is done through </a:t>
            </a:r>
            <a:r>
              <a:rPr lang="en-US" b="1" dirty="0">
                <a:latin typeface="+mn-lt"/>
              </a:rPr>
              <a:t>policies</a:t>
            </a:r>
            <a:endParaRPr lang="en-US" dirty="0">
              <a:latin typeface="+mn-lt"/>
            </a:endParaRPr>
          </a:p>
          <a:p>
            <a:r>
              <a:rPr lang="en-US" dirty="0">
                <a:latin typeface="+mn-lt"/>
              </a:rPr>
              <a:t>There are three policies that you can enable:</a:t>
            </a:r>
          </a:p>
          <a:p>
            <a:pPr lvl="1"/>
            <a:r>
              <a:rPr lang="en-US" b="1" dirty="0"/>
              <a:t>Disk</a:t>
            </a:r>
            <a:r>
              <a:rPr lang="en-US" dirty="0"/>
              <a:t> </a:t>
            </a:r>
            <a:r>
              <a:rPr lang="en-US" b="1" dirty="0"/>
              <a:t>Encryption</a:t>
            </a:r>
            <a:r>
              <a:rPr lang="en-US" dirty="0"/>
              <a:t> – Required for Azure Disk Encryption</a:t>
            </a:r>
          </a:p>
          <a:p>
            <a:pPr lvl="1"/>
            <a:r>
              <a:rPr lang="en-US" b="1" dirty="0"/>
              <a:t>Deployment</a:t>
            </a:r>
            <a:r>
              <a:rPr lang="en-US" dirty="0"/>
              <a:t> – Access secrets during deployment</a:t>
            </a:r>
          </a:p>
          <a:p>
            <a:pPr lvl="1"/>
            <a:r>
              <a:rPr lang="en-US" b="1" dirty="0"/>
              <a:t>Template Deployment </a:t>
            </a:r>
            <a:r>
              <a:rPr lang="en-US" dirty="0"/>
              <a:t>– Access secrets in Resource Manager templates</a:t>
            </a:r>
          </a:p>
        </p:txBody>
      </p:sp>
    </p:spTree>
    <p:extLst>
      <p:ext uri="{BB962C8B-B14F-4D97-AF65-F5344CB8AC3E}">
        <p14:creationId xmlns:p14="http://schemas.microsoft.com/office/powerpoint/2010/main" val="363705963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Encrypt existing VM disks by using Azure CLI</a:t>
            </a:r>
          </a:p>
        </p:txBody>
      </p:sp>
      <p:sp>
        <p:nvSpPr>
          <p:cNvPr id="4" name="Text Placeholder 3">
            <a:extLst>
              <a:ext uri="{FF2B5EF4-FFF2-40B4-BE49-F238E27FC236}">
                <a16:creationId xmlns:a16="http://schemas.microsoft.com/office/drawing/2014/main" id="{9A2BD412-BD2D-4957-B3FC-37EF6C4E03F5}"/>
              </a:ext>
            </a:extLst>
          </p:cNvPr>
          <p:cNvSpPr>
            <a:spLocks noGrp="1"/>
          </p:cNvSpPr>
          <p:nvPr>
            <p:ph type="body" sz="quarter" idx="10"/>
          </p:nvPr>
        </p:nvSpPr>
        <p:spPr>
          <a:xfrm>
            <a:off x="588263" y="1436688"/>
            <a:ext cx="11018520" cy="4308872"/>
          </a:xfrm>
        </p:spPr>
        <p:txBody>
          <a:bodyPr/>
          <a:lstStyle/>
          <a:p>
            <a:r>
              <a:rPr lang="en-US" sz="2000" dirty="0" err="1"/>
              <a:t>az</a:t>
            </a:r>
            <a:r>
              <a:rPr lang="en-US" sz="2000" dirty="0"/>
              <a:t> </a:t>
            </a:r>
            <a:r>
              <a:rPr lang="en-US" sz="2000" dirty="0" err="1"/>
              <a:t>keyvault</a:t>
            </a:r>
            <a:r>
              <a:rPr lang="en-US" sz="2000" dirty="0"/>
              <a:t> update --name &lt;</a:t>
            </a:r>
            <a:r>
              <a:rPr lang="en-US" sz="2000" dirty="0" err="1"/>
              <a:t>keyvault</a:t>
            </a:r>
            <a:r>
              <a:rPr lang="en-US" sz="2000" dirty="0"/>
              <a:t>-name&gt; --resource-group &lt;resource-group&gt; --enabled-for-disk-encryption "true"</a:t>
            </a:r>
          </a:p>
          <a:p>
            <a:endParaRPr lang="en-US" sz="2000" dirty="0"/>
          </a:p>
          <a:p>
            <a:r>
              <a:rPr lang="en-US" sz="2000" dirty="0" err="1"/>
              <a:t>az</a:t>
            </a:r>
            <a:r>
              <a:rPr lang="en-US" sz="2000" dirty="0"/>
              <a:t> </a:t>
            </a:r>
            <a:r>
              <a:rPr lang="en-US" sz="2000" dirty="0" err="1"/>
              <a:t>vm</a:t>
            </a:r>
            <a:r>
              <a:rPr lang="en-US" sz="2000" dirty="0"/>
              <a:t> encryption enable \</a:t>
            </a:r>
          </a:p>
          <a:p>
            <a:r>
              <a:rPr lang="en-US" sz="2000" dirty="0"/>
              <a:t>    --resource-group &lt;resource-group&gt; \</a:t>
            </a:r>
          </a:p>
          <a:p>
            <a:r>
              <a:rPr lang="en-US" sz="2000" dirty="0"/>
              <a:t>    --name &lt;</a:t>
            </a:r>
            <a:r>
              <a:rPr lang="en-US" sz="2000" dirty="0" err="1"/>
              <a:t>vm</a:t>
            </a:r>
            <a:r>
              <a:rPr lang="en-US" sz="2000" dirty="0"/>
              <a:t>-name&gt; \</a:t>
            </a:r>
          </a:p>
          <a:p>
            <a:r>
              <a:rPr lang="en-US" sz="2000" dirty="0"/>
              <a:t>    --disk-encryption-</a:t>
            </a:r>
            <a:r>
              <a:rPr lang="en-US" sz="2000" dirty="0" err="1"/>
              <a:t>keyvault</a:t>
            </a:r>
            <a:r>
              <a:rPr lang="en-US" sz="2000" dirty="0"/>
              <a:t> &lt;</a:t>
            </a:r>
            <a:r>
              <a:rPr lang="en-US" sz="2000" dirty="0" err="1"/>
              <a:t>keyvault</a:t>
            </a:r>
            <a:r>
              <a:rPr lang="en-US" sz="2000" dirty="0"/>
              <a:t>-name&gt; \</a:t>
            </a:r>
          </a:p>
          <a:p>
            <a:r>
              <a:rPr lang="en-US" sz="2000" dirty="0"/>
              <a:t>    --volume-type [all | </a:t>
            </a:r>
            <a:r>
              <a:rPr lang="en-US" sz="2000" dirty="0" err="1"/>
              <a:t>os</a:t>
            </a:r>
            <a:r>
              <a:rPr lang="en-US" sz="2000" dirty="0"/>
              <a:t> | data] \</a:t>
            </a:r>
          </a:p>
          <a:p>
            <a:r>
              <a:rPr lang="en-US" sz="2000" dirty="0"/>
              <a:t>    --</a:t>
            </a:r>
            <a:r>
              <a:rPr lang="en-US" sz="2000" dirty="0" err="1"/>
              <a:t>skipvmbackup</a:t>
            </a:r>
            <a:endParaRPr lang="en-US" sz="2000" dirty="0"/>
          </a:p>
          <a:p>
            <a:endParaRPr lang="en-US" sz="2000" dirty="0"/>
          </a:p>
          <a:p>
            <a:r>
              <a:rPr lang="en-US" sz="2000" dirty="0" err="1"/>
              <a:t>az</a:t>
            </a:r>
            <a:r>
              <a:rPr lang="en-US" sz="2000" dirty="0"/>
              <a:t> </a:t>
            </a:r>
            <a:r>
              <a:rPr lang="en-US" sz="2000" dirty="0" err="1"/>
              <a:t>vm</a:t>
            </a:r>
            <a:r>
              <a:rPr lang="en-US" sz="2000" dirty="0"/>
              <a:t> encryption show --resource-group &lt;resource-group&gt; --name &lt;</a:t>
            </a:r>
            <a:r>
              <a:rPr lang="en-US" sz="2000" dirty="0" err="1"/>
              <a:t>vm</a:t>
            </a:r>
            <a:r>
              <a:rPr lang="en-US" sz="2000" dirty="0"/>
              <a:t>-name&gt;</a:t>
            </a:r>
          </a:p>
          <a:p>
            <a:endParaRPr lang="en-US" sz="2000" dirty="0"/>
          </a:p>
        </p:txBody>
      </p:sp>
    </p:spTree>
    <p:extLst>
      <p:ext uri="{BB962C8B-B14F-4D97-AF65-F5344CB8AC3E}">
        <p14:creationId xmlns:p14="http://schemas.microsoft.com/office/powerpoint/2010/main" val="39845476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1648-0BD8-434A-ADB0-8F19367E1011}"/>
              </a:ext>
            </a:extLst>
          </p:cNvPr>
          <p:cNvSpPr>
            <a:spLocks noGrp="1"/>
          </p:cNvSpPr>
          <p:nvPr>
            <p:ph type="title"/>
          </p:nvPr>
        </p:nvSpPr>
        <p:spPr/>
        <p:txBody>
          <a:bodyPr/>
          <a:lstStyle/>
          <a:p>
            <a:r>
              <a:rPr lang="en-US" dirty="0"/>
              <a:t>Encrypt existing VM disks by using PowerShell</a:t>
            </a:r>
          </a:p>
        </p:txBody>
      </p:sp>
      <p:sp>
        <p:nvSpPr>
          <p:cNvPr id="4" name="Text Placeholder 3">
            <a:extLst>
              <a:ext uri="{FF2B5EF4-FFF2-40B4-BE49-F238E27FC236}">
                <a16:creationId xmlns:a16="http://schemas.microsoft.com/office/drawing/2014/main" id="{9A2BD412-BD2D-4957-B3FC-37EF6C4E03F5}"/>
              </a:ext>
            </a:extLst>
          </p:cNvPr>
          <p:cNvSpPr>
            <a:spLocks noGrp="1"/>
          </p:cNvSpPr>
          <p:nvPr>
            <p:ph type="body" sz="quarter" idx="10"/>
          </p:nvPr>
        </p:nvSpPr>
        <p:spPr>
          <a:xfrm>
            <a:off x="588263" y="1436688"/>
            <a:ext cx="11018520" cy="4616648"/>
          </a:xfrm>
        </p:spPr>
        <p:txBody>
          <a:bodyPr/>
          <a:lstStyle/>
          <a:p>
            <a:r>
              <a:rPr lang="en-US" sz="2000" dirty="0"/>
              <a:t>Set-</a:t>
            </a:r>
            <a:r>
              <a:rPr lang="en-US" sz="2000" dirty="0" err="1"/>
              <a:t>AzureRmKeyVaultAccessPolicy</a:t>
            </a:r>
            <a:r>
              <a:rPr lang="en-US" sz="2000" dirty="0"/>
              <a:t> -</a:t>
            </a:r>
            <a:r>
              <a:rPr lang="en-US" sz="2000" dirty="0" err="1"/>
              <a:t>VaultName</a:t>
            </a:r>
            <a:r>
              <a:rPr lang="en-US" sz="2000" dirty="0"/>
              <a:t> &lt;</a:t>
            </a:r>
            <a:r>
              <a:rPr lang="en-US" sz="2000" dirty="0" err="1"/>
              <a:t>keyvault</a:t>
            </a:r>
            <a:r>
              <a:rPr lang="en-US" sz="2000" dirty="0"/>
              <a:t>-name&gt; -</a:t>
            </a:r>
            <a:r>
              <a:rPr lang="en-US" sz="2000" dirty="0" err="1"/>
              <a:t>ResourceGroupName</a:t>
            </a:r>
            <a:r>
              <a:rPr lang="en-US" sz="2000" dirty="0"/>
              <a:t> &lt;resource-group&gt; -</a:t>
            </a:r>
            <a:r>
              <a:rPr lang="en-US" sz="2000" dirty="0" err="1"/>
              <a:t>EnabledForDiskEncryption</a:t>
            </a:r>
            <a:endParaRPr lang="en-US" sz="2000" dirty="0"/>
          </a:p>
          <a:p>
            <a:endParaRPr lang="en-US" sz="2000" dirty="0"/>
          </a:p>
          <a:p>
            <a:r>
              <a:rPr lang="en-US" sz="2000" dirty="0"/>
              <a:t>Set-</a:t>
            </a:r>
            <a:r>
              <a:rPr lang="en-US" sz="2000" dirty="0" err="1"/>
              <a:t>AzureRmVmDiskEncryptionExtension</a:t>
            </a:r>
            <a:r>
              <a:rPr lang="en-US" sz="2000" dirty="0"/>
              <a:t> `</a:t>
            </a:r>
          </a:p>
          <a:p>
            <a:r>
              <a:rPr lang="en-US" sz="2000" dirty="0"/>
              <a:t>	-</a:t>
            </a:r>
            <a:r>
              <a:rPr lang="en-US" sz="2000" dirty="0" err="1"/>
              <a:t>ResourceGroupName</a:t>
            </a:r>
            <a:r>
              <a:rPr lang="en-US" sz="2000" dirty="0"/>
              <a:t> &lt;resource-group&gt; `</a:t>
            </a:r>
          </a:p>
          <a:p>
            <a:r>
              <a:rPr lang="en-US" sz="2000" dirty="0"/>
              <a:t>    -</a:t>
            </a:r>
            <a:r>
              <a:rPr lang="en-US" sz="2000" dirty="0" err="1"/>
              <a:t>VMName</a:t>
            </a:r>
            <a:r>
              <a:rPr lang="en-US" sz="2000" dirty="0"/>
              <a:t> &lt;</a:t>
            </a:r>
            <a:r>
              <a:rPr lang="en-US" sz="2000" dirty="0" err="1"/>
              <a:t>vm</a:t>
            </a:r>
            <a:r>
              <a:rPr lang="en-US" sz="2000" dirty="0"/>
              <a:t>-name&gt; `</a:t>
            </a:r>
          </a:p>
          <a:p>
            <a:r>
              <a:rPr lang="en-US" sz="2000" dirty="0"/>
              <a:t>    -</a:t>
            </a:r>
            <a:r>
              <a:rPr lang="en-US" sz="2000" dirty="0" err="1"/>
              <a:t>VolumeType</a:t>
            </a:r>
            <a:r>
              <a:rPr lang="en-US" sz="2000" dirty="0"/>
              <a:t> [All | OS | Data]</a:t>
            </a:r>
          </a:p>
          <a:p>
            <a:r>
              <a:rPr lang="en-US" sz="2000" dirty="0"/>
              <a:t>	-</a:t>
            </a:r>
            <a:r>
              <a:rPr lang="en-US" sz="2000" dirty="0" err="1"/>
              <a:t>DiskEncryptionKeyVaultId</a:t>
            </a:r>
            <a:r>
              <a:rPr lang="en-US" sz="2000" dirty="0"/>
              <a:t> &lt;</a:t>
            </a:r>
            <a:r>
              <a:rPr lang="en-US" sz="2000" dirty="0" err="1"/>
              <a:t>keyVault.ResourceId</a:t>
            </a:r>
            <a:r>
              <a:rPr lang="en-US" sz="2000" dirty="0"/>
              <a:t>&gt; `</a:t>
            </a:r>
          </a:p>
          <a:p>
            <a:r>
              <a:rPr lang="en-US" sz="2000" dirty="0"/>
              <a:t>	-</a:t>
            </a:r>
            <a:r>
              <a:rPr lang="en-US" sz="2000" dirty="0" err="1"/>
              <a:t>DiskEncryptionKeyVaultUrl</a:t>
            </a:r>
            <a:r>
              <a:rPr lang="en-US" sz="2000" dirty="0"/>
              <a:t> &lt;</a:t>
            </a:r>
            <a:r>
              <a:rPr lang="en-US" sz="2000" dirty="0" err="1"/>
              <a:t>keyVault.VaultUri</a:t>
            </a:r>
            <a:r>
              <a:rPr lang="en-US" sz="2000" dirty="0"/>
              <a:t>&gt; `</a:t>
            </a:r>
          </a:p>
          <a:p>
            <a:r>
              <a:rPr lang="en-US" sz="2000" dirty="0"/>
              <a:t>     -</a:t>
            </a:r>
            <a:r>
              <a:rPr lang="en-US" sz="2000" dirty="0" err="1"/>
              <a:t>SkipVmBackup</a:t>
            </a:r>
            <a:endParaRPr lang="en-US" sz="2000" dirty="0"/>
          </a:p>
          <a:p>
            <a:endParaRPr lang="en-US" sz="2000" dirty="0"/>
          </a:p>
          <a:p>
            <a:r>
              <a:rPr lang="en-US" sz="2000" dirty="0"/>
              <a:t>Get-</a:t>
            </a:r>
            <a:r>
              <a:rPr lang="en-US" sz="2000" dirty="0" err="1"/>
              <a:t>AzureRmVmDiskEncryptionStatus</a:t>
            </a:r>
            <a:r>
              <a:rPr lang="en-US" sz="2000" dirty="0"/>
              <a:t>  -</a:t>
            </a:r>
            <a:r>
              <a:rPr lang="en-US" sz="2000" dirty="0" err="1"/>
              <a:t>ResourceGroupName</a:t>
            </a:r>
            <a:r>
              <a:rPr lang="en-US" sz="2000" dirty="0"/>
              <a:t> &lt;resource-group&gt; -</a:t>
            </a:r>
            <a:r>
              <a:rPr lang="en-US" sz="2000" dirty="0" err="1"/>
              <a:t>VMName</a:t>
            </a:r>
            <a:r>
              <a:rPr lang="en-US" sz="2000" dirty="0"/>
              <a:t> &lt;</a:t>
            </a:r>
            <a:r>
              <a:rPr lang="en-US" sz="2000" dirty="0" err="1"/>
              <a:t>vm</a:t>
            </a:r>
            <a:r>
              <a:rPr lang="en-US" sz="2000" dirty="0"/>
              <a:t>-name&gt;</a:t>
            </a:r>
          </a:p>
        </p:txBody>
      </p:sp>
    </p:spTree>
    <p:extLst>
      <p:ext uri="{BB962C8B-B14F-4D97-AF65-F5344CB8AC3E}">
        <p14:creationId xmlns:p14="http://schemas.microsoft.com/office/powerpoint/2010/main" val="12630411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1310D8-F52C-437B-9EC3-DB765F6BE1BC}"/>
              </a:ext>
            </a:extLst>
          </p:cNvPr>
          <p:cNvSpPr>
            <a:spLocks noGrp="1"/>
          </p:cNvSpPr>
          <p:nvPr>
            <p:ph type="title"/>
          </p:nvPr>
        </p:nvSpPr>
        <p:spPr/>
        <p:txBody>
          <a:bodyPr/>
          <a:lstStyle/>
          <a:p>
            <a:r>
              <a:rPr lang="en-US" dirty="0"/>
              <a:t>Demo: Encrypt existing VM disks</a:t>
            </a:r>
          </a:p>
        </p:txBody>
      </p:sp>
      <p:sp>
        <p:nvSpPr>
          <p:cNvPr id="5" name="Text Placeholder 4">
            <a:extLst>
              <a:ext uri="{FF2B5EF4-FFF2-40B4-BE49-F238E27FC236}">
                <a16:creationId xmlns:a16="http://schemas.microsoft.com/office/drawing/2014/main" id="{1A50E2FB-CB93-4C84-ABB1-ECFA2A84221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47394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Provision VMs</a:t>
            </a:r>
          </a:p>
          <a:p>
            <a:pPr marL="342900" indent="-342900">
              <a:buFont typeface="Arial" panose="020B0604020202020204" pitchFamily="34" charset="0"/>
              <a:buChar char="•"/>
            </a:pPr>
            <a:r>
              <a:rPr lang="en-US" dirty="0"/>
              <a:t>Create Azure Resource Manager templates</a:t>
            </a:r>
          </a:p>
          <a:p>
            <a:pPr marL="342900" indent="-342900">
              <a:buFont typeface="Arial" panose="020B0604020202020204" pitchFamily="34" charset="0"/>
              <a:buChar char="•"/>
            </a:pPr>
            <a:r>
              <a:rPr lang="en-US" dirty="0"/>
              <a:t>Configure Azure Disk Encryption for VMs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2634567"/>
          </a:xfrm>
        </p:spPr>
        <p:txBody>
          <a:bodyPr/>
          <a:lstStyle/>
          <a:p>
            <a:r>
              <a:rPr lang="en-US" dirty="0">
                <a:latin typeface="+mn-lt"/>
              </a:rPr>
              <a:t>The VM name is used as the computer name, which is configured as part of the operating system</a:t>
            </a:r>
          </a:p>
          <a:p>
            <a:r>
              <a:rPr lang="en-US" dirty="0">
                <a:latin typeface="+mn-lt"/>
              </a:rPr>
              <a:t>Rules:</a:t>
            </a:r>
          </a:p>
          <a:p>
            <a:pPr lvl="1"/>
            <a:r>
              <a:rPr lang="en-US" dirty="0"/>
              <a:t>Up to 15 characters for a Windows VM</a:t>
            </a:r>
          </a:p>
          <a:p>
            <a:pPr lvl="1"/>
            <a:r>
              <a:rPr lang="en-US" dirty="0"/>
              <a:t>Up to 64 characters for a Linux VM</a:t>
            </a:r>
          </a:p>
          <a:p>
            <a:r>
              <a:rPr lang="en-US" dirty="0">
                <a:latin typeface="+mn-lt"/>
              </a:rPr>
              <a:t>Current best practices for VM name choices:</a:t>
            </a:r>
          </a:p>
        </p:txBody>
      </p:sp>
      <p:graphicFrame>
        <p:nvGraphicFramePr>
          <p:cNvPr id="6" name="Table 5" descr="Table showing best practices for naming VMs. Columns are named: Element, Example, and Notes.">
            <a:extLst>
              <a:ext uri="{FF2B5EF4-FFF2-40B4-BE49-F238E27FC236}">
                <a16:creationId xmlns:a16="http://schemas.microsoft.com/office/drawing/2014/main" id="{531FCAD1-0B22-4664-9686-D0CCDBC2391F}"/>
              </a:ext>
            </a:extLst>
          </p:cNvPr>
          <p:cNvGraphicFramePr>
            <a:graphicFrameLocks noGrp="1"/>
          </p:cNvGraphicFramePr>
          <p:nvPr>
            <p:extLst>
              <p:ext uri="{D42A27DB-BD31-4B8C-83A1-F6EECF244321}">
                <p14:modId xmlns:p14="http://schemas.microsoft.com/office/powerpoint/2010/main" val="1397582706"/>
              </p:ext>
            </p:extLst>
          </p:nvPr>
        </p:nvGraphicFramePr>
        <p:xfrm>
          <a:off x="802861" y="3985981"/>
          <a:ext cx="11018520" cy="2618916"/>
        </p:xfrm>
        <a:graphic>
          <a:graphicData uri="http://schemas.openxmlformats.org/drawingml/2006/table">
            <a:tbl>
              <a:tblPr firstRow="1" firstCol="1">
                <a:tableStyleId>{7E9639D4-E3E2-4D34-9284-5A2195B3D0D7}</a:tableStyleId>
              </a:tblPr>
              <a:tblGrid>
                <a:gridCol w="2376357">
                  <a:extLst>
                    <a:ext uri="{9D8B030D-6E8A-4147-A177-3AD203B41FA5}">
                      <a16:colId xmlns:a16="http://schemas.microsoft.com/office/drawing/2014/main" val="4033693481"/>
                    </a:ext>
                  </a:extLst>
                </a:gridCol>
                <a:gridCol w="2998033">
                  <a:extLst>
                    <a:ext uri="{9D8B030D-6E8A-4147-A177-3AD203B41FA5}">
                      <a16:colId xmlns:a16="http://schemas.microsoft.com/office/drawing/2014/main" val="2774784895"/>
                    </a:ext>
                  </a:extLst>
                </a:gridCol>
                <a:gridCol w="5644130">
                  <a:extLst>
                    <a:ext uri="{9D8B030D-6E8A-4147-A177-3AD203B41FA5}">
                      <a16:colId xmlns:a16="http://schemas.microsoft.com/office/drawing/2014/main" val="3581128360"/>
                    </a:ext>
                  </a:extLst>
                </a:gridCol>
              </a:tblGrid>
              <a:tr h="162868">
                <a:tc>
                  <a:txBody>
                    <a:bodyPr/>
                    <a:lstStyle/>
                    <a:p>
                      <a:pPr algn="ctr"/>
                      <a:r>
                        <a:rPr lang="en-US" sz="1800" dirty="0">
                          <a:effectLst/>
                        </a:rPr>
                        <a:t>Element</a:t>
                      </a:r>
                      <a:endParaRPr lang="en-US" sz="1800" b="1" dirty="0">
                        <a:effectLst/>
                      </a:endParaRPr>
                    </a:p>
                  </a:txBody>
                  <a:tcPr marL="12503" marR="12503" marT="12503" marB="12503" anchor="ctr"/>
                </a:tc>
                <a:tc>
                  <a:txBody>
                    <a:bodyPr/>
                    <a:lstStyle/>
                    <a:p>
                      <a:pPr algn="ctr"/>
                      <a:r>
                        <a:rPr lang="en-US" sz="1800" dirty="0">
                          <a:effectLst/>
                        </a:rPr>
                        <a:t>Example</a:t>
                      </a:r>
                      <a:endParaRPr lang="en-US" sz="1800" b="1" dirty="0">
                        <a:effectLst/>
                      </a:endParaRPr>
                    </a:p>
                  </a:txBody>
                  <a:tcPr marL="12503" marR="12503" marT="12503" marB="12503" anchor="ctr"/>
                </a:tc>
                <a:tc>
                  <a:txBody>
                    <a:bodyPr/>
                    <a:lstStyle/>
                    <a:p>
                      <a:pPr algn="ctr"/>
                      <a:r>
                        <a:rPr lang="en-US" sz="1800" dirty="0">
                          <a:effectLst/>
                        </a:rPr>
                        <a:t>Notes</a:t>
                      </a:r>
                      <a:endParaRPr lang="en-US" sz="1800" b="1" dirty="0">
                        <a:effectLst/>
                      </a:endParaRPr>
                    </a:p>
                  </a:txBody>
                  <a:tcPr marL="12503" marR="12503" marT="12503" marB="12503" anchor="ctr"/>
                </a:tc>
                <a:extLst>
                  <a:ext uri="{0D108BD9-81ED-4DB2-BD59-A6C34878D82A}">
                    <a16:rowId xmlns:a16="http://schemas.microsoft.com/office/drawing/2014/main" val="1837340477"/>
                  </a:ext>
                </a:extLst>
              </a:tr>
              <a:tr h="296123">
                <a:tc>
                  <a:txBody>
                    <a:bodyPr/>
                    <a:lstStyle/>
                    <a:p>
                      <a:r>
                        <a:rPr lang="en-US" sz="1800" dirty="0">
                          <a:effectLst/>
                        </a:rPr>
                        <a:t>Environment</a:t>
                      </a:r>
                    </a:p>
                  </a:txBody>
                  <a:tcPr marL="12503" marR="12503" marT="12503" marB="12503" anchor="ctr"/>
                </a:tc>
                <a:tc>
                  <a:txBody>
                    <a:bodyPr/>
                    <a:lstStyle/>
                    <a:p>
                      <a:r>
                        <a:rPr lang="en-US" sz="1800" dirty="0">
                          <a:effectLst/>
                        </a:rPr>
                        <a:t>dev, prod, QA</a:t>
                      </a:r>
                    </a:p>
                  </a:txBody>
                  <a:tcPr marL="12503" marR="12503" marT="12503" marB="12503" anchor="ctr"/>
                </a:tc>
                <a:tc>
                  <a:txBody>
                    <a:bodyPr/>
                    <a:lstStyle/>
                    <a:p>
                      <a:r>
                        <a:rPr lang="en-US" sz="1800" dirty="0">
                          <a:effectLst/>
                        </a:rPr>
                        <a:t>Identifies the environment for the resource</a:t>
                      </a:r>
                    </a:p>
                  </a:txBody>
                  <a:tcPr marL="12503" marR="12503" marT="12503" marB="12503" anchor="ctr"/>
                </a:tc>
                <a:extLst>
                  <a:ext uri="{0D108BD9-81ED-4DB2-BD59-A6C34878D82A}">
                    <a16:rowId xmlns:a16="http://schemas.microsoft.com/office/drawing/2014/main" val="415217100"/>
                  </a:ext>
                </a:extLst>
              </a:tr>
              <a:tr h="296123">
                <a:tc>
                  <a:txBody>
                    <a:bodyPr/>
                    <a:lstStyle/>
                    <a:p>
                      <a:r>
                        <a:rPr lang="en-US" sz="1800" dirty="0">
                          <a:effectLst/>
                        </a:rPr>
                        <a:t>Location</a:t>
                      </a:r>
                    </a:p>
                  </a:txBody>
                  <a:tcPr marL="12503" marR="12503" marT="12503" marB="12503" anchor="ctr"/>
                </a:tc>
                <a:tc>
                  <a:txBody>
                    <a:bodyPr/>
                    <a:lstStyle/>
                    <a:p>
                      <a:r>
                        <a:rPr lang="en-US" sz="1800" dirty="0">
                          <a:effectLst/>
                        </a:rPr>
                        <a:t>uw (US West), ue (US East)</a:t>
                      </a:r>
                    </a:p>
                  </a:txBody>
                  <a:tcPr marL="12503" marR="12503" marT="12503" marB="12503" anchor="ctr"/>
                </a:tc>
                <a:tc>
                  <a:txBody>
                    <a:bodyPr/>
                    <a:lstStyle/>
                    <a:p>
                      <a:r>
                        <a:rPr lang="en-US" sz="1800" dirty="0">
                          <a:effectLst/>
                        </a:rPr>
                        <a:t>Identifies the region into which the resource is deployed</a:t>
                      </a:r>
                    </a:p>
                  </a:txBody>
                  <a:tcPr marL="12503" marR="12503" marT="12503" marB="12503" anchor="ctr"/>
                </a:tc>
                <a:extLst>
                  <a:ext uri="{0D108BD9-81ED-4DB2-BD59-A6C34878D82A}">
                    <a16:rowId xmlns:a16="http://schemas.microsoft.com/office/drawing/2014/main" val="3462943110"/>
                  </a:ext>
                </a:extLst>
              </a:tr>
              <a:tr h="429379">
                <a:tc>
                  <a:txBody>
                    <a:bodyPr/>
                    <a:lstStyle/>
                    <a:p>
                      <a:r>
                        <a:rPr lang="en-US" sz="1800" dirty="0">
                          <a:effectLst/>
                        </a:rPr>
                        <a:t>Instance</a:t>
                      </a:r>
                    </a:p>
                  </a:txBody>
                  <a:tcPr marL="12503" marR="12503" marT="12503" marB="12503" anchor="ctr"/>
                </a:tc>
                <a:tc>
                  <a:txBody>
                    <a:bodyPr/>
                    <a:lstStyle/>
                    <a:p>
                      <a:r>
                        <a:rPr lang="en-US" sz="1800" dirty="0">
                          <a:effectLst/>
                        </a:rPr>
                        <a:t>01, 02</a:t>
                      </a:r>
                    </a:p>
                  </a:txBody>
                  <a:tcPr marL="12503" marR="12503" marT="12503" marB="12503" anchor="ctr"/>
                </a:tc>
                <a:tc>
                  <a:txBody>
                    <a:bodyPr/>
                    <a:lstStyle/>
                    <a:p>
                      <a:r>
                        <a:rPr lang="en-US" sz="1800" dirty="0">
                          <a:effectLst/>
                        </a:rPr>
                        <a:t>For resources that have more than one named instance (such as web servers)</a:t>
                      </a:r>
                    </a:p>
                  </a:txBody>
                  <a:tcPr marL="12503" marR="12503" marT="12503" marB="12503" anchor="ctr"/>
                </a:tc>
                <a:extLst>
                  <a:ext uri="{0D108BD9-81ED-4DB2-BD59-A6C34878D82A}">
                    <a16:rowId xmlns:a16="http://schemas.microsoft.com/office/drawing/2014/main" val="3238197285"/>
                  </a:ext>
                </a:extLst>
              </a:tr>
              <a:tr h="429379">
                <a:tc>
                  <a:txBody>
                    <a:bodyPr/>
                    <a:lstStyle/>
                    <a:p>
                      <a:r>
                        <a:rPr lang="en-US" sz="1800" dirty="0">
                          <a:effectLst/>
                        </a:rPr>
                        <a:t>Product or Service</a:t>
                      </a:r>
                    </a:p>
                  </a:txBody>
                  <a:tcPr marL="12503" marR="12503" marT="12503" marB="12503" anchor="ctr"/>
                </a:tc>
                <a:tc>
                  <a:txBody>
                    <a:bodyPr/>
                    <a:lstStyle/>
                    <a:p>
                      <a:r>
                        <a:rPr lang="en-US" sz="1800" dirty="0">
                          <a:effectLst/>
                        </a:rPr>
                        <a:t>service</a:t>
                      </a:r>
                    </a:p>
                  </a:txBody>
                  <a:tcPr marL="12503" marR="12503" marT="12503" marB="12503" anchor="ctr"/>
                </a:tc>
                <a:tc>
                  <a:txBody>
                    <a:bodyPr/>
                    <a:lstStyle/>
                    <a:p>
                      <a:r>
                        <a:rPr lang="en-US" sz="1800" dirty="0">
                          <a:effectLst/>
                        </a:rPr>
                        <a:t>Identifies the product, application, or service that the resource supports</a:t>
                      </a:r>
                    </a:p>
                  </a:txBody>
                  <a:tcPr marL="12503" marR="12503" marT="12503" marB="12503" anchor="ctr"/>
                </a:tc>
                <a:extLst>
                  <a:ext uri="{0D108BD9-81ED-4DB2-BD59-A6C34878D82A}">
                    <a16:rowId xmlns:a16="http://schemas.microsoft.com/office/drawing/2014/main" val="2415607717"/>
                  </a:ext>
                </a:extLst>
              </a:tr>
              <a:tr h="296123">
                <a:tc>
                  <a:txBody>
                    <a:bodyPr/>
                    <a:lstStyle/>
                    <a:p>
                      <a:r>
                        <a:rPr lang="en-US" sz="1800" dirty="0">
                          <a:effectLst/>
                        </a:rPr>
                        <a:t>Role</a:t>
                      </a:r>
                    </a:p>
                  </a:txBody>
                  <a:tcPr marL="12503" marR="12503" marT="12503" marB="12503" anchor="ctr"/>
                </a:tc>
                <a:tc>
                  <a:txBody>
                    <a:bodyPr/>
                    <a:lstStyle/>
                    <a:p>
                      <a:r>
                        <a:rPr lang="en-US" sz="1800" dirty="0">
                          <a:effectLst/>
                        </a:rPr>
                        <a:t>sql, web, messaging</a:t>
                      </a:r>
                    </a:p>
                  </a:txBody>
                  <a:tcPr marL="12503" marR="12503" marT="12503" marB="12503" anchor="ctr"/>
                </a:tc>
                <a:tc>
                  <a:txBody>
                    <a:bodyPr/>
                    <a:lstStyle/>
                    <a:p>
                      <a:r>
                        <a:rPr lang="en-US" sz="1800" dirty="0">
                          <a:effectLst/>
                        </a:rPr>
                        <a:t>Identifies the role of the associated resource</a:t>
                      </a:r>
                    </a:p>
                  </a:txBody>
                  <a:tcPr marL="12503" marR="12503" marT="12503" marB="12503" anchor="ctr"/>
                </a:tc>
                <a:extLst>
                  <a:ext uri="{0D108BD9-81ED-4DB2-BD59-A6C34878D82A}">
                    <a16:rowId xmlns:a16="http://schemas.microsoft.com/office/drawing/2014/main" val="2397865080"/>
                  </a:ext>
                </a:extLst>
              </a:tr>
            </a:tbl>
          </a:graphicData>
        </a:graphic>
      </p:graphicFrame>
    </p:spTree>
    <p:extLst>
      <p:ext uri="{BB962C8B-B14F-4D97-AF65-F5344CB8AC3E}">
        <p14:creationId xmlns:p14="http://schemas.microsoft.com/office/powerpoint/2010/main" val="40685123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Sizing a VM</a:t>
            </a:r>
          </a:p>
        </p:txBody>
      </p:sp>
      <p:sp>
        <p:nvSpPr>
          <p:cNvPr id="3" name="Text Placeholder 2">
            <a:extLst>
              <a:ext uri="{FF2B5EF4-FFF2-40B4-BE49-F238E27FC236}">
                <a16:creationId xmlns:a16="http://schemas.microsoft.com/office/drawing/2014/main" id="{60EE5C9E-ABD3-48C5-BA7F-C5C3D60F717F}"/>
              </a:ext>
            </a:extLst>
          </p:cNvPr>
          <p:cNvSpPr>
            <a:spLocks noGrp="1"/>
          </p:cNvSpPr>
          <p:nvPr>
            <p:ph type="body" sz="quarter" idx="10"/>
          </p:nvPr>
        </p:nvSpPr>
        <p:spPr>
          <a:xfrm>
            <a:off x="584200" y="1435100"/>
            <a:ext cx="11018520" cy="2486835"/>
          </a:xfrm>
        </p:spPr>
        <p:txBody>
          <a:bodyPr/>
          <a:lstStyle/>
          <a:p>
            <a:r>
              <a:rPr lang="en-US" dirty="0">
                <a:latin typeface="+mn-lt"/>
              </a:rPr>
              <a:t>Each VM size offers a variation of the following characteristics:</a:t>
            </a:r>
            <a:endParaRPr lang="en-US" sz="2400" dirty="0">
              <a:latin typeface="+mn-lt"/>
            </a:endParaRPr>
          </a:p>
          <a:p>
            <a:pPr lvl="1"/>
            <a:r>
              <a:rPr lang="en-US" dirty="0"/>
              <a:t>Processing power</a:t>
            </a:r>
          </a:p>
          <a:p>
            <a:pPr lvl="1"/>
            <a:r>
              <a:rPr lang="en-US" dirty="0"/>
              <a:t>Memory</a:t>
            </a:r>
          </a:p>
          <a:p>
            <a:pPr lvl="1"/>
            <a:r>
              <a:rPr lang="en-US" dirty="0"/>
              <a:t>Storage capacity</a:t>
            </a:r>
          </a:p>
          <a:p>
            <a:r>
              <a:rPr lang="en-US" dirty="0">
                <a:latin typeface="+mn-lt"/>
              </a:rPr>
              <a:t>Based on the workload, you're able to choose from a subset of available VM sizes</a:t>
            </a:r>
          </a:p>
        </p:txBody>
      </p:sp>
    </p:spTree>
    <p:extLst>
      <p:ext uri="{BB962C8B-B14F-4D97-AF65-F5344CB8AC3E}">
        <p14:creationId xmlns:p14="http://schemas.microsoft.com/office/powerpoint/2010/main" val="16352069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Sizing a VM (continued)</a:t>
            </a:r>
          </a:p>
        </p:txBody>
      </p:sp>
      <p:graphicFrame>
        <p:nvGraphicFramePr>
          <p:cNvPr id="4" name="Table 3" descr="Table showing the various categories for Azure VM sizes. Columns are Option and Description. Some options include: General purpose, Compute optimized and Memory optimized.">
            <a:extLst>
              <a:ext uri="{FF2B5EF4-FFF2-40B4-BE49-F238E27FC236}">
                <a16:creationId xmlns:a16="http://schemas.microsoft.com/office/drawing/2014/main" id="{23F0BE73-E6CF-4D4A-9C6F-DD9CE2C460DF}"/>
              </a:ext>
            </a:extLst>
          </p:cNvPr>
          <p:cNvGraphicFramePr>
            <a:graphicFrameLocks noGrp="1"/>
          </p:cNvGraphicFramePr>
          <p:nvPr>
            <p:extLst>
              <p:ext uri="{D42A27DB-BD31-4B8C-83A1-F6EECF244321}">
                <p14:modId xmlns:p14="http://schemas.microsoft.com/office/powerpoint/2010/main" val="2117536969"/>
              </p:ext>
            </p:extLst>
          </p:nvPr>
        </p:nvGraphicFramePr>
        <p:xfrm>
          <a:off x="586740" y="1319490"/>
          <a:ext cx="11018520" cy="5367915"/>
        </p:xfrm>
        <a:graphic>
          <a:graphicData uri="http://schemas.openxmlformats.org/drawingml/2006/table">
            <a:tbl>
              <a:tblPr firstRow="1" firstCol="1">
                <a:tableStyleId>{7E9639D4-E3E2-4D34-9284-5A2195B3D0D7}</a:tableStyleId>
              </a:tblPr>
              <a:tblGrid>
                <a:gridCol w="2983459">
                  <a:extLst>
                    <a:ext uri="{9D8B030D-6E8A-4147-A177-3AD203B41FA5}">
                      <a16:colId xmlns:a16="http://schemas.microsoft.com/office/drawing/2014/main" val="2175472199"/>
                    </a:ext>
                  </a:extLst>
                </a:gridCol>
                <a:gridCol w="8035061">
                  <a:extLst>
                    <a:ext uri="{9D8B030D-6E8A-4147-A177-3AD203B41FA5}">
                      <a16:colId xmlns:a16="http://schemas.microsoft.com/office/drawing/2014/main" val="2663075820"/>
                    </a:ext>
                  </a:extLst>
                </a:gridCol>
              </a:tblGrid>
              <a:tr h="412379">
                <a:tc>
                  <a:txBody>
                    <a:bodyPr/>
                    <a:lstStyle/>
                    <a:p>
                      <a:r>
                        <a:rPr lang="en-US" sz="1800" dirty="0">
                          <a:effectLst/>
                        </a:rPr>
                        <a:t>Option</a:t>
                      </a:r>
                      <a:endParaRPr lang="en-US" sz="1800" b="1" dirty="0">
                        <a:effectLst/>
                      </a:endParaRPr>
                    </a:p>
                  </a:txBody>
                  <a:tcPr marL="7298" marR="7298" marT="7298" marB="7298" anchor="ctr"/>
                </a:tc>
                <a:tc>
                  <a:txBody>
                    <a:bodyPr/>
                    <a:lstStyle/>
                    <a:p>
                      <a:r>
                        <a:rPr lang="en-US" sz="1800" dirty="0">
                          <a:effectLst/>
                        </a:rPr>
                        <a:t>Description</a:t>
                      </a:r>
                      <a:endParaRPr lang="en-US" sz="1800" b="1" dirty="0">
                        <a:effectLst/>
                      </a:endParaRPr>
                    </a:p>
                  </a:txBody>
                  <a:tcPr marL="7298" marR="7298" marT="7298" marB="7298" anchor="ctr"/>
                </a:tc>
                <a:extLst>
                  <a:ext uri="{0D108BD9-81ED-4DB2-BD59-A6C34878D82A}">
                    <a16:rowId xmlns:a16="http://schemas.microsoft.com/office/drawing/2014/main" val="3274717383"/>
                  </a:ext>
                </a:extLst>
              </a:tr>
              <a:tr h="893162">
                <a:tc>
                  <a:txBody>
                    <a:bodyPr/>
                    <a:lstStyle/>
                    <a:p>
                      <a:r>
                        <a:rPr lang="en-US" sz="1800" dirty="0">
                          <a:effectLst/>
                        </a:rPr>
                        <a:t>General purpose</a:t>
                      </a:r>
                    </a:p>
                  </a:txBody>
                  <a:tcPr marR="7298" marT="7298" marB="7298"/>
                </a:tc>
                <a:tc>
                  <a:txBody>
                    <a:bodyPr/>
                    <a:lstStyle/>
                    <a:p>
                      <a:r>
                        <a:rPr lang="en-US" sz="1800" dirty="0">
                          <a:effectLst/>
                        </a:rPr>
                        <a:t>General-purpose VMs are designed to have a balanced CPU-to-memory ratio. Ideal for testing and development, small to medium databases, and low to medium traffic web servers.</a:t>
                      </a:r>
                    </a:p>
                  </a:txBody>
                  <a:tcPr marR="7298" marT="7298" marB="7298"/>
                </a:tc>
                <a:extLst>
                  <a:ext uri="{0D108BD9-81ED-4DB2-BD59-A6C34878D82A}">
                    <a16:rowId xmlns:a16="http://schemas.microsoft.com/office/drawing/2014/main" val="1303282475"/>
                  </a:ext>
                </a:extLst>
              </a:tr>
              <a:tr h="869511">
                <a:tc>
                  <a:txBody>
                    <a:bodyPr/>
                    <a:lstStyle/>
                    <a:p>
                      <a:r>
                        <a:rPr lang="en-US" sz="1800" dirty="0">
                          <a:effectLst/>
                        </a:rPr>
                        <a:t>Compute optimized</a:t>
                      </a:r>
                    </a:p>
                  </a:txBody>
                  <a:tcPr marR="7298" marT="7298" marB="7298"/>
                </a:tc>
                <a:tc>
                  <a:txBody>
                    <a:bodyPr/>
                    <a:lstStyle/>
                    <a:p>
                      <a:r>
                        <a:rPr lang="en-US" sz="1800" dirty="0">
                          <a:effectLst/>
                        </a:rPr>
                        <a:t>Compute optimized VMs are designed to have a high CPU-to-memory ratio. Suitable for medium traffic web servers, network appliances, batch processes, and application servers.</a:t>
                      </a:r>
                    </a:p>
                  </a:txBody>
                  <a:tcPr marR="7298" marT="7298" marB="7298"/>
                </a:tc>
                <a:extLst>
                  <a:ext uri="{0D108BD9-81ED-4DB2-BD59-A6C34878D82A}">
                    <a16:rowId xmlns:a16="http://schemas.microsoft.com/office/drawing/2014/main" val="3614354672"/>
                  </a:ext>
                </a:extLst>
              </a:tr>
              <a:tr h="881640">
                <a:tc>
                  <a:txBody>
                    <a:bodyPr/>
                    <a:lstStyle/>
                    <a:p>
                      <a:r>
                        <a:rPr lang="en-US" sz="1800" dirty="0">
                          <a:effectLst/>
                        </a:rPr>
                        <a:t>Memory optimized</a:t>
                      </a:r>
                    </a:p>
                  </a:txBody>
                  <a:tcPr marR="7298" marT="7298" marB="7298"/>
                </a:tc>
                <a:tc>
                  <a:txBody>
                    <a:bodyPr/>
                    <a:lstStyle/>
                    <a:p>
                      <a:r>
                        <a:rPr lang="en-US" sz="1800" dirty="0">
                          <a:effectLst/>
                        </a:rPr>
                        <a:t>Memory optimized VMs are designed to have a high memory-to-CPU ratio. Great for relational database servers, medium to large caches, and in-memory analytics.</a:t>
                      </a:r>
                    </a:p>
                  </a:txBody>
                  <a:tcPr marR="7298" marT="7298" marB="7298"/>
                </a:tc>
                <a:extLst>
                  <a:ext uri="{0D108BD9-81ED-4DB2-BD59-A6C34878D82A}">
                    <a16:rowId xmlns:a16="http://schemas.microsoft.com/office/drawing/2014/main" val="1515117638"/>
                  </a:ext>
                </a:extLst>
              </a:tr>
              <a:tr h="635626">
                <a:tc>
                  <a:txBody>
                    <a:bodyPr/>
                    <a:lstStyle/>
                    <a:p>
                      <a:r>
                        <a:rPr lang="en-US" sz="1800" dirty="0">
                          <a:effectLst/>
                        </a:rPr>
                        <a:t>Storage optimized</a:t>
                      </a:r>
                    </a:p>
                  </a:txBody>
                  <a:tcPr marR="7298" marT="7298" marB="7298"/>
                </a:tc>
                <a:tc>
                  <a:txBody>
                    <a:bodyPr/>
                    <a:lstStyle/>
                    <a:p>
                      <a:r>
                        <a:rPr lang="en-US" sz="1800" dirty="0">
                          <a:effectLst/>
                        </a:rPr>
                        <a:t>Storage-optimized VMs are designed to have high disk throughput and IO. Ideal for VMs running databases.</a:t>
                      </a:r>
                    </a:p>
                  </a:txBody>
                  <a:tcPr marR="7298" marT="7298" marB="7298"/>
                </a:tc>
                <a:extLst>
                  <a:ext uri="{0D108BD9-81ED-4DB2-BD59-A6C34878D82A}">
                    <a16:rowId xmlns:a16="http://schemas.microsoft.com/office/drawing/2014/main" val="1305156134"/>
                  </a:ext>
                </a:extLst>
              </a:tr>
              <a:tr h="881322">
                <a:tc>
                  <a:txBody>
                    <a:bodyPr/>
                    <a:lstStyle/>
                    <a:p>
                      <a:r>
                        <a:rPr lang="en-US" sz="1800" dirty="0">
                          <a:effectLst/>
                        </a:rPr>
                        <a:t>GPU</a:t>
                      </a:r>
                    </a:p>
                  </a:txBody>
                  <a:tcPr marR="7298" marT="7298" marB="7298"/>
                </a:tc>
                <a:tc>
                  <a:txBody>
                    <a:bodyPr/>
                    <a:lstStyle/>
                    <a:p>
                      <a:r>
                        <a:rPr lang="en-US" sz="1800" dirty="0">
                          <a:effectLst/>
                        </a:rPr>
                        <a:t>GPU VMs are specialized virtual machines targeted for heavy graphics rendering and video editing. These VMs are ideal options for model training and inferencing with deep learning.</a:t>
                      </a:r>
                    </a:p>
                  </a:txBody>
                  <a:tcPr marR="7298" marT="7298" marB="7298"/>
                </a:tc>
                <a:extLst>
                  <a:ext uri="{0D108BD9-81ED-4DB2-BD59-A6C34878D82A}">
                    <a16:rowId xmlns:a16="http://schemas.microsoft.com/office/drawing/2014/main" val="3364475320"/>
                  </a:ext>
                </a:extLst>
              </a:tr>
              <a:tr h="794275">
                <a:tc>
                  <a:txBody>
                    <a:bodyPr/>
                    <a:lstStyle/>
                    <a:p>
                      <a:r>
                        <a:rPr lang="en-US" sz="1800" dirty="0">
                          <a:effectLst/>
                        </a:rPr>
                        <a:t>High performance compute</a:t>
                      </a:r>
                    </a:p>
                  </a:txBody>
                  <a:tcPr marR="7298" marT="7298" marB="7298"/>
                </a:tc>
                <a:tc>
                  <a:txBody>
                    <a:bodyPr/>
                    <a:lstStyle/>
                    <a:p>
                      <a:r>
                        <a:rPr lang="en-US" sz="1800" dirty="0">
                          <a:effectLst/>
                        </a:rPr>
                        <a:t>High-performance compute is the fastest and most powerful CPU virtual machine with optional high-throughput network interfaces.</a:t>
                      </a:r>
                    </a:p>
                  </a:txBody>
                  <a:tcPr marR="7298" marT="7298" marB="7298"/>
                </a:tc>
                <a:extLst>
                  <a:ext uri="{0D108BD9-81ED-4DB2-BD59-A6C34878D82A}">
                    <a16:rowId xmlns:a16="http://schemas.microsoft.com/office/drawing/2014/main" val="1926032401"/>
                  </a:ext>
                </a:extLst>
              </a:tr>
            </a:tbl>
          </a:graphicData>
        </a:graphic>
      </p:graphicFrame>
    </p:spTree>
    <p:extLst>
      <p:ext uri="{BB962C8B-B14F-4D97-AF65-F5344CB8AC3E}">
        <p14:creationId xmlns:p14="http://schemas.microsoft.com/office/powerpoint/2010/main" val="15164255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6C66-195D-49BE-A6ED-A2A58E288D86}"/>
              </a:ext>
            </a:extLst>
          </p:cNvPr>
          <p:cNvSpPr>
            <a:spLocks noGrp="1"/>
          </p:cNvSpPr>
          <p:nvPr>
            <p:ph type="title"/>
          </p:nvPr>
        </p:nvSpPr>
        <p:spPr/>
        <p:txBody>
          <a:bodyPr/>
          <a:lstStyle/>
          <a:p>
            <a:r>
              <a:rPr lang="en-US" dirty="0"/>
              <a:t>VM pricing models</a:t>
            </a:r>
          </a:p>
        </p:txBody>
      </p:sp>
      <p:sp>
        <p:nvSpPr>
          <p:cNvPr id="3" name="Text Placeholder 2">
            <a:extLst>
              <a:ext uri="{FF2B5EF4-FFF2-40B4-BE49-F238E27FC236}">
                <a16:creationId xmlns:a16="http://schemas.microsoft.com/office/drawing/2014/main" id="{454B1B15-B4EB-44E7-966D-BC2A95502385}"/>
              </a:ext>
            </a:extLst>
          </p:cNvPr>
          <p:cNvSpPr>
            <a:spLocks noGrp="1"/>
          </p:cNvSpPr>
          <p:nvPr>
            <p:ph type="body" sz="quarter" idx="10"/>
          </p:nvPr>
        </p:nvSpPr>
        <p:spPr>
          <a:xfrm>
            <a:off x="584200" y="1435497"/>
            <a:ext cx="11018520" cy="3717941"/>
          </a:xfrm>
        </p:spPr>
        <p:txBody>
          <a:bodyPr/>
          <a:lstStyle/>
          <a:p>
            <a:r>
              <a:rPr lang="en-US" dirty="0">
                <a:latin typeface="+mn-lt"/>
              </a:rPr>
              <a:t>Two primary costs for every VM:</a:t>
            </a:r>
          </a:p>
          <a:p>
            <a:pPr lvl="1"/>
            <a:r>
              <a:rPr lang="en-US" b="1" dirty="0"/>
              <a:t>Storage</a:t>
            </a:r>
            <a:r>
              <a:rPr lang="en-US" dirty="0"/>
              <a:t> – The cost of storing data in every virtual hard disk. This cost is independent of whether the VM is running</a:t>
            </a:r>
          </a:p>
          <a:p>
            <a:pPr lvl="1"/>
            <a:r>
              <a:rPr lang="en-US" b="1" dirty="0"/>
              <a:t>Compute</a:t>
            </a:r>
            <a:r>
              <a:rPr lang="en-US" dirty="0"/>
              <a:t> – The usage-based price for compute capacity when the VM is currently allocated</a:t>
            </a:r>
          </a:p>
          <a:p>
            <a:pPr lvl="1"/>
            <a:endParaRPr lang="en-US" dirty="0"/>
          </a:p>
          <a:p>
            <a:r>
              <a:rPr lang="en-US" dirty="0">
                <a:latin typeface="+mn-lt"/>
              </a:rPr>
              <a:t>There are two payment options for compute costs:</a:t>
            </a:r>
          </a:p>
          <a:p>
            <a:pPr lvl="1"/>
            <a:r>
              <a:rPr lang="en-US" b="1" dirty="0"/>
              <a:t>Pay as you go </a:t>
            </a:r>
            <a:r>
              <a:rPr lang="en-US" dirty="0"/>
              <a:t>– Compute capacity is billed and paid as it is used without a long-term commitment</a:t>
            </a:r>
          </a:p>
          <a:p>
            <a:pPr lvl="1"/>
            <a:r>
              <a:rPr lang="en-US" b="1" dirty="0"/>
              <a:t>Reserved instances </a:t>
            </a:r>
            <a:r>
              <a:rPr lang="en-US" dirty="0"/>
              <a:t>– Compute capacity can be pre-purchased at a reduced rate for anticipated usage</a:t>
            </a:r>
          </a:p>
        </p:txBody>
      </p:sp>
    </p:spTree>
    <p:extLst>
      <p:ext uri="{BB962C8B-B14F-4D97-AF65-F5344CB8AC3E}">
        <p14:creationId xmlns:p14="http://schemas.microsoft.com/office/powerpoint/2010/main" val="22090404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VM storage options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11018520" cy="3717941"/>
          </a:xfrm>
        </p:spPr>
        <p:txBody>
          <a:bodyPr/>
          <a:lstStyle/>
          <a:p>
            <a:r>
              <a:rPr lang="en-US" dirty="0">
                <a:latin typeface="+mn-lt"/>
              </a:rPr>
              <a:t>Virtual disks can be backed by either Standard or Premium Storage accounts</a:t>
            </a:r>
          </a:p>
          <a:p>
            <a:pPr lvl="1"/>
            <a:r>
              <a:rPr lang="en-US" dirty="0"/>
              <a:t>Azure Premium Storage leverages solid-state drives (SSDs) to enable high performance and low latency for VMs running I/O-intensive workloads</a:t>
            </a:r>
          </a:p>
          <a:p>
            <a:r>
              <a:rPr lang="en-US" dirty="0">
                <a:latin typeface="+mn-lt"/>
              </a:rPr>
              <a:t>You can choose either unmanaged disks or managed disks:</a:t>
            </a:r>
          </a:p>
          <a:p>
            <a:pPr lvl="1"/>
            <a:r>
              <a:rPr lang="en-US" b="1" dirty="0"/>
              <a:t>Managed disks </a:t>
            </a:r>
            <a:r>
              <a:rPr lang="en-US" dirty="0"/>
              <a:t>– The disk and the backing storage is managed completely by the Azure platform. Some of the constraints around storage account limits and scale-out are eased in this model.</a:t>
            </a:r>
          </a:p>
          <a:p>
            <a:pPr lvl="1"/>
            <a:r>
              <a:rPr lang="en-US" b="1" dirty="0"/>
              <a:t>Unmanaged disks </a:t>
            </a:r>
            <a:r>
              <a:rPr lang="en-US" dirty="0"/>
              <a:t>– You manually create and manage VHDs in your Storage account. You will need to consider account throughput and capacity limits when using this model.</a:t>
            </a:r>
          </a:p>
        </p:txBody>
      </p:sp>
    </p:spTree>
    <p:extLst>
      <p:ext uri="{BB962C8B-B14F-4D97-AF65-F5344CB8AC3E}">
        <p14:creationId xmlns:p14="http://schemas.microsoft.com/office/powerpoint/2010/main" val="229954470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6918</Words>
  <Application>Microsoft Office PowerPoint</Application>
  <PresentationFormat>Widescreen</PresentationFormat>
  <Paragraphs>679</Paragraphs>
  <Slides>47</Slides>
  <Notes>46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AZ-203.1 Module 01: Implement solutions that use virtual machines (VM) </vt:lpstr>
      <vt:lpstr>Topics</vt:lpstr>
      <vt:lpstr>Lesson 01: Provision VMs</vt:lpstr>
      <vt:lpstr>Azure virtual machine creation checklist</vt:lpstr>
      <vt:lpstr>Naming a VM</vt:lpstr>
      <vt:lpstr>Sizing a VM</vt:lpstr>
      <vt:lpstr>Sizing a VM (continued)</vt:lpstr>
      <vt:lpstr>VM pricing models</vt:lpstr>
      <vt:lpstr>VM storage options</vt:lpstr>
      <vt:lpstr>Azure virtual machine creation and management</vt:lpstr>
      <vt:lpstr>Manage the availability of your Azure VMs</vt:lpstr>
      <vt:lpstr>Availability sets</vt:lpstr>
      <vt:lpstr>Fault domains</vt:lpstr>
      <vt:lpstr>Create an Azure VM by using the Azure portal</vt:lpstr>
      <vt:lpstr>Demo: Create an Azure VM by using the Azure portal</vt:lpstr>
      <vt:lpstr>Create an Azure VM by using PowerShell</vt:lpstr>
      <vt:lpstr>Accessing an Azure VM by using PowerShell</vt:lpstr>
      <vt:lpstr>Demo: Create an Azure VM by using PowerShell</vt:lpstr>
      <vt:lpstr>Create and manage Azure VMs by using C#</vt:lpstr>
      <vt:lpstr>Create VM resources by using C#</vt:lpstr>
      <vt:lpstr>Create networking resources by using C#</vt:lpstr>
      <vt:lpstr>Create network interfaces by using C#</vt:lpstr>
      <vt:lpstr>Create a VM by using C#</vt:lpstr>
      <vt:lpstr>Manage a VM by using C#</vt:lpstr>
      <vt:lpstr>Modifying and disposing of VMs by using C#</vt:lpstr>
      <vt:lpstr>Demo: Create and manage Azure VMs by using C#</vt:lpstr>
      <vt:lpstr>Lesson 02: Create Azure Resource Manager templates</vt:lpstr>
      <vt:lpstr>Azure Resource Manager overview</vt:lpstr>
      <vt:lpstr>Terminology</vt:lpstr>
      <vt:lpstr>Resource Manager template deployment</vt:lpstr>
      <vt:lpstr>Three-tier Azure Resource Manager template</vt:lpstr>
      <vt:lpstr>Nested Resource Manager template</vt:lpstr>
      <vt:lpstr>Create Resource Manager templates by using the Azure portal</vt:lpstr>
      <vt:lpstr>Demo:  Create Resource Manager templates by using the Azure portal</vt:lpstr>
      <vt:lpstr>Create Resource Manager templates by using Visual Studio Code</vt:lpstr>
      <vt:lpstr>Demo: Create Resource Manager templates by using Visual Studio Code</vt:lpstr>
      <vt:lpstr>Lesson 03: Configure Azure Disk Encryption for VMs</vt:lpstr>
      <vt:lpstr>Encryption options for protecting VMs</vt:lpstr>
      <vt:lpstr>Key management</vt:lpstr>
      <vt:lpstr>Encrypt existing VM disks</vt:lpstr>
      <vt:lpstr>Encrypt existing VM disks by using the Azure portal</vt:lpstr>
      <vt:lpstr>Configuring Azure Key Vault to encrypt VM disks</vt:lpstr>
      <vt:lpstr>Encrypt existing VM disks by using Azure CLI</vt:lpstr>
      <vt:lpstr>Encrypt existing VM disks by using PowerShell</vt:lpstr>
      <vt:lpstr>Demo: Encrypt existing VM disks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2019-03-12T18:04:31Z</dcterms:modified>
</cp:coreProperties>
</file>