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42" r:id="rId2"/>
  </p:sldMasterIdLst>
  <p:notesMasterIdLst>
    <p:notesMasterId r:id="rId64"/>
  </p:notesMasterIdLst>
  <p:handoutMasterIdLst>
    <p:handoutMasterId r:id="rId65"/>
  </p:handoutMasterIdLst>
  <p:sldIdLst>
    <p:sldId id="1719" r:id="rId3"/>
    <p:sldId id="1892" r:id="rId4"/>
    <p:sldId id="1888" r:id="rId5"/>
    <p:sldId id="1899" r:id="rId6"/>
    <p:sldId id="1940" r:id="rId7"/>
    <p:sldId id="1941" r:id="rId8"/>
    <p:sldId id="1942" r:id="rId9"/>
    <p:sldId id="1939" r:id="rId10"/>
    <p:sldId id="1943" r:id="rId11"/>
    <p:sldId id="1953" r:id="rId12"/>
    <p:sldId id="1907" r:id="rId13"/>
    <p:sldId id="1945" r:id="rId14"/>
    <p:sldId id="1946" r:id="rId15"/>
    <p:sldId id="1908" r:id="rId16"/>
    <p:sldId id="1947" r:id="rId17"/>
    <p:sldId id="1909" r:id="rId18"/>
    <p:sldId id="1954" r:id="rId19"/>
    <p:sldId id="1949" r:id="rId20"/>
    <p:sldId id="1955" r:id="rId21"/>
    <p:sldId id="1950" r:id="rId22"/>
    <p:sldId id="1956" r:id="rId23"/>
    <p:sldId id="1951" r:id="rId24"/>
    <p:sldId id="1890" r:id="rId25"/>
    <p:sldId id="1725" r:id="rId26"/>
    <p:sldId id="1901" r:id="rId27"/>
    <p:sldId id="1936" r:id="rId28"/>
    <p:sldId id="1937" r:id="rId29"/>
    <p:sldId id="1957" r:id="rId30"/>
    <p:sldId id="1915" r:id="rId31"/>
    <p:sldId id="1958" r:id="rId32"/>
    <p:sldId id="1891" r:id="rId33"/>
    <p:sldId id="1903" r:id="rId34"/>
    <p:sldId id="1930" r:id="rId35"/>
    <p:sldId id="1931" r:id="rId36"/>
    <p:sldId id="1916" r:id="rId37"/>
    <p:sldId id="1932" r:id="rId38"/>
    <p:sldId id="1933" r:id="rId39"/>
    <p:sldId id="1934" r:id="rId40"/>
    <p:sldId id="1959" r:id="rId41"/>
    <p:sldId id="1904" r:id="rId42"/>
    <p:sldId id="1938" r:id="rId43"/>
    <p:sldId id="1905" r:id="rId44"/>
    <p:sldId id="1902" r:id="rId45"/>
    <p:sldId id="1917" r:id="rId46"/>
    <p:sldId id="1919" r:id="rId47"/>
    <p:sldId id="1928" r:id="rId48"/>
    <p:sldId id="1920" r:id="rId49"/>
    <p:sldId id="1960" r:id="rId50"/>
    <p:sldId id="1922" r:id="rId51"/>
    <p:sldId id="1923" r:id="rId52"/>
    <p:sldId id="1924" r:id="rId53"/>
    <p:sldId id="1925" r:id="rId54"/>
    <p:sldId id="1952" r:id="rId55"/>
    <p:sldId id="1929" r:id="rId56"/>
    <p:sldId id="1926" r:id="rId57"/>
    <p:sldId id="1927" r:id="rId58"/>
    <p:sldId id="256" r:id="rId59"/>
    <p:sldId id="257" r:id="rId60"/>
    <p:sldId id="268" r:id="rId61"/>
    <p:sldId id="1893" r:id="rId62"/>
    <p:sldId id="1886" r:id="rId6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1726EFE-F77B-499C-871A-6C5C99579987}">
          <p14:sldIdLst>
            <p14:sldId id="1719"/>
            <p14:sldId id="1892"/>
          </p14:sldIdLst>
        </p14:section>
        <p14:section name="Lesson 01: Azure Kubernetes Service" id="{4FA2750E-D258-406A-99C3-6DC376513FD4}">
          <p14:sldIdLst>
            <p14:sldId id="1888"/>
            <p14:sldId id="1899"/>
            <p14:sldId id="1940"/>
            <p14:sldId id="1941"/>
            <p14:sldId id="1942"/>
            <p14:sldId id="1939"/>
            <p14:sldId id="1943"/>
            <p14:sldId id="1953"/>
            <p14:sldId id="1907"/>
            <p14:sldId id="1945"/>
            <p14:sldId id="1946"/>
            <p14:sldId id="1908"/>
            <p14:sldId id="1947"/>
            <p14:sldId id="1909"/>
            <p14:sldId id="1954"/>
            <p14:sldId id="1949"/>
            <p14:sldId id="1955"/>
            <p14:sldId id="1950"/>
            <p14:sldId id="1956"/>
            <p14:sldId id="1951"/>
          </p14:sldIdLst>
        </p14:section>
        <p14:section name="Lesson 02: Deploy an AKS cluster" id="{98A31797-FE09-4FD3-9BAE-D0322C3D47A8}">
          <p14:sldIdLst>
            <p14:sldId id="1890"/>
            <p14:sldId id="1725"/>
            <p14:sldId id="1901"/>
            <p14:sldId id="1936"/>
            <p14:sldId id="1937"/>
            <p14:sldId id="1957"/>
            <p14:sldId id="1915"/>
            <p14:sldId id="1958"/>
          </p14:sldIdLst>
        </p14:section>
        <p14:section name="Lesson 03: Publish a container image to Azure Container Registry" id="{10EC8947-731C-47E3-8C4F-B30FD10F91FB}">
          <p14:sldIdLst>
            <p14:sldId id="1891"/>
            <p14:sldId id="1903"/>
            <p14:sldId id="1930"/>
            <p14:sldId id="1931"/>
            <p14:sldId id="1916"/>
            <p14:sldId id="1932"/>
            <p14:sldId id="1933"/>
            <p14:sldId id="1934"/>
            <p14:sldId id="1959"/>
            <p14:sldId id="1904"/>
            <p14:sldId id="1938"/>
          </p14:sldIdLst>
        </p14:section>
        <p14:section name="Lesson 04: Create and run container images in Azure Container Instances" id="{EA9F478D-98B9-40A5-B867-3346FB58DAA9}">
          <p14:sldIdLst>
            <p14:sldId id="1905"/>
            <p14:sldId id="1902"/>
            <p14:sldId id="1917"/>
            <p14:sldId id="1919"/>
            <p14:sldId id="1928"/>
            <p14:sldId id="1920"/>
            <p14:sldId id="1960"/>
            <p14:sldId id="1922"/>
            <p14:sldId id="1923"/>
            <p14:sldId id="1924"/>
            <p14:sldId id="1925"/>
            <p14:sldId id="1952"/>
            <p14:sldId id="1929"/>
            <p14:sldId id="1926"/>
            <p14:sldId id="1927"/>
          </p14:sldIdLst>
        </p14:section>
        <p14:section name="Lab: Deploying compute workloads by using images and containers" id="{7C321EBA-FC5A-47BB-8633-360B2346E115}">
          <p14:sldIdLst>
            <p14:sldId id="256"/>
            <p14:sldId id="257"/>
            <p14:sldId id="268"/>
          </p14:sldIdLst>
        </p14:section>
        <p14:section name="Closing" id="{CFCA373E-76B6-4201-95BF-CF8151FD77EA}">
          <p14:sldIdLst>
            <p14:sldId id="1893"/>
            <p14:sldId id="18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BCF2"/>
    <a:srgbClr val="008272"/>
    <a:srgbClr val="0078D4"/>
    <a:srgbClr val="5C2D91"/>
    <a:srgbClr val="00188F"/>
    <a:srgbClr val="1A1A1A"/>
    <a:srgbClr val="FFFFFF"/>
    <a:srgbClr val="40CDF5"/>
    <a:srgbClr val="405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88948" autoAdjust="0"/>
  </p:normalViewPr>
  <p:slideViewPr>
    <p:cSldViewPr snapToGrid="0">
      <p:cViewPr>
        <p:scale>
          <a:sx n="100" d="100"/>
          <a:sy n="100" d="100"/>
        </p:scale>
        <p:origin x="948" y="270"/>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15091"/>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3/12/2019 11:14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3/12/2019 10:57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quota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t>Azure Kubernetes Service.</a:t>
            </a:r>
          </a:p>
          <a:p>
            <a:pPr marL="171450" indent="-171450">
              <a:buFontTx/>
              <a:buChar char="-"/>
            </a:pPr>
            <a:r>
              <a:rPr lang="en-US" dirty="0"/>
              <a:t>Deploy an AKS cluster.</a:t>
            </a:r>
          </a:p>
          <a:p>
            <a:pPr marL="171450" indent="-171450">
              <a:buFontTx/>
              <a:buChar char="-"/>
            </a:pPr>
            <a:r>
              <a:rPr lang="en-US" dirty="0"/>
              <a:t>Publish a container image to Azure Container Registry.</a:t>
            </a:r>
          </a:p>
          <a:p>
            <a:pPr marL="171450" indent="-171450">
              <a:buFontTx/>
              <a:buChar char="-"/>
            </a:pPr>
            <a:r>
              <a:rPr lang="en-US" dirty="0"/>
              <a:t>Create and run container images in Azure Container Instances.</a:t>
            </a:r>
          </a:p>
          <a:p>
            <a:pPr marL="171450" indent="-171450">
              <a:buFontTx/>
              <a:buChar char="-"/>
            </a:pPr>
            <a:r>
              <a:rPr lang="en-US" dirty="0"/>
              <a:t>Lab: Deploying compute workloads by using images and containers</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resources, such as pods and deployments, are logically grouped into a </a:t>
            </a:r>
            <a:r>
              <a:rPr lang="en-US" sz="882" b="0" i="1" kern="1200" dirty="0">
                <a:solidFill>
                  <a:schemeClr val="tx1"/>
                </a:solidFill>
                <a:effectLst/>
                <a:latin typeface="Segoe UI Light" pitchFamily="34" charset="0"/>
                <a:ea typeface="+mn-ea"/>
                <a:cs typeface="+mn-cs"/>
              </a:rPr>
              <a:t>namespace</a:t>
            </a:r>
            <a:r>
              <a:rPr lang="en-US" sz="882" b="0" i="0" kern="1200" dirty="0">
                <a:solidFill>
                  <a:schemeClr val="tx1"/>
                </a:solidFill>
                <a:effectLst/>
                <a:latin typeface="Segoe UI Light" pitchFamily="34" charset="0"/>
                <a:ea typeface="+mn-ea"/>
                <a:cs typeface="+mn-cs"/>
              </a:rPr>
              <a:t>. These groupings provide a way to logically divide an AKS cluster and restrict access to create, view, or manage resources. You can create namespaces to separate business groups, for example. Users can only interact with resources within their assigned namespaces.</a:t>
            </a:r>
          </a:p>
          <a:p>
            <a:endParaRPr lang="en-US" sz="882" b="0" i="0" kern="1200" dirty="0">
              <a:solidFill>
                <a:schemeClr val="tx1"/>
              </a:solidFill>
              <a:effectLst/>
              <a:latin typeface="Segoe UI Light" pitchFamily="34" charset="0"/>
              <a:ea typeface="+mn-ea"/>
              <a:cs typeface="+mn-cs"/>
            </a:endParaRPr>
          </a:p>
          <a:p>
            <a:r>
              <a:rPr lang="en-US" dirty="0"/>
              <a:t>When you create an AKS cluster, the following namespaces are available:</a:t>
            </a:r>
          </a:p>
          <a:p>
            <a:pPr marL="171450" indent="-171450">
              <a:buFont typeface="Arial" panose="020B0604020202020204" pitchFamily="34" charset="0"/>
              <a:buChar char="•"/>
            </a:pPr>
            <a:r>
              <a:rPr lang="en-US" dirty="0"/>
              <a:t>default </a:t>
            </a:r>
          </a:p>
          <a:p>
            <a:pPr marL="384432" lvl="1" indent="-171450">
              <a:buFont typeface="Arial" panose="020B0604020202020204" pitchFamily="34" charset="0"/>
              <a:buChar char="•"/>
            </a:pPr>
            <a:r>
              <a:rPr lang="en-US" dirty="0"/>
              <a:t>This namespace is where pods and deployments are created by default when none is provided. In smaller environments, you can deploy applications directly into the default namespace without creating additional logical separations. When you interact with the Kubernetes API, such as with </a:t>
            </a:r>
            <a:r>
              <a:rPr lang="en-US" dirty="0" err="1"/>
              <a:t>kubectl</a:t>
            </a:r>
            <a:r>
              <a:rPr lang="en-US" dirty="0"/>
              <a:t> get pods, the default namespace is used when none is specified.</a:t>
            </a:r>
          </a:p>
          <a:p>
            <a:pPr marL="171450" indent="-171450">
              <a:buFont typeface="Arial" panose="020B0604020202020204" pitchFamily="34" charset="0"/>
              <a:buChar char="•"/>
            </a:pPr>
            <a:r>
              <a:rPr lang="en-US" dirty="0" err="1"/>
              <a:t>kube</a:t>
            </a:r>
            <a:r>
              <a:rPr lang="en-US" dirty="0"/>
              <a:t>-system </a:t>
            </a:r>
          </a:p>
          <a:p>
            <a:pPr marL="384432" lvl="1" indent="-171450">
              <a:buFont typeface="Arial" panose="020B0604020202020204" pitchFamily="34" charset="0"/>
              <a:buChar char="•"/>
            </a:pPr>
            <a:r>
              <a:rPr lang="en-US" dirty="0"/>
              <a:t>This namespace is where core resources exist, such as network features like DNS and proxy, or the Kubernetes dashboard. You typically don't deploy your own applications into this namespace.</a:t>
            </a:r>
          </a:p>
          <a:p>
            <a:pPr marL="171450" indent="-171450">
              <a:buFont typeface="Arial" panose="020B0604020202020204" pitchFamily="34" charset="0"/>
              <a:buChar char="•"/>
            </a:pPr>
            <a:r>
              <a:rPr lang="en-US" dirty="0" err="1"/>
              <a:t>kube</a:t>
            </a:r>
            <a:r>
              <a:rPr lang="en-US" dirty="0"/>
              <a:t>-public </a:t>
            </a:r>
          </a:p>
          <a:p>
            <a:pPr marL="384432" lvl="1" indent="-171450">
              <a:buFont typeface="Arial" panose="020B0604020202020204" pitchFamily="34" charset="0"/>
              <a:buChar char="•"/>
            </a:pPr>
            <a:r>
              <a:rPr lang="en-US" dirty="0"/>
              <a:t>This namespace is typically not used, but can be used for resources to be visible across the whole cluster, and can viewed by any users.</a:t>
            </a:r>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833506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One of the primary user types in Kubernetes is a service account. A service account exists in, and is managed by, the Kubernetes API. The credentials for service accounts are stored as Kubernetes secrets, which allows them to be used by authorized pods to communicate with the API Server. Most API requests provide an authentication token for a service account or a normal user account.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Normal user accounts allow more traditional access for human administrators or developers, not just services and processes. Kubernetes itself does not provide an identity management solution where regular user accounts and passwords are stored. Instead, external identity solutions can be integrated into Kubernetes. For AKS clusters, this integrated identity solution is Azure Active Directory.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358036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security of AKS clusters can be enhanced with the integration of Azure Active Directory (Azure AD). Built on decades of enterprise identity management, Azure AD is a multi-tenant, cloud-based directory and identity-management service that combines core directory services, application access management, and identity protection. With Azure AD, you can integrate on-premises identities into AKS clusters to provide a single source for account management and security.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With Azure AD-integrated AKS clusters, you can grant users or groups access to Kubernetes resources within a namespace or across the cluster. To obtain a </a:t>
            </a:r>
            <a:r>
              <a:rPr lang="en-US" b="1" dirty="0" err="1"/>
              <a:t>kubectl</a:t>
            </a:r>
            <a:r>
              <a:rPr lang="en-US" sz="882" b="0" i="0" kern="1200" dirty="0">
                <a:solidFill>
                  <a:schemeClr val="tx1"/>
                </a:solidFill>
                <a:effectLst/>
                <a:latin typeface="Segoe UI Light" pitchFamily="34" charset="0"/>
                <a:ea typeface="+mn-ea"/>
                <a:cs typeface="+mn-cs"/>
              </a:rPr>
              <a:t> configuration context, a user can run the </a:t>
            </a:r>
            <a:r>
              <a:rPr lang="en-US" b="1" dirty="0" err="1"/>
              <a:t>az</a:t>
            </a:r>
            <a:r>
              <a:rPr lang="en-US" b="1" dirty="0"/>
              <a:t> </a:t>
            </a:r>
            <a:r>
              <a:rPr lang="en-US" b="1" dirty="0" err="1"/>
              <a:t>aks</a:t>
            </a:r>
            <a:r>
              <a:rPr lang="en-US" b="1" dirty="0"/>
              <a:t> get-credentials</a:t>
            </a:r>
            <a:r>
              <a:rPr lang="en-US" sz="882" b="0" i="0" kern="1200" dirty="0">
                <a:solidFill>
                  <a:schemeClr val="tx1"/>
                </a:solidFill>
                <a:effectLst/>
                <a:latin typeface="Segoe UI Light" pitchFamily="34" charset="0"/>
                <a:ea typeface="+mn-ea"/>
                <a:cs typeface="+mn-cs"/>
              </a:rPr>
              <a:t> command. When a user then interacts with the AKS cluster with </a:t>
            </a:r>
            <a:r>
              <a:rPr lang="en-US" dirty="0" err="1"/>
              <a:t>kubectl</a:t>
            </a:r>
            <a:r>
              <a:rPr lang="en-US" sz="882" b="0" i="0" kern="1200" dirty="0">
                <a:solidFill>
                  <a:schemeClr val="tx1"/>
                </a:solidFill>
                <a:effectLst/>
                <a:latin typeface="Segoe UI Light" pitchFamily="34" charset="0"/>
                <a:ea typeface="+mn-ea"/>
                <a:cs typeface="+mn-cs"/>
              </a:rPr>
              <a:t>, they are prompted to sign in with their Azure AD credentials. This approach provides a single source for user account management and password credentials. The user can only access the resources as defined by the cluster administrator.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42368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provide granular filtering of the actions that users can perform, Kubernetes uses role-based access control (RBAC). This control mechanism lets you assign users, or groups of users, permission to do things like create or modify resources, or view logs from running application workloads. These permissions can be scoped to a single namespace, or granted across the entire AKS cluster. With Kubernetes RBAC, you create roles to define permissions, and then assign those </a:t>
            </a:r>
            <a:r>
              <a:rPr lang="en-US" sz="882" b="0" i="1" kern="1200" dirty="0">
                <a:solidFill>
                  <a:schemeClr val="tx1"/>
                </a:solidFill>
                <a:effectLst/>
                <a:latin typeface="Segoe UI Light" pitchFamily="34" charset="0"/>
                <a:ea typeface="+mn-ea"/>
                <a:cs typeface="+mn-cs"/>
              </a:rPr>
              <a:t>roles</a:t>
            </a:r>
            <a:r>
              <a:rPr lang="en-US" sz="882" b="0" i="0" kern="1200" dirty="0">
                <a:solidFill>
                  <a:schemeClr val="tx1"/>
                </a:solidFill>
                <a:effectLst/>
                <a:latin typeface="Segoe UI Light" pitchFamily="34" charset="0"/>
                <a:ea typeface="+mn-ea"/>
                <a:cs typeface="+mn-cs"/>
              </a:rPr>
              <a:t> to users with </a:t>
            </a:r>
            <a:r>
              <a:rPr lang="en-US" sz="882" b="0" i="1" kern="1200" dirty="0">
                <a:solidFill>
                  <a:schemeClr val="tx1"/>
                </a:solidFill>
                <a:effectLst/>
                <a:latin typeface="Segoe UI Light" pitchFamily="34" charset="0"/>
                <a:ea typeface="+mn-ea"/>
                <a:cs typeface="+mn-cs"/>
              </a:rPr>
              <a:t>role bindings</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role-based access controls (RBAC)</a:t>
            </a:r>
          </a:p>
          <a:p>
            <a:r>
              <a:rPr lang="en-US" sz="882" b="0" i="0" kern="1200" dirty="0">
                <a:solidFill>
                  <a:schemeClr val="tx1"/>
                </a:solidFill>
                <a:effectLst/>
                <a:latin typeface="Segoe UI Light" pitchFamily="34" charset="0"/>
                <a:ea typeface="+mn-ea"/>
                <a:cs typeface="+mn-cs"/>
              </a:rPr>
              <a:t>One additional mechanism for controlling access to resources is Azure role-based access control (RBAC). Kubernetes RBAC is designed to work on resources within your AKS cluster, and Azure RBAC is designed to work on resources within your Azure subscription. With Azure RBAC, you create a </a:t>
            </a:r>
            <a:r>
              <a:rPr lang="en-US" sz="882" b="0" i="1" kern="1200" dirty="0">
                <a:solidFill>
                  <a:schemeClr val="tx1"/>
                </a:solidFill>
                <a:effectLst/>
                <a:latin typeface="Segoe UI Light" pitchFamily="34" charset="0"/>
                <a:ea typeface="+mn-ea"/>
                <a:cs typeface="+mn-cs"/>
              </a:rPr>
              <a:t>role definition</a:t>
            </a:r>
            <a:r>
              <a:rPr lang="en-US" sz="882" b="0" i="0" kern="1200" dirty="0">
                <a:solidFill>
                  <a:schemeClr val="tx1"/>
                </a:solidFill>
                <a:effectLst/>
                <a:latin typeface="Segoe UI Light" pitchFamily="34" charset="0"/>
                <a:ea typeface="+mn-ea"/>
                <a:cs typeface="+mn-cs"/>
              </a:rPr>
              <a:t> that outlines the permissions to be applied. A user or group is then assigned this role definition for a particular </a:t>
            </a:r>
            <a:r>
              <a:rPr lang="en-US" sz="882" b="0" i="1" kern="1200" dirty="0">
                <a:solidFill>
                  <a:schemeClr val="tx1"/>
                </a:solidFill>
                <a:effectLst/>
                <a:latin typeface="Segoe UI Light" pitchFamily="34" charset="0"/>
                <a:ea typeface="+mn-ea"/>
                <a:cs typeface="+mn-cs"/>
              </a:rPr>
              <a:t>scope</a:t>
            </a:r>
            <a:r>
              <a:rPr lang="en-US" sz="882" b="0" i="0" kern="1200" dirty="0">
                <a:solidFill>
                  <a:schemeClr val="tx1"/>
                </a:solidFill>
                <a:effectLst/>
                <a:latin typeface="Segoe UI Light" pitchFamily="34" charset="0"/>
                <a:ea typeface="+mn-ea"/>
                <a:cs typeface="+mn-cs"/>
              </a:rPr>
              <a:t>, which could be an individual resource, a resource group, or across the subscription.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92250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endParaRPr lang="en-US" sz="882" b="0" i="0" kern="1200" dirty="0">
              <a:solidFill>
                <a:schemeClr val="tx1"/>
              </a:solidFill>
              <a:effectLst/>
              <a:latin typeface="Segoe UI Light" pitchFamily="34" charset="0"/>
              <a:ea typeface="+mn-ea"/>
              <a:cs typeface="+mn-cs"/>
            </a:endParaRPr>
          </a:p>
          <a:p>
            <a:pPr marL="0" lvl="0" indent="-105829">
              <a:buNone/>
            </a:pPr>
            <a:r>
              <a:rPr lang="en-US" b="1" dirty="0"/>
              <a:t>Master security</a:t>
            </a:r>
          </a:p>
          <a:p>
            <a:pPr marL="0" lvl="0" indent="-105829">
              <a:buNone/>
            </a:pPr>
            <a:r>
              <a:rPr lang="en-US" sz="882" b="0" i="0" kern="1200" dirty="0">
                <a:solidFill>
                  <a:schemeClr val="tx1"/>
                </a:solidFill>
                <a:effectLst/>
                <a:latin typeface="Segoe UI Light" pitchFamily="34" charset="0"/>
                <a:ea typeface="+mn-ea"/>
                <a:cs typeface="+mn-cs"/>
              </a:rPr>
              <a:t>In AKS, the Kubernetes master components are part of the managed service provided my Microsoft. Each AKS cluster has its own single-tenanted, dedicated Kubernetes master to provide the API Server, Scheduler, and other items. This master is managed and maintained by Microsoft.</a:t>
            </a:r>
          </a:p>
          <a:p>
            <a:pPr marL="0" lvl="0" indent="-105829">
              <a:buNone/>
            </a:pPr>
            <a:endParaRPr lang="en-US" b="1" dirty="0"/>
          </a:p>
          <a:p>
            <a:pPr marL="0" lvl="0" indent="-105829">
              <a:buNone/>
            </a:pPr>
            <a:r>
              <a:rPr lang="en-US" b="1" dirty="0"/>
              <a:t>Node security</a:t>
            </a:r>
          </a:p>
          <a:p>
            <a:r>
              <a:rPr lang="en-US" sz="882" b="0" i="0" kern="1200" dirty="0">
                <a:solidFill>
                  <a:schemeClr val="tx1"/>
                </a:solidFill>
                <a:effectLst/>
                <a:latin typeface="Segoe UI Light" pitchFamily="34" charset="0"/>
                <a:ea typeface="+mn-ea"/>
                <a:cs typeface="+mn-cs"/>
              </a:rPr>
              <a:t>AKS nodes are Azure virtual machines that you manage and maintain. The nodes run an optimized Ubuntu Linux distribution with the Docker container runtime. When an AKS cluster is created or scaled up, the nodes are automatically deployed with the latest OS security updates and configurations.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platform automatically applies OS security patches to the nodes on a nightly basis. If an OS security update requires a host reboot, that reboot is not automatically performed. </a:t>
            </a:r>
          </a:p>
          <a:p>
            <a:pPr marL="0" lvl="0" indent="-105829">
              <a:buNone/>
            </a:pPr>
            <a:endParaRPr lang="en-US" b="1" dirty="0"/>
          </a:p>
          <a:p>
            <a:pPr marL="0" lvl="0" indent="-105829">
              <a:buNone/>
            </a:pPr>
            <a:r>
              <a:rPr lang="en-US" b="1" dirty="0"/>
              <a:t>Cluster upgrades</a:t>
            </a:r>
          </a:p>
          <a:p>
            <a:pPr marL="0" lvl="0" indent="-105829">
              <a:buNone/>
            </a:pPr>
            <a:r>
              <a:rPr lang="en-US" b="0" dirty="0"/>
              <a:t>For security and compliance, or to use the latest features, Azure provides tools to orchestrate the upgrade of an AKS cluster and components. This upgrade orchestration includes both the Kubernetes master and agent components. You can view a list of available Kubernetes versions for your AKS cluster. To start the upgrade process, you specify one of these available versions. Azure then safely cordons and drains each AKS node and performs the upgrade.</a:t>
            </a:r>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258984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includes security components such as network policies and Secrets. Azure then adds in components such as network security groups and orchestrated cluster upgrades. These security components are combined to keep your AKS cluster running the latest OS security updates and Kubernetes releases, and with secure pod traffic and access to sensitive credentials.</a:t>
            </a:r>
          </a:p>
          <a:p>
            <a:pPr marL="0" lvl="0" indent="-105829">
              <a:buNone/>
            </a:pPr>
            <a:endParaRPr lang="en-US" b="1" dirty="0"/>
          </a:p>
          <a:p>
            <a:r>
              <a:rPr lang="en-US" b="1" dirty="0"/>
              <a:t>Network Security Groups</a:t>
            </a:r>
          </a:p>
          <a:p>
            <a:r>
              <a:rPr lang="en-US" b="0" dirty="0"/>
              <a:t>To filter the flow of traffic in virtual networks, Azure uses network security group rules. These rules define the source and destination IP ranges, ports, and protocols that are allowed or denied access to resources. Default rules are created to allow TLS traffic to the Kubernetes API server and for SSH access to the nodes. As you create services with load balancers, port mappings, or ingress routes, AKS automatically modifies the network security group for traffic to flow appropriately.</a:t>
            </a:r>
            <a:endParaRPr lang="en-US" b="1" dirty="0"/>
          </a:p>
          <a:p>
            <a:endParaRPr lang="en-US" b="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0799496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allow access to your applications, or for application components to communicate with each other, Kubernetes provides an abstraction layer to virtual networking. Kubernetes nodes are connected to a virtual network, and can provide inbound and outbound connectivity for pods. The </a:t>
            </a:r>
            <a:r>
              <a:rPr lang="en-US" sz="882" b="0" i="1" kern="1200" dirty="0" err="1">
                <a:solidFill>
                  <a:schemeClr val="tx1"/>
                </a:solidFill>
                <a:effectLst/>
                <a:latin typeface="Segoe UI Light" pitchFamily="34" charset="0"/>
                <a:ea typeface="+mn-ea"/>
                <a:cs typeface="+mn-cs"/>
              </a:rPr>
              <a:t>kube</a:t>
            </a:r>
            <a:r>
              <a:rPr lang="en-US" sz="882" b="0" i="1" kern="1200" dirty="0">
                <a:solidFill>
                  <a:schemeClr val="tx1"/>
                </a:solidFill>
                <a:effectLst/>
                <a:latin typeface="Segoe UI Light" pitchFamily="34" charset="0"/>
                <a:ea typeface="+mn-ea"/>
                <a:cs typeface="+mn-cs"/>
              </a:rPr>
              <a:t>-proxy</a:t>
            </a:r>
            <a:r>
              <a:rPr lang="en-US" sz="882" b="0" i="0" kern="1200" dirty="0">
                <a:solidFill>
                  <a:schemeClr val="tx1"/>
                </a:solidFill>
                <a:effectLst/>
                <a:latin typeface="Segoe UI Light" pitchFamily="34" charset="0"/>
                <a:ea typeface="+mn-ea"/>
                <a:cs typeface="+mn-cs"/>
              </a:rPr>
              <a:t> component runs on each node to provide these network features.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Kubernetes, Services logically group pods to allow for direct access via an IP address or DNS name and on a specific port. You can also distribute traffic by using a load balancer. More complex routing of application traffic can also be achieved with Ingress Controllers. Security and filtering of the network traffic for pods is possible with Kubernetes network policies.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Azure platform also helps to simplify virtual networking for AKS clusters. When you create a Kubernetes load balancer, the underlying Azure load balancer resource is created and configured. As you open network ports to pods, the corresponding Azure network security group rules are configured. For HTTP application routing, Azure can also configure external DNS as new ingress routes are configured.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803237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Cluster IP</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internal IP address for use within the AKS cluster. Good for internal-only applications that support other workloads within the cluster.</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NodePort</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port mapping on the underlying node that allows the application to be accessed directly with the node IP address and port.</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411148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simplify the network configuration for application workloads, Kubernetes uses Services to logically group a set of pods together and provide network connectivity. The following Service types are available:</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LoadBalancer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an Azure load balancer resource, configures an external IP address, and connects the requested pods to the load balancer back-end pool. To allow customers traffic to reach the application, load balancing rules are created on the desired ports.</a:t>
            </a:r>
          </a:p>
          <a:p>
            <a:pPr marL="171450" indent="-171450">
              <a:buFont typeface="Arial" panose="020B0604020202020204" pitchFamily="34" charset="0"/>
              <a:buChar char="•"/>
            </a:pPr>
            <a:r>
              <a:rPr lang="en-US" sz="882" b="1" i="0" kern="1200" dirty="0" err="1">
                <a:solidFill>
                  <a:schemeClr val="tx1"/>
                </a:solidFill>
                <a:effectLst/>
                <a:latin typeface="Segoe UI Light" pitchFamily="34" charset="0"/>
                <a:ea typeface="+mn-ea"/>
                <a:cs typeface="+mn-cs"/>
              </a:rPr>
              <a:t>ExternalName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Creates a specific DNS entry for easier application access.</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486270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Applications that run in Azure Kubernetes Service (AKS) may need to store and retrieve data. For some application workloads, this data storage can use local, fast storage on the node that is no longer needed when the pods are deleted. Other application workloads might require storage that persists on more regular data volumes within the Azure platform. Multiple pods might need to share the same data volumes, or reattach data volumes if the pod is rescheduled on a different node. Finally, you might need to inject sensitive data or application configuration information into pods.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5959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Volumes are defined and created as part of the pod lifecycle and only exist until the pod is deleted. Pods often expect their storage to remain if a pod is rescheduled on a different host during a maintenance event, especially in </a:t>
            </a:r>
            <a:r>
              <a:rPr lang="en-US" sz="882" b="0" i="0" kern="1200" dirty="0" err="1">
                <a:solidFill>
                  <a:schemeClr val="tx1"/>
                </a:solidFill>
                <a:effectLst/>
                <a:latin typeface="Segoe UI Light" pitchFamily="34" charset="0"/>
                <a:ea typeface="+mn-ea"/>
                <a:cs typeface="+mn-cs"/>
              </a:rPr>
              <a:t>StatefulSets</a:t>
            </a:r>
            <a:r>
              <a:rPr lang="en-US" sz="882" b="0" i="0" kern="1200" dirty="0">
                <a:solidFill>
                  <a:schemeClr val="tx1"/>
                </a:solidFill>
                <a:effectLst/>
                <a:latin typeface="Segoe UI Light" pitchFamily="34" charset="0"/>
                <a:ea typeface="+mn-ea"/>
                <a:cs typeface="+mn-cs"/>
              </a:rPr>
              <a:t>. A </a:t>
            </a:r>
            <a:r>
              <a:rPr lang="en-US" sz="882" b="0" i="1" kern="1200" dirty="0">
                <a:solidFill>
                  <a:schemeClr val="tx1"/>
                </a:solidFill>
                <a:effectLst/>
                <a:latin typeface="Segoe UI Light" pitchFamily="34" charset="0"/>
                <a:ea typeface="+mn-ea"/>
                <a:cs typeface="+mn-cs"/>
              </a:rPr>
              <a:t>persistent volume</a:t>
            </a:r>
            <a:r>
              <a:rPr lang="en-US" sz="882" b="0" i="0" kern="1200" dirty="0">
                <a:solidFill>
                  <a:schemeClr val="tx1"/>
                </a:solidFill>
                <a:effectLst/>
                <a:latin typeface="Segoe UI Light" pitchFamily="34" charset="0"/>
                <a:ea typeface="+mn-ea"/>
                <a:cs typeface="+mn-cs"/>
              </a:rPr>
              <a:t> (PV) is a storage resource created and managed by the Kubernetes API that can exist beyond the lifetime of an individual pod.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Disks or Files are used to provide the </a:t>
            </a:r>
            <a:r>
              <a:rPr lang="en-US" sz="882" b="0" i="0" kern="1200" dirty="0" err="1">
                <a:solidFill>
                  <a:schemeClr val="tx1"/>
                </a:solidFill>
                <a:effectLst/>
                <a:latin typeface="Segoe UI Light" pitchFamily="34" charset="0"/>
                <a:ea typeface="+mn-ea"/>
                <a:cs typeface="+mn-cs"/>
              </a:rPr>
              <a:t>PersistentVolume</a:t>
            </a:r>
            <a:r>
              <a:rPr lang="en-US" sz="882" b="0" i="0" kern="1200" dirty="0">
                <a:solidFill>
                  <a:schemeClr val="tx1"/>
                </a:solidFill>
                <a:effectLst/>
                <a:latin typeface="Segoe UI Light" pitchFamily="34" charset="0"/>
                <a:ea typeface="+mn-ea"/>
                <a:cs typeface="+mn-cs"/>
              </a:rPr>
              <a:t>. As noted in the previous section on Volumes, the choice of Disks or Files is often determined by the need for concurrent access to the data or the performance tier.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743461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As you run applications in AKS, you might need to increase or decrease the amount of compute resources. As the number of application instances you need change, the number of underlying Kubernetes nodes might also need to change. You also might need to quickly provision a large number of additional application instances.</a:t>
            </a:r>
          </a:p>
          <a:p>
            <a:br>
              <a:rPr lang="en-US" dirty="0"/>
            </a:br>
            <a:r>
              <a:rPr lang="en-US" sz="882" b="1" i="0" kern="1200" dirty="0">
                <a:solidFill>
                  <a:schemeClr val="tx1"/>
                </a:solidFill>
                <a:effectLst/>
                <a:latin typeface="Segoe UI Light" pitchFamily="34" charset="0"/>
                <a:ea typeface="+mn-ea"/>
                <a:cs typeface="+mn-cs"/>
              </a:rPr>
              <a:t>Horizontal pod </a:t>
            </a:r>
            <a:r>
              <a:rPr lang="en-US" sz="882" b="1" i="0" kern="1200" dirty="0" err="1">
                <a:solidFill>
                  <a:schemeClr val="tx1"/>
                </a:solidFill>
                <a:effectLst/>
                <a:latin typeface="Segoe UI Light" pitchFamily="34" charset="0"/>
                <a:ea typeface="+mn-ea"/>
                <a:cs typeface="+mn-cs"/>
              </a:rPr>
              <a:t>autoscaler</a:t>
            </a:r>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Kubernetes uses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(HPA) to monitor the resource demand and automatically scale the number of replicas. By default,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checks the Metrics API every 30 seconds for any required changes in replica count. When changes are required, the number of replicas is increased or decreased accordingly. </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a:t>
            </a:r>
            <a:r>
              <a:rPr lang="en-US" sz="882" b="1" i="0" kern="1200" dirty="0" err="1">
                <a:solidFill>
                  <a:schemeClr val="tx1"/>
                </a:solidFill>
                <a:effectLst/>
                <a:latin typeface="Segoe UI Light" pitchFamily="34" charset="0"/>
                <a:ea typeface="+mn-ea"/>
                <a:cs typeface="+mn-cs"/>
              </a:rPr>
              <a:t>autoscaler</a:t>
            </a:r>
            <a:endParaRPr lang="en-US" sz="882" b="1"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respond to changing pod demands, Kubernetes has a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that adjusts the number of nodes based on the requested compute resources in the node pool. By default, the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checks the API server every 10 seconds for any required changes in node count. If the cluster </a:t>
            </a:r>
            <a:r>
              <a:rPr lang="en-US" sz="882" b="0" i="0" kern="1200" dirty="0" err="1">
                <a:solidFill>
                  <a:schemeClr val="tx1"/>
                </a:solidFill>
                <a:effectLst/>
                <a:latin typeface="Segoe UI Light" pitchFamily="34" charset="0"/>
                <a:ea typeface="+mn-ea"/>
                <a:cs typeface="+mn-cs"/>
              </a:rPr>
              <a:t>autoscale</a:t>
            </a:r>
            <a:r>
              <a:rPr lang="en-US" sz="882" b="0" i="0" kern="1200" dirty="0">
                <a:solidFill>
                  <a:schemeClr val="tx1"/>
                </a:solidFill>
                <a:effectLst/>
                <a:latin typeface="Segoe UI Light" pitchFamily="34" charset="0"/>
                <a:ea typeface="+mn-ea"/>
                <a:cs typeface="+mn-cs"/>
              </a:rPr>
              <a:t> determines that a change is required, the number of nodes in your AKS cluster is increased or decreased accordingly.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569408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Burst to Azure Container Instances</a:t>
            </a:r>
          </a:p>
          <a:p>
            <a:r>
              <a:rPr lang="en-US" sz="882" b="0" i="0" kern="1200" dirty="0">
                <a:solidFill>
                  <a:schemeClr val="tx1"/>
                </a:solidFill>
                <a:effectLst/>
                <a:latin typeface="Segoe UI Light" pitchFamily="34" charset="0"/>
                <a:ea typeface="+mn-ea"/>
                <a:cs typeface="+mn-cs"/>
              </a:rPr>
              <a:t>To rapidly scale your AKS cluster, you can integrate with Azure Container Instances (ACI). Kubernetes has built-in components to scale the replica and node count. However, if your application needs to scale rapidly, the horizontal pod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may schedule more pods than can be provided by the existing compute resources in the node pool. If configured, this scenario would then trigger the cluster </a:t>
            </a:r>
            <a:r>
              <a:rPr lang="en-US" sz="882" b="0" i="0" kern="1200" dirty="0" err="1">
                <a:solidFill>
                  <a:schemeClr val="tx1"/>
                </a:solidFill>
                <a:effectLst/>
                <a:latin typeface="Segoe UI Light" pitchFamily="34" charset="0"/>
                <a:ea typeface="+mn-ea"/>
                <a:cs typeface="+mn-cs"/>
              </a:rPr>
              <a:t>autoscaler</a:t>
            </a:r>
            <a:r>
              <a:rPr lang="en-US" sz="882" b="0" i="0" kern="1200" dirty="0">
                <a:solidFill>
                  <a:schemeClr val="tx1"/>
                </a:solidFill>
                <a:effectLst/>
                <a:latin typeface="Segoe UI Light" pitchFamily="34" charset="0"/>
                <a:ea typeface="+mn-ea"/>
                <a:cs typeface="+mn-cs"/>
              </a:rPr>
              <a:t> to deploy additional nodes in the node pool, but it might take a few minutes for those nodes to successfully provision and allow the Kubernetes scheduler to run pods on them.</a:t>
            </a:r>
          </a:p>
          <a:p>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587695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Deploying to AKS using Azure CLI.</a:t>
            </a:r>
          </a:p>
          <a:p>
            <a:pPr marL="171450" indent="-171450">
              <a:buFontTx/>
              <a:buChar char="-"/>
            </a:pPr>
            <a:r>
              <a:rPr lang="en-US" baseline="0" dirty="0"/>
              <a:t>Deploying Application to AKS.</a:t>
            </a:r>
          </a:p>
          <a:p>
            <a:pPr marL="171450" indent="-171450">
              <a:buFontTx/>
              <a:buChar char="-"/>
            </a:pPr>
            <a:r>
              <a:rPr lang="en-US" baseline="0" dirty="0"/>
              <a:t>Deploying an AKS cluster by using the Azure portal.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831098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 resource group with the </a:t>
            </a:r>
            <a:r>
              <a:rPr lang="en-US" b="1" dirty="0" err="1"/>
              <a:t>az</a:t>
            </a:r>
            <a:r>
              <a:rPr lang="en-US" b="1" dirty="0"/>
              <a:t> group create</a:t>
            </a:r>
            <a:r>
              <a:rPr lang="en-US" sz="882" b="0" i="0" kern="1200" dirty="0">
                <a:solidFill>
                  <a:schemeClr val="tx1"/>
                </a:solidFill>
                <a:effectLst/>
                <a:latin typeface="Segoe UI Light" pitchFamily="34" charset="0"/>
                <a:ea typeface="+mn-ea"/>
                <a:cs typeface="+mn-cs"/>
              </a:rPr>
              <a:t> command. An Azure resource group is a logical group in which Azure resources are deployed and managed. When you create a resource group, you are asked to specify a location. This location is where your resources run in Azure.</a:t>
            </a:r>
          </a:p>
          <a:p>
            <a:endParaRPr lang="en-US" sz="882" b="0" i="0" kern="1200" dirty="0">
              <a:solidFill>
                <a:schemeClr val="tx1"/>
              </a:solidFill>
              <a:effectLst/>
              <a:latin typeface="Segoe UI Light" pitchFamily="34" charset="0"/>
              <a:ea typeface="+mn-ea"/>
              <a:cs typeface="+mn-cs"/>
            </a:endParaRPr>
          </a:p>
          <a:p>
            <a:r>
              <a:rPr lang="en-US" dirty="0"/>
              <a:t>Use the </a:t>
            </a:r>
            <a:r>
              <a:rPr lang="en-US" b="1" dirty="0" err="1"/>
              <a:t>az</a:t>
            </a:r>
            <a:r>
              <a:rPr lang="en-US" b="1" dirty="0"/>
              <a:t> </a:t>
            </a:r>
            <a:r>
              <a:rPr lang="en-US" b="1" dirty="0" err="1"/>
              <a:t>aks</a:t>
            </a:r>
            <a:r>
              <a:rPr lang="en-US" b="1" dirty="0"/>
              <a:t> create</a:t>
            </a:r>
            <a:r>
              <a:rPr lang="en-US" dirty="0"/>
              <a:t> command to create an AKS cluster. The example creates a cluster with one node and enables features such as Container health monitoring by using the </a:t>
            </a:r>
          </a:p>
          <a:p>
            <a:r>
              <a:rPr lang="en-US" b="1" dirty="0"/>
              <a:t>--enable-addons monitoring </a:t>
            </a:r>
            <a:r>
              <a:rPr lang="en-US" b="0" dirty="0"/>
              <a:t>parameter.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095191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manage a Kubernetes cluster, use </a:t>
            </a:r>
            <a:r>
              <a:rPr lang="en-US" sz="882" b="1" i="0" kern="1200" dirty="0" err="1">
                <a:solidFill>
                  <a:schemeClr val="tx1"/>
                </a:solidFill>
                <a:effectLst/>
                <a:latin typeface="Segoe UI Light" pitchFamily="34" charset="0"/>
                <a:ea typeface="+mn-ea"/>
                <a:cs typeface="+mn-cs"/>
              </a:rPr>
              <a:t>kubectl</a:t>
            </a:r>
            <a:r>
              <a:rPr lang="en-US" sz="882" b="0" i="0" kern="1200" dirty="0">
                <a:solidFill>
                  <a:schemeClr val="tx1"/>
                </a:solidFill>
                <a:effectLst/>
                <a:latin typeface="Segoe UI Light" pitchFamily="34" charset="0"/>
                <a:ea typeface="+mn-ea"/>
                <a:cs typeface="+mn-cs"/>
              </a:rPr>
              <a:t>, the Kubernetes command-line client.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Note: If you're using Azure Cloud Shell, </a:t>
            </a:r>
            <a:r>
              <a:rPr lang="en-US" sz="882" b="0" i="0" kern="1200" dirty="0" err="1">
                <a:solidFill>
                  <a:schemeClr val="tx1"/>
                </a:solidFill>
                <a:effectLst/>
                <a:latin typeface="Segoe UI Light" pitchFamily="34" charset="0"/>
                <a:ea typeface="+mn-ea"/>
                <a:cs typeface="+mn-cs"/>
              </a:rPr>
              <a:t>kubectl</a:t>
            </a:r>
            <a:r>
              <a:rPr lang="en-US" sz="882" b="0" i="0" kern="1200" dirty="0">
                <a:solidFill>
                  <a:schemeClr val="tx1"/>
                </a:solidFill>
                <a:effectLst/>
                <a:latin typeface="Segoe UI Light" pitchFamily="34" charset="0"/>
                <a:ea typeface="+mn-ea"/>
                <a:cs typeface="+mn-cs"/>
              </a:rPr>
              <a:t> is already installed. If you want to install it locally,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aks</a:t>
            </a:r>
            <a:r>
              <a:rPr lang="en-US" sz="882" b="1" i="0" kern="1200" dirty="0">
                <a:solidFill>
                  <a:schemeClr val="tx1"/>
                </a:solidFill>
                <a:effectLst/>
                <a:latin typeface="Segoe UI Light" pitchFamily="34" charset="0"/>
                <a:ea typeface="+mn-ea"/>
                <a:cs typeface="+mn-cs"/>
              </a:rPr>
              <a:t> install-cli</a:t>
            </a:r>
            <a:r>
              <a:rPr lang="en-US" sz="882" b="0" i="0" kern="1200" dirty="0">
                <a:solidFill>
                  <a:schemeClr val="tx1"/>
                </a:solidFill>
                <a:effectLst/>
                <a:latin typeface="Segoe UI Light" pitchFamily="34" charset="0"/>
                <a:ea typeface="+mn-ea"/>
                <a:cs typeface="+mn-cs"/>
              </a:rPr>
              <a:t> command.</a:t>
            </a:r>
          </a:p>
          <a:p>
            <a:br>
              <a:rPr lang="en-US" dirty="0"/>
            </a:br>
            <a:r>
              <a:rPr lang="en-US" dirty="0"/>
              <a:t>The </a:t>
            </a:r>
            <a:r>
              <a:rPr lang="en-US" b="1" dirty="0" err="1"/>
              <a:t>az</a:t>
            </a:r>
            <a:r>
              <a:rPr lang="en-US" b="1" dirty="0"/>
              <a:t> </a:t>
            </a:r>
            <a:r>
              <a:rPr lang="en-US" b="1" dirty="0" err="1"/>
              <a:t>aks</a:t>
            </a:r>
            <a:r>
              <a:rPr lang="en-US" b="1" dirty="0"/>
              <a:t> get-credentials </a:t>
            </a:r>
            <a:r>
              <a:rPr lang="en-US" dirty="0"/>
              <a:t>command downloads credentials and configures the Kubernetes CLI to use them.</a:t>
            </a:r>
            <a:endParaRPr lang="en-US" sz="882" b="0" i="0" kern="1200" dirty="0">
              <a:solidFill>
                <a:schemeClr val="tx1"/>
              </a:solidFill>
              <a:effectLst/>
              <a:latin typeface="Segoe UI Light" pitchFamily="34" charset="0"/>
              <a:ea typeface="+mn-ea"/>
              <a:cs typeface="+mn-cs"/>
            </a:endParaRPr>
          </a:p>
          <a:p>
            <a:endParaRPr lang="en-US" dirty="0"/>
          </a:p>
          <a:p>
            <a:r>
              <a:rPr lang="en-US" dirty="0"/>
              <a:t>To verify the connection to your cluster, use the </a:t>
            </a:r>
            <a:r>
              <a:rPr lang="en-US" dirty="0" err="1"/>
              <a:t>kubectl</a:t>
            </a:r>
            <a:r>
              <a:rPr lang="en-US" dirty="0"/>
              <a:t> get command to return a list of the cluster nodes. It can take a few minutes for the nodes to appear.</a:t>
            </a:r>
          </a:p>
          <a:p>
            <a:endParaRPr lang="en-US" dirty="0"/>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219991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Kubernetes manifest file defines a desired state for the cluster, including what container images should be running.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This YAML file describes a deployment that runs the nginx:1.7.9 Docker image.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141412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the connection to your cluster, use the </a:t>
            </a:r>
            <a:r>
              <a:rPr lang="en-US" b="1" dirty="0" err="1"/>
              <a:t>kubectl</a:t>
            </a:r>
            <a:r>
              <a:rPr lang="en-US" b="1" dirty="0"/>
              <a:t> get </a:t>
            </a:r>
            <a:r>
              <a:rPr lang="en-US" dirty="0"/>
              <a:t>command with the </a:t>
            </a:r>
            <a:r>
              <a:rPr lang="en-US" b="1" dirty="0"/>
              <a:t>nodes </a:t>
            </a:r>
            <a:r>
              <a:rPr lang="en-US" b="0" dirty="0"/>
              <a:t>noun</a:t>
            </a:r>
            <a:r>
              <a:rPr lang="en-US" dirty="0"/>
              <a:t> to return a list of the cluster nodes. It can take a few minutes for the nodes to appear.</a:t>
            </a:r>
          </a:p>
          <a:p>
            <a:endParaRPr lang="en-US" dirty="0"/>
          </a:p>
          <a:p>
            <a:r>
              <a:rPr lang="en-US" dirty="0"/>
              <a:t>Use the </a:t>
            </a:r>
            <a:r>
              <a:rPr lang="en-US" b="1" dirty="0" err="1"/>
              <a:t>kubectl</a:t>
            </a:r>
            <a:r>
              <a:rPr lang="en-US" b="1" dirty="0"/>
              <a:t> apply </a:t>
            </a:r>
            <a:r>
              <a:rPr lang="en-US" b="0" dirty="0"/>
              <a:t>command to run the application described in the manifest.</a:t>
            </a:r>
          </a:p>
          <a:p>
            <a:endParaRPr lang="en-US" b="0" dirty="0"/>
          </a:p>
          <a:p>
            <a:r>
              <a:rPr lang="en-US" b="0" dirty="0"/>
              <a:t>As the application is run, a Kubernetes service is created that exposes the application front end to the internet. This process can take a few minutes to complete.</a:t>
            </a:r>
          </a:p>
          <a:p>
            <a:endParaRPr lang="en-US" b="0" dirty="0"/>
          </a:p>
          <a:p>
            <a:r>
              <a:rPr lang="en-US" b="0" dirty="0"/>
              <a:t>Use the </a:t>
            </a:r>
            <a:r>
              <a:rPr lang="en-US" b="1" dirty="0" err="1"/>
              <a:t>kubectl</a:t>
            </a:r>
            <a:r>
              <a:rPr lang="en-US" b="1" dirty="0"/>
              <a:t> get </a:t>
            </a:r>
            <a:r>
              <a:rPr lang="en-US" b="0" dirty="0"/>
              <a:t>command with the </a:t>
            </a:r>
            <a:r>
              <a:rPr lang="en-US" b="1" dirty="0"/>
              <a:t>service </a:t>
            </a:r>
            <a:r>
              <a:rPr lang="en-US" b="0" dirty="0"/>
              <a:t>noun to monitor the progress of the deployment.</a:t>
            </a:r>
          </a:p>
          <a:p>
            <a:endParaRPr lang="en-US" b="0" dirty="0"/>
          </a:p>
          <a:p>
            <a:r>
              <a:rPr lang="en-US" b="0" dirty="0"/>
              <a:t>Finally, use the </a:t>
            </a:r>
            <a:r>
              <a:rPr lang="en-US" b="1" dirty="0" err="1"/>
              <a:t>kubectl</a:t>
            </a:r>
            <a:r>
              <a:rPr lang="en-US" b="1" dirty="0"/>
              <a:t> get </a:t>
            </a:r>
            <a:r>
              <a:rPr lang="en-US" b="0" dirty="0"/>
              <a:t>command with the </a:t>
            </a:r>
            <a:r>
              <a:rPr lang="en-US" b="1" dirty="0"/>
              <a:t>pods </a:t>
            </a:r>
            <a:r>
              <a:rPr lang="en-US" b="0" dirty="0"/>
              <a:t>noun to view the list of pods related to your deployment.</a:t>
            </a:r>
            <a:endParaRPr lang="en-US" dirty="0"/>
          </a:p>
          <a:p>
            <a:br>
              <a:rPr lang="en-US" dirty="0"/>
            </a:b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3948858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this demo, an AKS cluster is deployed by using the Azure CLI. A multi-container application consisting of web front end and a Redis instance is then run on the cluster. After it is completed, the application is accessible over the internet.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i="0" dirty="0"/>
              <a:t>Use the Azure CLI to create an AKS cluster</a:t>
            </a:r>
          </a:p>
          <a:p>
            <a:pPr marL="171450" indent="-171450">
              <a:buFont typeface="Arial" panose="020B0604020202020204" pitchFamily="34" charset="0"/>
              <a:buChar char="•"/>
            </a:pPr>
            <a:r>
              <a:rPr lang="en-US" i="0" dirty="0"/>
              <a:t>Use the </a:t>
            </a:r>
            <a:r>
              <a:rPr lang="en-US" i="0" dirty="0" err="1"/>
              <a:t>kubectl</a:t>
            </a:r>
            <a:r>
              <a:rPr lang="en-US" i="0" dirty="0"/>
              <a:t> client to deploy a workload to the cluster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193150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portal to create and configure an AKS cluster in a manner similar to using any other tool (PowerShell, CLI, or SDKs). You can examine the same configuration options from the CLI in the portal interface shown here.</a:t>
            </a:r>
          </a:p>
          <a:p>
            <a:endParaRPr lang="en-US" dirty="0"/>
          </a:p>
          <a:p>
            <a:r>
              <a:rPr lang="en-US" dirty="0"/>
              <a:t>After the cluster is created, you can deploy applications to the cluster.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005739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Kubernetes</a:t>
            </a:r>
          </a:p>
          <a:p>
            <a:pPr marL="171450" indent="-171450">
              <a:buFontTx/>
              <a:buChar char="-"/>
            </a:pPr>
            <a:r>
              <a:rPr lang="en-US" baseline="0" dirty="0"/>
              <a:t>Azure Kubernetes Service (AKS)</a:t>
            </a:r>
          </a:p>
          <a:p>
            <a:pPr marL="171450" indent="-171450">
              <a:buFontTx/>
              <a:buChar char="-"/>
            </a:pPr>
            <a:r>
              <a:rPr lang="en-US" baseline="0" dirty="0"/>
              <a:t>Access and Identity</a:t>
            </a:r>
          </a:p>
          <a:p>
            <a:pPr marL="171450" indent="-171450">
              <a:buFontTx/>
              <a:buChar char="-"/>
            </a:pPr>
            <a:r>
              <a:rPr lang="en-US" baseline="0" dirty="0"/>
              <a:t>Security</a:t>
            </a:r>
          </a:p>
          <a:p>
            <a:pPr marL="171450" indent="-171450">
              <a:buFontTx/>
              <a:buChar char="-"/>
            </a:pPr>
            <a:r>
              <a:rPr lang="en-US" baseline="0" dirty="0"/>
              <a:t>Networking</a:t>
            </a:r>
          </a:p>
          <a:p>
            <a:pPr marL="171450" indent="-171450">
              <a:buFontTx/>
              <a:buChar char="-"/>
            </a:pPr>
            <a:r>
              <a:rPr lang="en-US" baseline="0" dirty="0"/>
              <a:t>Storage</a:t>
            </a:r>
          </a:p>
          <a:p>
            <a:pPr marL="171450" indent="-171450">
              <a:buFontTx/>
              <a:buChar char="-"/>
            </a:pPr>
            <a:r>
              <a:rPr lang="en-US" baseline="0" dirty="0"/>
              <a:t>Scaling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Use the Azure Portal to create a new AKS cluster</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Change the scale of the AKS cluster using the AKS blade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14592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Container Registry (ACR).</a:t>
            </a:r>
          </a:p>
          <a:p>
            <a:pPr marL="171450" indent="-171450">
              <a:buFontTx/>
              <a:buChar char="-"/>
            </a:pPr>
            <a:r>
              <a:rPr lang="en-US" baseline="0" dirty="0"/>
              <a:t>Azure Container Registry Build (ACR Build).</a:t>
            </a:r>
          </a:p>
          <a:p>
            <a:pPr marL="171450" indent="-171450">
              <a:buFontTx/>
              <a:buChar char="-"/>
            </a:pPr>
            <a:r>
              <a:rPr lang="en-US" baseline="0" dirty="0"/>
              <a:t>Deploy an image to ACR using Azure CLI.</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799286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Container Registry is a managed Docker registry service based on the open-source Docker Registry 2.0. Create and maintain Azure container registries to store and manage your private Docker container images.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container registries in Azure with your existing container development and deployment pipelines. Use Azure Container Registry Build (ACR Build) to build container images in Azure. Build on demand, or fully automate builds with source code commit and base image update build triggers.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826411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Registry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one or more container registries in your Azure subscription. Registries are available in three SKUs: Basic, Standard, and Premium, each of which support webhook integration, registry authentication with Azure Active Directory, and delete functionality. Take advantage of local, network-close storage of your container images by creating a registry in the same Azure location as your deployments. Use the geo-replication feature of Premium registries for advanced replication and container image distribution scenarios. A fully qualified registry name has the form myregistry.azurecr.io.</a:t>
            </a: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You control access to a container registry using an Azure Active Directory-backed service principal or a provided admin account. Run the standard Docker login command to authenticate with a registry.</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Repository</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 registry contains one or more repositories, which store groups of container images. Azure Container Registry supports multilevel repository namespaces. With multilevel namespaces, you can group collections of images related to a specific app, or a collection of apps to specific development or operational teams. For example:</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myregistry.azurecr.io/aspnetcore:1.0.1 represents a corporate-wide image</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a:t>
            </a:r>
            <a:r>
              <a:rPr lang="en-US" sz="882" b="0" i="0" kern="1200" dirty="0" err="1">
                <a:solidFill>
                  <a:schemeClr val="tx1"/>
                </a:solidFill>
                <a:effectLst/>
                <a:latin typeface="Segoe UI Light" pitchFamily="34" charset="0"/>
                <a:ea typeface="+mn-ea"/>
                <a:cs typeface="+mn-cs"/>
              </a:rPr>
              <a:t>warrantydept</a:t>
            </a:r>
            <a:r>
              <a:rPr lang="en-US" sz="882" b="0" i="0" kern="1200" dirty="0">
                <a:solidFill>
                  <a:schemeClr val="tx1"/>
                </a:solidFill>
                <a:effectLst/>
                <a:latin typeface="Segoe UI Light" pitchFamily="34" charset="0"/>
                <a:ea typeface="+mn-ea"/>
                <a:cs typeface="+mn-cs"/>
              </a:rPr>
              <a:t>/dotnet-build represents an image used to build .NET apps, shared across the warranty department</a:t>
            </a:r>
          </a:p>
          <a:p>
            <a:pPr marL="499521" lvl="2"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myregistry.azurecr.io/</a:t>
            </a:r>
            <a:r>
              <a:rPr lang="en-US" sz="882" b="0" i="0" kern="1200" dirty="0" err="1">
                <a:solidFill>
                  <a:schemeClr val="tx1"/>
                </a:solidFill>
                <a:effectLst/>
                <a:latin typeface="Segoe UI Light" pitchFamily="34" charset="0"/>
                <a:ea typeface="+mn-ea"/>
                <a:cs typeface="+mn-cs"/>
              </a:rPr>
              <a:t>warrantydept</a:t>
            </a:r>
            <a:r>
              <a:rPr lang="en-US" sz="882" b="0" i="0" kern="1200" dirty="0">
                <a:solidFill>
                  <a:schemeClr val="tx1"/>
                </a:solidFill>
                <a:effectLst/>
                <a:latin typeface="Segoe UI Light" pitchFamily="34" charset="0"/>
                <a:ea typeface="+mn-ea"/>
                <a:cs typeface="+mn-cs"/>
              </a:rPr>
              <a:t>/</a:t>
            </a:r>
            <a:r>
              <a:rPr lang="en-US" sz="882" b="0" i="0" kern="1200" dirty="0" err="1">
                <a:solidFill>
                  <a:schemeClr val="tx1"/>
                </a:solidFill>
                <a:effectLst/>
                <a:latin typeface="Segoe UI Light" pitchFamily="34" charset="0"/>
                <a:ea typeface="+mn-ea"/>
                <a:cs typeface="+mn-cs"/>
              </a:rPr>
              <a:t>customersubmissions</a:t>
            </a:r>
            <a:r>
              <a:rPr lang="en-US" sz="882" b="0" i="0" kern="1200" dirty="0">
                <a:solidFill>
                  <a:schemeClr val="tx1"/>
                </a:solidFill>
                <a:effectLst/>
                <a:latin typeface="Segoe UI Light" pitchFamily="34" charset="0"/>
                <a:ea typeface="+mn-ea"/>
                <a:cs typeface="+mn-cs"/>
              </a:rPr>
              <a:t>/web represents a web image, grouped in the customer submissions app, owned by the warranty department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Image</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Stored in a repository, each image is a read-only snapshot of a Docker-compatible container. Azure container registries can include both Windows and Linux images. You control image names for all your container deployments. Use standard Docker commands to push images into a repository or pull an image from a repository. In addition to container images, Azure Container Registry stores related content formats such as Helm charts, used to deploy applications to Kubernetes.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Container</a:t>
            </a:r>
            <a:endParaRPr lang="en-US" sz="882" b="0" i="0" kern="1200" dirty="0">
              <a:solidFill>
                <a:schemeClr val="tx1"/>
              </a:solidFill>
              <a:effectLst/>
              <a:latin typeface="Segoe UI Light" pitchFamily="34" charset="0"/>
              <a:ea typeface="+mn-ea"/>
              <a:cs typeface="+mn-cs"/>
            </a:endParaRPr>
          </a:p>
          <a:p>
            <a:pPr marL="384432" lvl="1"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A container defines a software application and its dependencies wrapped in a complete filesystem including code, runtime, system tools, and libraries. Run Docker containers are based on Windows or Linux images that you pull from a container registry. Containers running on a single machine share the operating system kernel. Docker containers are fully portable to all major Linux distros, macOS, and Windows.</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023741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Container Registry is available in several different SKUs that provide predictable pricing and options for aligning to capacity and usage patterns of a private Docker registry in Azure.</a:t>
            </a:r>
          </a:p>
          <a:p>
            <a:endParaRPr lang="en-US" sz="882" b="0" i="0"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Basic</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 cost-optimized entry point for developers learning about Azure Container Registry. Basic registries have the same programmatic capabilities as Standard and Premium (Azure Active Directory authentication integration, image deletion, and web hooks), however, there are size and usage constraints.</a:t>
            </a:r>
          </a:p>
          <a:p>
            <a:pPr rtl="0" eaLnBrk="1" fontAlgn="t" latinLnBrk="0" hangingPunct="1"/>
            <a:r>
              <a:rPr lang="en-US" sz="882" b="1" i="0" u="none" strike="noStrike" kern="1200" dirty="0">
                <a:solidFill>
                  <a:schemeClr val="tx1"/>
                </a:solidFill>
                <a:effectLst/>
                <a:latin typeface="Segoe UI Light" pitchFamily="34" charset="0"/>
                <a:ea typeface="+mn-ea"/>
                <a:cs typeface="+mn-cs"/>
              </a:rPr>
              <a:t>Standard</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The Standard registry offers the same capabilities as Basic, but with increased storage limits and image throughput. Standard registries should satisfy the needs of most production scenarios.</a:t>
            </a:r>
          </a:p>
          <a:p>
            <a:pPr rtl="0" eaLnBrk="1" fontAlgn="t" latinLnBrk="0" hangingPunct="1"/>
            <a:r>
              <a:rPr lang="en-US" sz="882" b="1" i="0" u="none" strike="noStrike" kern="1200" dirty="0">
                <a:solidFill>
                  <a:schemeClr val="tx1"/>
                </a:solidFill>
                <a:effectLst/>
                <a:latin typeface="Segoe UI Light" pitchFamily="34" charset="0"/>
                <a:ea typeface="+mn-ea"/>
                <a:cs typeface="+mn-cs"/>
              </a:rPr>
              <a:t>Premium</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Premium registries have higher limits on constraints, such as storage and concurrent operations, including enhanced storage capabilities to support high-volume scenarios. In addition to higher image throughput capacity, Premium adds features like geo-replication for managing a single registry across multiple regions, maintaining a network-close registry to each deployment.</a:t>
            </a:r>
          </a:p>
          <a:p>
            <a:r>
              <a:rPr lang="en-US" sz="882" b="0" i="0" kern="1200" dirty="0">
                <a:solidFill>
                  <a:schemeClr val="tx1"/>
                </a:solidFill>
                <a:effectLst/>
                <a:latin typeface="Segoe UI Light" pitchFamily="34" charset="0"/>
                <a:ea typeface="+mn-ea"/>
                <a:cs typeface="+mn-cs"/>
              </a:rPr>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1629046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Create an ACR instance by using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a:t>
            </a:r>
            <a:r>
              <a:rPr lang="en-US" sz="882" b="1" i="0" kern="1200" dirty="0" err="1">
                <a:solidFill>
                  <a:schemeClr val="tx1"/>
                </a:solidFill>
                <a:effectLst/>
                <a:latin typeface="Segoe UI Light" pitchFamily="34" charset="0"/>
                <a:ea typeface="+mn-ea"/>
                <a:cs typeface="+mn-cs"/>
              </a:rPr>
              <a:t>acr</a:t>
            </a:r>
            <a:r>
              <a:rPr lang="en-US" sz="882" b="1" i="0" kern="1200" dirty="0">
                <a:solidFill>
                  <a:schemeClr val="tx1"/>
                </a:solidFill>
                <a:effectLst/>
                <a:latin typeface="Segoe UI Light" pitchFamily="34" charset="0"/>
                <a:ea typeface="+mn-ea"/>
                <a:cs typeface="+mn-cs"/>
              </a:rPr>
              <a:t> create</a:t>
            </a:r>
            <a:r>
              <a:rPr lang="en-US" sz="882" b="0" i="0" kern="1200" dirty="0">
                <a:solidFill>
                  <a:schemeClr val="tx1"/>
                </a:solidFill>
                <a:effectLst/>
                <a:latin typeface="Segoe UI Light" pitchFamily="34" charset="0"/>
                <a:ea typeface="+mn-ea"/>
                <a:cs typeface="+mn-cs"/>
              </a:rPr>
              <a:t> command. The registry name must be unique within Azure and must contain 5-50 alphanumeric characters. </a:t>
            </a:r>
          </a:p>
          <a:p>
            <a:br>
              <a:rPr lang="en-US" dirty="0"/>
            </a:br>
            <a:r>
              <a:rPr lang="en-US" sz="882" b="0" i="0" kern="1200" dirty="0">
                <a:solidFill>
                  <a:schemeClr val="tx1"/>
                </a:solidFill>
                <a:effectLst/>
                <a:latin typeface="Segoe UI Light" pitchFamily="34" charset="0"/>
                <a:ea typeface="+mn-ea"/>
                <a:cs typeface="+mn-cs"/>
              </a:rPr>
              <a:t>When the registry is created, the output is similar to the following:</a:t>
            </a:r>
          </a:p>
          <a:p>
            <a:endParaRPr lang="en-US" sz="882" b="0" i="0" kern="1200" dirty="0">
              <a:solidFill>
                <a:schemeClr val="tx1"/>
              </a:solidFill>
              <a:effectLst/>
              <a:latin typeface="Segoe UI Light" pitchFamily="34" charset="0"/>
              <a:ea typeface="+mn-ea"/>
              <a:cs typeface="+mn-cs"/>
            </a:endParaRPr>
          </a:p>
          <a:p>
            <a:r>
              <a:rPr lang="en-US" i="1" dirty="0"/>
              <a:t>{</a:t>
            </a:r>
          </a:p>
          <a:p>
            <a:r>
              <a:rPr lang="en-US" i="1" dirty="0">
                <a:effectLst/>
              </a:rPr>
              <a:t>    "</a:t>
            </a:r>
            <a:r>
              <a:rPr lang="en-US" i="1" dirty="0" err="1">
                <a:effectLst/>
              </a:rPr>
              <a:t>adminUserEnabled</a:t>
            </a:r>
            <a:r>
              <a:rPr lang="en-US" i="1" dirty="0">
                <a:effectLst/>
              </a:rPr>
              <a:t>"</a:t>
            </a:r>
            <a:r>
              <a:rPr lang="en-US" i="1" dirty="0"/>
              <a:t>: </a:t>
            </a:r>
            <a:r>
              <a:rPr lang="en-US" i="1" dirty="0">
                <a:effectLst/>
              </a:rPr>
              <a:t>false</a:t>
            </a:r>
            <a:r>
              <a:rPr lang="en-US" i="1" dirty="0"/>
              <a:t>, </a:t>
            </a:r>
          </a:p>
          <a:p>
            <a:r>
              <a:rPr lang="en-US" i="1" dirty="0">
                <a:effectLst/>
              </a:rPr>
              <a:t>    "</a:t>
            </a:r>
            <a:r>
              <a:rPr lang="en-US" i="1" dirty="0" err="1">
                <a:effectLst/>
              </a:rPr>
              <a:t>creationDate</a:t>
            </a:r>
            <a:r>
              <a:rPr lang="en-US" i="1" dirty="0">
                <a:effectLst/>
              </a:rPr>
              <a:t>"</a:t>
            </a:r>
            <a:r>
              <a:rPr lang="en-US" i="1" dirty="0"/>
              <a:t>: </a:t>
            </a:r>
            <a:r>
              <a:rPr lang="en-US" i="1" dirty="0">
                <a:effectLst/>
              </a:rPr>
              <a:t>"2017-09-08T22:32:13.175925+00:00"</a:t>
            </a:r>
            <a:r>
              <a:rPr lang="en-US" i="1" dirty="0"/>
              <a:t>, </a:t>
            </a:r>
          </a:p>
          <a:p>
            <a:r>
              <a:rPr lang="en-US" i="1" dirty="0">
                <a:effectLst/>
              </a:rPr>
              <a:t>    "id"</a:t>
            </a:r>
            <a:r>
              <a:rPr lang="en-US" i="1" dirty="0"/>
              <a:t>: </a:t>
            </a:r>
            <a:r>
              <a:rPr lang="en-US" i="1" dirty="0">
                <a:effectLst/>
              </a:rPr>
              <a:t>"/subscriptions/00000000-0000-0000-0000-000000000000/</a:t>
            </a:r>
            <a:r>
              <a:rPr lang="en-US" i="1" dirty="0" err="1">
                <a:effectLst/>
              </a:rPr>
              <a:t>resourceGroups</a:t>
            </a:r>
            <a:r>
              <a:rPr lang="en-US" i="1" dirty="0">
                <a:effectLst/>
              </a:rPr>
              <a:t>/</a:t>
            </a:r>
            <a:r>
              <a:rPr lang="en-US" i="1" dirty="0" err="1">
                <a:effectLst/>
              </a:rPr>
              <a:t>myResourceGroup</a:t>
            </a:r>
            <a:r>
              <a:rPr lang="en-US" i="1" dirty="0">
                <a:effectLst/>
              </a:rPr>
              <a:t>/providers/</a:t>
            </a:r>
            <a:r>
              <a:rPr lang="en-US" i="1" dirty="0" err="1">
                <a:effectLst/>
              </a:rPr>
              <a:t>Microsoft.ContainerRegistry</a:t>
            </a:r>
            <a:r>
              <a:rPr lang="en-US" i="1" dirty="0">
                <a:effectLst/>
              </a:rPr>
              <a:t>/registries/myContainerRegistry007"</a:t>
            </a:r>
            <a:r>
              <a:rPr lang="en-US" i="1" dirty="0"/>
              <a:t>, </a:t>
            </a:r>
          </a:p>
          <a:p>
            <a:r>
              <a:rPr lang="en-US" i="1" dirty="0">
                <a:effectLst/>
              </a:rPr>
              <a:t>    "location"</a:t>
            </a:r>
            <a:r>
              <a:rPr lang="en-US" i="1" dirty="0"/>
              <a:t>: </a:t>
            </a:r>
            <a:r>
              <a:rPr lang="en-US" i="1" dirty="0">
                <a:effectLst/>
              </a:rPr>
              <a:t>"</a:t>
            </a:r>
            <a:r>
              <a:rPr lang="en-US" i="1" dirty="0" err="1">
                <a:effectLst/>
              </a:rPr>
              <a:t>eastus</a:t>
            </a:r>
            <a:r>
              <a:rPr lang="en-US" i="1" dirty="0">
                <a:effectLst/>
              </a:rPr>
              <a:t>"</a:t>
            </a:r>
            <a:r>
              <a:rPr lang="en-US" i="1" dirty="0"/>
              <a:t>, </a:t>
            </a:r>
          </a:p>
          <a:p>
            <a:r>
              <a:rPr lang="en-US" i="1" dirty="0">
                <a:effectLst/>
              </a:rPr>
              <a:t>    "</a:t>
            </a:r>
            <a:r>
              <a:rPr lang="en-US" i="1" dirty="0" err="1">
                <a:effectLst/>
              </a:rPr>
              <a:t>loginServer</a:t>
            </a:r>
            <a:r>
              <a:rPr lang="en-US" i="1" dirty="0">
                <a:effectLst/>
              </a:rPr>
              <a:t>"</a:t>
            </a:r>
            <a:r>
              <a:rPr lang="en-US" i="1" dirty="0"/>
              <a:t>: </a:t>
            </a:r>
            <a:r>
              <a:rPr lang="en-US" i="1" dirty="0">
                <a:effectLst/>
              </a:rPr>
              <a:t>"myContainerRegistry007.azurecr.io"</a:t>
            </a:r>
            <a:r>
              <a:rPr lang="en-US" i="1" dirty="0"/>
              <a:t>, </a:t>
            </a:r>
          </a:p>
          <a:p>
            <a:r>
              <a:rPr lang="en-US" i="1" dirty="0">
                <a:effectLst/>
              </a:rPr>
              <a:t>    "name"</a:t>
            </a:r>
            <a:r>
              <a:rPr lang="en-US" i="1" dirty="0"/>
              <a:t>: </a:t>
            </a:r>
            <a:r>
              <a:rPr lang="en-US" i="1" dirty="0">
                <a:effectLst/>
              </a:rPr>
              <a:t>"myContainerRegistry007"</a:t>
            </a:r>
            <a:r>
              <a:rPr lang="en-US" i="1" dirty="0"/>
              <a:t>, </a:t>
            </a:r>
          </a:p>
          <a:p>
            <a:r>
              <a:rPr lang="en-US" i="1" dirty="0">
                <a:effectLst/>
              </a:rPr>
              <a:t>    "</a:t>
            </a:r>
            <a:r>
              <a:rPr lang="en-US" i="1" dirty="0" err="1">
                <a:effectLst/>
              </a:rPr>
              <a:t>provisioningState</a:t>
            </a:r>
            <a:r>
              <a:rPr lang="en-US" i="1" dirty="0">
                <a:effectLst/>
              </a:rPr>
              <a:t>"</a:t>
            </a:r>
            <a:r>
              <a:rPr lang="en-US" i="1" dirty="0"/>
              <a:t>: </a:t>
            </a:r>
            <a:r>
              <a:rPr lang="en-US" i="1" dirty="0">
                <a:effectLst/>
              </a:rPr>
              <a:t>"Succeeded"</a:t>
            </a:r>
            <a:r>
              <a:rPr lang="en-US" i="1" dirty="0"/>
              <a:t>, </a:t>
            </a:r>
          </a:p>
          <a:p>
            <a:r>
              <a:rPr lang="en-US" i="1" dirty="0">
                <a:effectLst/>
              </a:rPr>
              <a:t>    "</a:t>
            </a:r>
            <a:r>
              <a:rPr lang="en-US" i="1" dirty="0" err="1">
                <a:effectLst/>
              </a:rPr>
              <a:t>resourceGroup</a:t>
            </a:r>
            <a:r>
              <a:rPr lang="en-US" i="1" dirty="0">
                <a:effectLst/>
              </a:rPr>
              <a:t>"</a:t>
            </a:r>
            <a:r>
              <a:rPr lang="en-US" i="1" dirty="0"/>
              <a:t>: </a:t>
            </a:r>
            <a:r>
              <a:rPr lang="en-US" i="1" dirty="0">
                <a:effectLst/>
              </a:rPr>
              <a:t>"</a:t>
            </a:r>
            <a:r>
              <a:rPr lang="en-US" i="1" dirty="0" err="1">
                <a:effectLst/>
              </a:rPr>
              <a:t>myResourceGroup</a:t>
            </a:r>
            <a:r>
              <a:rPr lang="en-US" i="1" dirty="0">
                <a:effectLst/>
              </a:rPr>
              <a:t>"</a:t>
            </a:r>
            <a:r>
              <a:rPr lang="en-US" i="1" dirty="0"/>
              <a:t>, </a:t>
            </a:r>
          </a:p>
          <a:p>
            <a:r>
              <a:rPr lang="en-US" i="1" dirty="0">
                <a:effectLst/>
              </a:rPr>
              <a:t>    "</a:t>
            </a:r>
            <a:r>
              <a:rPr lang="en-US" i="1" dirty="0" err="1">
                <a:effectLst/>
              </a:rPr>
              <a:t>sku</a:t>
            </a:r>
            <a:r>
              <a:rPr lang="en-US" i="1" dirty="0">
                <a:effectLst/>
              </a:rPr>
              <a:t>"</a:t>
            </a:r>
            <a:r>
              <a:rPr lang="en-US" i="1" dirty="0"/>
              <a:t>: { </a:t>
            </a:r>
          </a:p>
          <a:p>
            <a:r>
              <a:rPr lang="en-US" i="1" dirty="0">
                <a:effectLst/>
              </a:rPr>
              <a:t>        "name"</a:t>
            </a:r>
            <a:r>
              <a:rPr lang="en-US" i="1" dirty="0"/>
              <a:t>: </a:t>
            </a:r>
            <a:r>
              <a:rPr lang="en-US" i="1" dirty="0">
                <a:effectLst/>
              </a:rPr>
              <a:t>"Basic"</a:t>
            </a:r>
            <a:r>
              <a:rPr lang="en-US" i="1" dirty="0"/>
              <a:t>, </a:t>
            </a:r>
          </a:p>
          <a:p>
            <a:r>
              <a:rPr lang="en-US" i="1" dirty="0">
                <a:effectLst/>
              </a:rPr>
              <a:t>        "tier"</a:t>
            </a:r>
            <a:r>
              <a:rPr lang="en-US" i="1" dirty="0"/>
              <a:t>: </a:t>
            </a:r>
            <a:r>
              <a:rPr lang="en-US" i="1" dirty="0">
                <a:effectLst/>
              </a:rPr>
              <a:t>"Basic"</a:t>
            </a:r>
            <a:r>
              <a:rPr lang="en-US" i="1" dirty="0"/>
              <a:t> </a:t>
            </a:r>
          </a:p>
          <a:p>
            <a:r>
              <a:rPr lang="en-US" i="1" dirty="0"/>
              <a:t>    }, </a:t>
            </a:r>
          </a:p>
          <a:p>
            <a:r>
              <a:rPr lang="en-US" i="1" dirty="0">
                <a:effectLst/>
              </a:rPr>
              <a:t>    "status"</a:t>
            </a:r>
            <a:r>
              <a:rPr lang="en-US" i="1" dirty="0"/>
              <a:t>: </a:t>
            </a:r>
            <a:r>
              <a:rPr lang="en-US" i="1" dirty="0">
                <a:effectLst/>
              </a:rPr>
              <a:t>null</a:t>
            </a:r>
            <a:r>
              <a:rPr lang="en-US" i="1" dirty="0"/>
              <a:t>, </a:t>
            </a:r>
          </a:p>
          <a:p>
            <a:r>
              <a:rPr lang="en-US" i="1" dirty="0">
                <a:effectLst/>
              </a:rPr>
              <a:t>    "</a:t>
            </a:r>
            <a:r>
              <a:rPr lang="en-US" i="1" dirty="0" err="1">
                <a:effectLst/>
              </a:rPr>
              <a:t>storageAccount</a:t>
            </a:r>
            <a:r>
              <a:rPr lang="en-US" i="1" dirty="0">
                <a:effectLst/>
              </a:rPr>
              <a:t>"</a:t>
            </a:r>
            <a:r>
              <a:rPr lang="en-US" i="1" dirty="0"/>
              <a:t>: </a:t>
            </a:r>
            <a:r>
              <a:rPr lang="en-US" i="1" dirty="0">
                <a:effectLst/>
              </a:rPr>
              <a:t>null</a:t>
            </a:r>
            <a:r>
              <a:rPr lang="en-US" i="1" dirty="0"/>
              <a:t>, </a:t>
            </a:r>
          </a:p>
          <a:p>
            <a:r>
              <a:rPr lang="en-US" i="1" dirty="0">
                <a:effectLst/>
              </a:rPr>
              <a:t>    "tags"</a:t>
            </a:r>
            <a:r>
              <a:rPr lang="en-US" i="1" dirty="0"/>
              <a:t>: {}, </a:t>
            </a:r>
          </a:p>
          <a:p>
            <a:r>
              <a:rPr lang="en-US" i="1" dirty="0">
                <a:effectLst/>
              </a:rPr>
              <a:t>    "type"</a:t>
            </a:r>
            <a:r>
              <a:rPr lang="en-US" i="1" dirty="0"/>
              <a:t>: </a:t>
            </a:r>
            <a:r>
              <a:rPr lang="en-US" i="1" dirty="0">
                <a:effectLst/>
              </a:rPr>
              <a:t>"</a:t>
            </a:r>
            <a:r>
              <a:rPr lang="en-US" i="1" dirty="0" err="1">
                <a:effectLst/>
              </a:rPr>
              <a:t>Microsoft.ContainerRegistry</a:t>
            </a:r>
            <a:r>
              <a:rPr lang="en-US" i="1" dirty="0">
                <a:effectLst/>
              </a:rPr>
              <a:t>/registries"</a:t>
            </a:r>
            <a:r>
              <a:rPr lang="en-US" i="1" dirty="0"/>
              <a:t> </a:t>
            </a:r>
          </a:p>
          <a:p>
            <a:r>
              <a:rPr lang="en-US" i="1" dirty="0"/>
              <a:t>}</a:t>
            </a:r>
            <a:endParaRPr lang="en-US" i="0" dirty="0"/>
          </a:p>
          <a:p>
            <a:endParaRPr lang="en-US" i="0" dirty="0"/>
          </a:p>
          <a:p>
            <a:r>
              <a:rPr lang="en-US" i="0" dirty="0"/>
              <a:t>Before pushing and pulling container images, you must log in to the ACR instance. To do so, use the </a:t>
            </a:r>
            <a:r>
              <a:rPr lang="en-US" b="1" i="0" dirty="0" err="1"/>
              <a:t>az</a:t>
            </a:r>
            <a:r>
              <a:rPr lang="en-US" b="1" i="0" dirty="0"/>
              <a:t> </a:t>
            </a:r>
            <a:r>
              <a:rPr lang="en-US" b="1" i="0" dirty="0" err="1"/>
              <a:t>acr</a:t>
            </a:r>
            <a:r>
              <a:rPr lang="en-US" b="1" i="0" dirty="0"/>
              <a:t> login </a:t>
            </a:r>
            <a:r>
              <a:rPr lang="en-US" i="0" dirty="0"/>
              <a:t>command. The command returns a Login Succeeded message after it is completed.</a:t>
            </a:r>
          </a:p>
          <a:p>
            <a:endParaRPr lang="en-US" i="0" dirty="0"/>
          </a:p>
          <a:p>
            <a:endParaRPr lang="en-US" i="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4072491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To push an image to an Azure Container registry, you must first have an image. If you don't yet have any local container images, you can pull an existing image from Docker Hub.</a:t>
            </a:r>
          </a:p>
          <a:p>
            <a:endParaRPr lang="en-US" i="0" dirty="0"/>
          </a:p>
          <a:p>
            <a:r>
              <a:rPr lang="en-US" i="0" dirty="0"/>
              <a:t>Before you can push an image to your registry, you must tag it with the fully qualified name of your ACR login server. </a:t>
            </a:r>
            <a:r>
              <a:rPr lang="en-US" sz="882" b="0" i="0" kern="1200" dirty="0">
                <a:solidFill>
                  <a:schemeClr val="tx1"/>
                </a:solidFill>
                <a:effectLst/>
                <a:latin typeface="Segoe UI Light" pitchFamily="34" charset="0"/>
                <a:ea typeface="+mn-ea"/>
                <a:cs typeface="+mn-cs"/>
              </a:rPr>
              <a:t>Tag the image using the docker tag command.</a:t>
            </a:r>
            <a:endParaRPr lang="en-US" i="0" dirty="0"/>
          </a:p>
          <a:p>
            <a:endParaRPr lang="en-US" i="0" dirty="0"/>
          </a:p>
          <a:p>
            <a:r>
              <a:rPr lang="en-US" i="0" dirty="0"/>
              <a:t>Use Docker push to push the image to the ACR instance.</a:t>
            </a:r>
          </a:p>
          <a:p>
            <a:endParaRPr lang="en-US" i="0" dirty="0"/>
          </a:p>
          <a:p>
            <a:endParaRPr lang="en-US" i="0" dirty="0"/>
          </a:p>
          <a:p>
            <a:endParaRPr lang="en-US" i="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2212983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err="1"/>
              <a:t>az</a:t>
            </a:r>
            <a:r>
              <a:rPr lang="en-US" b="1" dirty="0"/>
              <a:t> </a:t>
            </a:r>
            <a:r>
              <a:rPr lang="en-US" b="1" dirty="0" err="1"/>
              <a:t>acr</a:t>
            </a:r>
            <a:r>
              <a:rPr lang="en-US" b="1" dirty="0"/>
              <a:t> repository list</a:t>
            </a:r>
            <a:r>
              <a:rPr lang="en-US" b="0" dirty="0"/>
              <a:t> command to list all the repositories in the registry. The output should appear similar to the following:</a:t>
            </a:r>
          </a:p>
          <a:p>
            <a:endParaRPr lang="en-US" b="0" i="1" dirty="0"/>
          </a:p>
          <a:p>
            <a:r>
              <a:rPr lang="en-US" i="1" dirty="0"/>
              <a:t>Result </a:t>
            </a:r>
          </a:p>
          <a:p>
            <a:r>
              <a:rPr lang="en-US" i="1" dirty="0"/>
              <a:t>---------------- </a:t>
            </a:r>
          </a:p>
          <a:p>
            <a:r>
              <a:rPr lang="en-US" i="1" dirty="0" err="1"/>
              <a:t>aci-helloworld</a:t>
            </a:r>
            <a:endParaRPr lang="en-US" i="1" dirty="0"/>
          </a:p>
          <a:p>
            <a:endParaRPr lang="en-US" b="0" dirty="0"/>
          </a:p>
          <a:p>
            <a:r>
              <a:rPr lang="en-US" b="0" dirty="0"/>
              <a:t>Use the </a:t>
            </a:r>
            <a:r>
              <a:rPr lang="en-US" b="1" dirty="0" err="1"/>
              <a:t>az</a:t>
            </a:r>
            <a:r>
              <a:rPr lang="en-US" b="1" dirty="0"/>
              <a:t> </a:t>
            </a:r>
            <a:r>
              <a:rPr lang="en-US" b="1" dirty="0" err="1"/>
              <a:t>acr</a:t>
            </a:r>
            <a:r>
              <a:rPr lang="en-US" b="1" dirty="0"/>
              <a:t> repository show-tags </a:t>
            </a:r>
            <a:r>
              <a:rPr lang="en-US" b="0" dirty="0"/>
              <a:t>command to list all of the tags within the repository:</a:t>
            </a:r>
          </a:p>
          <a:p>
            <a:endParaRPr lang="en-US" b="0" dirty="0"/>
          </a:p>
          <a:p>
            <a:r>
              <a:rPr lang="en-US" i="1" dirty="0"/>
              <a:t>Result </a:t>
            </a:r>
          </a:p>
          <a:p>
            <a:r>
              <a:rPr lang="en-US" i="1" dirty="0"/>
              <a:t>-------- </a:t>
            </a:r>
          </a:p>
          <a:p>
            <a:r>
              <a:rPr lang="en-US" i="1" dirty="0"/>
              <a:t>v1</a:t>
            </a:r>
            <a:endParaRPr lang="en-US" b="0"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6144432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deploy a container instance from the registry you created, you must provide the registry credentials when you deploy it. </a:t>
            </a:r>
          </a:p>
          <a:p>
            <a:endParaRPr lang="en-US" dirty="0"/>
          </a:p>
          <a:p>
            <a:r>
              <a:rPr lang="en-US" dirty="0"/>
              <a:t>In production scenarios, you should use a service principal for container registry access, but in these examples, we will enable the admin user on your registry.</a:t>
            </a:r>
          </a:p>
          <a:p>
            <a:endParaRPr lang="en-US" dirty="0"/>
          </a:p>
          <a:p>
            <a:r>
              <a:rPr lang="en-US" dirty="0"/>
              <a:t>After admin is enabled, the username is the same as your registry name and you can retrieve the password by using the </a:t>
            </a:r>
            <a:r>
              <a:rPr lang="en-US" b="1" dirty="0" err="1"/>
              <a:t>az</a:t>
            </a:r>
            <a:r>
              <a:rPr lang="en-US" b="1" dirty="0"/>
              <a:t> </a:t>
            </a:r>
            <a:r>
              <a:rPr lang="en-US" b="1" dirty="0" err="1"/>
              <a:t>acr</a:t>
            </a:r>
            <a:r>
              <a:rPr lang="en-US" b="1" dirty="0"/>
              <a:t> credential show </a:t>
            </a:r>
            <a:r>
              <a:rPr lang="en-US" b="0" dirty="0"/>
              <a:t>command.</a:t>
            </a:r>
          </a:p>
          <a:p>
            <a:endParaRPr lang="en-US" b="0" dirty="0"/>
          </a:p>
          <a:p>
            <a:r>
              <a:rPr lang="en-US" b="0" dirty="0"/>
              <a:t>You can use the </a:t>
            </a:r>
            <a:r>
              <a:rPr lang="en-US" b="1" dirty="0" err="1"/>
              <a:t>az</a:t>
            </a:r>
            <a:r>
              <a:rPr lang="en-US" b="1" dirty="0"/>
              <a:t> container create </a:t>
            </a:r>
            <a:r>
              <a:rPr lang="en-US" b="0" dirty="0"/>
              <a:t>command to deploy your container image. In this example, we deploy a container with 1 CPU core and 1 GB of memory.</a:t>
            </a:r>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729732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Container Registry is a managed Docker container registry service used for storing private Docker container images. This guide details creating an Azure Container Registry instance by using the Azure CLI, pushing a container image into the registry, and finally, deploying the container from your registry into Azure Container Instances (ACI).</a:t>
            </a:r>
            <a:r>
              <a:rPr lang="en-US" sz="1200" i="1" kern="1200" dirty="0">
                <a:solidFill>
                  <a:schemeClr val="tx1"/>
                </a:solidFill>
                <a:effectLst/>
                <a:latin typeface="+mn-lt"/>
                <a:ea typeface="+mn-ea"/>
                <a:cs typeface="+mn-cs"/>
              </a:rPr>
              <a: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a:t>
            </a:r>
            <a:r>
              <a:rPr lang="en-US" sz="882" b="0" i="0" kern="1200" dirty="0" err="1">
                <a:solidFill>
                  <a:schemeClr val="tx1"/>
                </a:solidFill>
                <a:effectLst/>
                <a:latin typeface="Segoe UI Light" pitchFamily="34" charset="0"/>
                <a:ea typeface="+mn-ea"/>
                <a:cs typeface="+mn-cs"/>
              </a:rPr>
              <a:t>Dockerfile</a:t>
            </a:r>
            <a:r>
              <a:rPr lang="en-US" sz="882" b="0" i="0" kern="1200" dirty="0">
                <a:solidFill>
                  <a:schemeClr val="tx1"/>
                </a:solidFill>
                <a:effectLst/>
                <a:latin typeface="Segoe UI Light" pitchFamily="34" charset="0"/>
                <a:ea typeface="+mn-ea"/>
                <a:cs typeface="+mn-cs"/>
              </a:rPr>
              <a:t> for a Docker image</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build feature of the ACR service to build the Docker image and deploy it to ACR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149181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Kubernetes is a rapidly evolving platform that manages container-based applications and their associated networking and storage components. The focus is on the application workloads, not the underlying infrastructure components. Kubernetes provides a declarative approach to deployments, backed by a robust set of APIs for management operations.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build and run modern, portable, microservices-based applications that benefit from Kubernetes orchestrating and managing the availability of those application components. Kubernetes supports both stateless and stateful applications as teams progress through the adoption of microservices-based applications.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As an open platform, Kubernetes allows you to build your applications with your preferred programming language, OS, libraries, or messaging bus. Existing continuous integration and continuous delivery (CI/CD) tools can integrate with Kubernetes to schedule and deploy releases.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0400117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ACR Tasks</a:t>
            </a:r>
            <a:r>
              <a:rPr lang="en-US" sz="882" b="0" i="0" kern="1200" dirty="0">
                <a:solidFill>
                  <a:schemeClr val="tx1"/>
                </a:solidFill>
                <a:effectLst/>
                <a:latin typeface="Segoe UI Light" pitchFamily="34" charset="0"/>
                <a:ea typeface="+mn-ea"/>
                <a:cs typeface="+mn-cs"/>
              </a:rPr>
              <a:t> is a suite of features within Azure Container Registry that provides streamlined and efficient Docker container image builds in Azure.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3293383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Azure-based container builds are executed by using the </a:t>
            </a:r>
            <a:r>
              <a:rPr lang="en-US" b="1" dirty="0" err="1"/>
              <a:t>az</a:t>
            </a:r>
            <a:r>
              <a:rPr lang="en-US" b="1" dirty="0"/>
              <a:t> </a:t>
            </a:r>
            <a:r>
              <a:rPr lang="en-US" b="1" dirty="0" err="1"/>
              <a:t>acr</a:t>
            </a:r>
            <a:r>
              <a:rPr lang="en-US" b="1" dirty="0"/>
              <a:t> build </a:t>
            </a:r>
            <a:r>
              <a:rPr lang="en-US" b="0" dirty="0"/>
              <a:t>command.</a:t>
            </a:r>
            <a:endParaRPr lang="en-US" dirty="0"/>
          </a:p>
          <a:p>
            <a:endParaRPr lang="en-US" dirty="0"/>
          </a:p>
          <a:p>
            <a:r>
              <a:rPr lang="en-US" dirty="0"/>
              <a:t>The code from your local machine will be uploaded to the build server and then the </a:t>
            </a:r>
            <a:r>
              <a:rPr lang="en-US" dirty="0" err="1"/>
              <a:t>Dockerfile</a:t>
            </a:r>
            <a:r>
              <a:rPr lang="en-US" dirty="0"/>
              <a:t> will be used in the build process.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9435394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Azure Container Instances.</a:t>
            </a:r>
          </a:p>
          <a:p>
            <a:pPr marL="171450" indent="-171450">
              <a:buFontTx/>
              <a:buChar char="-"/>
            </a:pPr>
            <a:r>
              <a:rPr lang="en-US" baseline="0" dirty="0"/>
              <a:t>Create container for deployment to ACI.</a:t>
            </a:r>
          </a:p>
          <a:p>
            <a:pPr marL="171450" indent="-171450">
              <a:buFontTx/>
              <a:buChar char="-"/>
            </a:pPr>
            <a:r>
              <a:rPr lang="en-US" dirty="0"/>
              <a:t>Deploy a container to ACI.</a:t>
            </a:r>
          </a:p>
          <a:p>
            <a:pPr marL="171450" indent="-171450">
              <a:buFontTx/>
              <a:buChar char="-"/>
            </a:pPr>
            <a:r>
              <a:rPr lang="en-US" sz="882" b="0" i="0" kern="1200" dirty="0">
                <a:solidFill>
                  <a:schemeClr val="tx1"/>
                </a:solidFill>
                <a:effectLst/>
                <a:latin typeface="Segoe UI Light" pitchFamily="34" charset="0"/>
                <a:ea typeface="+mn-ea"/>
                <a:cs typeface="+mn-cs"/>
              </a:rPr>
              <a:t>Implement an application by using Virtual </a:t>
            </a:r>
            <a:r>
              <a:rPr lang="en-US" sz="882" b="0" i="0" kern="1200" dirty="0" err="1">
                <a:solidFill>
                  <a:schemeClr val="tx1"/>
                </a:solidFill>
                <a:effectLst/>
                <a:latin typeface="Segoe UI Light" pitchFamily="34" charset="0"/>
                <a:ea typeface="+mn-ea"/>
                <a:cs typeface="+mn-cs"/>
              </a:rPr>
              <a:t>Kublet</a:t>
            </a:r>
            <a:r>
              <a:rPr lang="en-US" sz="882" b="0" i="0" kern="1200" dirty="0">
                <a:solidFill>
                  <a:schemeClr val="tx1"/>
                </a:solidFill>
                <a:effectLst/>
                <a:latin typeface="Segoe UI Light" pitchFamily="34" charset="0"/>
                <a:ea typeface="+mn-ea"/>
                <a:cs typeface="+mn-cs"/>
              </a:rPr>
              <a:t>.</a:t>
            </a:r>
            <a:endParaRPr lang="en-US" dirty="0"/>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0826968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Containers are becoming the preferred way to package, deploy, and manage cloud applications. Azure Container Instances offers the fastest and simplest way to run a container in Azure, without having to manage any virtual machines and without having to adopt a higher-level service.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Container Instances is a good solution for any scenario that can operate in isolated containers, including simple applications, task automation, and build jobs. For scenarios where you need full container orchestration, including service discovery across multiple containers, automatic scaling, and coordinated application upgrades, we recommend Azure Kubernetes Service (AKS).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6216462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882" b="1" i="0" u="none" strike="noStrike" kern="1200" dirty="0">
                <a:solidFill>
                  <a:schemeClr val="tx1"/>
                </a:solidFill>
                <a:effectLst/>
                <a:latin typeface="Segoe UI Light" pitchFamily="34" charset="0"/>
                <a:ea typeface="+mn-ea"/>
                <a:cs typeface="+mn-cs"/>
              </a:rPr>
              <a:t>Fast startup times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Containers offer significant startup benefits over virtual machines. Azure Container Instances can start containers in Azure in seconds, without the need to provision and manage VMs.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Public IP connectivity and DNS name</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Azure Container Instances enables exposing your containers directly to the internet with an IP address and a fully qualified domain name (FQDN). When you create a container instance, you can specify a custom DNS name label so your application is reachable at customlabel.azureregion.azurecontainer.io.</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Hypervisor-level security</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Historically, containers have offered application dependency isolation and resource governance but have not been considered sufficiently hardened for hostile multi-tenant usage. Azure Container Instances guarantees your application is as isolated in a container as it would be in a VM.</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1" i="0" u="none" strike="noStrike" kern="1200" dirty="0">
                <a:solidFill>
                  <a:schemeClr val="tx1"/>
                </a:solidFill>
                <a:effectLst/>
                <a:latin typeface="Segoe UI Light" pitchFamily="34" charset="0"/>
                <a:ea typeface="+mn-ea"/>
                <a:cs typeface="+mn-cs"/>
              </a:rPr>
              <a:t>Custom sizes</a:t>
            </a:r>
            <a:endParaRPr lang="en-US" sz="882" b="0" i="0" u="none" strike="noStrike" kern="1200" dirty="0">
              <a:solidFill>
                <a:schemeClr val="tx1"/>
              </a:solidFill>
              <a:effectLst/>
              <a:latin typeface="Segoe UI Light" pitchFamily="34" charset="0"/>
              <a:ea typeface="+mn-ea"/>
              <a:cs typeface="+mn-cs"/>
            </a:endParaRPr>
          </a:p>
          <a:p>
            <a:pPr rtl="0" eaLnBrk="1" fontAlgn="t" latinLnBrk="0" hangingPunct="1"/>
            <a:r>
              <a:rPr lang="en-US" sz="882" b="0" i="0" u="none" strike="noStrike" kern="1200" dirty="0">
                <a:solidFill>
                  <a:schemeClr val="tx1"/>
                </a:solidFill>
                <a:effectLst/>
                <a:latin typeface="Segoe UI Light" pitchFamily="34" charset="0"/>
                <a:ea typeface="+mn-ea"/>
                <a:cs typeface="+mn-cs"/>
              </a:rPr>
              <a:t>As demand for resources increases, the nodes of an AKS cluster can be scaled out to match. If resource demand drops, nodes can be removed by scaling in the cluster. AKS scale operations can be completed using the Azure portal or the Azure CLI.</a:t>
            </a:r>
          </a:p>
          <a:p>
            <a:pPr rtl="0" eaLnBrk="1" fontAlgn="t" latinLnBrk="0" hangingPunct="1"/>
            <a:br>
              <a:rPr lang="en-US" sz="882" b="0" i="0" u="none" strike="noStrike" kern="1200" dirty="0">
                <a:solidFill>
                  <a:schemeClr val="tx1"/>
                </a:solidFill>
                <a:effectLst/>
                <a:latin typeface="Segoe UI Light" pitchFamily="34" charset="0"/>
                <a:ea typeface="+mn-ea"/>
                <a:cs typeface="+mn-cs"/>
              </a:rPr>
            </a:br>
            <a:r>
              <a:rPr lang="en-US" sz="882" b="0" i="0" u="none" strike="noStrike" kern="1200" dirty="0">
                <a:solidFill>
                  <a:schemeClr val="tx1"/>
                </a:solidFill>
                <a:effectLst/>
                <a:latin typeface="Segoe UI Light" pitchFamily="34" charset="0"/>
                <a:ea typeface="+mn-ea"/>
                <a:cs typeface="+mn-cs"/>
              </a:rPr>
              <a:t>For compute-intensive jobs such as machine learning, Azure Container Instances can schedule Linux containers to use NVIDIA Tesla GPU resources.</a:t>
            </a:r>
          </a:p>
          <a:p>
            <a:pPr rtl="0" eaLnBrk="1" fontAlgn="t" latinLnBrk="0" hangingPunct="1"/>
            <a:endParaRPr lang="en-US" sz="882" b="0" i="0" u="none" strike="noStrike" kern="1200" dirty="0">
              <a:solidFill>
                <a:schemeClr val="tx1"/>
              </a:solidFill>
              <a:effectLst/>
              <a:latin typeface="Segoe UI Light" pitchFamily="34" charset="0"/>
              <a:ea typeface="+mn-ea"/>
              <a:cs typeface="+mn-cs"/>
            </a:endParaRPr>
          </a:p>
          <a:p>
            <a:pPr marL="0" algn="l" rtl="0" eaLnBrk="1" fontAlgn="t" latinLnBrk="0" hangingPunct="1">
              <a:spcBef>
                <a:spcPts val="0"/>
              </a:spcBef>
              <a:spcAft>
                <a:spcPts val="0"/>
              </a:spcAft>
            </a:pPr>
            <a:r>
              <a:rPr lang="en-US" sz="900" b="1" i="0" u="none" strike="noStrike" kern="1200" dirty="0">
                <a:solidFill>
                  <a:srgbClr val="FFFFFF"/>
                </a:solidFill>
                <a:effectLst/>
                <a:latin typeface="Segoe UI" panose="020B0502040204020203" pitchFamily="34" charset="0"/>
              </a:rPr>
              <a:t>Persistent storage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FFFFFF"/>
                </a:solidFill>
                <a:effectLst/>
                <a:latin typeface="Segoe UI" panose="020B0502040204020203" pitchFamily="34" charset="0"/>
              </a:rPr>
              <a:t>To retrieve and persist state with Azure Container Instances, we offer direct mounting of Azure Files shares.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Linux and Windows containers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Azure Container Instances can schedule both Windows and Linux containers with the same API. Simply specify the OS type when you create your container groups. Some features are currently restricted to Linux containers. While we work to bring feature parity to Windows containers, you can find current platform differences in </a:t>
            </a:r>
            <a:r>
              <a:rPr lang="en-US" sz="900" b="0" i="0" u="none" strike="noStrike" kern="1200" dirty="0">
                <a:solidFill>
                  <a:srgbClr val="1A1A1A"/>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Quotas and region availability for Azure Container Instances</a:t>
            </a:r>
            <a:r>
              <a:rPr lang="en-US" sz="900" b="0" i="0" u="none" strike="noStrike" kern="1200" dirty="0">
                <a:solidFill>
                  <a:srgbClr val="1A1A1A"/>
                </a:solidFill>
                <a:effectLst/>
                <a:latin typeface="Segoe UI" panose="020B0502040204020203" pitchFamily="34" charset="0"/>
              </a:rPr>
              <a:t>.</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Azure Container Instances supports Windows images based on Long-Term Servicing Channel (LTSC) versions. Windows Semi-Annual Channel (SAC) releases like 1709 and 1803 are unsupported.</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Co-scheduled groups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Azure Container Instances supports scheduling of multi-container groups that share a host machine, local network, storage, and lifecycle. This enables you to combine your main application container with other supporting role containers, such as logging sidecars.</a:t>
            </a:r>
          </a:p>
          <a:p>
            <a:pPr marL="0" algn="l" rtl="0" eaLnBrk="1" fontAlgn="t" latinLnBrk="0" hangingPunct="1">
              <a:spcBef>
                <a:spcPts val="0"/>
              </a:spcBef>
              <a:spcAft>
                <a:spcPts val="0"/>
              </a:spcAft>
            </a:pP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900" b="1" i="0" u="none" strike="noStrike" kern="1200" dirty="0">
                <a:solidFill>
                  <a:srgbClr val="1A1A1A"/>
                </a:solidFill>
                <a:effectLst/>
                <a:latin typeface="Segoe UI" panose="020B0502040204020203" pitchFamily="34" charset="0"/>
              </a:rPr>
              <a:t>Virtual network deployment </a:t>
            </a:r>
          </a:p>
          <a:p>
            <a:pPr marL="0" algn="l" rtl="0" eaLnBrk="1" fontAlgn="t" latinLnBrk="0" hangingPunct="1">
              <a:spcBef>
                <a:spcPts val="0"/>
              </a:spcBef>
              <a:spcAft>
                <a:spcPts val="0"/>
              </a:spcAft>
            </a:pPr>
            <a:r>
              <a:rPr lang="en-US" sz="900" b="0" i="0" u="none" strike="noStrike" kern="1200" dirty="0">
                <a:solidFill>
                  <a:srgbClr val="1A1A1A"/>
                </a:solidFill>
                <a:effectLst/>
                <a:latin typeface="Segoe UI" panose="020B0502040204020203" pitchFamily="34" charset="0"/>
              </a:rPr>
              <a:t>Azure Container Instances enables deployment of container instances into an Azure virtual network. By deploying container instances into a subnet within your virtual network, they can communicate securely with other resources in the virtual network, including those that are on premises (through VPN gateway or ExpressRoute).</a:t>
            </a:r>
            <a:endParaRPr lang="en-US" sz="1800" b="0" i="0" u="none" strike="noStrike" dirty="0">
              <a:effectLst/>
              <a:latin typeface="Arial" panose="020B060402020202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910159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sample application in this tutorial is a simple web app built in Node.js. The application serves a static HTML page, and you can use Git to clone the sample application's repository:</a:t>
            </a:r>
          </a:p>
          <a:p>
            <a:endParaRPr lang="en-US" sz="882" b="0" i="0" kern="1200" dirty="0">
              <a:solidFill>
                <a:schemeClr val="tx1"/>
              </a:solidFill>
              <a:effectLst/>
              <a:latin typeface="Segoe UI Light" pitchFamily="34" charset="0"/>
              <a:ea typeface="+mn-ea"/>
              <a:cs typeface="+mn-cs"/>
            </a:endParaRPr>
          </a:p>
          <a:p>
            <a:r>
              <a:rPr lang="en-US" dirty="0"/>
              <a:t>git clone https://github.com/Azure-Samples/aci-helloworld.git</a:t>
            </a:r>
          </a:p>
          <a:p>
            <a:endParaRPr lang="en-US" dirty="0"/>
          </a:p>
          <a:p>
            <a:r>
              <a:rPr lang="en-US" dirty="0"/>
              <a:t>The </a:t>
            </a:r>
            <a:r>
              <a:rPr lang="en-US" dirty="0" err="1"/>
              <a:t>Dockerfile</a:t>
            </a:r>
            <a:r>
              <a:rPr lang="en-US" dirty="0"/>
              <a:t> for an application </a:t>
            </a:r>
            <a:r>
              <a:rPr lang="en-US" sz="882" b="0" i="0" kern="1200" dirty="0">
                <a:solidFill>
                  <a:schemeClr val="tx1"/>
                </a:solidFill>
                <a:effectLst/>
                <a:latin typeface="Segoe UI Light" pitchFamily="34" charset="0"/>
                <a:ea typeface="+mn-ea"/>
                <a:cs typeface="+mn-cs"/>
              </a:rPr>
              <a:t>shows how the container is built.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It starts from an official Node.js image based on Alpine Linux, a small distribution that is well suited for use with containers. It then copies the application files into the container, installs dependencies by using the Node Package Manager, and finally, starts the application.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2263742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to create the container image and tag it as </a:t>
            </a:r>
            <a:r>
              <a:rPr lang="en-US" sz="882" b="0" i="1" kern="1200" dirty="0" err="1">
                <a:solidFill>
                  <a:schemeClr val="tx1"/>
                </a:solidFill>
                <a:effectLst/>
                <a:latin typeface="Segoe UI Light" pitchFamily="34" charset="0"/>
                <a:ea typeface="+mn-ea"/>
                <a:cs typeface="+mn-cs"/>
              </a:rPr>
              <a:t>aci</a:t>
            </a:r>
            <a:r>
              <a:rPr lang="en-US" sz="882" b="0" i="1" kern="1200" dirty="0">
                <a:solidFill>
                  <a:schemeClr val="tx1"/>
                </a:solidFill>
                <a:effectLst/>
                <a:latin typeface="Segoe UI Light" pitchFamily="34" charset="0"/>
                <a:ea typeface="+mn-ea"/>
                <a:cs typeface="+mn-cs"/>
              </a:rPr>
              <a:t>-tutorial-app</a:t>
            </a:r>
            <a:r>
              <a:rPr lang="en-US" sz="882" b="0" i="0" kern="1200" dirty="0">
                <a:solidFill>
                  <a:schemeClr val="tx1"/>
                </a:solidFill>
                <a:effectLst/>
                <a:latin typeface="Segoe UI Light" pitchFamily="34" charset="0"/>
                <a:ea typeface="+mn-ea"/>
                <a:cs typeface="+mn-cs"/>
              </a:rPr>
              <a:t>.</a:t>
            </a:r>
          </a:p>
          <a:p>
            <a:br>
              <a:rPr lang="en-US" dirty="0"/>
            </a:br>
            <a:r>
              <a:rPr lang="en-US" sz="882" b="0" i="0" kern="1200" dirty="0">
                <a:solidFill>
                  <a:schemeClr val="tx1"/>
                </a:solidFill>
                <a:effectLst/>
                <a:latin typeface="Segoe UI Light" pitchFamily="34" charset="0"/>
                <a:ea typeface="+mn-ea"/>
                <a:cs typeface="+mn-cs"/>
              </a:rPr>
              <a:t>Output from the </a:t>
            </a:r>
            <a:r>
              <a:rPr lang="en-US" sz="882" b="1" i="0" kern="1200" dirty="0">
                <a:solidFill>
                  <a:schemeClr val="tx1"/>
                </a:solidFill>
                <a:effectLst/>
                <a:latin typeface="Segoe UI Light" pitchFamily="34" charset="0"/>
                <a:ea typeface="+mn-ea"/>
                <a:cs typeface="+mn-cs"/>
              </a:rPr>
              <a:t>docker build </a:t>
            </a:r>
            <a:r>
              <a:rPr lang="en-US" sz="882" b="0" i="0" kern="1200" dirty="0">
                <a:solidFill>
                  <a:schemeClr val="tx1"/>
                </a:solidFill>
                <a:effectLst/>
                <a:latin typeface="Segoe UI Light" pitchFamily="34" charset="0"/>
                <a:ea typeface="+mn-ea"/>
                <a:cs typeface="+mn-cs"/>
              </a:rPr>
              <a:t>command is similar to the following (truncated for readability):</a:t>
            </a:r>
          </a:p>
          <a:p>
            <a:endParaRPr lang="en-US" sz="882" b="0" i="0" kern="1200" dirty="0">
              <a:solidFill>
                <a:schemeClr val="tx1"/>
              </a:solidFill>
              <a:effectLst/>
              <a:latin typeface="Segoe UI Light" pitchFamily="34" charset="0"/>
              <a:ea typeface="+mn-ea"/>
              <a:cs typeface="+mn-cs"/>
            </a:endParaRPr>
          </a:p>
          <a:p>
            <a:r>
              <a:rPr lang="en-US" i="1" dirty="0"/>
              <a:t>$ docker build ./</a:t>
            </a:r>
            <a:r>
              <a:rPr lang="en-US" i="1" dirty="0" err="1"/>
              <a:t>aci-helloworld</a:t>
            </a:r>
            <a:r>
              <a:rPr lang="en-US" i="1" dirty="0"/>
              <a:t> -t </a:t>
            </a:r>
            <a:r>
              <a:rPr lang="en-US" i="1" dirty="0" err="1"/>
              <a:t>aci</a:t>
            </a:r>
            <a:r>
              <a:rPr lang="en-US" i="1" dirty="0"/>
              <a:t>-tutorial-app </a:t>
            </a:r>
          </a:p>
          <a:p>
            <a:r>
              <a:rPr lang="en-US" i="1" dirty="0"/>
              <a:t>Sending build context to Docker daemon 119.3kB </a:t>
            </a:r>
          </a:p>
          <a:p>
            <a:r>
              <a:rPr lang="en-US" i="1" dirty="0"/>
              <a:t>Step 1/6 : FROM node:8.9.3-alpine </a:t>
            </a:r>
          </a:p>
          <a:p>
            <a:r>
              <a:rPr lang="en-US" i="1" dirty="0"/>
              <a:t>8.9.3-alpine: Pulling from library/node </a:t>
            </a:r>
          </a:p>
          <a:p>
            <a:r>
              <a:rPr lang="en-US" i="1" dirty="0"/>
              <a:t>88286f41530e: Pull complete </a:t>
            </a:r>
          </a:p>
          <a:p>
            <a:r>
              <a:rPr lang="en-US" i="1" dirty="0"/>
              <a:t>84f3a4bf8410: Pull complete </a:t>
            </a:r>
          </a:p>
          <a:p>
            <a:r>
              <a:rPr lang="en-US" i="1" dirty="0"/>
              <a:t>d0d9b2214720: Pull complete </a:t>
            </a:r>
          </a:p>
          <a:p>
            <a:r>
              <a:rPr lang="en-US" i="1" dirty="0"/>
              <a:t>Digest: sha256:c73277ccc763752b42bb2400d1aaecb4e3d32e3a9dbedd0e49885c71bea07354 </a:t>
            </a:r>
          </a:p>
          <a:p>
            <a:r>
              <a:rPr lang="en-US" i="1" dirty="0"/>
              <a:t>Status: Downloaded newer image for node:8.9.3-alpine </a:t>
            </a:r>
          </a:p>
          <a:p>
            <a:r>
              <a:rPr lang="en-US" i="1" dirty="0"/>
              <a:t>---&gt; 90f5ee24bee2 </a:t>
            </a:r>
          </a:p>
          <a:p>
            <a:r>
              <a:rPr lang="en-US" i="1" dirty="0"/>
              <a:t>... </a:t>
            </a:r>
          </a:p>
          <a:p>
            <a:r>
              <a:rPr lang="en-US" i="1" dirty="0"/>
              <a:t>Step 6/6 : CMD node /</a:t>
            </a:r>
            <a:r>
              <a:rPr lang="en-US" i="1" dirty="0" err="1"/>
              <a:t>usr</a:t>
            </a:r>
            <a:r>
              <a:rPr lang="en-US" i="1" dirty="0"/>
              <a:t>/</a:t>
            </a:r>
            <a:r>
              <a:rPr lang="en-US" i="1" dirty="0" err="1"/>
              <a:t>src</a:t>
            </a:r>
            <a:r>
              <a:rPr lang="en-US" i="1" dirty="0"/>
              <a:t>/app/index.js </a:t>
            </a:r>
          </a:p>
          <a:p>
            <a:r>
              <a:rPr lang="en-US" i="1" dirty="0"/>
              <a:t>---&gt; Running in f4a1ea099eec </a:t>
            </a:r>
          </a:p>
          <a:p>
            <a:r>
              <a:rPr lang="en-US" i="1" dirty="0"/>
              <a:t>---&gt; 6edad76d09e9 </a:t>
            </a:r>
          </a:p>
          <a:p>
            <a:r>
              <a:rPr lang="en-US" i="1" dirty="0"/>
              <a:t>Removing intermediate container f4a1ea099eec </a:t>
            </a:r>
          </a:p>
          <a:p>
            <a:r>
              <a:rPr lang="en-US" i="1" dirty="0"/>
              <a:t>Successfully built 6edad76d09e9 </a:t>
            </a:r>
          </a:p>
          <a:p>
            <a:r>
              <a:rPr lang="en-US" i="1" dirty="0"/>
              <a:t>Successfully tagged </a:t>
            </a:r>
            <a:r>
              <a:rPr lang="en-US" i="1" dirty="0" err="1"/>
              <a:t>aci-tutorial-app:latest</a:t>
            </a:r>
            <a:endParaRPr lang="en-US" i="1" dirty="0"/>
          </a:p>
          <a:p>
            <a:endParaRPr lang="en-US" dirty="0"/>
          </a:p>
          <a:p>
            <a:r>
              <a:rPr lang="en-US" dirty="0"/>
              <a:t>Use the docker images command to examine the built image. </a:t>
            </a:r>
            <a:r>
              <a:rPr lang="en-US" sz="882" b="0" i="0" kern="1200" dirty="0">
                <a:solidFill>
                  <a:schemeClr val="tx1"/>
                </a:solidFill>
                <a:effectLst/>
                <a:latin typeface="Segoe UI Light" pitchFamily="34" charset="0"/>
                <a:ea typeface="+mn-ea"/>
                <a:cs typeface="+mn-cs"/>
              </a:rPr>
              <a:t>Your newly built image should appear in the list:</a:t>
            </a:r>
          </a:p>
          <a:p>
            <a:endParaRPr lang="en-US" sz="882" b="0" i="0" kern="1200" dirty="0">
              <a:solidFill>
                <a:schemeClr val="tx1"/>
              </a:solidFill>
              <a:effectLst/>
              <a:latin typeface="Segoe UI Light" pitchFamily="34" charset="0"/>
              <a:ea typeface="+mn-ea"/>
              <a:cs typeface="+mn-cs"/>
            </a:endParaRPr>
          </a:p>
          <a:p>
            <a:r>
              <a:rPr lang="en-US" i="1" dirty="0"/>
              <a:t>$ docker images </a:t>
            </a:r>
          </a:p>
          <a:p>
            <a:r>
              <a:rPr lang="en-US" i="1" dirty="0"/>
              <a:t>REPOSITORY TAG IMAGE ID CREATED SIZE </a:t>
            </a:r>
          </a:p>
          <a:p>
            <a:r>
              <a:rPr lang="en-US" i="1" dirty="0" err="1"/>
              <a:t>aci</a:t>
            </a:r>
            <a:r>
              <a:rPr lang="en-US" i="1" dirty="0"/>
              <a:t>-tutorial-app latest 5c745774dfa9 39 seconds ago 68.1 MB</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11997691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Before you deploy the container to Azure Container Instances, use </a:t>
            </a:r>
            <a:r>
              <a:rPr lang="en-US" sz="882" b="1" i="0" kern="1200" dirty="0">
                <a:solidFill>
                  <a:schemeClr val="tx1"/>
                </a:solidFill>
                <a:effectLst/>
                <a:latin typeface="Segoe UI Light" pitchFamily="34" charset="0"/>
                <a:ea typeface="+mn-ea"/>
                <a:cs typeface="+mn-cs"/>
              </a:rPr>
              <a:t>docker run</a:t>
            </a:r>
            <a:r>
              <a:rPr lang="en-US" sz="882" b="0" i="0" kern="1200" dirty="0">
                <a:solidFill>
                  <a:schemeClr val="tx1"/>
                </a:solidFill>
                <a:effectLst/>
                <a:latin typeface="Segoe UI Light" pitchFamily="34" charset="0"/>
                <a:ea typeface="+mn-ea"/>
                <a:cs typeface="+mn-cs"/>
              </a:rPr>
              <a:t> to run it locally and confirm that it works. The </a:t>
            </a:r>
            <a:r>
              <a:rPr lang="en-US" sz="882" b="1" i="0" kern="1200" dirty="0">
                <a:solidFill>
                  <a:schemeClr val="tx1"/>
                </a:solidFill>
                <a:effectLst/>
                <a:latin typeface="Segoe UI Light" pitchFamily="34" charset="0"/>
                <a:ea typeface="+mn-ea"/>
                <a:cs typeface="+mn-cs"/>
              </a:rPr>
              <a:t>-d</a:t>
            </a:r>
            <a:r>
              <a:rPr lang="en-US" sz="882" b="0" i="0" kern="1200" dirty="0">
                <a:solidFill>
                  <a:schemeClr val="tx1"/>
                </a:solidFill>
                <a:effectLst/>
                <a:latin typeface="Segoe UI Light" pitchFamily="34" charset="0"/>
                <a:ea typeface="+mn-ea"/>
                <a:cs typeface="+mn-cs"/>
              </a:rPr>
              <a:t> switch lets the container run in the background, while</a:t>
            </a:r>
            <a:r>
              <a:rPr lang="en-US" sz="882" b="1" i="0" kern="1200" dirty="0">
                <a:solidFill>
                  <a:schemeClr val="tx1"/>
                </a:solidFill>
                <a:effectLst/>
                <a:latin typeface="Segoe UI Light" pitchFamily="34" charset="0"/>
                <a:ea typeface="+mn-ea"/>
                <a:cs typeface="+mn-cs"/>
              </a:rPr>
              <a:t> -p</a:t>
            </a:r>
            <a:r>
              <a:rPr lang="en-US" sz="882" b="0" i="0" kern="1200" dirty="0">
                <a:solidFill>
                  <a:schemeClr val="tx1"/>
                </a:solidFill>
                <a:effectLst/>
                <a:latin typeface="Segoe UI Light" pitchFamily="34" charset="0"/>
                <a:ea typeface="+mn-ea"/>
                <a:cs typeface="+mn-cs"/>
              </a:rPr>
              <a:t> allows you to map an arbitrary port on your computer to port 80 in the container.</a:t>
            </a:r>
          </a:p>
          <a:p>
            <a:br>
              <a:rPr lang="en-US" dirty="0"/>
            </a:br>
            <a:r>
              <a:rPr lang="en-US" dirty="0"/>
              <a:t>Output from the </a:t>
            </a:r>
            <a:r>
              <a:rPr lang="en-US" b="1" dirty="0"/>
              <a:t>docker run </a:t>
            </a:r>
            <a:r>
              <a:rPr lang="en-US" dirty="0"/>
              <a:t>command displays the running container's ID if the command was successful:</a:t>
            </a:r>
          </a:p>
          <a:p>
            <a:endParaRPr lang="en-US" i="1" dirty="0"/>
          </a:p>
          <a:p>
            <a:r>
              <a:rPr lang="en-US" i="1" dirty="0"/>
              <a:t>$ docker run -d -p 8080:80 </a:t>
            </a:r>
            <a:r>
              <a:rPr lang="en-US" i="1" dirty="0" err="1"/>
              <a:t>aci</a:t>
            </a:r>
            <a:r>
              <a:rPr lang="en-US" i="1" dirty="0"/>
              <a:t>-tutorial-app</a:t>
            </a:r>
          </a:p>
          <a:p>
            <a:r>
              <a:rPr lang="en-US" i="1" dirty="0"/>
              <a:t>a2e3e4435db58ab0c664ce521854c2e1a1bda88c9cf2fcff46aedf48df86cccf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36203092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Azure Container Instances enables deployment of Docker containers onto Azure infrastructure without provisioning any virtual machines or adopting a higher-level service. In this tutorial, you package a small Node.js web application into a container image that can be run by using Azure Container Instances.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Package an existing application into a Docker container image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3413265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When you deploy an image that's hosted in a private container registry, you must supply the registry's credentials.</a:t>
            </a:r>
          </a:p>
          <a:p>
            <a:endParaRPr lang="en-US" sz="882" b="0" i="0" kern="1200" dirty="0">
              <a:solidFill>
                <a:schemeClr val="tx1"/>
              </a:solidFill>
              <a:effectLst/>
              <a:latin typeface="Segoe UI Light" pitchFamily="34" charset="0"/>
              <a:ea typeface="+mn-ea"/>
              <a:cs typeface="+mn-cs"/>
            </a:endParaRP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First, get the full name of the container registry login server (replace &lt;</a:t>
            </a:r>
            <a:r>
              <a:rPr lang="en-US" sz="882" b="0" i="0" kern="1200" dirty="0" err="1">
                <a:solidFill>
                  <a:schemeClr val="tx1"/>
                </a:solidFill>
                <a:effectLst/>
                <a:latin typeface="Segoe UI Light" pitchFamily="34" charset="0"/>
                <a:ea typeface="+mn-ea"/>
                <a:cs typeface="+mn-cs"/>
              </a:rPr>
              <a:t>acrName</a:t>
            </a:r>
            <a:r>
              <a:rPr lang="en-US" sz="882" b="0" i="0" kern="1200" dirty="0">
                <a:solidFill>
                  <a:schemeClr val="tx1"/>
                </a:solidFill>
                <a:effectLst/>
                <a:latin typeface="Segoe UI Light" pitchFamily="34" charset="0"/>
                <a:ea typeface="+mn-ea"/>
                <a:cs typeface="+mn-cs"/>
              </a:rPr>
              <a:t>&gt; with the name of your registry).</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Next, get the container registry password.</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Now, use the </a:t>
            </a:r>
            <a:r>
              <a:rPr lang="en-US" sz="882" b="1" i="0" kern="1200" dirty="0" err="1">
                <a:solidFill>
                  <a:schemeClr val="tx1"/>
                </a:solidFill>
                <a:effectLst/>
                <a:latin typeface="Segoe UI Light" pitchFamily="34" charset="0"/>
                <a:ea typeface="+mn-ea"/>
                <a:cs typeface="+mn-cs"/>
              </a:rPr>
              <a:t>az</a:t>
            </a:r>
            <a:r>
              <a:rPr lang="en-US" sz="882" b="1" i="0" kern="1200" dirty="0">
                <a:solidFill>
                  <a:schemeClr val="tx1"/>
                </a:solidFill>
                <a:effectLst/>
                <a:latin typeface="Segoe UI Light" pitchFamily="34" charset="0"/>
                <a:ea typeface="+mn-ea"/>
                <a:cs typeface="+mn-cs"/>
              </a:rPr>
              <a:t> container create </a:t>
            </a:r>
            <a:r>
              <a:rPr lang="en-US" sz="882" b="0" i="0" kern="1200" dirty="0">
                <a:solidFill>
                  <a:schemeClr val="tx1"/>
                </a:solidFill>
                <a:effectLst/>
                <a:latin typeface="Segoe UI Light" pitchFamily="34" charset="0"/>
                <a:ea typeface="+mn-ea"/>
                <a:cs typeface="+mn-cs"/>
              </a:rPr>
              <a:t>command to deploy the container. Replace &lt;</a:t>
            </a:r>
            <a:r>
              <a:rPr lang="en-US" sz="882" b="0" i="0" kern="1200" dirty="0" err="1">
                <a:solidFill>
                  <a:schemeClr val="tx1"/>
                </a:solidFill>
                <a:effectLst/>
                <a:latin typeface="Segoe UI Light" pitchFamily="34" charset="0"/>
                <a:ea typeface="+mn-ea"/>
                <a:cs typeface="+mn-cs"/>
              </a:rPr>
              <a:t>acrLoginServer</a:t>
            </a:r>
            <a:r>
              <a:rPr lang="en-US" sz="882" b="0" i="0" kern="1200" dirty="0">
                <a:solidFill>
                  <a:schemeClr val="tx1"/>
                </a:solidFill>
                <a:effectLst/>
                <a:latin typeface="Segoe UI Light" pitchFamily="34" charset="0"/>
                <a:ea typeface="+mn-ea"/>
                <a:cs typeface="+mn-cs"/>
              </a:rPr>
              <a:t>&gt; and &lt;</a:t>
            </a:r>
            <a:r>
              <a:rPr lang="en-US" sz="882" b="0" i="0" kern="1200" dirty="0" err="1">
                <a:solidFill>
                  <a:schemeClr val="tx1"/>
                </a:solidFill>
                <a:effectLst/>
                <a:latin typeface="Segoe UI Light" pitchFamily="34" charset="0"/>
                <a:ea typeface="+mn-ea"/>
                <a:cs typeface="+mn-cs"/>
              </a:rPr>
              <a:t>acrPassword</a:t>
            </a:r>
            <a:r>
              <a:rPr lang="en-US" sz="882" b="0" i="0" kern="1200" dirty="0">
                <a:solidFill>
                  <a:schemeClr val="tx1"/>
                </a:solidFill>
                <a:effectLst/>
                <a:latin typeface="Segoe UI Light" pitchFamily="34" charset="0"/>
                <a:ea typeface="+mn-ea"/>
                <a:cs typeface="+mn-cs"/>
              </a:rPr>
              <a:t>&gt; with the values that you obtained from the previous two commands. Replace &lt;</a:t>
            </a:r>
            <a:r>
              <a:rPr lang="en-US" sz="882" b="0" i="0" kern="1200" dirty="0" err="1">
                <a:solidFill>
                  <a:schemeClr val="tx1"/>
                </a:solidFill>
                <a:effectLst/>
                <a:latin typeface="Segoe UI Light" pitchFamily="34" charset="0"/>
                <a:ea typeface="+mn-ea"/>
                <a:cs typeface="+mn-cs"/>
              </a:rPr>
              <a:t>acrName</a:t>
            </a:r>
            <a:r>
              <a:rPr lang="en-US" sz="882" b="0" i="0" kern="1200" dirty="0">
                <a:solidFill>
                  <a:schemeClr val="tx1"/>
                </a:solidFill>
                <a:effectLst/>
                <a:latin typeface="Segoe UI Light" pitchFamily="34" charset="0"/>
                <a:ea typeface="+mn-ea"/>
                <a:cs typeface="+mn-cs"/>
              </a:rPr>
              <a:t>&gt; with the name of your container registry and &lt;</a:t>
            </a:r>
            <a:r>
              <a:rPr lang="en-US" sz="882" b="0" i="0" kern="1200" dirty="0" err="1">
                <a:solidFill>
                  <a:schemeClr val="tx1"/>
                </a:solidFill>
                <a:effectLst/>
                <a:latin typeface="Segoe UI Light" pitchFamily="34" charset="0"/>
                <a:ea typeface="+mn-ea"/>
                <a:cs typeface="+mn-cs"/>
              </a:rPr>
              <a:t>aciDnsLabel</a:t>
            </a:r>
            <a:r>
              <a:rPr lang="en-US" sz="882" b="0" i="0" kern="1200" dirty="0">
                <a:solidFill>
                  <a:schemeClr val="tx1"/>
                </a:solidFill>
                <a:effectLst/>
                <a:latin typeface="Segoe UI Light" pitchFamily="34" charset="0"/>
                <a:ea typeface="+mn-ea"/>
                <a:cs typeface="+mn-cs"/>
              </a:rPr>
              <a:t>&gt; with desired DNS name.</a:t>
            </a:r>
          </a:p>
          <a:p>
            <a:br>
              <a:rPr lang="en-US" dirty="0"/>
            </a:br>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49</a:t>
            </a:fld>
            <a:endParaRPr lang="en-US"/>
          </a:p>
        </p:txBody>
      </p:sp>
    </p:spTree>
    <p:extLst>
      <p:ext uri="{BB962C8B-B14F-4D97-AF65-F5344CB8AC3E}">
        <p14:creationId xmlns:p14="http://schemas.microsoft.com/office/powerpoint/2010/main" val="266064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Kubernetes cluster is divided into two components: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Cluster master</a:t>
            </a:r>
            <a:r>
              <a:rPr lang="en-US" sz="882" b="0" i="0" kern="1200" dirty="0">
                <a:solidFill>
                  <a:schemeClr val="tx1"/>
                </a:solidFill>
                <a:effectLst/>
                <a:latin typeface="Segoe UI Light" pitchFamily="34" charset="0"/>
                <a:ea typeface="+mn-ea"/>
                <a:cs typeface="+mn-cs"/>
              </a:rPr>
              <a:t> nodes provide the core Kubernetes services and orchestration of application workloads.</a:t>
            </a:r>
          </a:p>
          <a:p>
            <a:pPr marL="171450" indent="-171450">
              <a:buFont typeface="Arial" panose="020B0604020202020204" pitchFamily="34" charset="0"/>
              <a:buChar char="•"/>
            </a:pPr>
            <a:r>
              <a:rPr lang="en-US" sz="882" b="0" i="1" kern="1200" dirty="0">
                <a:solidFill>
                  <a:schemeClr val="tx1"/>
                </a:solidFill>
                <a:effectLst/>
                <a:latin typeface="Segoe UI Light" pitchFamily="34" charset="0"/>
                <a:ea typeface="+mn-ea"/>
                <a:cs typeface="+mn-cs"/>
              </a:rPr>
              <a:t>Nodes</a:t>
            </a:r>
            <a:r>
              <a:rPr lang="en-US" sz="882" b="0" i="0" kern="1200" dirty="0">
                <a:solidFill>
                  <a:schemeClr val="tx1"/>
                </a:solidFill>
                <a:effectLst/>
                <a:latin typeface="Segoe UI Light" pitchFamily="34" charset="0"/>
                <a:ea typeface="+mn-ea"/>
                <a:cs typeface="+mn-cs"/>
              </a:rPr>
              <a:t> run your application workloads.</a:t>
            </a:r>
          </a:p>
          <a:p>
            <a:pPr marL="171450" indent="-171450">
              <a:buFont typeface="Arial" panose="020B0604020202020204" pitchFamily="34" charset="0"/>
              <a:buChar char="•"/>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Cluster master</a:t>
            </a:r>
          </a:p>
          <a:p>
            <a:r>
              <a:rPr lang="en-US" sz="882" b="0" i="0" kern="1200" dirty="0">
                <a:solidFill>
                  <a:schemeClr val="tx1"/>
                </a:solidFill>
                <a:effectLst/>
                <a:latin typeface="Segoe UI Light" pitchFamily="34" charset="0"/>
                <a:ea typeface="+mn-ea"/>
                <a:cs typeface="+mn-cs"/>
              </a:rPr>
              <a:t>When you create an AKS cluster, a cluster master is automatically created and configured. This cluster master is provided as a managed Azure resource abstracted from the user. There is no cost for the cluster master, only the nodes that are part of the AKS cluster. </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Nodes and node pools</a:t>
            </a:r>
          </a:p>
          <a:p>
            <a:r>
              <a:rPr lang="en-US" sz="882" b="0" i="0" kern="1200" dirty="0">
                <a:solidFill>
                  <a:schemeClr val="tx1"/>
                </a:solidFill>
                <a:effectLst/>
                <a:latin typeface="Segoe UI Light" pitchFamily="34" charset="0"/>
                <a:ea typeface="+mn-ea"/>
                <a:cs typeface="+mn-cs"/>
              </a:rPr>
              <a:t>To run your applications and supporting services, you need a Kubernetes node. An AKS cluster has one or more nodes, which is an Azure virtual machine (VM) that runs the Kubernetes node components and container runtime.</a:t>
            </a: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5974342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container log output:</a:t>
            </a:r>
          </a:p>
          <a:p>
            <a:endParaRPr lang="en-US" dirty="0"/>
          </a:p>
          <a:p>
            <a:r>
              <a:rPr lang="en-US" i="1" dirty="0"/>
              <a:t>$ </a:t>
            </a:r>
            <a:r>
              <a:rPr lang="en-US" i="1" dirty="0" err="1"/>
              <a:t>az</a:t>
            </a:r>
            <a:r>
              <a:rPr lang="en-US" i="1" dirty="0"/>
              <a:t> container logs --resource-group </a:t>
            </a:r>
            <a:r>
              <a:rPr lang="en-US" i="1" dirty="0" err="1"/>
              <a:t>myResourceGroup</a:t>
            </a:r>
            <a:r>
              <a:rPr lang="en-US" i="1" dirty="0"/>
              <a:t> --name </a:t>
            </a:r>
            <a:r>
              <a:rPr lang="en-US" i="1" dirty="0" err="1"/>
              <a:t>aci</a:t>
            </a:r>
            <a:r>
              <a:rPr lang="en-US" i="1" dirty="0"/>
              <a:t>-tutorial-app</a:t>
            </a:r>
          </a:p>
          <a:p>
            <a:r>
              <a:rPr lang="en-US" i="1" dirty="0"/>
              <a:t>listening on port 80</a:t>
            </a:r>
          </a:p>
          <a:p>
            <a:r>
              <a:rPr lang="en-US" i="1" dirty="0"/>
              <a:t>::ffff:10.240.0.4 - - [21/Jul/2017:06:00:02 +0000] "GET / HTTP/1.1" 200 1663 "-" "Mozilla/5.0 (Macintosh; Intel Mac OS X 10_12_5) </a:t>
            </a:r>
            <a:r>
              <a:rPr lang="en-US" i="1" dirty="0" err="1"/>
              <a:t>AppleWebKit</a:t>
            </a:r>
            <a:r>
              <a:rPr lang="en-US" i="1" dirty="0"/>
              <a:t>/537.36 (KHTML, like Gecko) Chrome/59.0.3071.115 Safari/537.36"</a:t>
            </a:r>
          </a:p>
          <a:p>
            <a:r>
              <a:rPr lang="en-US" i="1" dirty="0"/>
              <a:t>::ffff:10.240.0.4 - - [21/Jul/2017:06:00:02 +0000] "GET /favicon.ico HTTP/1.1" 404 150 "http://aci-demo.eastus.azurecontainer.io/" "Mozilla/5.0 (Macintosh; Intel Mac OS X 10_12_5) </a:t>
            </a:r>
            <a:r>
              <a:rPr lang="en-US" i="1" dirty="0" err="1"/>
              <a:t>AppleWebKit</a:t>
            </a:r>
            <a:r>
              <a:rPr lang="en-US" i="1" dirty="0"/>
              <a:t>/537.36 (KHTML, like Gecko) Chrome/59.0.3071.115 Safari/537.36"</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50</a:t>
            </a:fld>
            <a:endParaRPr lang="en-US"/>
          </a:p>
        </p:txBody>
      </p:sp>
    </p:spTree>
    <p:extLst>
      <p:ext uri="{BB962C8B-B14F-4D97-AF65-F5344CB8AC3E}">
        <p14:creationId xmlns:p14="http://schemas.microsoft.com/office/powerpoint/2010/main" val="554866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In the last demo, a container image was created and pushed to the Azure Container Registry. Now, you will deploy the container to Azure Container Instances.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Deploy a container image to ACI using the Portal</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Use the Azure CLI to deploy a container instance using an image in ACR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51</a:t>
            </a:fld>
            <a:endParaRPr lang="en-US"/>
          </a:p>
        </p:txBody>
      </p:sp>
    </p:spTree>
    <p:extLst>
      <p:ext uri="{BB962C8B-B14F-4D97-AF65-F5344CB8AC3E}">
        <p14:creationId xmlns:p14="http://schemas.microsoft.com/office/powerpoint/2010/main" val="24335676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using the Virtual </a:t>
            </a:r>
            <a:r>
              <a:rPr lang="en-US" dirty="0" err="1"/>
              <a:t>Kubelet</a:t>
            </a:r>
            <a:r>
              <a:rPr lang="en-US" dirty="0"/>
              <a:t> provider for Azure Container Instances, both Linux and Windows containers can be scheduled on a container instance as if it is a standard Kubernetes node. This configuration allows you to take advantage of both the capabilities of Kubernetes and the management value and cost benefit of container instances.</a:t>
            </a:r>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52</a:t>
            </a:fld>
            <a:endParaRPr lang="en-US"/>
          </a:p>
        </p:txBody>
      </p:sp>
    </p:spTree>
    <p:extLst>
      <p:ext uri="{BB962C8B-B14F-4D97-AF65-F5344CB8AC3E}">
        <p14:creationId xmlns:p14="http://schemas.microsoft.com/office/powerpoint/2010/main" val="7445641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b="1" dirty="0" err="1"/>
              <a:t>az</a:t>
            </a:r>
            <a:r>
              <a:rPr lang="en-US" b="1" dirty="0"/>
              <a:t> </a:t>
            </a:r>
            <a:r>
              <a:rPr lang="en-US" b="1" dirty="0" err="1"/>
              <a:t>aks</a:t>
            </a:r>
            <a:r>
              <a:rPr lang="en-US" b="1" dirty="0"/>
              <a:t> install-connector</a:t>
            </a:r>
            <a:r>
              <a:rPr lang="en-US" dirty="0"/>
              <a:t> command to install Virtual </a:t>
            </a:r>
            <a:r>
              <a:rPr lang="en-US" dirty="0" err="1"/>
              <a:t>Kubelet</a:t>
            </a:r>
            <a:r>
              <a:rPr lang="en-US" dirty="0"/>
              <a:t>. The example deploys both the Linux and Windows connector.</a:t>
            </a:r>
          </a:p>
          <a:p>
            <a:endParaRPr lang="en-US" dirty="0"/>
          </a:p>
          <a:p>
            <a:endParaRPr lang="en-US" dirty="0"/>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53</a:t>
            </a:fld>
            <a:endParaRPr lang="en-US"/>
          </a:p>
        </p:txBody>
      </p:sp>
    </p:spTree>
    <p:extLst>
      <p:ext uri="{BB962C8B-B14F-4D97-AF65-F5344CB8AC3E}">
        <p14:creationId xmlns:p14="http://schemas.microsoft.com/office/powerpoint/2010/main" val="15560165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This file is a </a:t>
            </a:r>
            <a:r>
              <a:rPr lang="en-US" sz="882" b="0" i="0" kern="1200" dirty="0" err="1">
                <a:solidFill>
                  <a:schemeClr val="tx1"/>
                </a:solidFill>
                <a:effectLst/>
                <a:latin typeface="Segoe UI Light" pitchFamily="34" charset="0"/>
                <a:ea typeface="+mn-ea"/>
                <a:cs typeface="+mn-cs"/>
              </a:rPr>
              <a:t>Kubelet</a:t>
            </a:r>
            <a:r>
              <a:rPr lang="en-US" sz="882" b="0" i="0" kern="1200" dirty="0">
                <a:solidFill>
                  <a:schemeClr val="tx1"/>
                </a:solidFill>
                <a:effectLst/>
                <a:latin typeface="Segoe UI Light" pitchFamily="34" charset="0"/>
                <a:ea typeface="+mn-ea"/>
                <a:cs typeface="+mn-cs"/>
              </a:rPr>
              <a:t> specification file that describes the container-based application that should run. In this example, we are using the Linux-based </a:t>
            </a:r>
            <a:r>
              <a:rPr lang="en-US" sz="882" b="1" i="0" kern="1200" dirty="0" err="1">
                <a:solidFill>
                  <a:schemeClr val="tx1"/>
                </a:solidFill>
                <a:effectLst/>
                <a:latin typeface="Segoe UI Light" pitchFamily="34" charset="0"/>
                <a:ea typeface="+mn-ea"/>
                <a:cs typeface="+mn-cs"/>
              </a:rPr>
              <a:t>aci-helloworld</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container. We could opt to use a Windows-based container such as </a:t>
            </a:r>
            <a:r>
              <a:rPr lang="en-US" sz="882" b="1" i="0" kern="1200" dirty="0" err="1">
                <a:solidFill>
                  <a:schemeClr val="tx1"/>
                </a:solidFill>
                <a:effectLst/>
                <a:latin typeface="Segoe UI Light" pitchFamily="34" charset="0"/>
                <a:ea typeface="+mn-ea"/>
                <a:cs typeface="+mn-cs"/>
              </a:rPr>
              <a:t>nanoserver-iis</a:t>
            </a:r>
            <a:r>
              <a:rPr lang="en-US" sz="882" b="0" i="0" kern="1200" dirty="0">
                <a:solidFill>
                  <a:schemeClr val="tx1"/>
                </a:solidFill>
                <a:effectLst/>
                <a:latin typeface="Segoe UI Light" pitchFamily="34" charset="0"/>
                <a:ea typeface="+mn-ea"/>
                <a:cs typeface="+mn-cs"/>
              </a:rPr>
              <a:t> instead.</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54</a:t>
            </a:fld>
            <a:endParaRPr lang="en-US"/>
          </a:p>
        </p:txBody>
      </p:sp>
    </p:spTree>
    <p:extLst>
      <p:ext uri="{BB962C8B-B14F-4D97-AF65-F5344CB8AC3E}">
        <p14:creationId xmlns:p14="http://schemas.microsoft.com/office/powerpoint/2010/main" val="41929237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To validate that Virtual </a:t>
            </a:r>
            <a:r>
              <a:rPr lang="en-US" sz="882" b="0" i="0" kern="1200" dirty="0" err="1">
                <a:solidFill>
                  <a:schemeClr val="tx1"/>
                </a:solidFill>
                <a:effectLst/>
                <a:latin typeface="Segoe UI Light" pitchFamily="34" charset="0"/>
                <a:ea typeface="+mn-ea"/>
                <a:cs typeface="+mn-cs"/>
              </a:rPr>
              <a:t>Kubelet</a:t>
            </a:r>
            <a:r>
              <a:rPr lang="en-US" sz="882" b="0" i="0" kern="1200" dirty="0">
                <a:solidFill>
                  <a:schemeClr val="tx1"/>
                </a:solidFill>
                <a:effectLst/>
                <a:latin typeface="Segoe UI Light" pitchFamily="34" charset="0"/>
                <a:ea typeface="+mn-ea"/>
                <a:cs typeface="+mn-cs"/>
              </a:rPr>
              <a:t> has been installed, return a list of Kubernetes nodes by using the </a:t>
            </a:r>
            <a:r>
              <a:rPr lang="en-US" sz="882" b="1" i="0" kern="1200" dirty="0" err="1">
                <a:solidFill>
                  <a:schemeClr val="tx1"/>
                </a:solidFill>
                <a:effectLst/>
                <a:latin typeface="Segoe UI Light" pitchFamily="34" charset="0"/>
                <a:ea typeface="+mn-ea"/>
                <a:cs typeface="+mn-cs"/>
              </a:rPr>
              <a:t>kubectl</a:t>
            </a:r>
            <a:r>
              <a:rPr lang="en-US" sz="882" b="1" i="0" kern="1200" dirty="0">
                <a:solidFill>
                  <a:schemeClr val="tx1"/>
                </a:solidFill>
                <a:effectLst/>
                <a:latin typeface="Segoe UI Light" pitchFamily="34" charset="0"/>
                <a:ea typeface="+mn-ea"/>
                <a:cs typeface="+mn-cs"/>
              </a:rPr>
              <a:t> get nodes</a:t>
            </a:r>
            <a:r>
              <a:rPr lang="en-US" sz="882" b="0" i="0" kern="1200" dirty="0">
                <a:solidFill>
                  <a:schemeClr val="tx1"/>
                </a:solidFill>
                <a:effectLst/>
                <a:latin typeface="Segoe UI Light" pitchFamily="34" charset="0"/>
                <a:ea typeface="+mn-ea"/>
                <a:cs typeface="+mn-cs"/>
              </a:rPr>
              <a:t> command.</a:t>
            </a:r>
          </a:p>
          <a:p>
            <a:br>
              <a:rPr lang="en-US" dirty="0"/>
            </a:br>
            <a:r>
              <a:rPr lang="en-US" sz="882" b="0" i="0" kern="1200" dirty="0">
                <a:solidFill>
                  <a:schemeClr val="tx1"/>
                </a:solidFill>
                <a:effectLst/>
                <a:latin typeface="Segoe UI Light" pitchFamily="34" charset="0"/>
                <a:ea typeface="+mn-ea"/>
                <a:cs typeface="+mn-cs"/>
              </a:rPr>
              <a:t>Run the application with the </a:t>
            </a:r>
            <a:r>
              <a:rPr lang="en-US" sz="882" b="1" i="0" kern="1200" dirty="0" err="1">
                <a:solidFill>
                  <a:schemeClr val="tx1"/>
                </a:solidFill>
                <a:effectLst/>
                <a:latin typeface="Segoe UI Light" pitchFamily="34" charset="0"/>
                <a:ea typeface="+mn-ea"/>
                <a:cs typeface="+mn-cs"/>
              </a:rPr>
              <a:t>kubectl</a:t>
            </a:r>
            <a:r>
              <a:rPr lang="en-US" sz="882" b="1" i="0" kern="1200" dirty="0">
                <a:solidFill>
                  <a:schemeClr val="tx1"/>
                </a:solidFill>
                <a:effectLst/>
                <a:latin typeface="Segoe UI Light" pitchFamily="34" charset="0"/>
                <a:ea typeface="+mn-ea"/>
                <a:cs typeface="+mn-cs"/>
              </a:rPr>
              <a:t> create</a:t>
            </a:r>
            <a:r>
              <a:rPr lang="en-US" sz="882" b="0" i="0" kern="1200" dirty="0">
                <a:solidFill>
                  <a:schemeClr val="tx1"/>
                </a:solidFill>
                <a:effectLst/>
                <a:latin typeface="Segoe UI Light" pitchFamily="34" charset="0"/>
                <a:ea typeface="+mn-ea"/>
                <a:cs typeface="+mn-cs"/>
              </a:rPr>
              <a:t> command.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Use the </a:t>
            </a:r>
            <a:r>
              <a:rPr lang="en-US" b="1" dirty="0" err="1"/>
              <a:t>kubectl</a:t>
            </a:r>
            <a:r>
              <a:rPr lang="en-US" b="1" dirty="0"/>
              <a:t> get pods</a:t>
            </a:r>
            <a:r>
              <a:rPr lang="en-US" sz="882" b="0" i="0" kern="1200" dirty="0">
                <a:solidFill>
                  <a:schemeClr val="tx1"/>
                </a:solidFill>
                <a:effectLst/>
                <a:latin typeface="Segoe UI Light" pitchFamily="34" charset="0"/>
                <a:ea typeface="+mn-ea"/>
                <a:cs typeface="+mn-cs"/>
              </a:rPr>
              <a:t> command with the </a:t>
            </a:r>
            <a:r>
              <a:rPr lang="en-US" b="1" dirty="0"/>
              <a:t>-o</a:t>
            </a:r>
            <a:r>
              <a:rPr lang="en-US" dirty="0"/>
              <a:t> wide</a:t>
            </a:r>
            <a:r>
              <a:rPr lang="en-US" sz="882" b="0" i="0" kern="1200" dirty="0">
                <a:solidFill>
                  <a:schemeClr val="tx1"/>
                </a:solidFill>
                <a:effectLst/>
                <a:latin typeface="Segoe UI Light" pitchFamily="34" charset="0"/>
                <a:ea typeface="+mn-ea"/>
                <a:cs typeface="+mn-cs"/>
              </a:rPr>
              <a:t> argument to output a list of pods with the scheduled node. Notice that the </a:t>
            </a:r>
            <a:r>
              <a:rPr lang="en-US" sz="882" b="0" i="0" kern="1200" dirty="0" err="1">
                <a:solidFill>
                  <a:schemeClr val="tx1"/>
                </a:solidFill>
                <a:effectLst/>
                <a:latin typeface="Segoe UI Light" pitchFamily="34" charset="0"/>
                <a:ea typeface="+mn-ea"/>
                <a:cs typeface="+mn-cs"/>
              </a:rPr>
              <a:t>nanoserver-iis</a:t>
            </a:r>
            <a:r>
              <a:rPr lang="en-US" sz="882" b="0" i="0" kern="1200" dirty="0">
                <a:solidFill>
                  <a:schemeClr val="tx1"/>
                </a:solidFill>
                <a:effectLst/>
                <a:latin typeface="Segoe UI Light" pitchFamily="34" charset="0"/>
                <a:ea typeface="+mn-ea"/>
                <a:cs typeface="+mn-cs"/>
              </a:rPr>
              <a:t> pod has been scheduled on the </a:t>
            </a:r>
            <a:r>
              <a:rPr lang="en-US" b="1" dirty="0"/>
              <a:t>virtual-</a:t>
            </a:r>
            <a:r>
              <a:rPr lang="en-US" b="1" dirty="0" err="1"/>
              <a:t>kubelet</a:t>
            </a:r>
            <a:r>
              <a:rPr lang="en-US" b="1" dirty="0"/>
              <a:t>-virtual-</a:t>
            </a:r>
            <a:r>
              <a:rPr lang="en-US" b="1" dirty="0" err="1"/>
              <a:t>kubelet</a:t>
            </a:r>
            <a:r>
              <a:rPr lang="en-US" b="1" dirty="0"/>
              <a:t>-win</a:t>
            </a:r>
            <a:r>
              <a:rPr lang="en-US" sz="882" b="0" i="0" kern="1200" dirty="0">
                <a:solidFill>
                  <a:schemeClr val="tx1"/>
                </a:solidFill>
                <a:effectLst/>
                <a:latin typeface="Segoe UI Light" pitchFamily="34" charset="0"/>
                <a:ea typeface="+mn-ea"/>
                <a:cs typeface="+mn-cs"/>
              </a:rPr>
              <a:t> node.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55</a:t>
            </a:fld>
            <a:endParaRPr lang="en-US"/>
          </a:p>
        </p:txBody>
      </p:sp>
    </p:spTree>
    <p:extLst>
      <p:ext uri="{BB962C8B-B14F-4D97-AF65-F5344CB8AC3E}">
        <p14:creationId xmlns:p14="http://schemas.microsoft.com/office/powerpoint/2010/main" val="36078112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1" kern="1200" dirty="0">
                <a:solidFill>
                  <a:schemeClr val="tx1"/>
                </a:solidFill>
                <a:effectLst/>
                <a:latin typeface="Segoe UI Light" pitchFamily="34" charset="0"/>
                <a:ea typeface="+mn-ea"/>
                <a:cs typeface="+mn-cs"/>
              </a:rPr>
              <a:t>When using the Virtual </a:t>
            </a:r>
            <a:r>
              <a:rPr lang="en-US" sz="882" b="0" i="1" kern="1200" dirty="0" err="1">
                <a:solidFill>
                  <a:schemeClr val="tx1"/>
                </a:solidFill>
                <a:effectLst/>
                <a:latin typeface="Segoe UI Light" pitchFamily="34" charset="0"/>
                <a:ea typeface="+mn-ea"/>
                <a:cs typeface="+mn-cs"/>
              </a:rPr>
              <a:t>Kubelet</a:t>
            </a:r>
            <a:r>
              <a:rPr lang="en-US" sz="882" b="0" i="1" kern="1200" dirty="0">
                <a:solidFill>
                  <a:schemeClr val="tx1"/>
                </a:solidFill>
                <a:effectLst/>
                <a:latin typeface="Segoe UI Light" pitchFamily="34" charset="0"/>
                <a:ea typeface="+mn-ea"/>
                <a:cs typeface="+mn-cs"/>
              </a:rPr>
              <a:t> provider for Azure Container Instances, both Linux and Windows containers can be scheduled on a container instance as if it is a standard Kubernetes node. This configuration allows you to take advantage of both the capabilities of Kubernetes and the management value and cost benefit of container instances.</a:t>
            </a:r>
          </a:p>
          <a:p>
            <a:br>
              <a:rPr lang="en-US" i="1" dirty="0"/>
            </a:br>
            <a:r>
              <a:rPr lang="en-US" sz="882" b="1" i="1" kern="1200" dirty="0">
                <a:solidFill>
                  <a:schemeClr val="tx1"/>
                </a:solidFill>
                <a:effectLst/>
                <a:latin typeface="Segoe UI Light" pitchFamily="34" charset="0"/>
                <a:ea typeface="+mn-ea"/>
                <a:cs typeface="+mn-cs"/>
              </a:rPr>
              <a:t>Note:</a:t>
            </a:r>
            <a:r>
              <a:rPr lang="en-US" sz="882" b="0" i="1" kern="1200" dirty="0">
                <a:solidFill>
                  <a:schemeClr val="tx1"/>
                </a:solidFill>
                <a:effectLst/>
                <a:latin typeface="Segoe UI Light" pitchFamily="34" charset="0"/>
                <a:ea typeface="+mn-ea"/>
                <a:cs typeface="+mn-cs"/>
              </a:rPr>
              <a:t> Virtual </a:t>
            </a:r>
            <a:r>
              <a:rPr lang="en-US" sz="882" b="0" i="1" kern="1200" dirty="0" err="1">
                <a:solidFill>
                  <a:schemeClr val="tx1"/>
                </a:solidFill>
                <a:effectLst/>
                <a:latin typeface="Segoe UI Light" pitchFamily="34" charset="0"/>
                <a:ea typeface="+mn-ea"/>
                <a:cs typeface="+mn-cs"/>
              </a:rPr>
              <a:t>Kubelet</a:t>
            </a:r>
            <a:r>
              <a:rPr lang="en-US" sz="882" b="0" i="1" kern="1200" dirty="0">
                <a:solidFill>
                  <a:schemeClr val="tx1"/>
                </a:solidFill>
                <a:effectLst/>
                <a:latin typeface="Segoe UI Light" pitchFamily="34" charset="0"/>
                <a:ea typeface="+mn-ea"/>
                <a:cs typeface="+mn-cs"/>
              </a:rPr>
              <a:t> is an experimental open-source project and should be used as such. To contribute, file issues, and read more about Virtual </a:t>
            </a:r>
            <a:r>
              <a:rPr lang="en-US" sz="882" b="0" i="1" kern="1200" dirty="0" err="1">
                <a:solidFill>
                  <a:schemeClr val="tx1"/>
                </a:solidFill>
                <a:effectLst/>
                <a:latin typeface="Segoe UI Light" pitchFamily="34" charset="0"/>
                <a:ea typeface="+mn-ea"/>
                <a:cs typeface="+mn-cs"/>
              </a:rPr>
              <a:t>Kubelet</a:t>
            </a:r>
            <a:r>
              <a:rPr lang="en-US" sz="882" b="0" i="1" kern="1200" dirty="0">
                <a:solidFill>
                  <a:schemeClr val="tx1"/>
                </a:solidFill>
                <a:effectLst/>
                <a:latin typeface="Segoe UI Light" pitchFamily="34" charset="0"/>
                <a:ea typeface="+mn-ea"/>
                <a:cs typeface="+mn-cs"/>
              </a:rPr>
              <a:t>, examine the Virtual </a:t>
            </a:r>
            <a:r>
              <a:rPr lang="en-US" sz="882" b="0" i="1" kern="1200" dirty="0" err="1">
                <a:solidFill>
                  <a:schemeClr val="tx1"/>
                </a:solidFill>
                <a:effectLst/>
                <a:latin typeface="Segoe UI Light" pitchFamily="34" charset="0"/>
                <a:ea typeface="+mn-ea"/>
                <a:cs typeface="+mn-cs"/>
              </a:rPr>
              <a:t>Kubelet</a:t>
            </a:r>
            <a:r>
              <a:rPr lang="en-US" sz="882" b="0" i="1" kern="1200" dirty="0">
                <a:solidFill>
                  <a:schemeClr val="tx1"/>
                </a:solidFill>
                <a:effectLst/>
                <a:latin typeface="Segoe UI Light" pitchFamily="34" charset="0"/>
                <a:ea typeface="+mn-ea"/>
                <a:cs typeface="+mn-cs"/>
              </a:rPr>
              <a:t> GitHub project.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 this demo, you should show students how to:</a:t>
            </a:r>
          </a:p>
          <a:p>
            <a:pPr marL="171450" indent="-171450">
              <a:buFont typeface="Arial" panose="020B0604020202020204" pitchFamily="34" charset="0"/>
              <a:buChar char="•"/>
            </a:pPr>
            <a:r>
              <a:rPr lang="en-US" dirty="0"/>
              <a:t>Validate the Virtual </a:t>
            </a:r>
            <a:r>
              <a:rPr lang="en-US" dirty="0" err="1"/>
              <a:t>Kubelet</a:t>
            </a:r>
            <a:r>
              <a:rPr lang="en-US" dirty="0"/>
              <a:t> provider for ACI</a:t>
            </a:r>
          </a:p>
          <a:p>
            <a:pPr marL="171450" indent="-171450">
              <a:buFont typeface="Arial" panose="020B0604020202020204" pitchFamily="34" charset="0"/>
              <a:buChar char="•"/>
            </a:pPr>
            <a:r>
              <a:rPr lang="en-US" dirty="0"/>
              <a:t>Deploy Linux and Windows containers to ACI using a YAML file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56</a:t>
            </a:fld>
            <a:endParaRPr lang="en-US"/>
          </a:p>
        </p:txBody>
      </p:sp>
    </p:spTree>
    <p:extLst>
      <p:ext uri="{BB962C8B-B14F-4D97-AF65-F5344CB8AC3E}">
        <p14:creationId xmlns:p14="http://schemas.microsoft.com/office/powerpoint/2010/main" val="7748867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organization is seeking a way to automatically create virtual machines (VMs) to run tasks and immediately terminate. You are tasked with evaluating multiple compute services in Microsoft Azure and determining which service can help you automatically create virtualized machines and install custom software on those machines. As a proof of concept, you have decided to try to create VMs from VHD images and container images so that you can compare the two solutions. To keep your proof of concept simple, you will create a special “IP check” application, written in .NET Core, that you will automatically deploy to your machines. Your proof of concept will evaluate the Azure Container Instances and Azure Virtual Machines services.</a:t>
            </a:r>
          </a:p>
        </p:txBody>
      </p:sp>
      <p:sp>
        <p:nvSpPr>
          <p:cNvPr id="4" name="Slide Number Placeholder 3"/>
          <p:cNvSpPr>
            <a:spLocks noGrp="1"/>
          </p:cNvSpPr>
          <p:nvPr>
            <p:ph type="sldNum" sz="quarter" idx="5"/>
          </p:nvPr>
        </p:nvSpPr>
        <p:spPr/>
        <p:txBody>
          <a:bodyPr/>
          <a:lstStyle/>
          <a:p>
            <a:fld id="{C36DE848-917B-4977-8FFB-D5973E30E536}" type="slidenum">
              <a:rPr lang="en-US" smtClean="0"/>
              <a:t>57</a:t>
            </a:fld>
            <a:endParaRPr lang="en-US"/>
          </a:p>
        </p:txBody>
      </p:sp>
    </p:spTree>
    <p:extLst>
      <p:ext uri="{BB962C8B-B14F-4D97-AF65-F5344CB8AC3E}">
        <p14:creationId xmlns:p14="http://schemas.microsoft.com/office/powerpoint/2010/main" val="39847700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58</a:t>
            </a:fld>
            <a:endParaRPr lang="en-US"/>
          </a:p>
        </p:txBody>
      </p:sp>
    </p:spTree>
    <p:extLst>
      <p:ext uri="{BB962C8B-B14F-4D97-AF65-F5344CB8AC3E}">
        <p14:creationId xmlns:p14="http://schemas.microsoft.com/office/powerpoint/2010/main" val="4215432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Sign in to the lab virtual machine</a:t>
            </a:r>
          </a:p>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p:txBody>
      </p:sp>
      <p:sp>
        <p:nvSpPr>
          <p:cNvPr id="4" name="Slide Number Placeholder 3"/>
          <p:cNvSpPr>
            <a:spLocks noGrp="1"/>
          </p:cNvSpPr>
          <p:nvPr>
            <p:ph type="sldNum" sz="quarter" idx="5"/>
          </p:nvPr>
        </p:nvSpPr>
        <p:spPr/>
        <p:txBody>
          <a:bodyPr/>
          <a:lstStyle/>
          <a:p>
            <a:fld id="{C36DE848-917B-4977-8FFB-D5973E30E536}" type="slidenum">
              <a:rPr lang="en-US" smtClean="0"/>
              <a:t>59</a:t>
            </a:fld>
            <a:endParaRPr lang="en-US"/>
          </a:p>
        </p:txBody>
      </p:sp>
    </p:spTree>
    <p:extLst>
      <p:ext uri="{BB962C8B-B14F-4D97-AF65-F5344CB8AC3E}">
        <p14:creationId xmlns:p14="http://schemas.microsoft.com/office/powerpoint/2010/main" val="249887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err="1">
                <a:solidFill>
                  <a:schemeClr val="tx1"/>
                </a:solidFill>
                <a:effectLst/>
                <a:latin typeface="Segoe UI Light" pitchFamily="34" charset="0"/>
                <a:ea typeface="+mn-ea"/>
                <a:cs typeface="+mn-cs"/>
              </a:rPr>
              <a:t>kubelet</a:t>
            </a:r>
            <a:r>
              <a:rPr lang="en-US" sz="882" b="0" i="0" kern="1200" dirty="0">
                <a:solidFill>
                  <a:schemeClr val="tx1"/>
                </a:solidFill>
                <a:effectLst/>
                <a:latin typeface="Segoe UI Light" pitchFamily="34" charset="0"/>
                <a:ea typeface="+mn-ea"/>
                <a:cs typeface="+mn-cs"/>
              </a:rPr>
              <a:t> is the Kubernetes agent that processes the orchestration requests from the cluster master and scheduling of running the requested containers.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Virtual networking is handled by the </a:t>
            </a:r>
            <a:r>
              <a:rPr lang="en-US" sz="882" b="1" i="0" kern="1200" dirty="0" err="1">
                <a:solidFill>
                  <a:schemeClr val="tx1"/>
                </a:solidFill>
                <a:effectLst/>
                <a:latin typeface="Segoe UI Light" pitchFamily="34" charset="0"/>
                <a:ea typeface="+mn-ea"/>
                <a:cs typeface="+mn-cs"/>
              </a:rPr>
              <a:t>kube</a:t>
            </a:r>
            <a:r>
              <a:rPr lang="en-US" sz="882" b="1" i="0" kern="1200" dirty="0">
                <a:solidFill>
                  <a:schemeClr val="tx1"/>
                </a:solidFill>
                <a:effectLst/>
                <a:latin typeface="Segoe UI Light" pitchFamily="34" charset="0"/>
                <a:ea typeface="+mn-ea"/>
                <a:cs typeface="+mn-cs"/>
              </a:rPr>
              <a:t>-proxy </a:t>
            </a:r>
            <a:r>
              <a:rPr lang="en-US" sz="882" b="0" i="0" kern="1200" dirty="0">
                <a:solidFill>
                  <a:schemeClr val="tx1"/>
                </a:solidFill>
                <a:effectLst/>
                <a:latin typeface="Segoe UI Light" pitchFamily="34" charset="0"/>
                <a:ea typeface="+mn-ea"/>
                <a:cs typeface="+mn-cs"/>
              </a:rPr>
              <a:t>on each node. The proxy routes network traffic and manages IP addressing for services and pods.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container runtime</a:t>
            </a:r>
            <a:r>
              <a:rPr lang="en-US" sz="882" b="0" i="0" kern="1200" dirty="0">
                <a:solidFill>
                  <a:schemeClr val="tx1"/>
                </a:solidFill>
                <a:effectLst/>
                <a:latin typeface="Segoe UI Light" pitchFamily="34" charset="0"/>
                <a:ea typeface="+mn-ea"/>
                <a:cs typeface="+mn-cs"/>
              </a:rPr>
              <a:t> is the component that allows containerized applications to run and interact with additional resources such as the virtual network and storage. In AKS, Docker is used as the container runtime.</a:t>
            </a: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122445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60</a:t>
            </a:fld>
            <a:endParaRPr lang="en-US"/>
          </a:p>
        </p:txBody>
      </p:sp>
    </p:spTree>
    <p:extLst>
      <p:ext uri="{BB962C8B-B14F-4D97-AF65-F5344CB8AC3E}">
        <p14:creationId xmlns:p14="http://schemas.microsoft.com/office/powerpoint/2010/main" val="2277455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Nodes</a:t>
            </a:r>
          </a:p>
          <a:p>
            <a:r>
              <a:rPr lang="en-US" sz="882" b="0" i="0" kern="1200" dirty="0">
                <a:solidFill>
                  <a:schemeClr val="tx1"/>
                </a:solidFill>
                <a:effectLst/>
                <a:latin typeface="Segoe UI Light" pitchFamily="34" charset="0"/>
                <a:ea typeface="+mn-ea"/>
                <a:cs typeface="+mn-cs"/>
              </a:rPr>
              <a:t>An AKS cluster has one or more nodes, which is an Azure virtual machine (VM) that runs the Kubernetes node components and container runtime.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AKS, the VM image for the nodes in your cluster is currently based on Ubuntu Linux. When you create an AKS cluster or scale up the number of nodes, the Azure platform creates the requested number of VMs and configures them. There is no manual configuration for you to perform.</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Node pools</a:t>
            </a:r>
          </a:p>
          <a:p>
            <a:r>
              <a:rPr lang="en-US" sz="882" b="0" i="0" kern="1200" dirty="0">
                <a:solidFill>
                  <a:schemeClr val="tx1"/>
                </a:solidFill>
                <a:effectLst/>
                <a:latin typeface="Segoe UI Light" pitchFamily="34" charset="0"/>
                <a:ea typeface="+mn-ea"/>
                <a:cs typeface="+mn-cs"/>
              </a:rPr>
              <a:t>Nodes of the same configuration are grouped together into </a:t>
            </a:r>
            <a:r>
              <a:rPr lang="en-US" sz="882" b="0" i="1" kern="1200" dirty="0">
                <a:solidFill>
                  <a:schemeClr val="tx1"/>
                </a:solidFill>
                <a:effectLst/>
                <a:latin typeface="Segoe UI Light" pitchFamily="34" charset="0"/>
                <a:ea typeface="+mn-ea"/>
                <a:cs typeface="+mn-cs"/>
              </a:rPr>
              <a:t>node pools</a:t>
            </a:r>
            <a:r>
              <a:rPr lang="en-US" sz="882" b="0" i="0" kern="1200" dirty="0">
                <a:solidFill>
                  <a:schemeClr val="tx1"/>
                </a:solidFill>
                <a:effectLst/>
                <a:latin typeface="Segoe UI Light" pitchFamily="34" charset="0"/>
                <a:ea typeface="+mn-ea"/>
                <a:cs typeface="+mn-cs"/>
              </a:rPr>
              <a:t>. A Kubernetes cluster contains one or more node pools. The initial number of nodes and size are defined when you create an AKS cluster, which creates a </a:t>
            </a:r>
            <a:r>
              <a:rPr lang="en-US" sz="882" b="0" i="1" kern="1200" dirty="0">
                <a:solidFill>
                  <a:schemeClr val="tx1"/>
                </a:solidFill>
                <a:effectLst/>
                <a:latin typeface="Segoe UI Light" pitchFamily="34" charset="0"/>
                <a:ea typeface="+mn-ea"/>
                <a:cs typeface="+mn-cs"/>
              </a:rPr>
              <a:t>default node pool</a:t>
            </a:r>
            <a:r>
              <a:rPr lang="en-US" sz="882" b="0" i="0" kern="1200" dirty="0">
                <a:solidFill>
                  <a:schemeClr val="tx1"/>
                </a:solidFill>
                <a:effectLst/>
                <a:latin typeface="Segoe UI Light" pitchFamily="34" charset="0"/>
                <a:ea typeface="+mn-ea"/>
                <a:cs typeface="+mn-cs"/>
              </a:rPr>
              <a:t>. This default node pool in AKS contains the underlying VMs that run your agent nodes.</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Pods</a:t>
            </a:r>
          </a:p>
          <a:p>
            <a:r>
              <a:rPr lang="en-US" sz="882" b="0" i="0" kern="1200" dirty="0">
                <a:solidFill>
                  <a:schemeClr val="tx1"/>
                </a:solidFill>
                <a:effectLst/>
                <a:latin typeface="Segoe UI Light" pitchFamily="34" charset="0"/>
                <a:ea typeface="+mn-ea"/>
                <a:cs typeface="+mn-cs"/>
              </a:rPr>
              <a:t>Kubernetes uses </a:t>
            </a:r>
            <a:r>
              <a:rPr lang="en-US" sz="882" b="0" i="1" kern="1200" dirty="0">
                <a:solidFill>
                  <a:schemeClr val="tx1"/>
                </a:solidFill>
                <a:effectLst/>
                <a:latin typeface="Segoe UI Light" pitchFamily="34" charset="0"/>
                <a:ea typeface="+mn-ea"/>
                <a:cs typeface="+mn-cs"/>
              </a:rPr>
              <a:t>pods</a:t>
            </a:r>
            <a:r>
              <a:rPr lang="en-US" sz="882" b="0" i="0" kern="1200" dirty="0">
                <a:solidFill>
                  <a:schemeClr val="tx1"/>
                </a:solidFill>
                <a:effectLst/>
                <a:latin typeface="Segoe UI Light" pitchFamily="34" charset="0"/>
                <a:ea typeface="+mn-ea"/>
                <a:cs typeface="+mn-cs"/>
              </a:rPr>
              <a:t> to run an instance of your application. A pod represents a single instance of your application. Pods typically have a 1:1 mapping with a container, although there are advanced scenarios where a pod may contain multiple containers. These multi-container pods are scheduled together on the same node, and allow containers to share related resources.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pod is a logical resource, but the container(s) are where the application workloads run. Pods are typically ephemeral, disposable resources, and individually scheduled pods miss some of the high availability and redundancy features that Kubernetes provides. Instead, pods are usually deployed and managed by Kubernetes </a:t>
            </a:r>
            <a:r>
              <a:rPr lang="en-US" sz="882" b="0" i="1" kern="1200" dirty="0">
                <a:solidFill>
                  <a:schemeClr val="tx1"/>
                </a:solidFill>
                <a:effectLst/>
                <a:latin typeface="Segoe UI Light" pitchFamily="34" charset="0"/>
                <a:ea typeface="+mn-ea"/>
                <a:cs typeface="+mn-cs"/>
              </a:rPr>
              <a:t>Controllers</a:t>
            </a:r>
            <a:r>
              <a:rPr lang="en-US" sz="882" b="0" i="0" kern="1200" dirty="0">
                <a:solidFill>
                  <a:schemeClr val="tx1"/>
                </a:solidFill>
                <a:effectLst/>
                <a:latin typeface="Segoe UI Light" pitchFamily="34" charset="0"/>
                <a:ea typeface="+mn-ea"/>
                <a:cs typeface="+mn-cs"/>
              </a:rPr>
              <a:t>, such as the Deployment Controller.</a:t>
            </a:r>
          </a:p>
          <a:p>
            <a:br>
              <a:rPr lang="en-US" dirty="0"/>
            </a:br>
            <a:r>
              <a:rPr lang="en-US" b="1" dirty="0"/>
              <a:t>Manifests</a:t>
            </a:r>
          </a:p>
          <a:p>
            <a:r>
              <a:rPr lang="en-US" b="0" dirty="0"/>
              <a:t>A YAML file describing a deployment.</a:t>
            </a:r>
          </a:p>
          <a:p>
            <a:endParaRPr lang="en-US" b="1" dirty="0"/>
          </a:p>
          <a:p>
            <a:r>
              <a:rPr lang="en-US" b="1" dirty="0"/>
              <a:t>Deployments</a:t>
            </a:r>
          </a:p>
          <a:p>
            <a:r>
              <a:rPr lang="en-US" dirty="0"/>
              <a:t>A deployment represents one or more identical pods, managed by the Kubernetes Deployment Controller. A deployment defines the number of replicas (pods) to create, and the Kubernetes Scheduler ensures that if pods or nodes encounter problems, additional pods are scheduled on healthy nodes.</a:t>
            </a:r>
          </a:p>
          <a:p>
            <a:endParaRPr lang="en-US" dirty="0"/>
          </a:p>
          <a:p>
            <a:r>
              <a:rPr lang="en-US" dirty="0"/>
              <a:t>You can update deployments to change the configuration of pods, container image used, or attached storage. The Deployment Controller drains and terminates a given number of replicas, creates replicas from the new deployment definition, and continues the process until all replicas in the deployment are updated.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80004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Kubernetes Service (AKS) provides a managed Kubernetes service that reduces the complexity for deployment and core management tasks, including coordinating upgrades. The AKS cluster masters are managed by the Azure platform, and you only pay for the AKS nodes that run your applications. AKS is built on top of the open-source Azure Container Service Engine (</a:t>
            </a:r>
            <a:r>
              <a:rPr lang="en-US" sz="882" b="0" i="0" kern="1200" dirty="0" err="1">
                <a:solidFill>
                  <a:schemeClr val="tx1"/>
                </a:solidFill>
                <a:effectLst/>
                <a:latin typeface="Segoe UI Light" pitchFamily="34" charset="0"/>
                <a:ea typeface="+mn-ea"/>
                <a:cs typeface="+mn-cs"/>
              </a:rPr>
              <a:t>acs</a:t>
            </a:r>
            <a:r>
              <a:rPr lang="en-US" sz="882" b="0" i="0" kern="1200" dirty="0">
                <a:solidFill>
                  <a:schemeClr val="tx1"/>
                </a:solidFill>
                <a:effectLst/>
                <a:latin typeface="Segoe UI Light" pitchFamily="34" charset="0"/>
                <a:ea typeface="+mn-ea"/>
                <a:cs typeface="+mn-cs"/>
              </a:rPr>
              <a:t>-engine).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60926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 common approach to managing applications in Kubernetes is to use Helm. You can build and use existing public Helm charts that contain a packaged version of application code and Kubernetes YAML manifests to deploy resources. These Helm charts can be stored locally, or often in a remote repository, such as an Azure Container Registry Helm chart repo.</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use Helm, a server component called </a:t>
            </a:r>
            <a:r>
              <a:rPr lang="en-US" sz="882" b="0" i="1" kern="1200" dirty="0">
                <a:solidFill>
                  <a:schemeClr val="tx1"/>
                </a:solidFill>
                <a:effectLst/>
                <a:latin typeface="Segoe UI Light" pitchFamily="34" charset="0"/>
                <a:ea typeface="+mn-ea"/>
                <a:cs typeface="+mn-cs"/>
              </a:rPr>
              <a:t>Tiller</a:t>
            </a:r>
            <a:r>
              <a:rPr lang="en-US" sz="882" b="0" i="0" kern="1200" dirty="0">
                <a:solidFill>
                  <a:schemeClr val="tx1"/>
                </a:solidFill>
                <a:effectLst/>
                <a:latin typeface="Segoe UI Light" pitchFamily="34" charset="0"/>
                <a:ea typeface="+mn-ea"/>
                <a:cs typeface="+mn-cs"/>
              </a:rPr>
              <a:t> is installed in your Kubernetes cluster. The Tiller manages the installation of charts within the cluster. The Helm client itself is installed locally on your computer, or it can be used within the Azure Cloud Shell. You can search for or create Helm charts with the client, and then install them to your Kubernetes cluster.</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3/12/2019 10:57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440837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AZ-203.1</a:t>
            </a:r>
            <a:br>
              <a:rPr lang="en-US" dirty="0"/>
            </a:br>
            <a:r>
              <a:rPr lang="en-US" dirty="0"/>
              <a:t>Module 03: Create containerized solutions </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B2D5-59BB-41F2-B541-28B124404F07}"/>
              </a:ext>
            </a:extLst>
          </p:cNvPr>
          <p:cNvSpPr>
            <a:spLocks noGrp="1"/>
          </p:cNvSpPr>
          <p:nvPr>
            <p:ph type="title"/>
          </p:nvPr>
        </p:nvSpPr>
        <p:spPr/>
        <p:txBody>
          <a:bodyPr/>
          <a:lstStyle/>
          <a:p>
            <a:r>
              <a:rPr lang="en-US" dirty="0"/>
              <a:t>Namespaces</a:t>
            </a:r>
          </a:p>
        </p:txBody>
      </p:sp>
      <p:sp>
        <p:nvSpPr>
          <p:cNvPr id="3" name="Text Placeholder 2">
            <a:extLst>
              <a:ext uri="{FF2B5EF4-FFF2-40B4-BE49-F238E27FC236}">
                <a16:creationId xmlns:a16="http://schemas.microsoft.com/office/drawing/2014/main" id="{DAC1E02E-2D2C-4014-836A-BB9DC99107DE}"/>
              </a:ext>
            </a:extLst>
          </p:cNvPr>
          <p:cNvSpPr>
            <a:spLocks noGrp="1"/>
          </p:cNvSpPr>
          <p:nvPr>
            <p:ph type="body" sz="quarter" idx="10"/>
          </p:nvPr>
        </p:nvSpPr>
        <p:spPr>
          <a:xfrm>
            <a:off x="584200" y="1435497"/>
            <a:ext cx="4576736" cy="4794822"/>
          </a:xfrm>
        </p:spPr>
        <p:txBody>
          <a:bodyPr/>
          <a:lstStyle/>
          <a:p>
            <a:r>
              <a:rPr lang="en-US" sz="2400" dirty="0">
                <a:latin typeface="+mn-lt"/>
              </a:rPr>
              <a:t>Logical grouping for resources such as pods and deployments</a:t>
            </a:r>
          </a:p>
          <a:p>
            <a:r>
              <a:rPr lang="en-US" sz="2400" dirty="0">
                <a:latin typeface="+mn-lt"/>
              </a:rPr>
              <a:t>Used to divide a cluster and restrict access</a:t>
            </a:r>
          </a:p>
          <a:p>
            <a:r>
              <a:rPr lang="en-US" sz="2400" dirty="0">
                <a:latin typeface="+mn-lt"/>
              </a:rPr>
              <a:t>Kubernetes includes built-in namespaces:</a:t>
            </a:r>
          </a:p>
          <a:p>
            <a:pPr lvl="1"/>
            <a:r>
              <a:rPr lang="en-US" sz="1800" dirty="0"/>
              <a:t>default</a:t>
            </a:r>
          </a:p>
          <a:p>
            <a:pPr lvl="1"/>
            <a:r>
              <a:rPr lang="en-US" sz="1800" dirty="0" err="1"/>
              <a:t>kube</a:t>
            </a:r>
            <a:r>
              <a:rPr lang="en-US" sz="1800" dirty="0"/>
              <a:t>-system</a:t>
            </a:r>
          </a:p>
          <a:p>
            <a:pPr lvl="1"/>
            <a:r>
              <a:rPr lang="en-US" sz="1800" dirty="0" err="1"/>
              <a:t>kube</a:t>
            </a:r>
            <a:r>
              <a:rPr lang="en-US" sz="1800" dirty="0"/>
              <a:t>-public</a:t>
            </a:r>
          </a:p>
        </p:txBody>
      </p:sp>
      <p:pic>
        <p:nvPicPr>
          <p:cNvPr id="5" name="Picture 4" descr="An example group of namespaces for an organization that wants to split admin users away from engineering users.">
            <a:extLst>
              <a:ext uri="{FF2B5EF4-FFF2-40B4-BE49-F238E27FC236}">
                <a16:creationId xmlns:a16="http://schemas.microsoft.com/office/drawing/2014/main" id="{15E51D34-067C-477E-800D-C0D750F9E5D7}"/>
              </a:ext>
            </a:extLst>
          </p:cNvPr>
          <p:cNvPicPr>
            <a:picLocks noChangeAspect="1"/>
          </p:cNvPicPr>
          <p:nvPr/>
        </p:nvPicPr>
        <p:blipFill>
          <a:blip r:embed="rId3"/>
          <a:stretch>
            <a:fillRect/>
          </a:stretch>
        </p:blipFill>
        <p:spPr>
          <a:xfrm>
            <a:off x="5342376" y="1435497"/>
            <a:ext cx="6148769" cy="4119372"/>
          </a:xfrm>
          <a:prstGeom prst="rect">
            <a:avLst/>
          </a:prstGeom>
        </p:spPr>
      </p:pic>
    </p:spTree>
    <p:extLst>
      <p:ext uri="{BB962C8B-B14F-4D97-AF65-F5344CB8AC3E}">
        <p14:creationId xmlns:p14="http://schemas.microsoft.com/office/powerpoint/2010/main" val="22337636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4F19-7060-4485-BA5B-B8EE506886BA}"/>
              </a:ext>
            </a:extLst>
          </p:cNvPr>
          <p:cNvSpPr>
            <a:spLocks noGrp="1"/>
          </p:cNvSpPr>
          <p:nvPr>
            <p:ph type="title"/>
          </p:nvPr>
        </p:nvSpPr>
        <p:spPr/>
        <p:txBody>
          <a:bodyPr/>
          <a:lstStyle/>
          <a:p>
            <a:r>
              <a:rPr lang="en-US" dirty="0"/>
              <a:t>Access and identity</a:t>
            </a:r>
          </a:p>
        </p:txBody>
      </p:sp>
      <p:sp>
        <p:nvSpPr>
          <p:cNvPr id="3" name="Text Placeholder 2">
            <a:extLst>
              <a:ext uri="{FF2B5EF4-FFF2-40B4-BE49-F238E27FC236}">
                <a16:creationId xmlns:a16="http://schemas.microsoft.com/office/drawing/2014/main" id="{76EF0ADB-0F33-4657-A305-1A12DC9C8E21}"/>
              </a:ext>
            </a:extLst>
          </p:cNvPr>
          <p:cNvSpPr>
            <a:spLocks noGrp="1"/>
          </p:cNvSpPr>
          <p:nvPr>
            <p:ph type="body" sz="quarter" idx="10"/>
          </p:nvPr>
        </p:nvSpPr>
        <p:spPr>
          <a:xfrm>
            <a:off x="584200" y="1435497"/>
            <a:ext cx="11018520" cy="2794611"/>
          </a:xfrm>
        </p:spPr>
        <p:txBody>
          <a:bodyPr/>
          <a:lstStyle/>
          <a:p>
            <a:r>
              <a:rPr lang="en-US" dirty="0">
                <a:latin typeface="+mn-lt"/>
              </a:rPr>
              <a:t>Service accounts</a:t>
            </a:r>
          </a:p>
          <a:p>
            <a:pPr lvl="1"/>
            <a:r>
              <a:rPr lang="en-US" dirty="0"/>
              <a:t>Managed by Kubernetes API</a:t>
            </a:r>
          </a:p>
          <a:p>
            <a:pPr lvl="1"/>
            <a:r>
              <a:rPr lang="en-US" dirty="0"/>
              <a:t>Credentials are stored as Kubernetes secrets</a:t>
            </a:r>
          </a:p>
          <a:p>
            <a:r>
              <a:rPr lang="en-US" dirty="0">
                <a:latin typeface="+mn-lt"/>
              </a:rPr>
              <a:t>User accounts</a:t>
            </a:r>
          </a:p>
          <a:p>
            <a:pPr lvl="1"/>
            <a:r>
              <a:rPr lang="en-US" dirty="0"/>
              <a:t>Low-friction way to authenticate for human administrators or developers</a:t>
            </a:r>
          </a:p>
          <a:p>
            <a:pPr lvl="1"/>
            <a:r>
              <a:rPr lang="en-US" dirty="0"/>
              <a:t>Must use an external identity solution integrated into Kubernetes</a:t>
            </a:r>
          </a:p>
          <a:p>
            <a:pPr lvl="2"/>
            <a:r>
              <a:rPr lang="en-US" sz="1800" dirty="0"/>
              <a:t>For AKS, you can use Azure Active Directory</a:t>
            </a:r>
          </a:p>
        </p:txBody>
      </p:sp>
    </p:spTree>
    <p:extLst>
      <p:ext uri="{BB962C8B-B14F-4D97-AF65-F5344CB8AC3E}">
        <p14:creationId xmlns:p14="http://schemas.microsoft.com/office/powerpoint/2010/main" val="39150326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4F19-7060-4485-BA5B-B8EE506886BA}"/>
              </a:ext>
            </a:extLst>
          </p:cNvPr>
          <p:cNvSpPr>
            <a:spLocks noGrp="1"/>
          </p:cNvSpPr>
          <p:nvPr>
            <p:ph type="title"/>
          </p:nvPr>
        </p:nvSpPr>
        <p:spPr/>
        <p:txBody>
          <a:bodyPr/>
          <a:lstStyle/>
          <a:p>
            <a:r>
              <a:rPr lang="en-US" dirty="0"/>
              <a:t>Azure Active Directory integration</a:t>
            </a:r>
          </a:p>
        </p:txBody>
      </p:sp>
      <p:sp>
        <p:nvSpPr>
          <p:cNvPr id="3" name="Text Placeholder 2">
            <a:extLst>
              <a:ext uri="{FF2B5EF4-FFF2-40B4-BE49-F238E27FC236}">
                <a16:creationId xmlns:a16="http://schemas.microsoft.com/office/drawing/2014/main" id="{76EF0ADB-0F33-4657-A305-1A12DC9C8E21}"/>
              </a:ext>
            </a:extLst>
          </p:cNvPr>
          <p:cNvSpPr>
            <a:spLocks noGrp="1"/>
          </p:cNvSpPr>
          <p:nvPr>
            <p:ph type="body" sz="quarter" idx="10"/>
          </p:nvPr>
        </p:nvSpPr>
        <p:spPr>
          <a:xfrm>
            <a:off x="584200" y="1435497"/>
            <a:ext cx="11018520" cy="430887"/>
          </a:xfrm>
        </p:spPr>
        <p:txBody>
          <a:bodyPr/>
          <a:lstStyle/>
          <a:p>
            <a:pPr marL="0" indent="0" algn="ctr">
              <a:buNone/>
            </a:pPr>
            <a:r>
              <a:rPr lang="en-US" dirty="0">
                <a:latin typeface="Segoe UI" panose="020B0502040204020203" pitchFamily="34" charset="0"/>
                <a:cs typeface="Segoe UI" panose="020B0502040204020203" pitchFamily="34" charset="0"/>
              </a:rPr>
              <a:t>You can use Azure Active Directory as an integrated identity solution</a:t>
            </a:r>
          </a:p>
        </p:txBody>
      </p:sp>
      <p:pic>
        <p:nvPicPr>
          <p:cNvPr id="5" name="Picture 4" descr="Corporate user using Azure AD for authentication and the Azure AD identity being &quot;passed through&quot; to Kubernetes">
            <a:extLst>
              <a:ext uri="{FF2B5EF4-FFF2-40B4-BE49-F238E27FC236}">
                <a16:creationId xmlns:a16="http://schemas.microsoft.com/office/drawing/2014/main" id="{65C96A4B-681B-48B1-86B8-BCDC40617DC8}"/>
              </a:ext>
            </a:extLst>
          </p:cNvPr>
          <p:cNvPicPr>
            <a:picLocks noChangeAspect="1"/>
          </p:cNvPicPr>
          <p:nvPr/>
        </p:nvPicPr>
        <p:blipFill>
          <a:blip r:embed="rId3"/>
          <a:stretch>
            <a:fillRect/>
          </a:stretch>
        </p:blipFill>
        <p:spPr>
          <a:xfrm>
            <a:off x="907097" y="2728912"/>
            <a:ext cx="10372725" cy="3671888"/>
          </a:xfrm>
          <a:prstGeom prst="rect">
            <a:avLst/>
          </a:prstGeom>
        </p:spPr>
      </p:pic>
    </p:spTree>
    <p:extLst>
      <p:ext uri="{BB962C8B-B14F-4D97-AF65-F5344CB8AC3E}">
        <p14:creationId xmlns:p14="http://schemas.microsoft.com/office/powerpoint/2010/main" val="5437765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6C9ED-183C-40B8-8525-D1C27409E86E}"/>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FE4D5014-DB99-41F1-AE08-461761DB0F60}"/>
              </a:ext>
            </a:extLst>
          </p:cNvPr>
          <p:cNvSpPr>
            <a:spLocks noGrp="1"/>
          </p:cNvSpPr>
          <p:nvPr>
            <p:ph type="body" sz="quarter" idx="10"/>
          </p:nvPr>
        </p:nvSpPr>
        <p:spPr>
          <a:xfrm>
            <a:off x="584200" y="1435497"/>
            <a:ext cx="11018520" cy="3520964"/>
          </a:xfrm>
        </p:spPr>
        <p:txBody>
          <a:bodyPr/>
          <a:lstStyle/>
          <a:p>
            <a:r>
              <a:rPr lang="en-US" dirty="0">
                <a:latin typeface="+mn-lt"/>
              </a:rPr>
              <a:t>Assign users or groups permissions to manage Kubernetes</a:t>
            </a:r>
          </a:p>
          <a:p>
            <a:r>
              <a:rPr lang="en-US" dirty="0">
                <a:latin typeface="+mn-lt"/>
              </a:rPr>
              <a:t>Permissions include:</a:t>
            </a:r>
          </a:p>
          <a:p>
            <a:pPr lvl="1"/>
            <a:r>
              <a:rPr lang="en-US" dirty="0"/>
              <a:t>Create or modify resources</a:t>
            </a:r>
          </a:p>
          <a:p>
            <a:pPr lvl="1"/>
            <a:r>
              <a:rPr lang="en-US" dirty="0"/>
              <a:t>View logs</a:t>
            </a:r>
          </a:p>
          <a:p>
            <a:pPr lvl="1"/>
            <a:r>
              <a:rPr lang="en-US" dirty="0"/>
              <a:t>Deploy application workloads</a:t>
            </a:r>
          </a:p>
          <a:p>
            <a:r>
              <a:rPr lang="en-US" dirty="0">
                <a:latin typeface="+mn-lt"/>
              </a:rPr>
              <a:t>Permissions can be scoped to a single namespace or the entire AKS cluster</a:t>
            </a:r>
          </a:p>
          <a:p>
            <a:r>
              <a:rPr lang="en-US" dirty="0">
                <a:latin typeface="+mn-lt"/>
              </a:rPr>
              <a:t>Permissions can be encapsulated in a RBAC role definition</a:t>
            </a:r>
          </a:p>
        </p:txBody>
      </p:sp>
    </p:spTree>
    <p:extLst>
      <p:ext uri="{BB962C8B-B14F-4D97-AF65-F5344CB8AC3E}">
        <p14:creationId xmlns:p14="http://schemas.microsoft.com/office/powerpoint/2010/main" val="25917116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4030-2802-4B3E-927F-A37917DAE345}"/>
              </a:ext>
            </a:extLst>
          </p:cNvPr>
          <p:cNvSpPr>
            <a:spLocks noGrp="1"/>
          </p:cNvSpPr>
          <p:nvPr>
            <p:ph type="title"/>
          </p:nvPr>
        </p:nvSpPr>
        <p:spPr/>
        <p:txBody>
          <a:bodyPr/>
          <a:lstStyle/>
          <a:p>
            <a:r>
              <a:rPr lang="en-US" dirty="0"/>
              <a:t>Security</a:t>
            </a:r>
          </a:p>
        </p:txBody>
      </p:sp>
      <p:sp>
        <p:nvSpPr>
          <p:cNvPr id="3" name="Text Placeholder 2">
            <a:extLst>
              <a:ext uri="{FF2B5EF4-FFF2-40B4-BE49-F238E27FC236}">
                <a16:creationId xmlns:a16="http://schemas.microsoft.com/office/drawing/2014/main" id="{35D89225-BA5D-44CA-998F-330993263BB7}"/>
              </a:ext>
            </a:extLst>
          </p:cNvPr>
          <p:cNvSpPr>
            <a:spLocks noGrp="1"/>
          </p:cNvSpPr>
          <p:nvPr>
            <p:ph type="body" sz="quarter" idx="10"/>
          </p:nvPr>
        </p:nvSpPr>
        <p:spPr>
          <a:xfrm>
            <a:off x="584200" y="1435497"/>
            <a:ext cx="11018520" cy="4690515"/>
          </a:xfrm>
        </p:spPr>
        <p:txBody>
          <a:bodyPr/>
          <a:lstStyle/>
          <a:p>
            <a:r>
              <a:rPr lang="en-US" dirty="0">
                <a:latin typeface="+mn-lt"/>
              </a:rPr>
              <a:t>Master security</a:t>
            </a:r>
          </a:p>
          <a:p>
            <a:pPr lvl="1"/>
            <a:r>
              <a:rPr lang="en-US" dirty="0"/>
              <a:t>Fully managed by Microsoft without any need for user input</a:t>
            </a:r>
          </a:p>
          <a:p>
            <a:pPr lvl="1"/>
            <a:r>
              <a:rPr lang="en-US" dirty="0"/>
              <a:t>Has a public IP and fully qualified domain name (FQDN) by default, and this can be managed by using RBAC or Azure AD</a:t>
            </a:r>
          </a:p>
          <a:p>
            <a:r>
              <a:rPr lang="en-US" dirty="0">
                <a:latin typeface="+mn-lt"/>
              </a:rPr>
              <a:t>Node security</a:t>
            </a:r>
          </a:p>
          <a:p>
            <a:pPr lvl="1"/>
            <a:r>
              <a:rPr lang="en-US" dirty="0"/>
              <a:t>Automatically deployed with the latest OS security updates and configuration</a:t>
            </a:r>
          </a:p>
          <a:p>
            <a:pPr lvl="1"/>
            <a:r>
              <a:rPr lang="en-US" dirty="0"/>
              <a:t>Azure platform automatically applies OS security updates</a:t>
            </a:r>
          </a:p>
          <a:p>
            <a:pPr lvl="2"/>
            <a:r>
              <a:rPr lang="en-US" sz="1800" dirty="0"/>
              <a:t>If updates require a reboot, you must do this manually</a:t>
            </a:r>
          </a:p>
          <a:p>
            <a:pPr lvl="1"/>
            <a:r>
              <a:rPr lang="en-US" dirty="0"/>
              <a:t>Nodes are deployed into a virtual network private subnet</a:t>
            </a:r>
          </a:p>
          <a:p>
            <a:r>
              <a:rPr lang="en-US" dirty="0">
                <a:latin typeface="+mn-lt"/>
              </a:rPr>
              <a:t>Cluster upgrades</a:t>
            </a:r>
          </a:p>
          <a:p>
            <a:pPr lvl="1"/>
            <a:r>
              <a:rPr lang="en-US" dirty="0"/>
              <a:t>You can trigger an AKS platform upgrade by using the existing orchestration tools</a:t>
            </a:r>
          </a:p>
          <a:p>
            <a:pPr lvl="1"/>
            <a:r>
              <a:rPr lang="en-US" dirty="0"/>
              <a:t>AKS safely drains each node and performs upgrades</a:t>
            </a:r>
          </a:p>
        </p:txBody>
      </p:sp>
    </p:spTree>
    <p:extLst>
      <p:ext uri="{BB962C8B-B14F-4D97-AF65-F5344CB8AC3E}">
        <p14:creationId xmlns:p14="http://schemas.microsoft.com/office/powerpoint/2010/main" val="34681275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4030-2802-4B3E-927F-A37917DAE345}"/>
              </a:ext>
            </a:extLst>
          </p:cNvPr>
          <p:cNvSpPr>
            <a:spLocks noGrp="1"/>
          </p:cNvSpPr>
          <p:nvPr>
            <p:ph type="title"/>
          </p:nvPr>
        </p:nvSpPr>
        <p:spPr/>
        <p:txBody>
          <a:bodyPr/>
          <a:lstStyle/>
          <a:p>
            <a:r>
              <a:rPr lang="en-US" dirty="0"/>
              <a:t>Networking security</a:t>
            </a:r>
          </a:p>
        </p:txBody>
      </p:sp>
      <p:sp>
        <p:nvSpPr>
          <p:cNvPr id="3" name="Text Placeholder 2">
            <a:extLst>
              <a:ext uri="{FF2B5EF4-FFF2-40B4-BE49-F238E27FC236}">
                <a16:creationId xmlns:a16="http://schemas.microsoft.com/office/drawing/2014/main" id="{35D89225-BA5D-44CA-998F-330993263BB7}"/>
              </a:ext>
            </a:extLst>
          </p:cNvPr>
          <p:cNvSpPr>
            <a:spLocks noGrp="1"/>
          </p:cNvSpPr>
          <p:nvPr>
            <p:ph type="body" sz="quarter" idx="10"/>
          </p:nvPr>
        </p:nvSpPr>
        <p:spPr>
          <a:xfrm>
            <a:off x="584200" y="1435497"/>
            <a:ext cx="11018520" cy="4530471"/>
          </a:xfrm>
        </p:spPr>
        <p:txBody>
          <a:bodyPr/>
          <a:lstStyle/>
          <a:p>
            <a:r>
              <a:rPr lang="en-US" dirty="0">
                <a:latin typeface="+mn-lt"/>
              </a:rPr>
              <a:t>Network Security Groups</a:t>
            </a:r>
          </a:p>
          <a:p>
            <a:pPr lvl="1"/>
            <a:r>
              <a:rPr lang="en-US" dirty="0"/>
              <a:t>Built-in Azure service to protect resources within virtual networks</a:t>
            </a:r>
          </a:p>
          <a:p>
            <a:pPr lvl="1"/>
            <a:r>
              <a:rPr lang="en-US" dirty="0"/>
              <a:t>Can define rules to manage:</a:t>
            </a:r>
          </a:p>
          <a:p>
            <a:pPr lvl="2"/>
            <a:r>
              <a:rPr lang="en-US" sz="1800" dirty="0"/>
              <a:t>Destination or source IP ranges</a:t>
            </a:r>
          </a:p>
          <a:p>
            <a:pPr lvl="2"/>
            <a:r>
              <a:rPr lang="en-US" sz="1800" dirty="0"/>
              <a:t>Portals</a:t>
            </a:r>
          </a:p>
          <a:p>
            <a:pPr lvl="2"/>
            <a:r>
              <a:rPr lang="en-US" sz="1800" dirty="0"/>
              <a:t>Protocols</a:t>
            </a:r>
          </a:p>
          <a:p>
            <a:pPr lvl="1"/>
            <a:r>
              <a:rPr lang="en-US" dirty="0"/>
              <a:t>Default rules are created to allow:</a:t>
            </a:r>
          </a:p>
          <a:p>
            <a:pPr lvl="2"/>
            <a:r>
              <a:rPr lang="en-US" sz="1800" dirty="0"/>
              <a:t>TLS traffic to Kubernetes API server</a:t>
            </a:r>
          </a:p>
          <a:p>
            <a:pPr lvl="2"/>
            <a:r>
              <a:rPr lang="en-US" sz="1800" dirty="0"/>
              <a:t>SSH access to individual nodes</a:t>
            </a:r>
          </a:p>
          <a:p>
            <a:pPr lvl="1"/>
            <a:r>
              <a:rPr lang="en-US" dirty="0"/>
              <a:t>Network security group (NSG) is automatically modified by AKS as you create services with:</a:t>
            </a:r>
          </a:p>
          <a:p>
            <a:pPr lvl="2"/>
            <a:r>
              <a:rPr lang="en-US" sz="1800" dirty="0"/>
              <a:t>Ingress routes</a:t>
            </a:r>
          </a:p>
          <a:p>
            <a:pPr lvl="2"/>
            <a:r>
              <a:rPr lang="en-US" sz="1800" dirty="0"/>
              <a:t>Port mappings</a:t>
            </a:r>
          </a:p>
          <a:p>
            <a:pPr lvl="2"/>
            <a:r>
              <a:rPr lang="en-US" sz="1800" dirty="0"/>
              <a:t>Load balancers</a:t>
            </a:r>
            <a:endParaRPr lang="en-US" dirty="0"/>
          </a:p>
        </p:txBody>
      </p:sp>
    </p:spTree>
    <p:extLst>
      <p:ext uri="{BB962C8B-B14F-4D97-AF65-F5344CB8AC3E}">
        <p14:creationId xmlns:p14="http://schemas.microsoft.com/office/powerpoint/2010/main" val="37275461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a:t>
            </a:r>
          </a:p>
        </p:txBody>
      </p:sp>
      <p:sp>
        <p:nvSpPr>
          <p:cNvPr id="3" name="Text Placeholder 2">
            <a:extLst>
              <a:ext uri="{FF2B5EF4-FFF2-40B4-BE49-F238E27FC236}">
                <a16:creationId xmlns:a16="http://schemas.microsoft.com/office/drawing/2014/main" id="{01ADBE45-BEB3-4841-82E6-B19309021348}"/>
              </a:ext>
            </a:extLst>
          </p:cNvPr>
          <p:cNvSpPr>
            <a:spLocks noGrp="1"/>
          </p:cNvSpPr>
          <p:nvPr>
            <p:ph type="body" sz="quarter" idx="10"/>
          </p:nvPr>
        </p:nvSpPr>
        <p:spPr>
          <a:xfrm>
            <a:off x="584200" y="1435497"/>
            <a:ext cx="11018520" cy="1317284"/>
          </a:xfrm>
        </p:spPr>
        <p:txBody>
          <a:bodyPr/>
          <a:lstStyle/>
          <a:p>
            <a:r>
              <a:rPr lang="en-US" dirty="0">
                <a:latin typeface="+mn-lt"/>
              </a:rPr>
              <a:t>Kubernetes provides abstraction layer on top of Azure networking</a:t>
            </a:r>
          </a:p>
          <a:p>
            <a:r>
              <a:rPr lang="en-US" dirty="0">
                <a:latin typeface="+mn-lt"/>
              </a:rPr>
              <a:t>Correlated services are created automatically</a:t>
            </a:r>
          </a:p>
          <a:p>
            <a:pPr lvl="1"/>
            <a:r>
              <a:rPr lang="en-US" dirty="0"/>
              <a:t>Example: if you create a Kubernetes load balancer, AKS will create an Azure load balancer</a:t>
            </a:r>
          </a:p>
        </p:txBody>
      </p:sp>
    </p:spTree>
    <p:extLst>
      <p:ext uri="{BB962C8B-B14F-4D97-AF65-F5344CB8AC3E}">
        <p14:creationId xmlns:p14="http://schemas.microsoft.com/office/powerpoint/2010/main" val="269970363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398813"/>
            <a:ext cx="4332358" cy="1508105"/>
          </a:xfrm>
        </p:spPr>
        <p:txBody>
          <a:bodyPr/>
          <a:lstStyle/>
          <a:p>
            <a:pPr marL="0" indent="0">
              <a:buNone/>
            </a:pPr>
            <a:r>
              <a:rPr lang="en-US" dirty="0">
                <a:latin typeface="Segoe UI" panose="020B0502040204020203" pitchFamily="34" charset="0"/>
                <a:cs typeface="Segoe UI" panose="020B0502040204020203" pitchFamily="34" charset="0"/>
              </a:rPr>
              <a:t>Cluster IP</a:t>
            </a:r>
          </a:p>
          <a:p>
            <a:pPr marL="0" indent="0">
              <a:buNone/>
            </a:pPr>
            <a:r>
              <a:rPr lang="en-US" sz="2000" dirty="0">
                <a:latin typeface="Segoe UI" panose="020B0502040204020203" pitchFamily="34" charset="0"/>
                <a:cs typeface="Segoe UI" panose="020B0502040204020203" pitchFamily="34" charset="0"/>
              </a:rPr>
              <a:t>Creates internal-only IP address for use within the cluster</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773378"/>
            <a:ext cx="2834861" cy="1508105"/>
          </a:xfrm>
        </p:spPr>
        <p:txBody>
          <a:bodyPr/>
          <a:lstStyle/>
          <a:p>
            <a:r>
              <a:rPr lang="en-US" dirty="0" err="1">
                <a:latin typeface="+mn-lt"/>
              </a:rPr>
              <a:t>NodePort</a:t>
            </a:r>
            <a:endParaRPr lang="en-US" dirty="0">
              <a:latin typeface="+mn-lt"/>
            </a:endParaRPr>
          </a:p>
          <a:p>
            <a:r>
              <a:rPr lang="en-US" sz="2000" dirty="0">
                <a:latin typeface="+mn-lt"/>
              </a:rPr>
              <a:t>Creates a port mapping on a specific node for direct access</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panose="020B0502040204020203" pitchFamily="34" charset="0"/>
                <a:cs typeface="Segoe UI" panose="020B0502040204020203" pitchFamily="34" charset="0"/>
              </a:rPr>
              <a:t>Services group pods together to provide network connectivity</a:t>
            </a:r>
          </a:p>
        </p:txBody>
      </p:sp>
      <p:pic>
        <p:nvPicPr>
          <p:cNvPr id="9" name="Picture 8" descr="Cluster IP diagram - port mapping to a specific node from an external request">
            <a:extLst>
              <a:ext uri="{FF2B5EF4-FFF2-40B4-BE49-F238E27FC236}">
                <a16:creationId xmlns:a16="http://schemas.microsoft.com/office/drawing/2014/main" id="{06114148-328E-4F89-AA2A-25E70641D73E}"/>
              </a:ext>
            </a:extLst>
          </p:cNvPr>
          <p:cNvPicPr>
            <a:picLocks noChangeAspect="1"/>
          </p:cNvPicPr>
          <p:nvPr/>
        </p:nvPicPr>
        <p:blipFill>
          <a:blip r:embed="rId3"/>
          <a:stretch>
            <a:fillRect/>
          </a:stretch>
        </p:blipFill>
        <p:spPr>
          <a:xfrm>
            <a:off x="5946011" y="2398813"/>
            <a:ext cx="5656707" cy="1666208"/>
          </a:xfrm>
          <a:prstGeom prst="rect">
            <a:avLst/>
          </a:prstGeom>
        </p:spPr>
      </p:pic>
      <p:pic>
        <p:nvPicPr>
          <p:cNvPr id="11" name="Picture 10" descr="NodePort diagram - internal traffic is routed on a private IP address.">
            <a:extLst>
              <a:ext uri="{FF2B5EF4-FFF2-40B4-BE49-F238E27FC236}">
                <a16:creationId xmlns:a16="http://schemas.microsoft.com/office/drawing/2014/main" id="{9729F963-CF52-4915-B17F-90FD69B9FC7F}"/>
              </a:ext>
            </a:extLst>
          </p:cNvPr>
          <p:cNvPicPr>
            <a:picLocks noChangeAspect="1"/>
          </p:cNvPicPr>
          <p:nvPr/>
        </p:nvPicPr>
        <p:blipFill>
          <a:blip r:embed="rId4"/>
          <a:stretch>
            <a:fillRect/>
          </a:stretch>
        </p:blipFill>
        <p:spPr>
          <a:xfrm>
            <a:off x="3801743" y="4992014"/>
            <a:ext cx="7800975" cy="1600200"/>
          </a:xfrm>
          <a:prstGeom prst="rect">
            <a:avLst/>
          </a:prstGeom>
        </p:spPr>
      </p:pic>
    </p:spTree>
    <p:extLst>
      <p:ext uri="{BB962C8B-B14F-4D97-AF65-F5344CB8AC3E}">
        <p14:creationId xmlns:p14="http://schemas.microsoft.com/office/powerpoint/2010/main" val="303796071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08DC-F321-4BF4-927D-6780969C5C63}"/>
              </a:ext>
            </a:extLst>
          </p:cNvPr>
          <p:cNvSpPr>
            <a:spLocks noGrp="1"/>
          </p:cNvSpPr>
          <p:nvPr>
            <p:ph type="title"/>
          </p:nvPr>
        </p:nvSpPr>
        <p:spPr/>
        <p:txBody>
          <a:bodyPr/>
          <a:lstStyle/>
          <a:p>
            <a:r>
              <a:rPr lang="en-US" dirty="0"/>
              <a:t>Networking connectivity (continued)</a:t>
            </a:r>
          </a:p>
        </p:txBody>
      </p:sp>
      <p:sp>
        <p:nvSpPr>
          <p:cNvPr id="5" name="Text Placeholder 4">
            <a:extLst>
              <a:ext uri="{FF2B5EF4-FFF2-40B4-BE49-F238E27FC236}">
                <a16:creationId xmlns:a16="http://schemas.microsoft.com/office/drawing/2014/main" id="{8AD517DA-E696-4670-85F4-895958FC3DF2}"/>
              </a:ext>
            </a:extLst>
          </p:cNvPr>
          <p:cNvSpPr>
            <a:spLocks noGrp="1"/>
          </p:cNvSpPr>
          <p:nvPr>
            <p:ph type="body" sz="quarter" idx="10"/>
          </p:nvPr>
        </p:nvSpPr>
        <p:spPr>
          <a:xfrm>
            <a:off x="584199" y="2449679"/>
            <a:ext cx="4199835" cy="1300398"/>
          </a:xfrm>
        </p:spPr>
        <p:txBody>
          <a:bodyPr/>
          <a:lstStyle/>
          <a:p>
            <a:pPr marL="0" indent="0">
              <a:buNone/>
            </a:pPr>
            <a:r>
              <a:rPr lang="en-US" dirty="0" err="1">
                <a:latin typeface="+mj-lt"/>
              </a:rPr>
              <a:t>LoadBalancer</a:t>
            </a:r>
            <a:endParaRPr lang="en-US" dirty="0">
              <a:latin typeface="+mj-lt"/>
            </a:endParaRPr>
          </a:p>
          <a:p>
            <a:pPr marL="0" indent="0">
              <a:buNone/>
            </a:pPr>
            <a:r>
              <a:rPr lang="en-US" sz="2000" dirty="0"/>
              <a:t>Creates an Azure load balancer resource with an external IP address</a:t>
            </a:r>
          </a:p>
        </p:txBody>
      </p:sp>
      <p:sp>
        <p:nvSpPr>
          <p:cNvPr id="6" name="Text Placeholder 5">
            <a:extLst>
              <a:ext uri="{FF2B5EF4-FFF2-40B4-BE49-F238E27FC236}">
                <a16:creationId xmlns:a16="http://schemas.microsoft.com/office/drawing/2014/main" id="{A874E61E-846A-44B4-BBBC-9743FB31E9A7}"/>
              </a:ext>
            </a:extLst>
          </p:cNvPr>
          <p:cNvSpPr>
            <a:spLocks noGrp="1"/>
          </p:cNvSpPr>
          <p:nvPr>
            <p:ph type="body" sz="quarter" idx="12"/>
          </p:nvPr>
        </p:nvSpPr>
        <p:spPr>
          <a:xfrm>
            <a:off x="584199" y="4530348"/>
            <a:ext cx="5212080" cy="892552"/>
          </a:xfrm>
        </p:spPr>
        <p:txBody>
          <a:bodyPr/>
          <a:lstStyle/>
          <a:p>
            <a:r>
              <a:rPr lang="en-US" dirty="0" err="1">
                <a:latin typeface="+mj-lt"/>
              </a:rPr>
              <a:t>ExternalName</a:t>
            </a:r>
            <a:endParaRPr lang="en-US" dirty="0">
              <a:latin typeface="+mj-lt"/>
            </a:endParaRPr>
          </a:p>
          <a:p>
            <a:r>
              <a:rPr lang="en-US" sz="2000" dirty="0"/>
              <a:t>Creates a direct DNS entry</a:t>
            </a:r>
          </a:p>
        </p:txBody>
      </p:sp>
      <p:sp>
        <p:nvSpPr>
          <p:cNvPr id="7" name="Text Placeholder 4">
            <a:extLst>
              <a:ext uri="{FF2B5EF4-FFF2-40B4-BE49-F238E27FC236}">
                <a16:creationId xmlns:a16="http://schemas.microsoft.com/office/drawing/2014/main" id="{4AEFA6FD-B24B-408B-8734-81EF9D2A5F0D}"/>
              </a:ext>
            </a:extLst>
          </p:cNvPr>
          <p:cNvSpPr txBox="1">
            <a:spLocks/>
          </p:cNvSpPr>
          <p:nvPr/>
        </p:nvSpPr>
        <p:spPr>
          <a:xfrm>
            <a:off x="584199" y="1435100"/>
            <a:ext cx="11018519"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ts val="1224"/>
              </a:spcBef>
              <a:spcAft>
                <a:spcPts val="0"/>
              </a:spcAft>
              <a:buClr>
                <a:schemeClr val="tx1"/>
              </a:buClr>
              <a:buSzPct val="90000"/>
              <a:buFont typeface="Wingdings" panose="05000000000000000000" pitchFamily="2" charset="2"/>
              <a:buNone/>
              <a:tabLst/>
              <a:defRPr sz="2800" b="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555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b="0" kern="1200" spc="0" baseline="0">
                <a:gradFill>
                  <a:gsLst>
                    <a:gs pos="1250">
                      <a:schemeClr val="tx1"/>
                    </a:gs>
                    <a:gs pos="100000">
                      <a:schemeClr val="tx1"/>
                    </a:gs>
                  </a:gsLst>
                  <a:lin ang="5400000" scaled="0"/>
                </a:gradFill>
                <a:latin typeface="+mn-lt"/>
                <a:ea typeface="+mn-ea"/>
                <a:cs typeface="+mn-cs"/>
              </a:defRPr>
            </a:lvl2pPr>
            <a:lvl3pPr marL="45085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b="0" kern="1200" spc="0" baseline="0">
                <a:gradFill>
                  <a:gsLst>
                    <a:gs pos="1250">
                      <a:schemeClr val="tx1"/>
                    </a:gs>
                    <a:gs pos="100000">
                      <a:schemeClr val="tx1"/>
                    </a:gs>
                  </a:gsLst>
                  <a:lin ang="5400000" scaled="0"/>
                </a:gradFill>
                <a:latin typeface="+mn-lt"/>
                <a:ea typeface="+mn-ea"/>
                <a:cs typeface="+mn-cs"/>
              </a:defRPr>
            </a:lvl3pPr>
            <a:lvl4pPr marL="652462"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4pPr>
            <a:lvl5pPr marL="854075"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b="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Services group pods together to provide network connectivity</a:t>
            </a:r>
          </a:p>
        </p:txBody>
      </p:sp>
      <p:pic>
        <p:nvPicPr>
          <p:cNvPr id="4" name="Picture 3" descr="Classic load balancer setup with a single external IP address and port being mapped to one or more internal nodes">
            <a:extLst>
              <a:ext uri="{FF2B5EF4-FFF2-40B4-BE49-F238E27FC236}">
                <a16:creationId xmlns:a16="http://schemas.microsoft.com/office/drawing/2014/main" id="{CD33E351-3A3F-4581-B5D3-4CDED87AB9BA}"/>
              </a:ext>
            </a:extLst>
          </p:cNvPr>
          <p:cNvPicPr>
            <a:picLocks noChangeAspect="1"/>
          </p:cNvPicPr>
          <p:nvPr/>
        </p:nvPicPr>
        <p:blipFill>
          <a:blip r:embed="rId3"/>
          <a:stretch>
            <a:fillRect/>
          </a:stretch>
        </p:blipFill>
        <p:spPr>
          <a:xfrm>
            <a:off x="5163770" y="2449679"/>
            <a:ext cx="6778752" cy="1522571"/>
          </a:xfrm>
          <a:prstGeom prst="rect">
            <a:avLst/>
          </a:prstGeom>
        </p:spPr>
      </p:pic>
    </p:spTree>
    <p:extLst>
      <p:ext uri="{BB962C8B-B14F-4D97-AF65-F5344CB8AC3E}">
        <p14:creationId xmlns:p14="http://schemas.microsoft.com/office/powerpoint/2010/main" val="17877762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Storage</a:t>
            </a:r>
          </a:p>
        </p:txBody>
      </p:sp>
      <p:sp>
        <p:nvSpPr>
          <p:cNvPr id="3" name="Text Placeholder 2" descr="Pod (with an AKS cluster) with persistent storage options such as Azure Files or Azure Managed Disk">
            <a:extLst>
              <a:ext uri="{FF2B5EF4-FFF2-40B4-BE49-F238E27FC236}">
                <a16:creationId xmlns:a16="http://schemas.microsoft.com/office/drawing/2014/main" id="{73653CC9-9DCD-4C86-88AF-24A98B3D5F6A}"/>
              </a:ext>
            </a:extLst>
          </p:cNvPr>
          <p:cNvSpPr>
            <a:spLocks noGrp="1"/>
          </p:cNvSpPr>
          <p:nvPr>
            <p:ph type="body" sz="quarter" idx="10"/>
          </p:nvPr>
        </p:nvSpPr>
        <p:spPr>
          <a:xfrm>
            <a:off x="584199" y="1435497"/>
            <a:ext cx="4409832" cy="2973122"/>
          </a:xfrm>
        </p:spPr>
        <p:txBody>
          <a:bodyPr/>
          <a:lstStyle/>
          <a:p>
            <a:r>
              <a:rPr lang="en-US" sz="2400" dirty="0">
                <a:latin typeface="+mn-lt"/>
              </a:rPr>
              <a:t>Local storage on the node is fast and simple to use</a:t>
            </a:r>
          </a:p>
          <a:p>
            <a:pPr lvl="1"/>
            <a:r>
              <a:rPr lang="en-US" sz="1800" dirty="0"/>
              <a:t>Local storage might not be available after the pod is deleted</a:t>
            </a:r>
          </a:p>
          <a:p>
            <a:r>
              <a:rPr lang="en-US" sz="2400" dirty="0">
                <a:latin typeface="+mn-lt"/>
              </a:rPr>
              <a:t>Multiple pods may share data volumes</a:t>
            </a:r>
          </a:p>
          <a:p>
            <a:r>
              <a:rPr lang="en-US" sz="2400" dirty="0">
                <a:latin typeface="+mn-lt"/>
              </a:rPr>
              <a:t>Storage could potentially be reattached to another pod</a:t>
            </a:r>
          </a:p>
        </p:txBody>
      </p:sp>
      <p:pic>
        <p:nvPicPr>
          <p:cNvPr id="5" name="Picture 4" descr="Pod (with an AKS cluster) with persistent storage options such as Azure Files or Azure Managed Disk">
            <a:extLst>
              <a:ext uri="{FF2B5EF4-FFF2-40B4-BE49-F238E27FC236}">
                <a16:creationId xmlns:a16="http://schemas.microsoft.com/office/drawing/2014/main" id="{715B1631-AFF5-455C-A3FE-618FE767AF09}"/>
              </a:ext>
            </a:extLst>
          </p:cNvPr>
          <p:cNvPicPr>
            <a:picLocks noChangeAspect="1"/>
          </p:cNvPicPr>
          <p:nvPr/>
        </p:nvPicPr>
        <p:blipFill>
          <a:blip r:embed="rId3"/>
          <a:stretch>
            <a:fillRect/>
          </a:stretch>
        </p:blipFill>
        <p:spPr>
          <a:xfrm>
            <a:off x="5402376" y="1435497"/>
            <a:ext cx="6368796" cy="4784598"/>
          </a:xfrm>
          <a:prstGeom prst="rect">
            <a:avLst/>
          </a:prstGeom>
        </p:spPr>
      </p:pic>
    </p:spTree>
    <p:extLst>
      <p:ext uri="{BB962C8B-B14F-4D97-AF65-F5344CB8AC3E}">
        <p14:creationId xmlns:p14="http://schemas.microsoft.com/office/powerpoint/2010/main" val="33940640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Kubernetes Service (AKS)</a:t>
            </a:r>
          </a:p>
          <a:p>
            <a:pPr marL="342900" indent="-342900">
              <a:buFont typeface="Arial" panose="020B0604020202020204" pitchFamily="34" charset="0"/>
              <a:buChar char="•"/>
            </a:pPr>
            <a:r>
              <a:rPr lang="en-US" dirty="0"/>
              <a:t>Deploy an AKS cluster</a:t>
            </a:r>
          </a:p>
          <a:p>
            <a:pPr marL="342900" indent="-342900">
              <a:buFont typeface="Arial" panose="020B0604020202020204" pitchFamily="34" charset="0"/>
              <a:buChar char="•"/>
            </a:pPr>
            <a:r>
              <a:rPr lang="en-US" dirty="0"/>
              <a:t>Publish a container image to Azure Container Registry</a:t>
            </a:r>
          </a:p>
          <a:p>
            <a:pPr marL="342900" indent="-342900">
              <a:buFont typeface="Arial" panose="020B0604020202020204" pitchFamily="34" charset="0"/>
              <a:buChar char="•"/>
            </a:pPr>
            <a:r>
              <a:rPr lang="en-US" dirty="0"/>
              <a:t>Create and run container images in Azure Container Instances</a:t>
            </a:r>
          </a:p>
          <a:p>
            <a:pPr marL="342900" indent="-342900">
              <a:buFont typeface="Arial" panose="020B0604020202020204" pitchFamily="34" charset="0"/>
              <a:buChar char="•"/>
            </a:pPr>
            <a:r>
              <a:rPr lang="en-US" dirty="0"/>
              <a:t>Lab: Deploying compute workloads by using images and containers</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C32E-5C1A-45B7-B630-7EBD68C621B6}"/>
              </a:ext>
            </a:extLst>
          </p:cNvPr>
          <p:cNvSpPr>
            <a:spLocks noGrp="1"/>
          </p:cNvSpPr>
          <p:nvPr>
            <p:ph type="title"/>
          </p:nvPr>
        </p:nvSpPr>
        <p:spPr/>
        <p:txBody>
          <a:bodyPr/>
          <a:lstStyle/>
          <a:p>
            <a:r>
              <a:rPr lang="en-US" dirty="0"/>
              <a:t>Persistent storage volumes</a:t>
            </a:r>
          </a:p>
        </p:txBody>
      </p:sp>
      <p:sp>
        <p:nvSpPr>
          <p:cNvPr id="3" name="Text Placeholder 2">
            <a:extLst>
              <a:ext uri="{FF2B5EF4-FFF2-40B4-BE49-F238E27FC236}">
                <a16:creationId xmlns:a16="http://schemas.microsoft.com/office/drawing/2014/main" id="{73653CC9-9DCD-4C86-88AF-24A98B3D5F6A}"/>
              </a:ext>
            </a:extLst>
          </p:cNvPr>
          <p:cNvSpPr>
            <a:spLocks noGrp="1"/>
          </p:cNvSpPr>
          <p:nvPr>
            <p:ph type="body" sz="quarter" idx="10"/>
          </p:nvPr>
        </p:nvSpPr>
        <p:spPr>
          <a:xfrm>
            <a:off x="584200" y="1435497"/>
            <a:ext cx="3811954" cy="3066165"/>
          </a:xfrm>
        </p:spPr>
        <p:txBody>
          <a:bodyPr/>
          <a:lstStyle/>
          <a:p>
            <a:r>
              <a:rPr lang="en-US" dirty="0">
                <a:latin typeface="+mn-lt"/>
              </a:rPr>
              <a:t>Pods can use storage that is persistent </a:t>
            </a:r>
          </a:p>
          <a:p>
            <a:pPr lvl="1"/>
            <a:r>
              <a:rPr lang="en-US" dirty="0"/>
              <a:t>Storage exists beyond the lifetime of the pod</a:t>
            </a:r>
          </a:p>
          <a:p>
            <a:pPr lvl="1"/>
            <a:r>
              <a:rPr lang="en-US" dirty="0"/>
              <a:t>Storage can be a service such as Azure Files or an Azure Managed Disk</a:t>
            </a:r>
          </a:p>
        </p:txBody>
      </p:sp>
      <p:pic>
        <p:nvPicPr>
          <p:cNvPr id="5" name="Picture 4" descr="Persistent volumes available at the AKS cluster level. Graphic shows the interaction between the AKS cluster and the single node/pod access. ">
            <a:extLst>
              <a:ext uri="{FF2B5EF4-FFF2-40B4-BE49-F238E27FC236}">
                <a16:creationId xmlns:a16="http://schemas.microsoft.com/office/drawing/2014/main" id="{981AD662-AD63-4BAD-B075-D24E0C9D05E2}"/>
              </a:ext>
            </a:extLst>
          </p:cNvPr>
          <p:cNvPicPr>
            <a:picLocks noChangeAspect="1"/>
          </p:cNvPicPr>
          <p:nvPr/>
        </p:nvPicPr>
        <p:blipFill>
          <a:blip r:embed="rId3"/>
          <a:stretch>
            <a:fillRect/>
          </a:stretch>
        </p:blipFill>
        <p:spPr>
          <a:xfrm>
            <a:off x="5044559" y="1435497"/>
            <a:ext cx="6732842" cy="3206115"/>
          </a:xfrm>
          <a:prstGeom prst="rect">
            <a:avLst/>
          </a:prstGeom>
        </p:spPr>
      </p:pic>
    </p:spTree>
    <p:extLst>
      <p:ext uri="{BB962C8B-B14F-4D97-AF65-F5344CB8AC3E}">
        <p14:creationId xmlns:p14="http://schemas.microsoft.com/office/powerpoint/2010/main" val="15729018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457200" y="1196011"/>
            <a:ext cx="5048460" cy="5613845"/>
          </a:xfrm>
        </p:spPr>
        <p:txBody>
          <a:bodyPr/>
          <a:lstStyle/>
          <a:p>
            <a:r>
              <a:rPr lang="en-US" dirty="0">
                <a:latin typeface="+mn-lt"/>
              </a:rPr>
              <a:t>Applications might grow beyond the capacity of a single pod</a:t>
            </a:r>
          </a:p>
          <a:p>
            <a:r>
              <a:rPr lang="en-US" dirty="0">
                <a:latin typeface="+mn-lt"/>
              </a:rPr>
              <a:t>Kubernetes has built-in </a:t>
            </a:r>
            <a:r>
              <a:rPr lang="en-US" dirty="0" err="1">
                <a:latin typeface="+mn-lt"/>
              </a:rPr>
              <a:t>autoscalers</a:t>
            </a:r>
            <a:r>
              <a:rPr lang="en-US" dirty="0">
                <a:latin typeface="+mn-lt"/>
              </a:rPr>
              <a:t> to automatically create instances when they are needed</a:t>
            </a:r>
          </a:p>
          <a:p>
            <a:pPr lvl="1"/>
            <a:r>
              <a:rPr lang="en-US" dirty="0"/>
              <a:t>Horizontal pod </a:t>
            </a:r>
            <a:r>
              <a:rPr lang="en-US" dirty="0" err="1"/>
              <a:t>autoscaler</a:t>
            </a:r>
            <a:endParaRPr lang="en-US" dirty="0"/>
          </a:p>
          <a:p>
            <a:pPr lvl="2"/>
            <a:r>
              <a:rPr lang="en-US" sz="1800" dirty="0"/>
              <a:t>Automatically scale replicas based on metrics</a:t>
            </a:r>
          </a:p>
          <a:p>
            <a:pPr lvl="1"/>
            <a:r>
              <a:rPr lang="en-US" dirty="0"/>
              <a:t>Cluster </a:t>
            </a:r>
            <a:r>
              <a:rPr lang="en-US" dirty="0" err="1"/>
              <a:t>Autoscaler</a:t>
            </a:r>
            <a:endParaRPr lang="en-US" dirty="0"/>
          </a:p>
          <a:p>
            <a:pPr lvl="2"/>
            <a:r>
              <a:rPr lang="en-US" sz="1800" dirty="0"/>
              <a:t>Adjusts the number of </a:t>
            </a:r>
            <a:br>
              <a:rPr lang="en-US" sz="1800" dirty="0"/>
            </a:br>
            <a:r>
              <a:rPr lang="en-US" sz="1800" dirty="0"/>
              <a:t>nodes based on the </a:t>
            </a:r>
            <a:br>
              <a:rPr lang="en-US" sz="1800" dirty="0"/>
            </a:br>
            <a:r>
              <a:rPr lang="en-US" sz="1800" dirty="0"/>
              <a:t>requested compute </a:t>
            </a:r>
            <a:br>
              <a:rPr lang="en-US" sz="1800" dirty="0"/>
            </a:br>
            <a:r>
              <a:rPr lang="en-US" sz="1800" dirty="0"/>
              <a:t>resources</a:t>
            </a:r>
          </a:p>
        </p:txBody>
      </p:sp>
      <p:pic>
        <p:nvPicPr>
          <p:cNvPr id="7" name="Picture 6" descr="Built-in autoscalers for AKS automatically creating new instances of nodes and pods on-demand.">
            <a:extLst>
              <a:ext uri="{FF2B5EF4-FFF2-40B4-BE49-F238E27FC236}">
                <a16:creationId xmlns:a16="http://schemas.microsoft.com/office/drawing/2014/main" id="{EABFCD24-E5A4-4DAF-8CAB-9A4823AFDD53}"/>
              </a:ext>
            </a:extLst>
          </p:cNvPr>
          <p:cNvPicPr>
            <a:picLocks noChangeAspect="1"/>
          </p:cNvPicPr>
          <p:nvPr/>
        </p:nvPicPr>
        <p:blipFill>
          <a:blip r:embed="rId3"/>
          <a:stretch>
            <a:fillRect/>
          </a:stretch>
        </p:blipFill>
        <p:spPr>
          <a:xfrm>
            <a:off x="5679831" y="1196011"/>
            <a:ext cx="6368254" cy="3356444"/>
          </a:xfrm>
          <a:prstGeom prst="rect">
            <a:avLst/>
          </a:prstGeom>
        </p:spPr>
      </p:pic>
    </p:spTree>
    <p:extLst>
      <p:ext uri="{BB962C8B-B14F-4D97-AF65-F5344CB8AC3E}">
        <p14:creationId xmlns:p14="http://schemas.microsoft.com/office/powerpoint/2010/main" val="9792160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80FD-A26A-444D-9525-636EAA5A73B0}"/>
              </a:ext>
            </a:extLst>
          </p:cNvPr>
          <p:cNvSpPr>
            <a:spLocks noGrp="1"/>
          </p:cNvSpPr>
          <p:nvPr>
            <p:ph type="title"/>
          </p:nvPr>
        </p:nvSpPr>
        <p:spPr/>
        <p:txBody>
          <a:bodyPr/>
          <a:lstStyle/>
          <a:p>
            <a:r>
              <a:rPr lang="en-US" dirty="0"/>
              <a:t>Scaling to Azure Container Instances</a:t>
            </a:r>
          </a:p>
        </p:txBody>
      </p:sp>
      <p:sp>
        <p:nvSpPr>
          <p:cNvPr id="3" name="Text Placeholder 2">
            <a:extLst>
              <a:ext uri="{FF2B5EF4-FFF2-40B4-BE49-F238E27FC236}">
                <a16:creationId xmlns:a16="http://schemas.microsoft.com/office/drawing/2014/main" id="{3E28E6C1-B1B1-4E0A-90F6-80E0EA9A7B72}"/>
              </a:ext>
            </a:extLst>
          </p:cNvPr>
          <p:cNvSpPr>
            <a:spLocks noGrp="1"/>
          </p:cNvSpPr>
          <p:nvPr>
            <p:ph type="body" sz="quarter" idx="10"/>
          </p:nvPr>
        </p:nvSpPr>
        <p:spPr>
          <a:xfrm>
            <a:off x="584200" y="1435497"/>
            <a:ext cx="11018520" cy="1231106"/>
          </a:xfrm>
        </p:spPr>
        <p:txBody>
          <a:bodyPr/>
          <a:lstStyle/>
          <a:p>
            <a:pPr marL="0" indent="0">
              <a:buNone/>
            </a:pPr>
            <a:r>
              <a:rPr lang="en-US" dirty="0"/>
              <a:t>If you need to </a:t>
            </a:r>
            <a:r>
              <a:rPr lang="en-US" dirty="0">
                <a:latin typeface="Segoe UI" panose="020B0502040204020203" pitchFamily="34" charset="0"/>
                <a:cs typeface="Segoe UI" panose="020B0502040204020203" pitchFamily="34" charset="0"/>
              </a:rPr>
              <a:t>rapidly</a:t>
            </a:r>
            <a:r>
              <a:rPr lang="en-US" dirty="0"/>
              <a:t> grow your AKS cluster, you can create new pods in Azure Container Instances (ACI) </a:t>
            </a:r>
          </a:p>
          <a:p>
            <a:pPr lvl="1"/>
            <a:endParaRPr lang="en-US" dirty="0"/>
          </a:p>
        </p:txBody>
      </p:sp>
      <p:pic>
        <p:nvPicPr>
          <p:cNvPr id="5" name="Picture 4" descr="AKS auto-scaler dynamically bursting new instances into the Azure Container Instances (ACI) service.">
            <a:extLst>
              <a:ext uri="{FF2B5EF4-FFF2-40B4-BE49-F238E27FC236}">
                <a16:creationId xmlns:a16="http://schemas.microsoft.com/office/drawing/2014/main" id="{0997E3FF-3F78-4906-8771-AFA2C0BA43E4}"/>
              </a:ext>
            </a:extLst>
          </p:cNvPr>
          <p:cNvPicPr>
            <a:picLocks noChangeAspect="1"/>
          </p:cNvPicPr>
          <p:nvPr/>
        </p:nvPicPr>
        <p:blipFill>
          <a:blip r:embed="rId3"/>
          <a:stretch>
            <a:fillRect/>
          </a:stretch>
        </p:blipFill>
        <p:spPr>
          <a:xfrm>
            <a:off x="526097" y="2650331"/>
            <a:ext cx="11134725" cy="3750469"/>
          </a:xfrm>
          <a:prstGeom prst="rect">
            <a:avLst/>
          </a:prstGeom>
        </p:spPr>
      </p:pic>
    </p:spTree>
    <p:extLst>
      <p:ext uri="{BB962C8B-B14F-4D97-AF65-F5344CB8AC3E}">
        <p14:creationId xmlns:p14="http://schemas.microsoft.com/office/powerpoint/2010/main" val="62559264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Deploy an AKS cluster</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Deploying to AKS by using Azure CLI</a:t>
            </a:r>
          </a:p>
        </p:txBody>
      </p:sp>
      <p:sp>
        <p:nvSpPr>
          <p:cNvPr id="6" name="Text Placeholder 5">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2092881"/>
          </a:xfrm>
        </p:spPr>
        <p:txBody>
          <a:bodyPr/>
          <a:lstStyle/>
          <a:p>
            <a:r>
              <a:rPr lang="en-US" sz="2000" dirty="0"/>
              <a:t>// Create resource group</a:t>
            </a:r>
          </a:p>
          <a:p>
            <a:r>
              <a:rPr lang="en-US" sz="2000" dirty="0" err="1"/>
              <a:t>az</a:t>
            </a:r>
            <a:r>
              <a:rPr lang="en-US" sz="2000" dirty="0"/>
              <a:t> group create --name </a:t>
            </a:r>
            <a:r>
              <a:rPr lang="en-US" sz="2000" dirty="0" err="1"/>
              <a:t>mygroup</a:t>
            </a:r>
            <a:r>
              <a:rPr lang="en-US" sz="2000" dirty="0"/>
              <a:t> --location </a:t>
            </a:r>
            <a:r>
              <a:rPr lang="en-US" sz="2000" dirty="0" err="1"/>
              <a:t>eastus</a:t>
            </a:r>
            <a:endParaRPr lang="en-US" sz="2000" dirty="0"/>
          </a:p>
          <a:p>
            <a:endParaRPr lang="en-US" sz="2000" dirty="0"/>
          </a:p>
          <a:p>
            <a:r>
              <a:rPr lang="en-US" sz="2000" dirty="0"/>
              <a:t>// Create AKS cluster</a:t>
            </a:r>
          </a:p>
          <a:p>
            <a:r>
              <a:rPr lang="en-US" sz="2000" dirty="0" err="1"/>
              <a:t>az</a:t>
            </a:r>
            <a:r>
              <a:rPr lang="en-US" sz="2000" dirty="0"/>
              <a:t> </a:t>
            </a:r>
            <a:r>
              <a:rPr lang="en-US" sz="2000" dirty="0" err="1"/>
              <a:t>aks</a:t>
            </a:r>
            <a:r>
              <a:rPr lang="en-US" sz="2000" dirty="0"/>
              <a:t> create --resource-group </a:t>
            </a:r>
            <a:r>
              <a:rPr lang="en-US" sz="2000" dirty="0" err="1"/>
              <a:t>mygroup</a:t>
            </a:r>
            <a:r>
              <a:rPr lang="en-US" sz="2000" dirty="0"/>
              <a:t> --name </a:t>
            </a:r>
            <a:r>
              <a:rPr lang="en-US" sz="2000" dirty="0" err="1"/>
              <a:t>mycluster</a:t>
            </a:r>
            <a:r>
              <a:rPr lang="en-US" sz="2000" dirty="0"/>
              <a:t> --node-count 1 --enable-addons monitoring --generate-</a:t>
            </a:r>
            <a:r>
              <a:rPr lang="en-US" sz="2000" dirty="0" err="1"/>
              <a:t>ssh</a:t>
            </a:r>
            <a:r>
              <a:rPr lang="en-US" sz="2000" dirty="0"/>
              <a:t>-keys</a:t>
            </a:r>
          </a:p>
        </p:txBody>
      </p:sp>
    </p:spTree>
    <p:extLst>
      <p:ext uri="{BB962C8B-B14F-4D97-AF65-F5344CB8AC3E}">
        <p14:creationId xmlns:p14="http://schemas.microsoft.com/office/powerpoint/2010/main" val="24550458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Connecting a </a:t>
            </a:r>
            <a:r>
              <a:rPr lang="en-US" dirty="0" err="1"/>
              <a:t>kubectl</a:t>
            </a:r>
            <a:r>
              <a:rPr lang="en-US" dirty="0"/>
              <a:t> client to AKS</a:t>
            </a:r>
          </a:p>
        </p:txBody>
      </p:sp>
      <p:sp>
        <p:nvSpPr>
          <p:cNvPr id="6" name="Text Placeholder 5">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3262432"/>
          </a:xfrm>
        </p:spPr>
        <p:txBody>
          <a:bodyPr/>
          <a:lstStyle/>
          <a:p>
            <a:r>
              <a:rPr lang="en-US" sz="2000" dirty="0"/>
              <a:t>// Install </a:t>
            </a:r>
            <a:r>
              <a:rPr lang="en-US" sz="2000" dirty="0" err="1"/>
              <a:t>kubectl</a:t>
            </a:r>
            <a:r>
              <a:rPr lang="en-US" sz="2000" dirty="0"/>
              <a:t> command line client locally</a:t>
            </a:r>
          </a:p>
          <a:p>
            <a:r>
              <a:rPr lang="en-US" sz="2000" dirty="0" err="1"/>
              <a:t>az</a:t>
            </a:r>
            <a:r>
              <a:rPr lang="en-US" sz="2000" dirty="0"/>
              <a:t> </a:t>
            </a:r>
            <a:r>
              <a:rPr lang="en-US" sz="2000" dirty="0" err="1"/>
              <a:t>aks</a:t>
            </a:r>
            <a:r>
              <a:rPr lang="en-US" sz="2000" dirty="0"/>
              <a:t> install-cli</a:t>
            </a:r>
          </a:p>
          <a:p>
            <a:endParaRPr lang="en-US" sz="2000" dirty="0"/>
          </a:p>
          <a:p>
            <a:r>
              <a:rPr lang="en-US" sz="2000" dirty="0"/>
              <a:t>// Get credentials</a:t>
            </a:r>
          </a:p>
          <a:p>
            <a:r>
              <a:rPr lang="en-US" sz="2000" dirty="0" err="1"/>
              <a:t>az</a:t>
            </a:r>
            <a:r>
              <a:rPr lang="en-US" sz="2000" dirty="0"/>
              <a:t> </a:t>
            </a:r>
            <a:r>
              <a:rPr lang="en-US" sz="2000" dirty="0" err="1"/>
              <a:t>aks</a:t>
            </a:r>
            <a:r>
              <a:rPr lang="en-US" sz="2000" dirty="0"/>
              <a:t> get-credentials --resource-group </a:t>
            </a:r>
            <a:r>
              <a:rPr lang="en-US" sz="2000" dirty="0" err="1"/>
              <a:t>mygroup</a:t>
            </a:r>
            <a:r>
              <a:rPr lang="en-US" sz="2000" dirty="0"/>
              <a:t> --name </a:t>
            </a:r>
            <a:r>
              <a:rPr lang="en-US" sz="2000" dirty="0" err="1"/>
              <a:t>mycluster</a:t>
            </a:r>
            <a:endParaRPr lang="en-US" sz="2000" dirty="0"/>
          </a:p>
          <a:p>
            <a:endParaRPr lang="en-US" sz="2000" dirty="0"/>
          </a:p>
          <a:p>
            <a:r>
              <a:rPr lang="en-US" sz="2000" dirty="0"/>
              <a:t>// Get a list of cluster nodes</a:t>
            </a:r>
          </a:p>
          <a:p>
            <a:r>
              <a:rPr lang="en-US" sz="2000" dirty="0" err="1"/>
              <a:t>kubectl</a:t>
            </a:r>
            <a:r>
              <a:rPr lang="en-US" sz="2000" dirty="0"/>
              <a:t> get nodes</a:t>
            </a:r>
          </a:p>
          <a:p>
            <a:endParaRPr lang="en-US" sz="2000" dirty="0"/>
          </a:p>
        </p:txBody>
      </p:sp>
    </p:spTree>
    <p:extLst>
      <p:ext uri="{BB962C8B-B14F-4D97-AF65-F5344CB8AC3E}">
        <p14:creationId xmlns:p14="http://schemas.microsoft.com/office/powerpoint/2010/main" val="36504295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a:xfrm>
            <a:off x="588263" y="439615"/>
            <a:ext cx="11018520" cy="553998"/>
          </a:xfrm>
        </p:spPr>
        <p:txBody>
          <a:bodyPr/>
          <a:lstStyle/>
          <a:p>
            <a:r>
              <a:rPr lang="en-US" dirty="0"/>
              <a:t>Kubernetes manifest</a:t>
            </a:r>
          </a:p>
        </p:txBody>
      </p:sp>
      <p:sp>
        <p:nvSpPr>
          <p:cNvPr id="6" name="Text Placeholder 5">
            <a:extLst>
              <a:ext uri="{FF2B5EF4-FFF2-40B4-BE49-F238E27FC236}">
                <a16:creationId xmlns:a16="http://schemas.microsoft.com/office/drawing/2014/main" id="{689511D1-8079-441C-A78E-BFD18793A4E0}"/>
              </a:ext>
            </a:extLst>
          </p:cNvPr>
          <p:cNvSpPr>
            <a:spLocks noGrp="1"/>
          </p:cNvSpPr>
          <p:nvPr>
            <p:ph type="body" sz="quarter" idx="10"/>
          </p:nvPr>
        </p:nvSpPr>
        <p:spPr>
          <a:xfrm>
            <a:off x="586740" y="1155335"/>
            <a:ext cx="11018520" cy="5564600"/>
          </a:xfrm>
        </p:spPr>
        <p:txBody>
          <a:bodyPr/>
          <a:lstStyle/>
          <a:p>
            <a:r>
              <a:rPr lang="en-US" sz="1600" dirty="0" err="1"/>
              <a:t>apiVersion</a:t>
            </a:r>
            <a:r>
              <a:rPr lang="en-US" sz="1600" dirty="0"/>
              <a:t>: apps/v1 </a:t>
            </a:r>
          </a:p>
          <a:p>
            <a:r>
              <a:rPr lang="en-US" sz="1600" dirty="0"/>
              <a:t>kind: Deployment</a:t>
            </a:r>
          </a:p>
          <a:p>
            <a:r>
              <a:rPr lang="en-US" sz="1600" dirty="0"/>
              <a:t>metadata:</a:t>
            </a:r>
          </a:p>
          <a:p>
            <a:r>
              <a:rPr lang="en-US" sz="1600" dirty="0"/>
              <a:t>  name: </a:t>
            </a:r>
            <a:r>
              <a:rPr lang="en-US" sz="1600" dirty="0" err="1"/>
              <a:t>nginx</a:t>
            </a:r>
            <a:r>
              <a:rPr lang="en-US" sz="1600" dirty="0"/>
              <a:t>-deployment</a:t>
            </a:r>
          </a:p>
          <a:p>
            <a:r>
              <a:rPr lang="en-US" sz="1600" dirty="0"/>
              <a:t>spec:</a:t>
            </a:r>
          </a:p>
          <a:p>
            <a:r>
              <a:rPr lang="en-US" sz="1600" dirty="0"/>
              <a:t>  selector:</a:t>
            </a:r>
          </a:p>
          <a:p>
            <a:r>
              <a:rPr lang="en-US" sz="1600" dirty="0"/>
              <a:t>    </a:t>
            </a:r>
            <a:r>
              <a:rPr lang="en-US" sz="1600" dirty="0" err="1"/>
              <a:t>matchLabels</a:t>
            </a:r>
            <a:r>
              <a:rPr lang="en-US" sz="1600" dirty="0"/>
              <a:t>:</a:t>
            </a:r>
          </a:p>
          <a:p>
            <a:r>
              <a:rPr lang="en-US" sz="1600" dirty="0"/>
              <a:t>      app: </a:t>
            </a:r>
            <a:r>
              <a:rPr lang="en-US" sz="1600" dirty="0" err="1"/>
              <a:t>nginx</a:t>
            </a:r>
            <a:endParaRPr lang="en-US" sz="1600" dirty="0"/>
          </a:p>
          <a:p>
            <a:r>
              <a:rPr lang="en-US" sz="1600" dirty="0"/>
              <a:t>  replicas: 2 # tells deployment to run 2 pods matching the template</a:t>
            </a:r>
          </a:p>
          <a:p>
            <a:r>
              <a:rPr lang="en-US" sz="1600" dirty="0"/>
              <a:t>  template:</a:t>
            </a:r>
          </a:p>
          <a:p>
            <a:r>
              <a:rPr lang="en-US" sz="1600" dirty="0"/>
              <a:t>    metadata:</a:t>
            </a:r>
          </a:p>
          <a:p>
            <a:r>
              <a:rPr lang="en-US" sz="1600" dirty="0"/>
              <a:t>      labels:</a:t>
            </a:r>
          </a:p>
          <a:p>
            <a:r>
              <a:rPr lang="en-US" sz="1600" dirty="0"/>
              <a:t>        app: </a:t>
            </a:r>
            <a:r>
              <a:rPr lang="en-US" sz="1600" dirty="0" err="1"/>
              <a:t>nginx</a:t>
            </a:r>
            <a:endParaRPr lang="en-US" sz="1600" dirty="0"/>
          </a:p>
          <a:p>
            <a:r>
              <a:rPr lang="en-US" sz="1600" dirty="0"/>
              <a:t>    spec:</a:t>
            </a:r>
          </a:p>
          <a:p>
            <a:r>
              <a:rPr lang="en-US" sz="1600" dirty="0"/>
              <a:t>      containers:</a:t>
            </a:r>
          </a:p>
          <a:p>
            <a:r>
              <a:rPr lang="en-US" sz="1600" dirty="0"/>
              <a:t>      - name: </a:t>
            </a:r>
            <a:r>
              <a:rPr lang="en-US" sz="1600" dirty="0" err="1"/>
              <a:t>nginx</a:t>
            </a:r>
            <a:endParaRPr lang="en-US" sz="1600" dirty="0"/>
          </a:p>
          <a:p>
            <a:r>
              <a:rPr lang="en-US" sz="1600" dirty="0"/>
              <a:t>        image: nginx:1.7.9</a:t>
            </a:r>
          </a:p>
          <a:p>
            <a:r>
              <a:rPr lang="en-US" sz="1600" dirty="0"/>
              <a:t>        ports:</a:t>
            </a:r>
          </a:p>
          <a:p>
            <a:r>
              <a:rPr lang="en-US" sz="1600" dirty="0"/>
              <a:t>        - </a:t>
            </a:r>
            <a:r>
              <a:rPr lang="en-US" sz="1600" dirty="0" err="1"/>
              <a:t>containerPort</a:t>
            </a:r>
            <a:r>
              <a:rPr lang="en-US" sz="1600" dirty="0"/>
              <a:t>: 80</a:t>
            </a:r>
          </a:p>
        </p:txBody>
      </p:sp>
    </p:spTree>
    <p:extLst>
      <p:ext uri="{BB962C8B-B14F-4D97-AF65-F5344CB8AC3E}">
        <p14:creationId xmlns:p14="http://schemas.microsoft.com/office/powerpoint/2010/main" val="338849647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1180A-CA2C-4E0F-A56B-DEAEE9BCF527}"/>
              </a:ext>
            </a:extLst>
          </p:cNvPr>
          <p:cNvSpPr>
            <a:spLocks noGrp="1"/>
          </p:cNvSpPr>
          <p:nvPr>
            <p:ph type="title"/>
          </p:nvPr>
        </p:nvSpPr>
        <p:spPr/>
        <p:txBody>
          <a:bodyPr/>
          <a:lstStyle/>
          <a:p>
            <a:r>
              <a:rPr lang="en-US" dirty="0"/>
              <a:t>Deploying application to AKS</a:t>
            </a:r>
          </a:p>
        </p:txBody>
      </p:sp>
      <p:sp>
        <p:nvSpPr>
          <p:cNvPr id="6" name="Text Placeholder 5">
            <a:extLst>
              <a:ext uri="{FF2B5EF4-FFF2-40B4-BE49-F238E27FC236}">
                <a16:creationId xmlns:a16="http://schemas.microsoft.com/office/drawing/2014/main" id="{689511D1-8079-441C-A78E-BFD18793A4E0}"/>
              </a:ext>
            </a:extLst>
          </p:cNvPr>
          <p:cNvSpPr>
            <a:spLocks noGrp="1"/>
          </p:cNvSpPr>
          <p:nvPr>
            <p:ph type="body" sz="quarter" idx="10"/>
          </p:nvPr>
        </p:nvSpPr>
        <p:spPr>
          <a:xfrm>
            <a:off x="588263" y="1436688"/>
            <a:ext cx="11018520" cy="4001095"/>
          </a:xfrm>
        </p:spPr>
        <p:txBody>
          <a:bodyPr/>
          <a:lstStyle/>
          <a:p>
            <a:r>
              <a:rPr lang="en-US" sz="2000" dirty="0"/>
              <a:t>// Get a list of cluster nodes</a:t>
            </a:r>
          </a:p>
          <a:p>
            <a:r>
              <a:rPr lang="en-US" sz="2000" dirty="0" err="1"/>
              <a:t>kubectl</a:t>
            </a:r>
            <a:r>
              <a:rPr lang="en-US" sz="2000" dirty="0"/>
              <a:t> get nodes</a:t>
            </a:r>
          </a:p>
          <a:p>
            <a:endParaRPr lang="en-US" sz="2000" dirty="0"/>
          </a:p>
          <a:p>
            <a:r>
              <a:rPr lang="en-US" sz="2000" dirty="0"/>
              <a:t>// Run the application</a:t>
            </a:r>
          </a:p>
          <a:p>
            <a:r>
              <a:rPr lang="en-US" sz="2000" dirty="0" err="1"/>
              <a:t>kubectl</a:t>
            </a:r>
            <a:r>
              <a:rPr lang="en-US" sz="2000" dirty="0"/>
              <a:t> apply –f </a:t>
            </a:r>
            <a:r>
              <a:rPr lang="en-US" sz="2000" dirty="0" err="1"/>
              <a:t>example.yaml</a:t>
            </a:r>
            <a:endParaRPr lang="en-US" sz="2000" dirty="0"/>
          </a:p>
          <a:p>
            <a:endParaRPr lang="en-US" sz="2000" dirty="0"/>
          </a:p>
          <a:p>
            <a:r>
              <a:rPr lang="en-US" sz="2000" dirty="0"/>
              <a:t>// Monitor progress of the deployment</a:t>
            </a:r>
          </a:p>
          <a:p>
            <a:r>
              <a:rPr lang="en-US" sz="2000" dirty="0" err="1"/>
              <a:t>kubectl</a:t>
            </a:r>
            <a:r>
              <a:rPr lang="en-US" sz="2000" dirty="0"/>
              <a:t> get service </a:t>
            </a:r>
            <a:r>
              <a:rPr lang="en-US" sz="2000" dirty="0" err="1"/>
              <a:t>nginx</a:t>
            </a:r>
            <a:r>
              <a:rPr lang="en-US" sz="2000" dirty="0"/>
              <a:t>-deployment –watch</a:t>
            </a:r>
          </a:p>
          <a:p>
            <a:endParaRPr lang="en-US" sz="2000" dirty="0"/>
          </a:p>
          <a:p>
            <a:r>
              <a:rPr lang="en-US" sz="2000" dirty="0"/>
              <a:t>// View pods related to this deployment</a:t>
            </a:r>
          </a:p>
          <a:p>
            <a:r>
              <a:rPr lang="en-US" sz="2000" dirty="0" err="1"/>
              <a:t>kubectl</a:t>
            </a:r>
            <a:r>
              <a:rPr lang="en-US" sz="2000" dirty="0"/>
              <a:t> get pods -l app=</a:t>
            </a:r>
            <a:r>
              <a:rPr lang="en-US" sz="2000" dirty="0" err="1"/>
              <a:t>nginx</a:t>
            </a:r>
            <a:endParaRPr lang="en-US" sz="2000" dirty="0"/>
          </a:p>
        </p:txBody>
      </p:sp>
    </p:spTree>
    <p:extLst>
      <p:ext uri="{BB962C8B-B14F-4D97-AF65-F5344CB8AC3E}">
        <p14:creationId xmlns:p14="http://schemas.microsoft.com/office/powerpoint/2010/main" val="3054003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13E4-0F7A-4325-BEAB-31D5B86FF1C2}"/>
              </a:ext>
            </a:extLst>
          </p:cNvPr>
          <p:cNvSpPr>
            <a:spLocks noGrp="1"/>
          </p:cNvSpPr>
          <p:nvPr>
            <p:ph type="title"/>
          </p:nvPr>
        </p:nvSpPr>
        <p:spPr>
          <a:xfrm>
            <a:off x="585216" y="3033223"/>
            <a:ext cx="9144000" cy="498598"/>
          </a:xfrm>
        </p:spPr>
        <p:txBody>
          <a:bodyPr/>
          <a:lstStyle/>
          <a:p>
            <a:r>
              <a:rPr lang="en-US" dirty="0"/>
              <a:t>Demo: Deploying to AKS by using Azure CLI</a:t>
            </a:r>
          </a:p>
        </p:txBody>
      </p:sp>
      <p:sp>
        <p:nvSpPr>
          <p:cNvPr id="3" name="Text Placeholder 2">
            <a:extLst>
              <a:ext uri="{FF2B5EF4-FFF2-40B4-BE49-F238E27FC236}">
                <a16:creationId xmlns:a16="http://schemas.microsoft.com/office/drawing/2014/main" id="{D6E6AFA7-7F20-4311-B94C-44D5391304E6}"/>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0200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7C165-2618-4EEA-AF2F-9E3F5FBA2D67}"/>
              </a:ext>
            </a:extLst>
          </p:cNvPr>
          <p:cNvSpPr>
            <a:spLocks noGrp="1"/>
          </p:cNvSpPr>
          <p:nvPr>
            <p:ph type="title"/>
          </p:nvPr>
        </p:nvSpPr>
        <p:spPr/>
        <p:txBody>
          <a:bodyPr/>
          <a:lstStyle/>
          <a:p>
            <a:r>
              <a:rPr lang="en-US" dirty="0"/>
              <a:t>Deploying an AKS cluster by using the Azure portal</a:t>
            </a:r>
          </a:p>
        </p:txBody>
      </p:sp>
      <p:pic>
        <p:nvPicPr>
          <p:cNvPr id="5" name="Picture 4" descr="Portal wizard to create a new AKS Kubernetes cluster. Tabs include: Basics, Authentication, Networking, Monitoring, Tag, Review + Create. The Basics tab is displayed.">
            <a:extLst>
              <a:ext uri="{FF2B5EF4-FFF2-40B4-BE49-F238E27FC236}">
                <a16:creationId xmlns:a16="http://schemas.microsoft.com/office/drawing/2014/main" id="{A759361A-B330-4036-ADE9-6D2F07449449}"/>
              </a:ext>
            </a:extLst>
          </p:cNvPr>
          <p:cNvPicPr>
            <a:picLocks noChangeAspect="1"/>
          </p:cNvPicPr>
          <p:nvPr/>
        </p:nvPicPr>
        <p:blipFill>
          <a:blip r:embed="rId3"/>
          <a:stretch>
            <a:fillRect/>
          </a:stretch>
        </p:blipFill>
        <p:spPr>
          <a:xfrm>
            <a:off x="3589568" y="1160585"/>
            <a:ext cx="5117010" cy="5620207"/>
          </a:xfrm>
          <a:prstGeom prst="rect">
            <a:avLst/>
          </a:prstGeom>
        </p:spPr>
      </p:pic>
    </p:spTree>
    <p:extLst>
      <p:ext uri="{BB962C8B-B14F-4D97-AF65-F5344CB8AC3E}">
        <p14:creationId xmlns:p14="http://schemas.microsoft.com/office/powerpoint/2010/main" val="36752164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Kubernetes Service</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50F6E3-CB3C-4F41-BD58-DAF64886DAA5}"/>
              </a:ext>
            </a:extLst>
          </p:cNvPr>
          <p:cNvSpPr>
            <a:spLocks noGrp="1"/>
          </p:cNvSpPr>
          <p:nvPr>
            <p:ph type="title"/>
          </p:nvPr>
        </p:nvSpPr>
        <p:spPr>
          <a:xfrm>
            <a:off x="585216" y="2534625"/>
            <a:ext cx="9144000" cy="997196"/>
          </a:xfrm>
        </p:spPr>
        <p:txBody>
          <a:bodyPr/>
          <a:lstStyle/>
          <a:p>
            <a:r>
              <a:rPr lang="en-US" dirty="0"/>
              <a:t>Demo: Deploying an AKS cluster by using the Azure portal</a:t>
            </a:r>
          </a:p>
        </p:txBody>
      </p:sp>
      <p:sp>
        <p:nvSpPr>
          <p:cNvPr id="5" name="Text Placeholder 4">
            <a:extLst>
              <a:ext uri="{FF2B5EF4-FFF2-40B4-BE49-F238E27FC236}">
                <a16:creationId xmlns:a16="http://schemas.microsoft.com/office/drawing/2014/main" id="{ED63109A-5C4B-41D7-ACF1-7A94DA4FAA4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2020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03: Publish a container image to Azure Container Registry</a:t>
            </a:r>
          </a:p>
        </p:txBody>
      </p:sp>
    </p:spTree>
    <p:extLst>
      <p:ext uri="{BB962C8B-B14F-4D97-AF65-F5344CB8AC3E}">
        <p14:creationId xmlns:p14="http://schemas.microsoft.com/office/powerpoint/2010/main" val="216784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(ACR)</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6740" y="1557718"/>
            <a:ext cx="11018520" cy="3742563"/>
          </a:xfrm>
        </p:spPr>
        <p:txBody>
          <a:bodyPr/>
          <a:lstStyle/>
          <a:p>
            <a:r>
              <a:rPr lang="en-US" dirty="0">
                <a:latin typeface="Segoe UI" panose="020B0502040204020203" pitchFamily="34" charset="0"/>
                <a:cs typeface="Segoe UI" panose="020B0502040204020203" pitchFamily="34" charset="0"/>
              </a:rPr>
              <a:t>Managed Docker registry service </a:t>
            </a:r>
          </a:p>
          <a:p>
            <a:pPr lvl="1"/>
            <a:r>
              <a:rPr lang="en-US" dirty="0">
                <a:latin typeface="Segoe UI" panose="020B0502040204020203" pitchFamily="34" charset="0"/>
                <a:cs typeface="Segoe UI" panose="020B0502040204020203" pitchFamily="34" charset="0"/>
              </a:rPr>
              <a:t>Based on the open-source Docker Registry 2.0</a:t>
            </a:r>
          </a:p>
          <a:p>
            <a:r>
              <a:rPr lang="en-US" dirty="0">
                <a:latin typeface="Segoe UI" panose="020B0502040204020203" pitchFamily="34" charset="0"/>
                <a:cs typeface="Segoe UI" panose="020B0502040204020203" pitchFamily="34" charset="0"/>
              </a:rPr>
              <a:t>Stores and manages private Docker container images</a:t>
            </a:r>
          </a:p>
          <a:p>
            <a:r>
              <a:rPr lang="en-US" dirty="0">
                <a:latin typeface="Segoe UI" panose="020B0502040204020203" pitchFamily="34" charset="0"/>
                <a:cs typeface="Segoe UI" panose="020B0502040204020203" pitchFamily="34" charset="0"/>
              </a:rPr>
              <a:t>Tight integration with multiple Azure services that support these Docker containers:</a:t>
            </a:r>
          </a:p>
          <a:p>
            <a:pPr lvl="1"/>
            <a:r>
              <a:rPr lang="en-US" dirty="0">
                <a:latin typeface="Segoe UI" panose="020B0502040204020203" pitchFamily="34" charset="0"/>
                <a:cs typeface="Segoe UI" panose="020B0502040204020203" pitchFamily="34" charset="0"/>
              </a:rPr>
              <a:t>Azure App Service</a:t>
            </a:r>
          </a:p>
          <a:p>
            <a:pPr lvl="1"/>
            <a:r>
              <a:rPr lang="en-US" dirty="0">
                <a:latin typeface="Segoe UI" panose="020B0502040204020203" pitchFamily="34" charset="0"/>
                <a:cs typeface="Segoe UI" panose="020B0502040204020203" pitchFamily="34" charset="0"/>
              </a:rPr>
              <a:t>Azure Batch</a:t>
            </a:r>
          </a:p>
          <a:p>
            <a:pPr lvl="1"/>
            <a:r>
              <a:rPr lang="en-US" dirty="0">
                <a:latin typeface="Segoe UI" panose="020B0502040204020203" pitchFamily="34" charset="0"/>
                <a:cs typeface="Segoe UI" panose="020B0502040204020203" pitchFamily="34" charset="0"/>
              </a:rPr>
              <a:t>Azure Service Fabric</a:t>
            </a:r>
          </a:p>
          <a:p>
            <a:pPr lvl="1"/>
            <a:r>
              <a:rPr lang="en-US" dirty="0">
                <a:latin typeface="Segoe UI" panose="020B0502040204020203" pitchFamily="34" charset="0"/>
                <a:cs typeface="Segoe UI" panose="020B0502040204020203" pitchFamily="34" charset="0"/>
              </a:rPr>
              <a:t>Azure Kubernetes Service</a:t>
            </a:r>
          </a:p>
        </p:txBody>
      </p:sp>
    </p:spTree>
    <p:extLst>
      <p:ext uri="{BB962C8B-B14F-4D97-AF65-F5344CB8AC3E}">
        <p14:creationId xmlns:p14="http://schemas.microsoft.com/office/powerpoint/2010/main" val="232111438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43E2-317D-42CD-A631-C13218A60155}"/>
              </a:ext>
            </a:extLst>
          </p:cNvPr>
          <p:cNvSpPr>
            <a:spLocks noGrp="1"/>
          </p:cNvSpPr>
          <p:nvPr>
            <p:ph type="title"/>
          </p:nvPr>
        </p:nvSpPr>
        <p:spPr/>
        <p:txBody>
          <a:bodyPr/>
          <a:lstStyle/>
          <a:p>
            <a:r>
              <a:rPr lang="en-US" dirty="0"/>
              <a:t>Key terminology</a:t>
            </a:r>
          </a:p>
        </p:txBody>
      </p:sp>
      <p:sp>
        <p:nvSpPr>
          <p:cNvPr id="3" name="Text Placeholder 2">
            <a:extLst>
              <a:ext uri="{FF2B5EF4-FFF2-40B4-BE49-F238E27FC236}">
                <a16:creationId xmlns:a16="http://schemas.microsoft.com/office/drawing/2014/main" id="{1C4FE482-998A-4EEB-A5B0-2C49A77AF49C}"/>
              </a:ext>
            </a:extLst>
          </p:cNvPr>
          <p:cNvSpPr>
            <a:spLocks noGrp="1"/>
          </p:cNvSpPr>
          <p:nvPr>
            <p:ph type="body" sz="quarter" idx="10"/>
          </p:nvPr>
        </p:nvSpPr>
        <p:spPr>
          <a:xfrm>
            <a:off x="584200" y="1435497"/>
            <a:ext cx="11018520" cy="3459409"/>
          </a:xfrm>
        </p:spPr>
        <p:txBody>
          <a:bodyPr/>
          <a:lstStyle/>
          <a:p>
            <a:r>
              <a:rPr lang="en-US" b="1" dirty="0">
                <a:latin typeface="+mn-lt"/>
              </a:rPr>
              <a:t>Registry</a:t>
            </a:r>
          </a:p>
          <a:p>
            <a:pPr lvl="1"/>
            <a:r>
              <a:rPr lang="en-US" dirty="0"/>
              <a:t>A service that stores container images</a:t>
            </a:r>
          </a:p>
          <a:p>
            <a:r>
              <a:rPr lang="en-US" b="1" dirty="0">
                <a:latin typeface="+mn-lt"/>
              </a:rPr>
              <a:t>Repository</a:t>
            </a:r>
          </a:p>
          <a:p>
            <a:pPr lvl="1"/>
            <a:r>
              <a:rPr lang="en-US" dirty="0"/>
              <a:t>A group of related container images</a:t>
            </a:r>
          </a:p>
          <a:p>
            <a:r>
              <a:rPr lang="en-US" b="1" dirty="0">
                <a:latin typeface="+mn-lt"/>
              </a:rPr>
              <a:t>Image</a:t>
            </a:r>
          </a:p>
          <a:p>
            <a:pPr lvl="1"/>
            <a:r>
              <a:rPr lang="en-US" dirty="0"/>
              <a:t>A point-in-time snapshot of a Docker-compatible container</a:t>
            </a:r>
          </a:p>
          <a:p>
            <a:r>
              <a:rPr lang="en-US" b="1" dirty="0">
                <a:latin typeface="+mn-lt"/>
              </a:rPr>
              <a:t>Container</a:t>
            </a:r>
          </a:p>
          <a:p>
            <a:pPr lvl="1"/>
            <a:r>
              <a:rPr lang="en-US" dirty="0"/>
              <a:t>A software application and its dependencies running in an isolated environment</a:t>
            </a:r>
          </a:p>
        </p:txBody>
      </p:sp>
    </p:spTree>
    <p:extLst>
      <p:ext uri="{BB962C8B-B14F-4D97-AF65-F5344CB8AC3E}">
        <p14:creationId xmlns:p14="http://schemas.microsoft.com/office/powerpoint/2010/main" val="79552953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89A3-4BBC-4B44-B971-DA1BBBEE43F3}"/>
              </a:ext>
            </a:extLst>
          </p:cNvPr>
          <p:cNvSpPr>
            <a:spLocks noGrp="1"/>
          </p:cNvSpPr>
          <p:nvPr>
            <p:ph type="title"/>
          </p:nvPr>
        </p:nvSpPr>
        <p:spPr/>
        <p:txBody>
          <a:bodyPr/>
          <a:lstStyle/>
          <a:p>
            <a:r>
              <a:rPr lang="en-US" dirty="0"/>
              <a:t>Container Registry SKUs</a:t>
            </a:r>
          </a:p>
        </p:txBody>
      </p:sp>
      <p:graphicFrame>
        <p:nvGraphicFramePr>
          <p:cNvPr id="3" name="Table 2" descr="Table displaying the SKUs for an Azure Container Registry account.">
            <a:extLst>
              <a:ext uri="{FF2B5EF4-FFF2-40B4-BE49-F238E27FC236}">
                <a16:creationId xmlns:a16="http://schemas.microsoft.com/office/drawing/2014/main" id="{082BA6BB-0147-474D-A178-BF78419F1A46}"/>
              </a:ext>
            </a:extLst>
          </p:cNvPr>
          <p:cNvGraphicFramePr>
            <a:graphicFrameLocks noGrp="1"/>
          </p:cNvGraphicFramePr>
          <p:nvPr>
            <p:extLst>
              <p:ext uri="{D42A27DB-BD31-4B8C-83A1-F6EECF244321}">
                <p14:modId xmlns:p14="http://schemas.microsoft.com/office/powerpoint/2010/main" val="407536976"/>
              </p:ext>
            </p:extLst>
          </p:nvPr>
        </p:nvGraphicFramePr>
        <p:xfrm>
          <a:off x="588264" y="1430228"/>
          <a:ext cx="10899926" cy="4968240"/>
        </p:xfrm>
        <a:graphic>
          <a:graphicData uri="http://schemas.openxmlformats.org/drawingml/2006/table">
            <a:tbl>
              <a:tblPr firstRow="1" firstCol="1">
                <a:tableStyleId>{7E9639D4-E3E2-4D34-9284-5A2195B3D0D7}</a:tableStyleId>
              </a:tblPr>
              <a:tblGrid>
                <a:gridCol w="2007254">
                  <a:extLst>
                    <a:ext uri="{9D8B030D-6E8A-4147-A177-3AD203B41FA5}">
                      <a16:colId xmlns:a16="http://schemas.microsoft.com/office/drawing/2014/main" val="4084871206"/>
                    </a:ext>
                  </a:extLst>
                </a:gridCol>
                <a:gridCol w="8892672">
                  <a:extLst>
                    <a:ext uri="{9D8B030D-6E8A-4147-A177-3AD203B41FA5}">
                      <a16:colId xmlns:a16="http://schemas.microsoft.com/office/drawing/2014/main" val="676157171"/>
                    </a:ext>
                  </a:extLst>
                </a:gridCol>
              </a:tblGrid>
              <a:tr h="577303">
                <a:tc>
                  <a:txBody>
                    <a:bodyPr/>
                    <a:lstStyle/>
                    <a:p>
                      <a:pPr algn="ctr"/>
                      <a:r>
                        <a:rPr lang="en-US" sz="2400" dirty="0">
                          <a:effectLst/>
                        </a:rPr>
                        <a:t>SKU</a:t>
                      </a:r>
                    </a:p>
                  </a:txBody>
                  <a:tcPr marL="137160" marR="137160" marT="137160" marB="137160" anchor="ctr"/>
                </a:tc>
                <a:tc>
                  <a:txBody>
                    <a:bodyPr/>
                    <a:lstStyle/>
                    <a:p>
                      <a:pPr algn="ctr"/>
                      <a:r>
                        <a:rPr lang="en-US" sz="2400" dirty="0">
                          <a:effectLst/>
                        </a:rPr>
                        <a:t>Description</a:t>
                      </a:r>
                    </a:p>
                  </a:txBody>
                  <a:tcPr marL="137160" marR="137160" marT="137160" marB="137160" anchor="ctr"/>
                </a:tc>
                <a:extLst>
                  <a:ext uri="{0D108BD9-81ED-4DB2-BD59-A6C34878D82A}">
                    <a16:rowId xmlns:a16="http://schemas.microsoft.com/office/drawing/2014/main" val="527887650"/>
                  </a:ext>
                </a:extLst>
              </a:tr>
              <a:tr h="1196363">
                <a:tc>
                  <a:txBody>
                    <a:bodyPr/>
                    <a:lstStyle/>
                    <a:p>
                      <a:pPr algn="l" fontAlgn="t"/>
                      <a:r>
                        <a:rPr lang="en-US" sz="2400">
                          <a:effectLst/>
                        </a:rPr>
                        <a:t>Basic</a:t>
                      </a:r>
                    </a:p>
                  </a:txBody>
                  <a:tcPr marL="137160" marR="137160" marT="137160" marB="137160" anchor="ctr"/>
                </a:tc>
                <a:tc>
                  <a:txBody>
                    <a:bodyPr/>
                    <a:lstStyle/>
                    <a:p>
                      <a:pPr marL="171450" indent="-171450" fontAlgn="t">
                        <a:spcBef>
                          <a:spcPts val="600"/>
                        </a:spcBef>
                        <a:spcAft>
                          <a:spcPts val="600"/>
                        </a:spcAft>
                        <a:buFont typeface="Arial" panose="020B0604020202020204" pitchFamily="34" charset="0"/>
                        <a:buChar char="•"/>
                      </a:pPr>
                      <a:r>
                        <a:rPr lang="en-US" sz="2000" dirty="0">
                          <a:effectLst/>
                        </a:rPr>
                        <a:t>Ideal for developers learning about Azure Container Registry</a:t>
                      </a:r>
                    </a:p>
                    <a:p>
                      <a:pPr marL="171450" indent="-171450" fontAlgn="t">
                        <a:spcBef>
                          <a:spcPts val="600"/>
                        </a:spcBef>
                        <a:spcAft>
                          <a:spcPts val="600"/>
                        </a:spcAft>
                        <a:buFont typeface="Arial" panose="020B0604020202020204" pitchFamily="34" charset="0"/>
                        <a:buChar char="•"/>
                      </a:pPr>
                      <a:r>
                        <a:rPr lang="en-US" sz="2000" dirty="0">
                          <a:effectLst/>
                        </a:rPr>
                        <a:t>Same programmatic capabilities as Standard and Premium, however, there are size and usage constraints</a:t>
                      </a:r>
                    </a:p>
                  </a:txBody>
                  <a:tcPr marL="137160" marR="137160" marT="137160" marB="137160" anchor="ctr"/>
                </a:tc>
                <a:extLst>
                  <a:ext uri="{0D108BD9-81ED-4DB2-BD59-A6C34878D82A}">
                    <a16:rowId xmlns:a16="http://schemas.microsoft.com/office/drawing/2014/main" val="1522640107"/>
                  </a:ext>
                </a:extLst>
              </a:tr>
              <a:tr h="1172986">
                <a:tc>
                  <a:txBody>
                    <a:bodyPr/>
                    <a:lstStyle/>
                    <a:p>
                      <a:pPr algn="l" fontAlgn="t"/>
                      <a:r>
                        <a:rPr lang="en-US" sz="2400" dirty="0">
                          <a:effectLst/>
                        </a:rPr>
                        <a:t>Standard</a:t>
                      </a:r>
                    </a:p>
                  </a:txBody>
                  <a:tcPr marL="137160" marR="137160" marT="137160" marB="137160" anchor="ctr"/>
                </a:tc>
                <a:tc>
                  <a:txBody>
                    <a:bodyPr/>
                    <a:lstStyle/>
                    <a:p>
                      <a:pPr marL="171450" indent="-171450" fontAlgn="t">
                        <a:spcBef>
                          <a:spcPts val="600"/>
                        </a:spcBef>
                        <a:spcAft>
                          <a:spcPts val="600"/>
                        </a:spcAft>
                        <a:buFont typeface="Arial" panose="020B0604020202020204" pitchFamily="34" charset="0"/>
                        <a:buChar char="•"/>
                      </a:pPr>
                      <a:r>
                        <a:rPr lang="en-US" sz="2000" dirty="0">
                          <a:effectLst/>
                        </a:rPr>
                        <a:t>Same capabilities as Basic, but with increased storage limits and image throughput. </a:t>
                      </a:r>
                    </a:p>
                    <a:p>
                      <a:pPr marL="171450" indent="-171450" fontAlgn="t">
                        <a:spcBef>
                          <a:spcPts val="600"/>
                        </a:spcBef>
                        <a:spcAft>
                          <a:spcPts val="600"/>
                        </a:spcAft>
                        <a:buFont typeface="Arial" panose="020B0604020202020204" pitchFamily="34" charset="0"/>
                        <a:buChar char="•"/>
                      </a:pPr>
                      <a:r>
                        <a:rPr lang="en-US" sz="2000" dirty="0">
                          <a:effectLst/>
                        </a:rPr>
                        <a:t>Should satisfy the needs of most production scenarios.</a:t>
                      </a:r>
                    </a:p>
                  </a:txBody>
                  <a:tcPr marL="137160" marR="137160" marT="137160" marB="137160" anchor="ctr"/>
                </a:tc>
                <a:extLst>
                  <a:ext uri="{0D108BD9-81ED-4DB2-BD59-A6C34878D82A}">
                    <a16:rowId xmlns:a16="http://schemas.microsoft.com/office/drawing/2014/main" val="3453900035"/>
                  </a:ext>
                </a:extLst>
              </a:tr>
              <a:tr h="1426937">
                <a:tc>
                  <a:txBody>
                    <a:bodyPr/>
                    <a:lstStyle/>
                    <a:p>
                      <a:pPr algn="l" fontAlgn="t"/>
                      <a:r>
                        <a:rPr lang="en-US" sz="2400" dirty="0">
                          <a:effectLst/>
                        </a:rPr>
                        <a:t>Premium</a:t>
                      </a:r>
                    </a:p>
                  </a:txBody>
                  <a:tcPr marL="137160" marR="137160" marT="137160" marB="137160" anchor="ctr"/>
                </a:tc>
                <a:tc>
                  <a:txBody>
                    <a:bodyPr/>
                    <a:lstStyle/>
                    <a:p>
                      <a:pPr marL="171450" indent="-171450" fontAlgn="t">
                        <a:spcBef>
                          <a:spcPts val="600"/>
                        </a:spcBef>
                        <a:spcAft>
                          <a:spcPts val="600"/>
                        </a:spcAft>
                        <a:buFont typeface="Arial" panose="020B0604020202020204" pitchFamily="34" charset="0"/>
                        <a:buChar char="•"/>
                      </a:pPr>
                      <a:r>
                        <a:rPr lang="en-US" sz="2000" dirty="0">
                          <a:effectLst/>
                        </a:rPr>
                        <a:t>Higher limits on constraints, such as storage and concurrent operations, including enhanced storage capabilities to support high-volume scenarios. </a:t>
                      </a:r>
                    </a:p>
                    <a:p>
                      <a:pPr marL="171450" indent="-171450" fontAlgn="t">
                        <a:spcBef>
                          <a:spcPts val="600"/>
                        </a:spcBef>
                        <a:spcAft>
                          <a:spcPts val="600"/>
                        </a:spcAft>
                        <a:buFont typeface="Arial" panose="020B0604020202020204" pitchFamily="34" charset="0"/>
                        <a:buChar char="•"/>
                      </a:pPr>
                      <a:r>
                        <a:rPr lang="en-US" sz="2000" dirty="0">
                          <a:effectLst/>
                        </a:rPr>
                        <a:t>Adds features like geo-replication for managing a single registry across multiple regions</a:t>
                      </a:r>
                    </a:p>
                  </a:txBody>
                  <a:tcPr marL="137160" marR="137160" marT="137160" marB="137160" anchor="ctr"/>
                </a:tc>
                <a:extLst>
                  <a:ext uri="{0D108BD9-81ED-4DB2-BD59-A6C34878D82A}">
                    <a16:rowId xmlns:a16="http://schemas.microsoft.com/office/drawing/2014/main" val="3419235805"/>
                  </a:ext>
                </a:extLst>
              </a:tr>
            </a:tbl>
          </a:graphicData>
        </a:graphic>
      </p:graphicFrame>
    </p:spTree>
    <p:extLst>
      <p:ext uri="{BB962C8B-B14F-4D97-AF65-F5344CB8AC3E}">
        <p14:creationId xmlns:p14="http://schemas.microsoft.com/office/powerpoint/2010/main" val="68072591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p:txBody>
          <a:bodyPr/>
          <a:lstStyle/>
          <a:p>
            <a:r>
              <a:rPr lang="en-US" dirty="0"/>
              <a:t>Create an ACR account by using Azure CLI</a:t>
            </a:r>
          </a:p>
        </p:txBody>
      </p:sp>
      <p:sp>
        <p:nvSpPr>
          <p:cNvPr id="3" name="Text Placeholder 2">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1785104"/>
          </a:xfrm>
        </p:spPr>
        <p:txBody>
          <a:bodyPr/>
          <a:lstStyle/>
          <a:p>
            <a:r>
              <a:rPr lang="en-US" sz="2000" dirty="0"/>
              <a:t>// Create an ACR instance</a:t>
            </a:r>
          </a:p>
          <a:p>
            <a:r>
              <a:rPr lang="en-US" sz="2000" dirty="0" err="1"/>
              <a:t>az</a:t>
            </a:r>
            <a:r>
              <a:rPr lang="en-US" sz="2000" dirty="0"/>
              <a:t> </a:t>
            </a:r>
            <a:r>
              <a:rPr lang="en-US" sz="2000" dirty="0" err="1"/>
              <a:t>acr</a:t>
            </a:r>
            <a:r>
              <a:rPr lang="en-US" sz="2000" dirty="0"/>
              <a:t> create --resource-group &lt;group&gt; --name &lt;</a:t>
            </a:r>
            <a:r>
              <a:rPr lang="en-US" sz="2000" dirty="0" err="1"/>
              <a:t>acr</a:t>
            </a:r>
            <a:r>
              <a:rPr lang="en-US" sz="2000" dirty="0"/>
              <a:t>-name&gt; --</a:t>
            </a:r>
            <a:r>
              <a:rPr lang="en-US" sz="2000" dirty="0" err="1"/>
              <a:t>sku</a:t>
            </a:r>
            <a:r>
              <a:rPr lang="en-US" sz="2000" dirty="0"/>
              <a:t> Basic</a:t>
            </a:r>
          </a:p>
          <a:p>
            <a:endParaRPr lang="en-US" sz="2000" dirty="0"/>
          </a:p>
          <a:p>
            <a:r>
              <a:rPr lang="en-US" sz="2000" dirty="0"/>
              <a:t>// Login to ACR</a:t>
            </a:r>
          </a:p>
          <a:p>
            <a:r>
              <a:rPr lang="en-US" sz="2000" dirty="0" err="1"/>
              <a:t>az</a:t>
            </a:r>
            <a:r>
              <a:rPr lang="en-US" sz="2000" dirty="0"/>
              <a:t> </a:t>
            </a:r>
            <a:r>
              <a:rPr lang="en-US" sz="2000" dirty="0" err="1"/>
              <a:t>acr</a:t>
            </a:r>
            <a:r>
              <a:rPr lang="en-US" sz="2000" dirty="0"/>
              <a:t> login --name &lt;</a:t>
            </a:r>
            <a:r>
              <a:rPr lang="en-US" sz="2000" dirty="0" err="1"/>
              <a:t>acrName</a:t>
            </a:r>
            <a:r>
              <a:rPr lang="en-US" sz="2000" dirty="0"/>
              <a:t>&gt;</a:t>
            </a:r>
          </a:p>
        </p:txBody>
      </p:sp>
    </p:spTree>
    <p:extLst>
      <p:ext uri="{BB962C8B-B14F-4D97-AF65-F5344CB8AC3E}">
        <p14:creationId xmlns:p14="http://schemas.microsoft.com/office/powerpoint/2010/main" val="32585046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1A1-40C8-4D92-A830-8A82702B2F10}"/>
              </a:ext>
            </a:extLst>
          </p:cNvPr>
          <p:cNvSpPr>
            <a:spLocks noGrp="1"/>
          </p:cNvSpPr>
          <p:nvPr>
            <p:ph type="title"/>
          </p:nvPr>
        </p:nvSpPr>
        <p:spPr/>
        <p:txBody>
          <a:bodyPr/>
          <a:lstStyle/>
          <a:p>
            <a:r>
              <a:rPr lang="en-US" dirty="0"/>
              <a:t>Build a Docker image for ACR</a:t>
            </a:r>
          </a:p>
        </p:txBody>
      </p:sp>
      <p:sp>
        <p:nvSpPr>
          <p:cNvPr id="3" name="Text Placeholder 2">
            <a:extLst>
              <a:ext uri="{FF2B5EF4-FFF2-40B4-BE49-F238E27FC236}">
                <a16:creationId xmlns:a16="http://schemas.microsoft.com/office/drawing/2014/main" id="{E2AFBACB-7A35-4FC4-929A-B72C1874CDE2}"/>
              </a:ext>
            </a:extLst>
          </p:cNvPr>
          <p:cNvSpPr>
            <a:spLocks noGrp="1"/>
          </p:cNvSpPr>
          <p:nvPr>
            <p:ph type="body" sz="quarter" idx="10"/>
          </p:nvPr>
        </p:nvSpPr>
        <p:spPr>
          <a:xfrm>
            <a:off x="588263" y="1436688"/>
            <a:ext cx="11018520" cy="4308872"/>
          </a:xfrm>
        </p:spPr>
        <p:txBody>
          <a:bodyPr/>
          <a:lstStyle/>
          <a:p>
            <a:r>
              <a:rPr lang="en-US" sz="2000" dirty="0"/>
              <a:t>// Pull existing Docker image</a:t>
            </a:r>
          </a:p>
          <a:p>
            <a:r>
              <a:rPr lang="en-US" sz="2000" dirty="0"/>
              <a:t>docker pull </a:t>
            </a:r>
            <a:r>
              <a:rPr lang="en-US" sz="2000" dirty="0" err="1"/>
              <a:t>microsoft</a:t>
            </a:r>
            <a:r>
              <a:rPr lang="en-US" sz="2000" dirty="0"/>
              <a:t>/</a:t>
            </a:r>
            <a:r>
              <a:rPr lang="en-US" sz="2000" dirty="0" err="1"/>
              <a:t>aci-helloworld</a:t>
            </a:r>
            <a:endParaRPr lang="en-US" sz="2000" dirty="0"/>
          </a:p>
          <a:p>
            <a:endParaRPr lang="en-US" sz="2000" dirty="0"/>
          </a:p>
          <a:p>
            <a:r>
              <a:rPr lang="en-US" sz="2000" dirty="0"/>
              <a:t>// Obtain the full login server name of the ACR instance</a:t>
            </a:r>
          </a:p>
          <a:p>
            <a:r>
              <a:rPr lang="en-US" sz="2000" dirty="0" err="1"/>
              <a:t>az</a:t>
            </a:r>
            <a:r>
              <a:rPr lang="en-US" sz="2000" dirty="0"/>
              <a:t> </a:t>
            </a:r>
            <a:r>
              <a:rPr lang="en-US" sz="2000" dirty="0" err="1"/>
              <a:t>acr</a:t>
            </a:r>
            <a:r>
              <a:rPr lang="en-US" sz="2000" dirty="0"/>
              <a:t> list --resource-group &lt;group&gt; --query "[].{</a:t>
            </a:r>
            <a:r>
              <a:rPr lang="en-US" sz="2000" dirty="0" err="1"/>
              <a:t>acrLoginServer:loginServer</a:t>
            </a:r>
            <a:r>
              <a:rPr lang="en-US" sz="2000" dirty="0"/>
              <a:t>}" --output table</a:t>
            </a:r>
          </a:p>
          <a:p>
            <a:endParaRPr lang="en-US" sz="2000" dirty="0"/>
          </a:p>
          <a:p>
            <a:r>
              <a:rPr lang="en-US" sz="2000" dirty="0"/>
              <a:t>// Tag image with full login server name prefix</a:t>
            </a:r>
          </a:p>
          <a:p>
            <a:r>
              <a:rPr lang="en-US" sz="2000" dirty="0"/>
              <a:t>docker tag </a:t>
            </a:r>
            <a:r>
              <a:rPr lang="en-US" sz="2000" dirty="0" err="1"/>
              <a:t>microsoft</a:t>
            </a:r>
            <a:r>
              <a:rPr lang="en-US" sz="2000" dirty="0"/>
              <a:t>/</a:t>
            </a:r>
            <a:r>
              <a:rPr lang="en-US" sz="2000" dirty="0" err="1"/>
              <a:t>aci-helloworld</a:t>
            </a:r>
            <a:r>
              <a:rPr lang="en-US" sz="2000" dirty="0"/>
              <a:t> &lt;</a:t>
            </a:r>
            <a:r>
              <a:rPr lang="en-US" sz="2000" dirty="0" err="1"/>
              <a:t>acrLoginServer</a:t>
            </a:r>
            <a:r>
              <a:rPr lang="en-US" sz="2000" dirty="0"/>
              <a:t>&gt;/aci-helloworld:v1</a:t>
            </a:r>
          </a:p>
          <a:p>
            <a:endParaRPr lang="en-US" sz="2000" dirty="0"/>
          </a:p>
          <a:p>
            <a:r>
              <a:rPr lang="en-US" sz="2000" dirty="0"/>
              <a:t>// Push image to ACR</a:t>
            </a:r>
          </a:p>
          <a:p>
            <a:r>
              <a:rPr lang="en-US" sz="2000" dirty="0"/>
              <a:t>docker push &lt;</a:t>
            </a:r>
            <a:r>
              <a:rPr lang="en-US" sz="2000" dirty="0" err="1"/>
              <a:t>acrLoginServer</a:t>
            </a:r>
            <a:r>
              <a:rPr lang="en-US" sz="2000" dirty="0"/>
              <a:t>&gt;/aci-helloworld:v1</a:t>
            </a:r>
          </a:p>
        </p:txBody>
      </p:sp>
    </p:spTree>
    <p:extLst>
      <p:ext uri="{BB962C8B-B14F-4D97-AF65-F5344CB8AC3E}">
        <p14:creationId xmlns:p14="http://schemas.microsoft.com/office/powerpoint/2010/main" val="13547312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p:txBody>
          <a:bodyPr/>
          <a:lstStyle/>
          <a:p>
            <a:r>
              <a:rPr lang="en-US" dirty="0"/>
              <a:t>View a deployed image in ACR by using Azure CLI</a:t>
            </a:r>
          </a:p>
        </p:txBody>
      </p:sp>
      <p:sp>
        <p:nvSpPr>
          <p:cNvPr id="3" name="Text Placeholder 2">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2092881"/>
          </a:xfrm>
        </p:spPr>
        <p:txBody>
          <a:bodyPr/>
          <a:lstStyle/>
          <a:p>
            <a:r>
              <a:rPr lang="en-US" sz="2000" dirty="0"/>
              <a:t>// List container images</a:t>
            </a:r>
          </a:p>
          <a:p>
            <a:r>
              <a:rPr lang="en-US" sz="2000" dirty="0" err="1"/>
              <a:t>az</a:t>
            </a:r>
            <a:r>
              <a:rPr lang="en-US" sz="2000" dirty="0"/>
              <a:t> </a:t>
            </a:r>
            <a:r>
              <a:rPr lang="en-US" sz="2000" dirty="0" err="1"/>
              <a:t>acr</a:t>
            </a:r>
            <a:r>
              <a:rPr lang="en-US" sz="2000" dirty="0"/>
              <a:t> repository list --name &lt;</a:t>
            </a:r>
            <a:r>
              <a:rPr lang="en-US" sz="2000" dirty="0" err="1"/>
              <a:t>acrName</a:t>
            </a:r>
            <a:r>
              <a:rPr lang="en-US" sz="2000" dirty="0"/>
              <a:t>&gt; --output table</a:t>
            </a:r>
          </a:p>
          <a:p>
            <a:endParaRPr lang="en-US" sz="2000" dirty="0"/>
          </a:p>
          <a:p>
            <a:r>
              <a:rPr lang="en-US" sz="2000" dirty="0"/>
              <a:t>// List the tags on the </a:t>
            </a:r>
            <a:r>
              <a:rPr lang="en-US" sz="2000" b="1" dirty="0" err="1"/>
              <a:t>aci-helloworld</a:t>
            </a:r>
            <a:r>
              <a:rPr lang="en-US" sz="2000" b="1" dirty="0"/>
              <a:t> </a:t>
            </a:r>
            <a:r>
              <a:rPr lang="en-US" sz="2000" dirty="0"/>
              <a:t>repository</a:t>
            </a:r>
          </a:p>
          <a:p>
            <a:r>
              <a:rPr lang="en-US" sz="2000" dirty="0" err="1"/>
              <a:t>az</a:t>
            </a:r>
            <a:r>
              <a:rPr lang="en-US" sz="2000" dirty="0"/>
              <a:t> </a:t>
            </a:r>
            <a:r>
              <a:rPr lang="en-US" sz="2000" dirty="0" err="1"/>
              <a:t>acr</a:t>
            </a:r>
            <a:r>
              <a:rPr lang="en-US" sz="2000" dirty="0"/>
              <a:t> repository show-tags --name &lt;</a:t>
            </a:r>
            <a:r>
              <a:rPr lang="en-US" sz="2000" dirty="0" err="1"/>
              <a:t>acrName</a:t>
            </a:r>
            <a:r>
              <a:rPr lang="en-US" sz="2000" dirty="0"/>
              <a:t>&gt; --repository </a:t>
            </a:r>
            <a:r>
              <a:rPr lang="en-US" sz="2000" dirty="0" err="1"/>
              <a:t>aci-helloworld</a:t>
            </a:r>
            <a:r>
              <a:rPr lang="en-US" sz="2000" dirty="0"/>
              <a:t> --output table</a:t>
            </a:r>
          </a:p>
        </p:txBody>
      </p:sp>
    </p:spTree>
    <p:extLst>
      <p:ext uri="{BB962C8B-B14F-4D97-AF65-F5344CB8AC3E}">
        <p14:creationId xmlns:p14="http://schemas.microsoft.com/office/powerpoint/2010/main" val="355541352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B103-0B52-435F-8F73-80A7D25D8F27}"/>
              </a:ext>
            </a:extLst>
          </p:cNvPr>
          <p:cNvSpPr>
            <a:spLocks noGrp="1"/>
          </p:cNvSpPr>
          <p:nvPr>
            <p:ph type="title"/>
          </p:nvPr>
        </p:nvSpPr>
        <p:spPr/>
        <p:txBody>
          <a:bodyPr/>
          <a:lstStyle/>
          <a:p>
            <a:r>
              <a:rPr lang="en-US" dirty="0"/>
              <a:t>Deploy an image to ACR by using Azure CLI</a:t>
            </a:r>
          </a:p>
        </p:txBody>
      </p:sp>
      <p:sp>
        <p:nvSpPr>
          <p:cNvPr id="3" name="Text Placeholder 2">
            <a:extLst>
              <a:ext uri="{FF2B5EF4-FFF2-40B4-BE49-F238E27FC236}">
                <a16:creationId xmlns:a16="http://schemas.microsoft.com/office/drawing/2014/main" id="{8D8D945E-07F0-4B0B-8EC2-E4F216BA3EDC}"/>
              </a:ext>
            </a:extLst>
          </p:cNvPr>
          <p:cNvSpPr>
            <a:spLocks noGrp="1"/>
          </p:cNvSpPr>
          <p:nvPr>
            <p:ph type="body" sz="quarter" idx="10"/>
          </p:nvPr>
        </p:nvSpPr>
        <p:spPr>
          <a:xfrm>
            <a:off x="588263" y="1436688"/>
            <a:ext cx="11018520" cy="4924425"/>
          </a:xfrm>
        </p:spPr>
        <p:txBody>
          <a:bodyPr/>
          <a:lstStyle/>
          <a:p>
            <a:r>
              <a:rPr lang="en-US" sz="2000" dirty="0"/>
              <a:t>// Enable admin user</a:t>
            </a:r>
          </a:p>
          <a:p>
            <a:r>
              <a:rPr lang="en-US" sz="2000" dirty="0" err="1"/>
              <a:t>az</a:t>
            </a:r>
            <a:r>
              <a:rPr lang="en-US" sz="2000" dirty="0"/>
              <a:t> </a:t>
            </a:r>
            <a:r>
              <a:rPr lang="en-US" sz="2000" dirty="0" err="1"/>
              <a:t>acr</a:t>
            </a:r>
            <a:r>
              <a:rPr lang="en-US" sz="2000" dirty="0"/>
              <a:t> update --name &lt;</a:t>
            </a:r>
            <a:r>
              <a:rPr lang="en-US" sz="2000" dirty="0" err="1"/>
              <a:t>acrName</a:t>
            </a:r>
            <a:r>
              <a:rPr lang="en-US" sz="2000" dirty="0"/>
              <a:t>&gt; --admin-enabled true</a:t>
            </a:r>
          </a:p>
          <a:p>
            <a:endParaRPr lang="en-US" sz="2000" dirty="0"/>
          </a:p>
          <a:p>
            <a:r>
              <a:rPr lang="en-US" sz="2000" dirty="0"/>
              <a:t>// Query for the password</a:t>
            </a:r>
          </a:p>
          <a:p>
            <a:r>
              <a:rPr lang="en-US" sz="2000" dirty="0" err="1"/>
              <a:t>az</a:t>
            </a:r>
            <a:r>
              <a:rPr lang="en-US" sz="2000" dirty="0"/>
              <a:t> </a:t>
            </a:r>
            <a:r>
              <a:rPr lang="en-US" sz="2000" dirty="0" err="1"/>
              <a:t>acr</a:t>
            </a:r>
            <a:r>
              <a:rPr lang="en-US" sz="2000" dirty="0"/>
              <a:t> credential show --name &lt;</a:t>
            </a:r>
            <a:r>
              <a:rPr lang="en-US" sz="2000" dirty="0" err="1"/>
              <a:t>acrName</a:t>
            </a:r>
            <a:r>
              <a:rPr lang="en-US" sz="2000" dirty="0"/>
              <a:t>&gt; --query "passwords[0].value"</a:t>
            </a:r>
          </a:p>
          <a:p>
            <a:endParaRPr lang="en-US" sz="2000" dirty="0"/>
          </a:p>
          <a:p>
            <a:r>
              <a:rPr lang="en-US" sz="2000" dirty="0"/>
              <a:t>// Deploy container image</a:t>
            </a:r>
          </a:p>
          <a:p>
            <a:r>
              <a:rPr lang="en-US" sz="2000" dirty="0" err="1"/>
              <a:t>az</a:t>
            </a:r>
            <a:r>
              <a:rPr lang="en-US" sz="2000" dirty="0"/>
              <a:t> container create --resource-group &lt;group&gt; --name </a:t>
            </a:r>
            <a:r>
              <a:rPr lang="en-US" sz="2000" dirty="0" err="1"/>
              <a:t>acr-quickstart</a:t>
            </a:r>
            <a:r>
              <a:rPr lang="en-US" sz="2000" dirty="0"/>
              <a:t> --image &lt;</a:t>
            </a:r>
            <a:r>
              <a:rPr lang="en-US" sz="2000" dirty="0" err="1"/>
              <a:t>acrLoginServer</a:t>
            </a:r>
            <a:r>
              <a:rPr lang="en-US" sz="2000" dirty="0"/>
              <a:t>&gt;/aci-helloworld:v1 --</a:t>
            </a:r>
            <a:r>
              <a:rPr lang="en-US" sz="2000" dirty="0" err="1"/>
              <a:t>cpu</a:t>
            </a:r>
            <a:r>
              <a:rPr lang="en-US" sz="2000" dirty="0"/>
              <a:t> 1 --memory 1 --registry-username &lt;</a:t>
            </a:r>
            <a:r>
              <a:rPr lang="en-US" sz="2000" dirty="0" err="1"/>
              <a:t>acrName</a:t>
            </a:r>
            <a:r>
              <a:rPr lang="en-US" sz="2000" dirty="0"/>
              <a:t>&gt; --registry-password &lt;</a:t>
            </a:r>
            <a:r>
              <a:rPr lang="en-US" sz="2000" dirty="0" err="1"/>
              <a:t>acrPassword</a:t>
            </a:r>
            <a:r>
              <a:rPr lang="en-US" sz="2000" dirty="0"/>
              <a:t>&gt; --</a:t>
            </a:r>
            <a:r>
              <a:rPr lang="en-US" sz="2000" dirty="0" err="1"/>
              <a:t>dns</a:t>
            </a:r>
            <a:r>
              <a:rPr lang="en-US" sz="2000" dirty="0"/>
              <a:t>-name-label &lt;</a:t>
            </a:r>
            <a:r>
              <a:rPr lang="en-US" sz="2000" dirty="0" err="1"/>
              <a:t>fqdn</a:t>
            </a:r>
            <a:r>
              <a:rPr lang="en-US" sz="2000" dirty="0"/>
              <a:t>&gt; --ports 80</a:t>
            </a:r>
          </a:p>
          <a:p>
            <a:endParaRPr lang="en-US" sz="2000" dirty="0"/>
          </a:p>
          <a:p>
            <a:r>
              <a:rPr lang="en-US" sz="2000" dirty="0"/>
              <a:t>// View container FQDN</a:t>
            </a:r>
          </a:p>
          <a:p>
            <a:r>
              <a:rPr lang="en-US" sz="2000" dirty="0" err="1"/>
              <a:t>az</a:t>
            </a:r>
            <a:r>
              <a:rPr lang="en-US" sz="2000" dirty="0"/>
              <a:t> container show --resource-group </a:t>
            </a:r>
            <a:r>
              <a:rPr lang="en-US" sz="2000" dirty="0" err="1"/>
              <a:t>myResourceGroup</a:t>
            </a:r>
            <a:r>
              <a:rPr lang="en-US" sz="2000" dirty="0"/>
              <a:t> --name </a:t>
            </a:r>
            <a:r>
              <a:rPr lang="en-US" sz="2000" dirty="0" err="1"/>
              <a:t>acr-quickstart</a:t>
            </a:r>
            <a:r>
              <a:rPr lang="en-US" sz="2000" dirty="0"/>
              <a:t> --query </a:t>
            </a:r>
            <a:r>
              <a:rPr lang="en-US" sz="2000" dirty="0" err="1"/>
              <a:t>instanceView.state</a:t>
            </a:r>
            <a:endParaRPr lang="en-US" sz="2000" dirty="0"/>
          </a:p>
        </p:txBody>
      </p:sp>
    </p:spTree>
    <p:extLst>
      <p:ext uri="{BB962C8B-B14F-4D97-AF65-F5344CB8AC3E}">
        <p14:creationId xmlns:p14="http://schemas.microsoft.com/office/powerpoint/2010/main" val="102052706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8006-BB97-4222-ABC0-AB63BDF3D7C3}"/>
              </a:ext>
            </a:extLst>
          </p:cNvPr>
          <p:cNvSpPr>
            <a:spLocks noGrp="1"/>
          </p:cNvSpPr>
          <p:nvPr>
            <p:ph type="title"/>
          </p:nvPr>
        </p:nvSpPr>
        <p:spPr>
          <a:xfrm>
            <a:off x="585216" y="2534625"/>
            <a:ext cx="9144000" cy="997196"/>
          </a:xfrm>
        </p:spPr>
        <p:txBody>
          <a:bodyPr/>
          <a:lstStyle/>
          <a:p>
            <a:r>
              <a:rPr lang="en-US" dirty="0"/>
              <a:t>Demo: Deploy an image to ACR by using Azure CLI</a:t>
            </a:r>
          </a:p>
        </p:txBody>
      </p:sp>
      <p:sp>
        <p:nvSpPr>
          <p:cNvPr id="3" name="Text Placeholder 2">
            <a:extLst>
              <a:ext uri="{FF2B5EF4-FFF2-40B4-BE49-F238E27FC236}">
                <a16:creationId xmlns:a16="http://schemas.microsoft.com/office/drawing/2014/main" id="{4A9E93B1-A2E1-423C-9F74-2B9131B95C5F}"/>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29056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7EE-907A-4382-9333-0A70C121B5DD}"/>
              </a:ext>
            </a:extLst>
          </p:cNvPr>
          <p:cNvSpPr>
            <a:spLocks noGrp="1"/>
          </p:cNvSpPr>
          <p:nvPr>
            <p:ph type="title"/>
          </p:nvPr>
        </p:nvSpPr>
        <p:spPr/>
        <p:txBody>
          <a:bodyPr/>
          <a:lstStyle/>
          <a:p>
            <a:r>
              <a:rPr lang="en-US" dirty="0"/>
              <a:t>Kubernetes</a:t>
            </a:r>
          </a:p>
        </p:txBody>
      </p:sp>
      <p:sp>
        <p:nvSpPr>
          <p:cNvPr id="3" name="Text Placeholder 2">
            <a:extLst>
              <a:ext uri="{FF2B5EF4-FFF2-40B4-BE49-F238E27FC236}">
                <a16:creationId xmlns:a16="http://schemas.microsoft.com/office/drawing/2014/main" id="{7CD8C0C1-0066-42B4-84C1-584EB3918F6D}"/>
              </a:ext>
            </a:extLst>
          </p:cNvPr>
          <p:cNvSpPr>
            <a:spLocks noGrp="1"/>
          </p:cNvSpPr>
          <p:nvPr>
            <p:ph type="body" sz="quarter" idx="10"/>
          </p:nvPr>
        </p:nvSpPr>
        <p:spPr>
          <a:xfrm>
            <a:off x="584200" y="1435497"/>
            <a:ext cx="11018520" cy="4850559"/>
          </a:xfrm>
        </p:spPr>
        <p:txBody>
          <a:bodyPr/>
          <a:lstStyle/>
          <a:p>
            <a:r>
              <a:rPr lang="en-US" dirty="0">
                <a:latin typeface="+mn-lt"/>
              </a:rPr>
              <a:t>Manages container-based applications</a:t>
            </a:r>
          </a:p>
          <a:p>
            <a:pPr lvl="1"/>
            <a:r>
              <a:rPr lang="en-US" dirty="0"/>
              <a:t>Along with networking and storage requirements</a:t>
            </a:r>
          </a:p>
          <a:p>
            <a:pPr lvl="1"/>
            <a:r>
              <a:rPr lang="en-US" dirty="0"/>
              <a:t>Focused on application workloads instead of infrastructure components</a:t>
            </a:r>
          </a:p>
          <a:p>
            <a:r>
              <a:rPr lang="en-US" dirty="0">
                <a:latin typeface="+mn-lt"/>
              </a:rPr>
              <a:t>Makes it easier to orchestrate large solutions using a variety of containers</a:t>
            </a:r>
          </a:p>
          <a:p>
            <a:pPr lvl="1"/>
            <a:r>
              <a:rPr lang="en-US" dirty="0"/>
              <a:t>Application containers</a:t>
            </a:r>
          </a:p>
          <a:p>
            <a:pPr lvl="1"/>
            <a:r>
              <a:rPr lang="en-US" dirty="0"/>
              <a:t>Storage containers</a:t>
            </a:r>
          </a:p>
          <a:p>
            <a:pPr lvl="1"/>
            <a:r>
              <a:rPr lang="en-US" dirty="0"/>
              <a:t>Middleware containers</a:t>
            </a:r>
          </a:p>
          <a:p>
            <a:pPr lvl="1"/>
            <a:r>
              <a:rPr lang="en-US" dirty="0"/>
              <a:t>Even more…</a:t>
            </a:r>
          </a:p>
          <a:p>
            <a:r>
              <a:rPr lang="en-US" dirty="0">
                <a:latin typeface="+mn-lt"/>
              </a:rPr>
              <a:t>Applications are described declaratively</a:t>
            </a:r>
          </a:p>
          <a:p>
            <a:pPr lvl="1"/>
            <a:r>
              <a:rPr lang="en-US" dirty="0"/>
              <a:t>Use YAML files to describe application</a:t>
            </a:r>
          </a:p>
          <a:p>
            <a:pPr lvl="1"/>
            <a:r>
              <a:rPr lang="en-US" dirty="0"/>
              <a:t>Kubernetes handles management and deployment</a:t>
            </a:r>
          </a:p>
        </p:txBody>
      </p:sp>
    </p:spTree>
    <p:extLst>
      <p:ext uri="{BB962C8B-B14F-4D97-AF65-F5344CB8AC3E}">
        <p14:creationId xmlns:p14="http://schemas.microsoft.com/office/powerpoint/2010/main" val="351602582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2917722"/>
          </a:xfrm>
        </p:spPr>
        <p:txBody>
          <a:bodyPr/>
          <a:lstStyle/>
          <a:p>
            <a:r>
              <a:rPr lang="en-US" dirty="0">
                <a:latin typeface="+mn-lt"/>
              </a:rPr>
              <a:t>Suite of features within Azure Container Registry that provides streamlined and efficient Docker container image builds in Azure</a:t>
            </a:r>
          </a:p>
          <a:p>
            <a:pPr lvl="1"/>
            <a:r>
              <a:rPr lang="en-US" dirty="0"/>
              <a:t>Offloads </a:t>
            </a:r>
            <a:r>
              <a:rPr lang="en-US" b="1" dirty="0"/>
              <a:t>docker build </a:t>
            </a:r>
            <a:r>
              <a:rPr lang="en-US" dirty="0"/>
              <a:t>operations to Azure</a:t>
            </a:r>
          </a:p>
          <a:p>
            <a:pPr lvl="1"/>
            <a:r>
              <a:rPr lang="en-US" dirty="0"/>
              <a:t>Replaces manual build by using Docker tools on your local machine</a:t>
            </a:r>
          </a:p>
          <a:p>
            <a:pPr lvl="1"/>
            <a:r>
              <a:rPr lang="en-US" dirty="0"/>
              <a:t>Build on demand</a:t>
            </a:r>
          </a:p>
          <a:p>
            <a:r>
              <a:rPr lang="en-US" dirty="0">
                <a:latin typeface="+mn-lt"/>
              </a:rPr>
              <a:t>Fully automate builds with source code commit and base image update build triggers</a:t>
            </a:r>
          </a:p>
        </p:txBody>
      </p:sp>
    </p:spTree>
    <p:extLst>
      <p:ext uri="{BB962C8B-B14F-4D97-AF65-F5344CB8AC3E}">
        <p14:creationId xmlns:p14="http://schemas.microsoft.com/office/powerpoint/2010/main" val="148372698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D991-516E-4DF2-8D8B-7AB4A2F08FF7}"/>
              </a:ext>
            </a:extLst>
          </p:cNvPr>
          <p:cNvSpPr>
            <a:spLocks noGrp="1"/>
          </p:cNvSpPr>
          <p:nvPr>
            <p:ph type="title"/>
          </p:nvPr>
        </p:nvSpPr>
        <p:spPr/>
        <p:txBody>
          <a:bodyPr/>
          <a:lstStyle/>
          <a:p>
            <a:r>
              <a:rPr lang="en-US" dirty="0"/>
              <a:t>Azure Container Registry Build (ACR Build)</a:t>
            </a:r>
          </a:p>
        </p:txBody>
      </p:sp>
      <p:sp>
        <p:nvSpPr>
          <p:cNvPr id="3" name="Text Placeholder 2">
            <a:extLst>
              <a:ext uri="{FF2B5EF4-FFF2-40B4-BE49-F238E27FC236}">
                <a16:creationId xmlns:a16="http://schemas.microsoft.com/office/drawing/2014/main" id="{90FD97D3-E23D-4179-92A0-F626D4936470}"/>
              </a:ext>
            </a:extLst>
          </p:cNvPr>
          <p:cNvSpPr>
            <a:spLocks noGrp="1"/>
          </p:cNvSpPr>
          <p:nvPr>
            <p:ph type="body" sz="quarter" idx="10"/>
          </p:nvPr>
        </p:nvSpPr>
        <p:spPr>
          <a:xfrm>
            <a:off x="588263" y="1436688"/>
            <a:ext cx="11018520" cy="677108"/>
          </a:xfrm>
        </p:spPr>
        <p:txBody>
          <a:bodyPr/>
          <a:lstStyle/>
          <a:p>
            <a:r>
              <a:rPr lang="en-US" sz="2000" dirty="0"/>
              <a:t>// Trigger build in Azure</a:t>
            </a:r>
          </a:p>
          <a:p>
            <a:r>
              <a:rPr lang="en-US" sz="2000" dirty="0" err="1"/>
              <a:t>az</a:t>
            </a:r>
            <a:r>
              <a:rPr lang="en-US" sz="2000" dirty="0"/>
              <a:t> </a:t>
            </a:r>
            <a:r>
              <a:rPr lang="en-US" sz="2000" dirty="0" err="1"/>
              <a:t>acr</a:t>
            </a:r>
            <a:r>
              <a:rPr lang="en-US" sz="2000" dirty="0"/>
              <a:t> build --image &lt;server&gt;/&lt;tag&gt; --registry &lt;registry&gt; ./app</a:t>
            </a:r>
          </a:p>
        </p:txBody>
      </p:sp>
      <p:sp>
        <p:nvSpPr>
          <p:cNvPr id="4" name="Speech Bubble: Rectangle 3" descr="Box indicating that the final argument of the command indicates the path to build the Docker image">
            <a:extLst>
              <a:ext uri="{FF2B5EF4-FFF2-40B4-BE49-F238E27FC236}">
                <a16:creationId xmlns:a16="http://schemas.microsoft.com/office/drawing/2014/main" id="{E80F2968-3DD0-404F-8DF4-42FFB9536932}"/>
              </a:ext>
            </a:extLst>
          </p:cNvPr>
          <p:cNvSpPr/>
          <p:nvPr/>
        </p:nvSpPr>
        <p:spPr bwMode="auto">
          <a:xfrm>
            <a:off x="8618220" y="3589441"/>
            <a:ext cx="2667000" cy="883920"/>
          </a:xfrm>
          <a:prstGeom prst="wedgeRectCallout">
            <a:avLst>
              <a:gd name="adj1" fmla="val -44253"/>
              <a:gd name="adj2" fmla="val -220641"/>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Path to build</a:t>
            </a:r>
          </a:p>
        </p:txBody>
      </p:sp>
      <p:sp>
        <p:nvSpPr>
          <p:cNvPr id="5" name="Speech Bubble: Rectangle 4" descr="Box indicating that the &lt;tag&gt; placeholder should be replaced with a unique tag for Docker.">
            <a:extLst>
              <a:ext uri="{FF2B5EF4-FFF2-40B4-BE49-F238E27FC236}">
                <a16:creationId xmlns:a16="http://schemas.microsoft.com/office/drawing/2014/main" id="{3F5DD92E-1FE9-4614-A54D-993C6165029B}"/>
              </a:ext>
            </a:extLst>
          </p:cNvPr>
          <p:cNvSpPr/>
          <p:nvPr/>
        </p:nvSpPr>
        <p:spPr bwMode="auto">
          <a:xfrm>
            <a:off x="4849443" y="3655098"/>
            <a:ext cx="2667000" cy="883920"/>
          </a:xfrm>
          <a:prstGeom prst="wedgeRectCallout">
            <a:avLst>
              <a:gd name="adj1" fmla="val -38506"/>
              <a:gd name="adj2" fmla="val -219595"/>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Docker “tag”</a:t>
            </a:r>
          </a:p>
        </p:txBody>
      </p:sp>
      <p:sp>
        <p:nvSpPr>
          <p:cNvPr id="6" name="Speech Bubble: Rectangle 5" descr="Box indicating that the &lt;server&gt; placeholder should be replaced with the name of your Registry Server.">
            <a:extLst>
              <a:ext uri="{FF2B5EF4-FFF2-40B4-BE49-F238E27FC236}">
                <a16:creationId xmlns:a16="http://schemas.microsoft.com/office/drawing/2014/main" id="{E07A82EB-0B37-471B-9935-7A06303F219A}"/>
              </a:ext>
            </a:extLst>
          </p:cNvPr>
          <p:cNvSpPr/>
          <p:nvPr/>
        </p:nvSpPr>
        <p:spPr bwMode="auto">
          <a:xfrm>
            <a:off x="984479" y="3882449"/>
            <a:ext cx="2667000" cy="883920"/>
          </a:xfrm>
          <a:prstGeom prst="wedgeRectCallout">
            <a:avLst>
              <a:gd name="adj1" fmla="val 61541"/>
              <a:gd name="adj2" fmla="val -250121"/>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Registry Server</a:t>
            </a:r>
          </a:p>
        </p:txBody>
      </p:sp>
    </p:spTree>
    <p:extLst>
      <p:ext uri="{BB962C8B-B14F-4D97-AF65-F5344CB8AC3E}">
        <p14:creationId xmlns:p14="http://schemas.microsoft.com/office/powerpoint/2010/main" val="54372349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a:noFill/>
        </p:spPr>
        <p:txBody>
          <a:bodyPr vert="horz" wrap="square" lIns="0" tIns="0" rIns="0" bIns="0" rtlCol="0" anchor="b" anchorCtr="0">
            <a:spAutoFit/>
          </a:bodyPr>
          <a:lstStyle/>
          <a:p>
            <a:r>
              <a:rPr lang="en-US" dirty="0"/>
              <a:t>Lesson 04: Create and run container images in Azure Container Instances</a:t>
            </a:r>
          </a:p>
        </p:txBody>
      </p:sp>
    </p:spTree>
    <p:extLst>
      <p:ext uri="{BB962C8B-B14F-4D97-AF65-F5344CB8AC3E}">
        <p14:creationId xmlns:p14="http://schemas.microsoft.com/office/powerpoint/2010/main" val="4092209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8547-2BA8-4733-9777-F1B1E8FE6294}"/>
              </a:ext>
            </a:extLst>
          </p:cNvPr>
          <p:cNvSpPr>
            <a:spLocks noGrp="1"/>
          </p:cNvSpPr>
          <p:nvPr>
            <p:ph type="title"/>
          </p:nvPr>
        </p:nvSpPr>
        <p:spPr/>
        <p:txBody>
          <a:bodyPr/>
          <a:lstStyle/>
          <a:p>
            <a:r>
              <a:rPr lang="en-US" dirty="0"/>
              <a:t>Azure Container Instances (ACI)</a:t>
            </a:r>
          </a:p>
        </p:txBody>
      </p:sp>
      <p:sp>
        <p:nvSpPr>
          <p:cNvPr id="3" name="Text Placeholder 2">
            <a:extLst>
              <a:ext uri="{FF2B5EF4-FFF2-40B4-BE49-F238E27FC236}">
                <a16:creationId xmlns:a16="http://schemas.microsoft.com/office/drawing/2014/main" id="{8143CB52-2243-45DF-82C4-444173115D8F}"/>
              </a:ext>
            </a:extLst>
          </p:cNvPr>
          <p:cNvSpPr>
            <a:spLocks noGrp="1"/>
          </p:cNvSpPr>
          <p:nvPr>
            <p:ph type="body" sz="quarter" idx="10"/>
          </p:nvPr>
        </p:nvSpPr>
        <p:spPr>
          <a:xfrm>
            <a:off x="584200" y="1435497"/>
            <a:ext cx="11018520" cy="4345805"/>
          </a:xfrm>
        </p:spPr>
        <p:txBody>
          <a:bodyPr/>
          <a:lstStyle/>
          <a:p>
            <a:r>
              <a:rPr lang="en-US" dirty="0">
                <a:latin typeface="Segoe UI" panose="020B0502040204020203" pitchFamily="34" charset="0"/>
                <a:cs typeface="Segoe UI" panose="020B0502040204020203" pitchFamily="34" charset="0"/>
              </a:rPr>
              <a:t>Simplest way to run a container in Azure:</a:t>
            </a:r>
          </a:p>
          <a:p>
            <a:pPr lvl="1"/>
            <a:r>
              <a:rPr lang="en-US" dirty="0">
                <a:latin typeface="Segoe UI" panose="020B0502040204020203" pitchFamily="34" charset="0"/>
                <a:cs typeface="Segoe UI" panose="020B0502040204020203" pitchFamily="34" charset="0"/>
              </a:rPr>
              <a:t>Doesn’t require IaaS provisioning</a:t>
            </a:r>
          </a:p>
          <a:p>
            <a:pPr lvl="1"/>
            <a:r>
              <a:rPr lang="en-US" dirty="0">
                <a:latin typeface="Segoe UI" panose="020B0502040204020203" pitchFamily="34" charset="0"/>
                <a:cs typeface="Segoe UI" panose="020B0502040204020203" pitchFamily="34" charset="0"/>
              </a:rPr>
              <a:t>Doesn’t require the adoption of a higher-level service</a:t>
            </a:r>
          </a:p>
          <a:p>
            <a:r>
              <a:rPr lang="en-US" dirty="0">
                <a:latin typeface="Segoe UI" panose="020B0502040204020203" pitchFamily="34" charset="0"/>
                <a:cs typeface="Segoe UI" panose="020B0502040204020203" pitchFamily="34" charset="0"/>
              </a:rPr>
              <a:t>Ideal for one-off, isolated container instances:</a:t>
            </a:r>
          </a:p>
          <a:p>
            <a:pPr lvl="1"/>
            <a:r>
              <a:rPr lang="en-US" dirty="0">
                <a:latin typeface="Segoe UI" panose="020B0502040204020203" pitchFamily="34" charset="0"/>
                <a:cs typeface="Segoe UI" panose="020B0502040204020203" pitchFamily="34" charset="0"/>
              </a:rPr>
              <a:t>Simple applications</a:t>
            </a:r>
          </a:p>
          <a:p>
            <a:pPr lvl="1"/>
            <a:r>
              <a:rPr lang="en-US" dirty="0">
                <a:latin typeface="Segoe UI" panose="020B0502040204020203" pitchFamily="34" charset="0"/>
                <a:cs typeface="Segoe UI" panose="020B0502040204020203" pitchFamily="34" charset="0"/>
              </a:rPr>
              <a:t>Task automation</a:t>
            </a:r>
          </a:p>
          <a:p>
            <a:pPr lvl="1"/>
            <a:r>
              <a:rPr lang="en-US" dirty="0">
                <a:latin typeface="Segoe UI" panose="020B0502040204020203" pitchFamily="34" charset="0"/>
                <a:cs typeface="Segoe UI" panose="020B0502040204020203" pitchFamily="34" charset="0"/>
              </a:rPr>
              <a:t>Build jobs</a:t>
            </a:r>
          </a:p>
          <a:p>
            <a:r>
              <a:rPr lang="en-US" dirty="0">
                <a:latin typeface="Segoe UI" panose="020B0502040204020203" pitchFamily="34" charset="0"/>
                <a:cs typeface="Segoe UI" panose="020B0502040204020203" pitchFamily="34" charset="0"/>
              </a:rPr>
              <a:t>Supports Linux and Windows containers</a:t>
            </a:r>
          </a:p>
          <a:p>
            <a:r>
              <a:rPr lang="en-US" dirty="0">
                <a:latin typeface="Segoe UI" panose="020B0502040204020203" pitchFamily="34" charset="0"/>
                <a:cs typeface="Segoe UI" panose="020B0502040204020203" pitchFamily="34" charset="0"/>
              </a:rPr>
              <a:t>Supports direct mounting of Azure Files shares</a:t>
            </a:r>
          </a:p>
          <a:p>
            <a:r>
              <a:rPr lang="en-US" dirty="0">
                <a:latin typeface="Segoe UI" panose="020B0502040204020203" pitchFamily="34" charset="0"/>
                <a:cs typeface="Segoe UI" panose="020B0502040204020203" pitchFamily="34" charset="0"/>
              </a:rPr>
              <a:t>Container can be provisioned with public IP address and DNS name</a:t>
            </a:r>
          </a:p>
        </p:txBody>
      </p:sp>
    </p:spTree>
    <p:extLst>
      <p:ext uri="{BB962C8B-B14F-4D97-AF65-F5344CB8AC3E}">
        <p14:creationId xmlns:p14="http://schemas.microsoft.com/office/powerpoint/2010/main" val="260002293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B498-61E0-4631-9F6D-7A138C3F19A2}"/>
              </a:ext>
            </a:extLst>
          </p:cNvPr>
          <p:cNvSpPr>
            <a:spLocks noGrp="1"/>
          </p:cNvSpPr>
          <p:nvPr>
            <p:ph type="title"/>
          </p:nvPr>
        </p:nvSpPr>
        <p:spPr/>
        <p:txBody>
          <a:bodyPr/>
          <a:lstStyle/>
          <a:p>
            <a:r>
              <a:rPr lang="en-US" dirty="0"/>
              <a:t>Azure Container Instances features</a:t>
            </a:r>
          </a:p>
        </p:txBody>
      </p:sp>
      <p:graphicFrame>
        <p:nvGraphicFramePr>
          <p:cNvPr id="3" name="Table 2" descr="Table showing the features unique to the Azure Container Instances service.">
            <a:extLst>
              <a:ext uri="{FF2B5EF4-FFF2-40B4-BE49-F238E27FC236}">
                <a16:creationId xmlns:a16="http://schemas.microsoft.com/office/drawing/2014/main" id="{9A39EE9A-6E23-4948-8E31-86A1F9CC8ABC}"/>
              </a:ext>
            </a:extLst>
          </p:cNvPr>
          <p:cNvGraphicFramePr>
            <a:graphicFrameLocks noGrp="1"/>
          </p:cNvGraphicFramePr>
          <p:nvPr>
            <p:extLst>
              <p:ext uri="{D42A27DB-BD31-4B8C-83A1-F6EECF244321}">
                <p14:modId xmlns:p14="http://schemas.microsoft.com/office/powerpoint/2010/main" val="2607471497"/>
              </p:ext>
            </p:extLst>
          </p:nvPr>
        </p:nvGraphicFramePr>
        <p:xfrm>
          <a:off x="588263" y="1169183"/>
          <a:ext cx="11018520" cy="5486400"/>
        </p:xfrm>
        <a:graphic>
          <a:graphicData uri="http://schemas.openxmlformats.org/drawingml/2006/table">
            <a:tbl>
              <a:tblPr firstRow="1" firstCol="1">
                <a:tableStyleId>{7E9639D4-E3E2-4D34-9284-5A2195B3D0D7}</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50642">
                <a:tc>
                  <a:txBody>
                    <a:bodyPr/>
                    <a:lstStyle/>
                    <a:p>
                      <a:pPr algn="ctr"/>
                      <a:r>
                        <a:rPr lang="en-US" sz="1800" dirty="0">
                          <a:effectLst/>
                        </a:rPr>
                        <a:t>Feature</a:t>
                      </a:r>
                      <a:endParaRPr lang="en-US" sz="1800" b="1" dirty="0">
                        <a:effectLst/>
                      </a:endParaRPr>
                    </a:p>
                  </a:txBody>
                  <a:tcPr anchor="ctr"/>
                </a:tc>
                <a:tc>
                  <a:txBody>
                    <a:bodyPr/>
                    <a:lstStyle/>
                    <a:p>
                      <a:pPr algn="ctr"/>
                      <a:r>
                        <a:rPr lang="en-US" sz="1800" dirty="0">
                          <a:effectLst/>
                        </a:rPr>
                        <a:t>Description</a:t>
                      </a:r>
                      <a:endParaRPr lang="en-US" sz="1800" b="1" dirty="0">
                        <a:effectLst/>
                      </a:endParaRPr>
                    </a:p>
                  </a:txBody>
                  <a:tcPr anchor="ctr"/>
                </a:tc>
                <a:extLst>
                  <a:ext uri="{0D108BD9-81ED-4DB2-BD59-A6C34878D82A}">
                    <a16:rowId xmlns:a16="http://schemas.microsoft.com/office/drawing/2014/main" val="2004510731"/>
                  </a:ext>
                </a:extLst>
              </a:tr>
              <a:tr h="640080">
                <a:tc>
                  <a:txBody>
                    <a:bodyPr/>
                    <a:lstStyle/>
                    <a:p>
                      <a:pPr fontAlgn="t"/>
                      <a:r>
                        <a:rPr lang="en-US" sz="1800">
                          <a:effectLst/>
                        </a:rPr>
                        <a:t>Fast startup times</a:t>
                      </a:r>
                    </a:p>
                  </a:txBody>
                  <a:tcPr anchor="ctr"/>
                </a:tc>
                <a:tc>
                  <a:txBody>
                    <a:bodyPr/>
                    <a:lstStyle/>
                    <a:p>
                      <a:pPr fontAlgn="t"/>
                      <a:r>
                        <a:rPr lang="en-US" sz="1800" dirty="0">
                          <a:effectLst/>
                        </a:rPr>
                        <a:t>Containers can start in seconds without the need to provision and manage VMs</a:t>
                      </a:r>
                    </a:p>
                  </a:txBody>
                  <a:tcPr anchor="ctr"/>
                </a:tc>
                <a:extLst>
                  <a:ext uri="{0D108BD9-81ED-4DB2-BD59-A6C34878D82A}">
                    <a16:rowId xmlns:a16="http://schemas.microsoft.com/office/drawing/2014/main" val="3634182621"/>
                  </a:ext>
                </a:extLst>
              </a:tr>
              <a:tr h="640080">
                <a:tc>
                  <a:txBody>
                    <a:bodyPr/>
                    <a:lstStyle/>
                    <a:p>
                      <a:pPr fontAlgn="t"/>
                      <a:r>
                        <a:rPr lang="en-US" sz="1800" dirty="0">
                          <a:effectLst/>
                        </a:rPr>
                        <a:t>Public IP connectivity and DNS name</a:t>
                      </a:r>
                    </a:p>
                  </a:txBody>
                  <a:tcPr anchor="ctr"/>
                </a:tc>
                <a:tc>
                  <a:txBody>
                    <a:bodyPr/>
                    <a:lstStyle/>
                    <a:p>
                      <a:pPr fontAlgn="t"/>
                      <a:r>
                        <a:rPr lang="en-US" sz="1800" dirty="0">
                          <a:effectLst/>
                        </a:rPr>
                        <a:t>Containers can be directly exposed to the internet with an IP address and a fully qualified domain name (FQDN)</a:t>
                      </a:r>
                    </a:p>
                  </a:txBody>
                  <a:tcPr anchor="ctr"/>
                </a:tc>
                <a:extLst>
                  <a:ext uri="{0D108BD9-81ED-4DB2-BD59-A6C34878D82A}">
                    <a16:rowId xmlns:a16="http://schemas.microsoft.com/office/drawing/2014/main" val="3548351114"/>
                  </a:ext>
                </a:extLst>
              </a:tr>
              <a:tr h="640080">
                <a:tc>
                  <a:txBody>
                    <a:bodyPr/>
                    <a:lstStyle/>
                    <a:p>
                      <a:pPr fontAlgn="t"/>
                      <a:r>
                        <a:rPr lang="en-US" sz="1800">
                          <a:effectLst/>
                        </a:rPr>
                        <a:t>Hypervisor-level security</a:t>
                      </a:r>
                    </a:p>
                  </a:txBody>
                  <a:tcPr anchor="ctr"/>
                </a:tc>
                <a:tc>
                  <a:txBody>
                    <a:bodyPr/>
                    <a:lstStyle/>
                    <a:p>
                      <a:pPr fontAlgn="t"/>
                      <a:r>
                        <a:rPr lang="en-US" sz="1800" dirty="0">
                          <a:effectLst/>
                        </a:rPr>
                        <a:t>Container applications are as isolated in a container as they would be in a VM</a:t>
                      </a:r>
                    </a:p>
                  </a:txBody>
                  <a:tcPr anchor="ctr"/>
                </a:tc>
                <a:extLst>
                  <a:ext uri="{0D108BD9-81ED-4DB2-BD59-A6C34878D82A}">
                    <a16:rowId xmlns:a16="http://schemas.microsoft.com/office/drawing/2014/main" val="192238825"/>
                  </a:ext>
                </a:extLst>
              </a:tr>
              <a:tr h="640080">
                <a:tc>
                  <a:txBody>
                    <a:bodyPr/>
                    <a:lstStyle/>
                    <a:p>
                      <a:pPr fontAlgn="t"/>
                      <a:r>
                        <a:rPr lang="en-US" sz="1800" dirty="0">
                          <a:effectLst/>
                        </a:rPr>
                        <a:t>Custom sizes</a:t>
                      </a:r>
                    </a:p>
                  </a:txBody>
                  <a:tcPr anchor="ctr"/>
                </a:tc>
                <a:tc>
                  <a:txBody>
                    <a:bodyPr/>
                    <a:lstStyle/>
                    <a:p>
                      <a:pPr fontAlgn="t"/>
                      <a:r>
                        <a:rPr lang="en-US" sz="1800" dirty="0">
                          <a:effectLst/>
                        </a:rPr>
                        <a:t>Container nodes can be scaled dynamically to match actual resource demands for an application</a:t>
                      </a:r>
                    </a:p>
                  </a:txBody>
                  <a:tcPr anchor="ctr"/>
                </a:tc>
                <a:extLst>
                  <a:ext uri="{0D108BD9-81ED-4DB2-BD59-A6C34878D82A}">
                    <a16:rowId xmlns:a16="http://schemas.microsoft.com/office/drawing/2014/main" val="3037072833"/>
                  </a:ext>
                </a:extLst>
              </a:tr>
              <a:tr h="640080">
                <a:tc>
                  <a:txBody>
                    <a:bodyPr/>
                    <a:lstStyle/>
                    <a:p>
                      <a:pPr fontAlgn="t"/>
                      <a:r>
                        <a:rPr lang="en-US" sz="1800" dirty="0">
                          <a:effectLst/>
                        </a:rPr>
                        <a:t>Persistent storage</a:t>
                      </a:r>
                    </a:p>
                  </a:txBody>
                  <a:tcPr anchor="ctr"/>
                </a:tc>
                <a:tc>
                  <a:txBody>
                    <a:bodyPr/>
                    <a:lstStyle/>
                    <a:p>
                      <a:pPr fontAlgn="t"/>
                      <a:r>
                        <a:rPr lang="en-US" sz="1800" dirty="0">
                          <a:effectLst/>
                        </a:rPr>
                        <a:t>Containers support direct mounting of Azure Files shares</a:t>
                      </a:r>
                    </a:p>
                  </a:txBody>
                  <a:tcPr anchor="ctr"/>
                </a:tc>
                <a:extLst>
                  <a:ext uri="{0D108BD9-81ED-4DB2-BD59-A6C34878D82A}">
                    <a16:rowId xmlns:a16="http://schemas.microsoft.com/office/drawing/2014/main" val="2781873258"/>
                  </a:ext>
                </a:extLst>
              </a:tr>
              <a:tr h="640080">
                <a:tc>
                  <a:txBody>
                    <a:bodyPr/>
                    <a:lstStyle/>
                    <a:p>
                      <a:pPr fontAlgn="t"/>
                      <a:r>
                        <a:rPr lang="en-US" sz="1800" dirty="0">
                          <a:effectLst/>
                        </a:rPr>
                        <a:t>Linux and Windows containers</a:t>
                      </a:r>
                    </a:p>
                  </a:txBody>
                  <a:tcPr anchor="ctr"/>
                </a:tc>
                <a:tc>
                  <a:txBody>
                    <a:bodyPr/>
                    <a:lstStyle/>
                    <a:p>
                      <a:pPr fontAlgn="t"/>
                      <a:r>
                        <a:rPr lang="en-US" sz="1800" dirty="0">
                          <a:effectLst/>
                        </a:rPr>
                        <a:t>The same API is used to schedule both Linux and Windows containers</a:t>
                      </a:r>
                    </a:p>
                  </a:txBody>
                  <a:tcPr anchor="ctr"/>
                </a:tc>
                <a:extLst>
                  <a:ext uri="{0D108BD9-81ED-4DB2-BD59-A6C34878D82A}">
                    <a16:rowId xmlns:a16="http://schemas.microsoft.com/office/drawing/2014/main" val="2735035139"/>
                  </a:ext>
                </a:extLst>
              </a:tr>
              <a:tr h="640080">
                <a:tc>
                  <a:txBody>
                    <a:bodyPr/>
                    <a:lstStyle/>
                    <a:p>
                      <a:pPr fontAlgn="t"/>
                      <a:r>
                        <a:rPr lang="en-US" sz="1800" dirty="0">
                          <a:effectLst/>
                        </a:rPr>
                        <a:t>Co-scheduled groups</a:t>
                      </a:r>
                    </a:p>
                  </a:txBody>
                  <a:tcPr anchor="ctr"/>
                </a:tc>
                <a:tc>
                  <a:txBody>
                    <a:bodyPr/>
                    <a:lstStyle/>
                    <a:p>
                      <a:pPr fontAlgn="t"/>
                      <a:r>
                        <a:rPr lang="en-US" sz="1800" dirty="0">
                          <a:effectLst/>
                        </a:rPr>
                        <a:t>Supports scheduling of multi-container groups that share host machine resources</a:t>
                      </a:r>
                    </a:p>
                  </a:txBody>
                  <a:tcPr anchor="ctr"/>
                </a:tc>
                <a:extLst>
                  <a:ext uri="{0D108BD9-81ED-4DB2-BD59-A6C34878D82A}">
                    <a16:rowId xmlns:a16="http://schemas.microsoft.com/office/drawing/2014/main" val="995096274"/>
                  </a:ext>
                </a:extLst>
              </a:tr>
              <a:tr h="640080">
                <a:tc>
                  <a:txBody>
                    <a:bodyPr/>
                    <a:lstStyle/>
                    <a:p>
                      <a:pPr fontAlgn="t"/>
                      <a:r>
                        <a:rPr lang="en-US" sz="1800" dirty="0">
                          <a:effectLst/>
                        </a:rPr>
                        <a:t>Virtual network deployment</a:t>
                      </a:r>
                    </a:p>
                  </a:txBody>
                  <a:tcPr anchor="ctr"/>
                </a:tc>
                <a:tc>
                  <a:txBody>
                    <a:bodyPr/>
                    <a:lstStyle/>
                    <a:p>
                      <a:pPr fontAlgn="t"/>
                      <a:r>
                        <a:rPr lang="en-US" sz="1800" dirty="0">
                          <a:effectLst/>
                        </a:rPr>
                        <a:t>Container Instances can be deployed into an Azure virtual network</a:t>
                      </a:r>
                    </a:p>
                  </a:txBody>
                  <a:tcPr anchor="ctr"/>
                </a:tc>
                <a:extLst>
                  <a:ext uri="{0D108BD9-81ED-4DB2-BD59-A6C34878D82A}">
                    <a16:rowId xmlns:a16="http://schemas.microsoft.com/office/drawing/2014/main" val="172088662"/>
                  </a:ext>
                </a:extLst>
              </a:tr>
            </a:tbl>
          </a:graphicData>
        </a:graphic>
      </p:graphicFrame>
    </p:spTree>
    <p:extLst>
      <p:ext uri="{BB962C8B-B14F-4D97-AF65-F5344CB8AC3E}">
        <p14:creationId xmlns:p14="http://schemas.microsoft.com/office/powerpoint/2010/main" val="4454475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p:txBody>
          <a:bodyPr/>
          <a:lstStyle/>
          <a:p>
            <a:r>
              <a:rPr lang="en-US" dirty="0"/>
              <a:t>Create a container for deployment to ACI</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2154436"/>
          </a:xfrm>
        </p:spPr>
        <p:txBody>
          <a:bodyPr/>
          <a:lstStyle/>
          <a:p>
            <a:r>
              <a:rPr lang="en-US" sz="2000" dirty="0"/>
              <a:t>FROM node:8.9.3-alpine</a:t>
            </a:r>
          </a:p>
          <a:p>
            <a:r>
              <a:rPr lang="en-US" sz="2000" dirty="0"/>
              <a:t>RUN </a:t>
            </a:r>
            <a:r>
              <a:rPr lang="en-US" sz="2000" dirty="0" err="1"/>
              <a:t>mkdir</a:t>
            </a:r>
            <a:r>
              <a:rPr lang="en-US" sz="2000" dirty="0"/>
              <a:t> -p /</a:t>
            </a:r>
            <a:r>
              <a:rPr lang="en-US" sz="2000" dirty="0" err="1"/>
              <a:t>usr</a:t>
            </a:r>
            <a:r>
              <a:rPr lang="en-US" sz="2000" dirty="0"/>
              <a:t>/</a:t>
            </a:r>
            <a:r>
              <a:rPr lang="en-US" sz="2000" dirty="0" err="1"/>
              <a:t>src</a:t>
            </a:r>
            <a:r>
              <a:rPr lang="en-US" sz="2000" dirty="0"/>
              <a:t>/app</a:t>
            </a:r>
          </a:p>
          <a:p>
            <a:r>
              <a:rPr lang="en-US" sz="2000" dirty="0"/>
              <a:t>COPY ./app/ /</a:t>
            </a:r>
            <a:r>
              <a:rPr lang="en-US" sz="2000" dirty="0" err="1"/>
              <a:t>usr</a:t>
            </a:r>
            <a:r>
              <a:rPr lang="en-US" sz="2000" dirty="0"/>
              <a:t>/</a:t>
            </a:r>
            <a:r>
              <a:rPr lang="en-US" sz="2000" dirty="0" err="1"/>
              <a:t>src</a:t>
            </a:r>
            <a:r>
              <a:rPr lang="en-US" sz="2000" dirty="0"/>
              <a:t>/app/</a:t>
            </a:r>
          </a:p>
          <a:p>
            <a:r>
              <a:rPr lang="en-US" sz="2000" dirty="0"/>
              <a:t>WORKDIR /</a:t>
            </a:r>
            <a:r>
              <a:rPr lang="en-US" sz="2000" dirty="0" err="1"/>
              <a:t>usr</a:t>
            </a:r>
            <a:r>
              <a:rPr lang="en-US" sz="2000" dirty="0"/>
              <a:t>/</a:t>
            </a:r>
            <a:r>
              <a:rPr lang="en-US" sz="2000" dirty="0" err="1"/>
              <a:t>src</a:t>
            </a:r>
            <a:r>
              <a:rPr lang="en-US" sz="2000" dirty="0"/>
              <a:t>/app</a:t>
            </a:r>
          </a:p>
          <a:p>
            <a:r>
              <a:rPr lang="en-US" sz="2000" dirty="0"/>
              <a:t>RUN </a:t>
            </a:r>
            <a:r>
              <a:rPr lang="en-US" sz="2000" dirty="0" err="1"/>
              <a:t>npm</a:t>
            </a:r>
            <a:r>
              <a:rPr lang="en-US" sz="2000" dirty="0"/>
              <a:t> install</a:t>
            </a:r>
          </a:p>
          <a:p>
            <a:r>
              <a:rPr lang="en-US" sz="2000" dirty="0"/>
              <a:t>CMD node /</a:t>
            </a:r>
            <a:r>
              <a:rPr lang="en-US" sz="2000" dirty="0" err="1"/>
              <a:t>usr</a:t>
            </a:r>
            <a:r>
              <a:rPr lang="en-US" sz="2000" dirty="0"/>
              <a:t>/</a:t>
            </a:r>
            <a:r>
              <a:rPr lang="en-US" sz="2000" dirty="0" err="1"/>
              <a:t>src</a:t>
            </a:r>
            <a:r>
              <a:rPr lang="en-US" sz="2000" dirty="0"/>
              <a:t>/app/index.js</a:t>
            </a:r>
          </a:p>
        </p:txBody>
      </p:sp>
    </p:spTree>
    <p:extLst>
      <p:ext uri="{BB962C8B-B14F-4D97-AF65-F5344CB8AC3E}">
        <p14:creationId xmlns:p14="http://schemas.microsoft.com/office/powerpoint/2010/main" val="314521170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F399-19B6-4225-B299-CF005DF377E2}"/>
              </a:ext>
            </a:extLst>
          </p:cNvPr>
          <p:cNvSpPr>
            <a:spLocks noGrp="1"/>
          </p:cNvSpPr>
          <p:nvPr>
            <p:ph type="title"/>
          </p:nvPr>
        </p:nvSpPr>
        <p:spPr/>
        <p:txBody>
          <a:bodyPr/>
          <a:lstStyle/>
          <a:p>
            <a:r>
              <a:rPr lang="en-US" dirty="0"/>
              <a:t>Build a container prior to ACI deployment</a:t>
            </a:r>
          </a:p>
        </p:txBody>
      </p:sp>
      <p:sp>
        <p:nvSpPr>
          <p:cNvPr id="3" name="Text Placeholder 2">
            <a:extLst>
              <a:ext uri="{FF2B5EF4-FFF2-40B4-BE49-F238E27FC236}">
                <a16:creationId xmlns:a16="http://schemas.microsoft.com/office/drawing/2014/main" id="{B5EB86B9-DAA5-443F-970C-B5AD58ABFAD6}"/>
              </a:ext>
            </a:extLst>
          </p:cNvPr>
          <p:cNvSpPr>
            <a:spLocks noGrp="1"/>
          </p:cNvSpPr>
          <p:nvPr>
            <p:ph type="body" sz="quarter" idx="10"/>
          </p:nvPr>
        </p:nvSpPr>
        <p:spPr>
          <a:xfrm>
            <a:off x="588263" y="1436688"/>
            <a:ext cx="11018520" cy="4370427"/>
          </a:xfrm>
        </p:spPr>
        <p:txBody>
          <a:bodyPr/>
          <a:lstStyle/>
          <a:p>
            <a:r>
              <a:rPr lang="en-US" sz="2000" dirty="0"/>
              <a:t>// Build your container</a:t>
            </a:r>
          </a:p>
          <a:p>
            <a:r>
              <a:rPr lang="en-US" sz="2000" dirty="0"/>
              <a:t>docker build ./</a:t>
            </a:r>
            <a:r>
              <a:rPr lang="en-US" sz="2000" dirty="0" err="1"/>
              <a:t>aci-helloworld</a:t>
            </a:r>
            <a:r>
              <a:rPr lang="en-US" sz="2000" dirty="0"/>
              <a:t> -t </a:t>
            </a:r>
            <a:r>
              <a:rPr lang="en-US" sz="2000" dirty="0" err="1"/>
              <a:t>aci</a:t>
            </a:r>
            <a:r>
              <a:rPr lang="en-US" sz="2000" dirty="0"/>
              <a:t>-tutorial-app</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 After building, use the following command to view your new container image</a:t>
            </a:r>
          </a:p>
          <a:p>
            <a:r>
              <a:rPr lang="en-US" sz="2000" dirty="0"/>
              <a:t>docker images</a:t>
            </a:r>
          </a:p>
        </p:txBody>
      </p:sp>
      <p:sp>
        <p:nvSpPr>
          <p:cNvPr id="4" name="Speech Bubble: Rectangle 3" descr="Box indicating the path to build the Docker image.">
            <a:extLst>
              <a:ext uri="{FF2B5EF4-FFF2-40B4-BE49-F238E27FC236}">
                <a16:creationId xmlns:a16="http://schemas.microsoft.com/office/drawing/2014/main" id="{0F5CD397-6BF0-438E-BF14-158AA3A74E29}"/>
              </a:ext>
            </a:extLst>
          </p:cNvPr>
          <p:cNvSpPr/>
          <p:nvPr/>
        </p:nvSpPr>
        <p:spPr bwMode="auto">
          <a:xfrm>
            <a:off x="1288542" y="3391770"/>
            <a:ext cx="2667000" cy="883920"/>
          </a:xfrm>
          <a:prstGeom prst="wedgeRectCallout">
            <a:avLst>
              <a:gd name="adj1" fmla="val 32749"/>
              <a:gd name="adj2" fmla="val -187572"/>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Path to build</a:t>
            </a:r>
          </a:p>
        </p:txBody>
      </p:sp>
      <p:sp>
        <p:nvSpPr>
          <p:cNvPr id="5" name="Speech Bubble: Rectangle 4" descr="Box indicating the argument used to apply a tag to the Docker image.">
            <a:extLst>
              <a:ext uri="{FF2B5EF4-FFF2-40B4-BE49-F238E27FC236}">
                <a16:creationId xmlns:a16="http://schemas.microsoft.com/office/drawing/2014/main" id="{D9E62F18-A8AF-403A-956C-9159E934AEE3}"/>
              </a:ext>
            </a:extLst>
          </p:cNvPr>
          <p:cNvSpPr/>
          <p:nvPr/>
        </p:nvSpPr>
        <p:spPr bwMode="auto">
          <a:xfrm>
            <a:off x="7427751" y="3137938"/>
            <a:ext cx="2667000" cy="883920"/>
          </a:xfrm>
          <a:prstGeom prst="wedgeRectCallout">
            <a:avLst>
              <a:gd name="adj1" fmla="val -69700"/>
              <a:gd name="adj2" fmla="val -156000"/>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Docker “tag”</a:t>
            </a:r>
          </a:p>
        </p:txBody>
      </p:sp>
    </p:spTree>
    <p:extLst>
      <p:ext uri="{BB962C8B-B14F-4D97-AF65-F5344CB8AC3E}">
        <p14:creationId xmlns:p14="http://schemas.microsoft.com/office/powerpoint/2010/main" val="46858372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30D5-BE23-4A7D-8F6F-A2806A127236}"/>
              </a:ext>
            </a:extLst>
          </p:cNvPr>
          <p:cNvSpPr>
            <a:spLocks noGrp="1"/>
          </p:cNvSpPr>
          <p:nvPr>
            <p:ph type="title"/>
          </p:nvPr>
        </p:nvSpPr>
        <p:spPr/>
        <p:txBody>
          <a:bodyPr/>
          <a:lstStyle/>
          <a:p>
            <a:r>
              <a:rPr lang="en-US" dirty="0"/>
              <a:t>Test container prior to ACI deployment</a:t>
            </a:r>
          </a:p>
        </p:txBody>
      </p:sp>
      <p:sp>
        <p:nvSpPr>
          <p:cNvPr id="3" name="Text Placeholder 2">
            <a:extLst>
              <a:ext uri="{FF2B5EF4-FFF2-40B4-BE49-F238E27FC236}">
                <a16:creationId xmlns:a16="http://schemas.microsoft.com/office/drawing/2014/main" id="{06F5F1A2-BCF1-40F5-8C1F-39B298301632}"/>
              </a:ext>
            </a:extLst>
          </p:cNvPr>
          <p:cNvSpPr>
            <a:spLocks noGrp="1"/>
          </p:cNvSpPr>
          <p:nvPr>
            <p:ph type="body" sz="quarter" idx="10"/>
          </p:nvPr>
        </p:nvSpPr>
        <p:spPr>
          <a:xfrm>
            <a:off x="588263" y="1436688"/>
            <a:ext cx="11018520" cy="1785104"/>
          </a:xfrm>
        </p:spPr>
        <p:txBody>
          <a:bodyPr/>
          <a:lstStyle/>
          <a:p>
            <a:r>
              <a:rPr lang="it-IT" sz="2000" dirty="0"/>
              <a:t>// Run your container locally</a:t>
            </a:r>
          </a:p>
          <a:p>
            <a:r>
              <a:rPr lang="it-IT" sz="2000" dirty="0"/>
              <a:t>docker run -d -p 8080:80 aci-tutorial-app</a:t>
            </a:r>
          </a:p>
          <a:p>
            <a:endParaRPr lang="en-US" sz="2000" dirty="0"/>
          </a:p>
          <a:p>
            <a:r>
              <a:rPr lang="en-US" sz="2000" dirty="0"/>
              <a:t>// View running containers</a:t>
            </a:r>
          </a:p>
          <a:p>
            <a:r>
              <a:rPr lang="en-US" sz="2000" dirty="0"/>
              <a:t>docker container ls -a</a:t>
            </a:r>
          </a:p>
        </p:txBody>
      </p:sp>
    </p:spTree>
    <p:extLst>
      <p:ext uri="{BB962C8B-B14F-4D97-AF65-F5344CB8AC3E}">
        <p14:creationId xmlns:p14="http://schemas.microsoft.com/office/powerpoint/2010/main" val="3464204133"/>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54B23-0420-49E4-9F63-927E67A27CF3}"/>
              </a:ext>
            </a:extLst>
          </p:cNvPr>
          <p:cNvSpPr>
            <a:spLocks noGrp="1"/>
          </p:cNvSpPr>
          <p:nvPr>
            <p:ph type="title"/>
          </p:nvPr>
        </p:nvSpPr>
        <p:spPr>
          <a:xfrm>
            <a:off x="585216" y="2534625"/>
            <a:ext cx="9144000" cy="997196"/>
          </a:xfrm>
        </p:spPr>
        <p:txBody>
          <a:bodyPr/>
          <a:lstStyle/>
          <a:p>
            <a:r>
              <a:rPr lang="en-US" dirty="0"/>
              <a:t>Demo: Create a container for deployment to ACI</a:t>
            </a:r>
          </a:p>
        </p:txBody>
      </p:sp>
      <p:sp>
        <p:nvSpPr>
          <p:cNvPr id="3" name="Text Placeholder 2">
            <a:extLst>
              <a:ext uri="{FF2B5EF4-FFF2-40B4-BE49-F238E27FC236}">
                <a16:creationId xmlns:a16="http://schemas.microsoft.com/office/drawing/2014/main" id="{D133881C-31CC-4849-8429-6BDB3016499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84720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A49619-8218-47E6-8DBB-B1767BC44171}"/>
              </a:ext>
            </a:extLst>
          </p:cNvPr>
          <p:cNvSpPr>
            <a:spLocks noGrp="1"/>
          </p:cNvSpPr>
          <p:nvPr>
            <p:ph type="title"/>
          </p:nvPr>
        </p:nvSpPr>
        <p:spPr>
          <a:xfrm>
            <a:off x="588263" y="457200"/>
            <a:ext cx="11018520" cy="553998"/>
          </a:xfrm>
        </p:spPr>
        <p:txBody>
          <a:bodyPr/>
          <a:lstStyle/>
          <a:p>
            <a:r>
              <a:rPr lang="en-US" dirty="0"/>
              <a:t>Deploy a container to ACI</a:t>
            </a:r>
          </a:p>
        </p:txBody>
      </p:sp>
      <p:sp>
        <p:nvSpPr>
          <p:cNvPr id="5" name="Text Placeholder 4">
            <a:extLst>
              <a:ext uri="{FF2B5EF4-FFF2-40B4-BE49-F238E27FC236}">
                <a16:creationId xmlns:a16="http://schemas.microsoft.com/office/drawing/2014/main" id="{F14815D1-7CFF-45FB-B735-CF7514B152D3}"/>
              </a:ext>
            </a:extLst>
          </p:cNvPr>
          <p:cNvSpPr>
            <a:spLocks noGrp="1"/>
          </p:cNvSpPr>
          <p:nvPr>
            <p:ph type="body" sz="quarter" idx="10"/>
          </p:nvPr>
        </p:nvSpPr>
        <p:spPr>
          <a:xfrm>
            <a:off x="588263" y="1436688"/>
            <a:ext cx="11018520" cy="3816429"/>
          </a:xfrm>
        </p:spPr>
        <p:txBody>
          <a:bodyPr/>
          <a:lstStyle/>
          <a:p>
            <a:r>
              <a:rPr lang="en-US" sz="2000" dirty="0"/>
              <a:t>// Get name of container registry login server</a:t>
            </a:r>
          </a:p>
          <a:p>
            <a:r>
              <a:rPr lang="en-US" sz="2000" dirty="0" err="1"/>
              <a:t>az</a:t>
            </a:r>
            <a:r>
              <a:rPr lang="en-US" sz="2000" dirty="0"/>
              <a:t> </a:t>
            </a:r>
            <a:r>
              <a:rPr lang="en-US" sz="2000" dirty="0" err="1"/>
              <a:t>acr</a:t>
            </a:r>
            <a:r>
              <a:rPr lang="en-US" sz="2000" dirty="0"/>
              <a:t> show --name &lt;</a:t>
            </a:r>
            <a:r>
              <a:rPr lang="en-US" sz="2000" dirty="0" err="1"/>
              <a:t>acrName</a:t>
            </a:r>
            <a:r>
              <a:rPr lang="en-US" sz="2000" dirty="0"/>
              <a:t>&gt; --query </a:t>
            </a:r>
            <a:r>
              <a:rPr lang="en-US" sz="2000" dirty="0" err="1"/>
              <a:t>loginServer</a:t>
            </a:r>
            <a:endParaRPr lang="en-US" sz="2000" dirty="0"/>
          </a:p>
          <a:p>
            <a:endParaRPr lang="en-US" sz="2000" dirty="0"/>
          </a:p>
          <a:p>
            <a:r>
              <a:rPr lang="en-US" sz="2000" dirty="0"/>
              <a:t>// Get container registry password</a:t>
            </a:r>
          </a:p>
          <a:p>
            <a:r>
              <a:rPr lang="en-US" sz="2000" dirty="0" err="1"/>
              <a:t>az</a:t>
            </a:r>
            <a:r>
              <a:rPr lang="en-US" sz="2000" dirty="0"/>
              <a:t> </a:t>
            </a:r>
            <a:r>
              <a:rPr lang="en-US" sz="2000" dirty="0" err="1"/>
              <a:t>acr</a:t>
            </a:r>
            <a:r>
              <a:rPr lang="en-US" sz="2000" dirty="0"/>
              <a:t> credential show --name &lt;</a:t>
            </a:r>
            <a:r>
              <a:rPr lang="en-US" sz="2000" dirty="0" err="1"/>
              <a:t>acrName</a:t>
            </a:r>
            <a:r>
              <a:rPr lang="en-US" sz="2000" dirty="0"/>
              <a:t>&gt; --query "passwords[0].value"</a:t>
            </a:r>
          </a:p>
          <a:p>
            <a:endParaRPr lang="en-US" sz="2000" dirty="0"/>
          </a:p>
          <a:p>
            <a:r>
              <a:rPr lang="en-US" sz="2000" dirty="0"/>
              <a:t>// Deploy container</a:t>
            </a:r>
          </a:p>
          <a:p>
            <a:r>
              <a:rPr lang="en-US" sz="2000" dirty="0" err="1"/>
              <a:t>az</a:t>
            </a:r>
            <a:r>
              <a:rPr lang="en-US" sz="2000" dirty="0"/>
              <a:t> container create --resource-group </a:t>
            </a:r>
            <a:r>
              <a:rPr lang="en-US" sz="2000" dirty="0" err="1"/>
              <a:t>myResourceGroup</a:t>
            </a:r>
            <a:r>
              <a:rPr lang="en-US" sz="2000" dirty="0"/>
              <a:t> --name </a:t>
            </a:r>
            <a:r>
              <a:rPr lang="en-US" sz="2000" dirty="0" err="1"/>
              <a:t>aci</a:t>
            </a:r>
            <a:r>
              <a:rPr lang="en-US" sz="2000" dirty="0"/>
              <a:t>-tutorial-app --image &lt;</a:t>
            </a:r>
            <a:r>
              <a:rPr lang="en-US" sz="2000" dirty="0" err="1"/>
              <a:t>acrLoginServer</a:t>
            </a:r>
            <a:r>
              <a:rPr lang="en-US" sz="2000" dirty="0"/>
              <a:t>&gt;/aci-tutorial-app:v1 --</a:t>
            </a:r>
            <a:r>
              <a:rPr lang="en-US" sz="2000" dirty="0" err="1"/>
              <a:t>cpu</a:t>
            </a:r>
            <a:r>
              <a:rPr lang="en-US" sz="2000" dirty="0"/>
              <a:t> 1 --memory 1 --registry-login-server &lt;</a:t>
            </a:r>
            <a:r>
              <a:rPr lang="en-US" sz="2000" dirty="0" err="1"/>
              <a:t>acrLoginServer</a:t>
            </a:r>
            <a:r>
              <a:rPr lang="en-US" sz="2000" dirty="0"/>
              <a:t>&gt; --registry-username &lt;</a:t>
            </a:r>
            <a:r>
              <a:rPr lang="en-US" sz="2000" dirty="0" err="1"/>
              <a:t>acrName</a:t>
            </a:r>
            <a:r>
              <a:rPr lang="en-US" sz="2000" dirty="0"/>
              <a:t>&gt; --registry-password &lt;</a:t>
            </a:r>
            <a:r>
              <a:rPr lang="en-US" sz="2000" dirty="0" err="1"/>
              <a:t>acrPassword</a:t>
            </a:r>
            <a:r>
              <a:rPr lang="en-US" sz="2000" dirty="0"/>
              <a:t>&gt; --</a:t>
            </a:r>
            <a:r>
              <a:rPr lang="en-US" sz="2000" dirty="0" err="1"/>
              <a:t>dns</a:t>
            </a:r>
            <a:r>
              <a:rPr lang="en-US" sz="2000" dirty="0"/>
              <a:t>-name-label &lt;</a:t>
            </a:r>
            <a:r>
              <a:rPr lang="en-US" sz="2000" dirty="0" err="1"/>
              <a:t>aciDnsLabel</a:t>
            </a:r>
            <a:r>
              <a:rPr lang="en-US" sz="2000" dirty="0"/>
              <a:t>&gt; --ports 80</a:t>
            </a:r>
          </a:p>
        </p:txBody>
      </p:sp>
    </p:spTree>
    <p:extLst>
      <p:ext uri="{BB962C8B-B14F-4D97-AF65-F5344CB8AC3E}">
        <p14:creationId xmlns:p14="http://schemas.microsoft.com/office/powerpoint/2010/main" val="36525624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a:xfrm>
            <a:off x="588263" y="457200"/>
            <a:ext cx="11018520" cy="553998"/>
          </a:xfrm>
        </p:spPr>
        <p:txBody>
          <a:bodyPr/>
          <a:lstStyle/>
          <a:p>
            <a:r>
              <a:rPr lang="en-US" dirty="0"/>
              <a:t>Kubernetes cluster architecture</a:t>
            </a:r>
          </a:p>
        </p:txBody>
      </p:sp>
      <p:sp>
        <p:nvSpPr>
          <p:cNvPr id="3" name="Text Placeholder 2">
            <a:extLst>
              <a:ext uri="{FF2B5EF4-FFF2-40B4-BE49-F238E27FC236}">
                <a16:creationId xmlns:a16="http://schemas.microsoft.com/office/drawing/2014/main" id="{95BE4E1A-3D4C-4DF5-AA37-914825AF9D8E}"/>
              </a:ext>
            </a:extLst>
          </p:cNvPr>
          <p:cNvSpPr>
            <a:spLocks noGrp="1"/>
          </p:cNvSpPr>
          <p:nvPr>
            <p:ph type="body" sz="quarter" idx="10"/>
          </p:nvPr>
        </p:nvSpPr>
        <p:spPr>
          <a:xfrm>
            <a:off x="584200" y="1435497"/>
            <a:ext cx="11018520" cy="1760482"/>
          </a:xfrm>
        </p:spPr>
        <p:txBody>
          <a:bodyPr/>
          <a:lstStyle/>
          <a:p>
            <a:r>
              <a:rPr lang="en-US" dirty="0">
                <a:latin typeface="+mn-lt"/>
              </a:rPr>
              <a:t>Cluster master</a:t>
            </a:r>
          </a:p>
          <a:p>
            <a:pPr lvl="1"/>
            <a:r>
              <a:rPr lang="en-US" sz="2200" dirty="0"/>
              <a:t>Dedicated nodes provide core Kubernetes services and orchestration</a:t>
            </a:r>
          </a:p>
          <a:p>
            <a:r>
              <a:rPr lang="en-US" dirty="0">
                <a:latin typeface="+mn-lt"/>
              </a:rPr>
              <a:t>Nodes</a:t>
            </a:r>
          </a:p>
          <a:p>
            <a:pPr lvl="1"/>
            <a:r>
              <a:rPr lang="en-US" sz="2200" dirty="0"/>
              <a:t>Run application workloads</a:t>
            </a:r>
          </a:p>
        </p:txBody>
      </p:sp>
      <p:pic>
        <p:nvPicPr>
          <p:cNvPr id="6" name="Picture 5" descr="Core Kubernetes architecture showing how nodes are split up between customer-managed and Azure-managed workloads">
            <a:extLst>
              <a:ext uri="{FF2B5EF4-FFF2-40B4-BE49-F238E27FC236}">
                <a16:creationId xmlns:a16="http://schemas.microsoft.com/office/drawing/2014/main" id="{48D4ECA4-3FDA-4FD6-9F8B-56FDFCC0A293}"/>
              </a:ext>
            </a:extLst>
          </p:cNvPr>
          <p:cNvPicPr>
            <a:picLocks noChangeAspect="1"/>
          </p:cNvPicPr>
          <p:nvPr/>
        </p:nvPicPr>
        <p:blipFill>
          <a:blip r:embed="rId3"/>
          <a:stretch>
            <a:fillRect/>
          </a:stretch>
        </p:blipFill>
        <p:spPr>
          <a:xfrm>
            <a:off x="1571466" y="3429000"/>
            <a:ext cx="9043988" cy="3100388"/>
          </a:xfrm>
          <a:prstGeom prst="rect">
            <a:avLst/>
          </a:prstGeom>
        </p:spPr>
      </p:pic>
    </p:spTree>
    <p:extLst>
      <p:ext uri="{BB962C8B-B14F-4D97-AF65-F5344CB8AC3E}">
        <p14:creationId xmlns:p14="http://schemas.microsoft.com/office/powerpoint/2010/main" val="282239127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F65D9-4CF0-4E9C-8AE1-61995EEDD3CF}"/>
              </a:ext>
            </a:extLst>
          </p:cNvPr>
          <p:cNvSpPr>
            <a:spLocks noGrp="1"/>
          </p:cNvSpPr>
          <p:nvPr>
            <p:ph type="title"/>
          </p:nvPr>
        </p:nvSpPr>
        <p:spPr/>
        <p:txBody>
          <a:bodyPr/>
          <a:lstStyle/>
          <a:p>
            <a:r>
              <a:rPr lang="en-US" dirty="0"/>
              <a:t>Verify a deployed container in ACI</a:t>
            </a:r>
          </a:p>
        </p:txBody>
      </p:sp>
      <p:sp>
        <p:nvSpPr>
          <p:cNvPr id="3" name="Text Placeholder 2">
            <a:extLst>
              <a:ext uri="{FF2B5EF4-FFF2-40B4-BE49-F238E27FC236}">
                <a16:creationId xmlns:a16="http://schemas.microsoft.com/office/drawing/2014/main" id="{EB03A229-4F73-4D2C-AC49-8E4963B84005}"/>
              </a:ext>
            </a:extLst>
          </p:cNvPr>
          <p:cNvSpPr>
            <a:spLocks noGrp="1"/>
          </p:cNvSpPr>
          <p:nvPr>
            <p:ph type="body" sz="quarter" idx="10"/>
          </p:nvPr>
        </p:nvSpPr>
        <p:spPr>
          <a:xfrm>
            <a:off x="588263" y="1436688"/>
            <a:ext cx="11018520" cy="3508653"/>
          </a:xfrm>
        </p:spPr>
        <p:txBody>
          <a:bodyPr/>
          <a:lstStyle/>
          <a:p>
            <a:r>
              <a:rPr lang="en-US" sz="2000" dirty="0"/>
              <a:t>// Verify deployment progress</a:t>
            </a:r>
          </a:p>
          <a:p>
            <a:r>
              <a:rPr lang="en-US" sz="2000" dirty="0" err="1"/>
              <a:t>az</a:t>
            </a:r>
            <a:r>
              <a:rPr lang="en-US" sz="2000" dirty="0"/>
              <a:t> container show --resource-group </a:t>
            </a:r>
            <a:r>
              <a:rPr lang="en-US" sz="2000" dirty="0" err="1"/>
              <a:t>myResourceGroup</a:t>
            </a:r>
            <a:r>
              <a:rPr lang="en-US" sz="2000" dirty="0"/>
              <a:t> --name </a:t>
            </a:r>
            <a:r>
              <a:rPr lang="en-US" sz="2000" dirty="0" err="1"/>
              <a:t>aci</a:t>
            </a:r>
            <a:r>
              <a:rPr lang="en-US" sz="2000" dirty="0"/>
              <a:t>-tutorial-app --query </a:t>
            </a:r>
            <a:r>
              <a:rPr lang="en-US" sz="2000" dirty="0" err="1"/>
              <a:t>ipAddress.fqdn</a:t>
            </a:r>
            <a:endParaRPr lang="en-US" sz="2000" dirty="0"/>
          </a:p>
          <a:p>
            <a:endParaRPr lang="en-US" sz="2000" dirty="0"/>
          </a:p>
          <a:p>
            <a:r>
              <a:rPr lang="en-US" sz="2000" dirty="0"/>
              <a:t>// View application URL</a:t>
            </a:r>
          </a:p>
          <a:p>
            <a:r>
              <a:rPr lang="en-US" sz="2000" dirty="0" err="1"/>
              <a:t>az</a:t>
            </a:r>
            <a:r>
              <a:rPr lang="en-US" sz="2000" dirty="0"/>
              <a:t> container show --resource-group </a:t>
            </a:r>
            <a:r>
              <a:rPr lang="en-US" sz="2000" dirty="0" err="1"/>
              <a:t>myResourceGroup</a:t>
            </a:r>
            <a:r>
              <a:rPr lang="en-US" sz="2000" dirty="0"/>
              <a:t> --name </a:t>
            </a:r>
            <a:r>
              <a:rPr lang="en-US" sz="2000" dirty="0" err="1"/>
              <a:t>aci</a:t>
            </a:r>
            <a:r>
              <a:rPr lang="en-US" sz="2000" dirty="0"/>
              <a:t>-tutorial-app --query </a:t>
            </a:r>
            <a:r>
              <a:rPr lang="en-US" sz="2000" dirty="0" err="1"/>
              <a:t>ipAddress.fqdn</a:t>
            </a:r>
            <a:endParaRPr lang="en-US" sz="2000" dirty="0"/>
          </a:p>
          <a:p>
            <a:endParaRPr lang="en-US" sz="2000" dirty="0"/>
          </a:p>
          <a:p>
            <a:r>
              <a:rPr lang="en-US" sz="2000" dirty="0"/>
              <a:t>// View container logs</a:t>
            </a:r>
          </a:p>
          <a:p>
            <a:r>
              <a:rPr lang="en-US" sz="2000" dirty="0" err="1"/>
              <a:t>az</a:t>
            </a:r>
            <a:r>
              <a:rPr lang="en-US" sz="2000" dirty="0"/>
              <a:t> container logs --resource-group </a:t>
            </a:r>
            <a:r>
              <a:rPr lang="en-US" sz="2000" dirty="0" err="1"/>
              <a:t>myResourceGroup</a:t>
            </a:r>
            <a:r>
              <a:rPr lang="en-US" sz="2000" dirty="0"/>
              <a:t> --name </a:t>
            </a:r>
            <a:r>
              <a:rPr lang="en-US" sz="2000" dirty="0" err="1"/>
              <a:t>aci</a:t>
            </a:r>
            <a:r>
              <a:rPr lang="en-US" sz="2000" dirty="0"/>
              <a:t>-tutorial-app</a:t>
            </a:r>
          </a:p>
        </p:txBody>
      </p:sp>
    </p:spTree>
    <p:extLst>
      <p:ext uri="{BB962C8B-B14F-4D97-AF65-F5344CB8AC3E}">
        <p14:creationId xmlns:p14="http://schemas.microsoft.com/office/powerpoint/2010/main" val="76160957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9F9B-260C-4A8B-9966-DD49114E91D4}"/>
              </a:ext>
            </a:extLst>
          </p:cNvPr>
          <p:cNvSpPr>
            <a:spLocks noGrp="1"/>
          </p:cNvSpPr>
          <p:nvPr>
            <p:ph type="title"/>
          </p:nvPr>
        </p:nvSpPr>
        <p:spPr/>
        <p:txBody>
          <a:bodyPr/>
          <a:lstStyle/>
          <a:p>
            <a:r>
              <a:rPr lang="en-US" dirty="0"/>
              <a:t>Demo: Deploy a container to ACI</a:t>
            </a:r>
          </a:p>
        </p:txBody>
      </p:sp>
      <p:sp>
        <p:nvSpPr>
          <p:cNvPr id="3" name="Text Placeholder 2">
            <a:extLst>
              <a:ext uri="{FF2B5EF4-FFF2-40B4-BE49-F238E27FC236}">
                <a16:creationId xmlns:a16="http://schemas.microsoft.com/office/drawing/2014/main" id="{D1997305-CACB-4D92-ADB7-64D048C4A7B0}"/>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39955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a:xfrm>
            <a:off x="588263" y="457200"/>
            <a:ext cx="11018520" cy="553998"/>
          </a:xfrm>
        </p:spPr>
        <p:txBody>
          <a:bodyPr/>
          <a:lstStyle/>
          <a:p>
            <a:r>
              <a:rPr lang="en-US" dirty="0"/>
              <a:t>Implement an application using Virtual </a:t>
            </a:r>
            <a:r>
              <a:rPr lang="en-US" dirty="0" err="1"/>
              <a:t>Kublet</a:t>
            </a:r>
            <a:endParaRPr lang="en-US" dirty="0"/>
          </a:p>
        </p:txBody>
      </p:sp>
      <p:sp>
        <p:nvSpPr>
          <p:cNvPr id="3" name="Text Placeholder 2">
            <a:extLst>
              <a:ext uri="{FF2B5EF4-FFF2-40B4-BE49-F238E27FC236}">
                <a16:creationId xmlns:a16="http://schemas.microsoft.com/office/drawing/2014/main" id="{136E2882-709B-404C-8171-841AE582EAC8}"/>
              </a:ext>
            </a:extLst>
          </p:cNvPr>
          <p:cNvSpPr>
            <a:spLocks noGrp="1"/>
          </p:cNvSpPr>
          <p:nvPr>
            <p:ph type="body" sz="quarter" idx="10"/>
          </p:nvPr>
        </p:nvSpPr>
        <p:spPr>
          <a:xfrm>
            <a:off x="588263" y="1436688"/>
            <a:ext cx="11018520" cy="984885"/>
          </a:xfrm>
        </p:spPr>
        <p:txBody>
          <a:bodyPr/>
          <a:lstStyle/>
          <a:p>
            <a:r>
              <a:rPr lang="en-US" sz="2000" dirty="0"/>
              <a:t>// Install Virtual </a:t>
            </a:r>
            <a:r>
              <a:rPr lang="en-US" sz="2000" dirty="0" err="1"/>
              <a:t>Kubelete</a:t>
            </a:r>
            <a:r>
              <a:rPr lang="en-US" sz="2000" dirty="0"/>
              <a:t> connector</a:t>
            </a:r>
          </a:p>
          <a:p>
            <a:r>
              <a:rPr lang="en-US" sz="2000" dirty="0" err="1"/>
              <a:t>az</a:t>
            </a:r>
            <a:r>
              <a:rPr lang="en-US" sz="2000" dirty="0"/>
              <a:t> </a:t>
            </a:r>
            <a:r>
              <a:rPr lang="en-US" sz="2000" dirty="0" err="1"/>
              <a:t>aks</a:t>
            </a:r>
            <a:r>
              <a:rPr lang="en-US" sz="2000" dirty="0"/>
              <a:t> install-connector --resource-group </a:t>
            </a:r>
            <a:r>
              <a:rPr lang="en-US" sz="2000" dirty="0" err="1"/>
              <a:t>myAKSCluster</a:t>
            </a:r>
            <a:r>
              <a:rPr lang="en-US" sz="2000" dirty="0"/>
              <a:t> --name </a:t>
            </a:r>
            <a:r>
              <a:rPr lang="en-US" sz="2000" dirty="0" err="1"/>
              <a:t>myAKSCluster</a:t>
            </a:r>
            <a:r>
              <a:rPr lang="en-US" sz="2000" dirty="0"/>
              <a:t> --connector-name virtual-</a:t>
            </a:r>
            <a:r>
              <a:rPr lang="en-US" sz="2000" dirty="0" err="1"/>
              <a:t>kubelet</a:t>
            </a:r>
            <a:r>
              <a:rPr lang="en-US" sz="2000" dirty="0"/>
              <a:t> --</a:t>
            </a:r>
            <a:r>
              <a:rPr lang="en-US" sz="2000" dirty="0" err="1"/>
              <a:t>os</a:t>
            </a:r>
            <a:r>
              <a:rPr lang="en-US" sz="2000" dirty="0"/>
              <a:t>-type Both</a:t>
            </a:r>
          </a:p>
        </p:txBody>
      </p:sp>
    </p:spTree>
    <p:extLst>
      <p:ext uri="{BB962C8B-B14F-4D97-AF65-F5344CB8AC3E}">
        <p14:creationId xmlns:p14="http://schemas.microsoft.com/office/powerpoint/2010/main" val="284193962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p:txBody>
          <a:bodyPr/>
          <a:lstStyle/>
          <a:p>
            <a:r>
              <a:rPr lang="en-US" dirty="0"/>
              <a:t>Command arguments</a:t>
            </a:r>
          </a:p>
        </p:txBody>
      </p:sp>
      <p:sp>
        <p:nvSpPr>
          <p:cNvPr id="8" name="Text Placeholder 7">
            <a:extLst>
              <a:ext uri="{FF2B5EF4-FFF2-40B4-BE49-F238E27FC236}">
                <a16:creationId xmlns:a16="http://schemas.microsoft.com/office/drawing/2014/main" id="{38B97436-28F6-4B72-89C8-85A5511DC618}"/>
              </a:ext>
            </a:extLst>
          </p:cNvPr>
          <p:cNvSpPr>
            <a:spLocks noGrp="1"/>
          </p:cNvSpPr>
          <p:nvPr>
            <p:ph type="body" sz="quarter" idx="10"/>
          </p:nvPr>
        </p:nvSpPr>
        <p:spPr>
          <a:xfrm>
            <a:off x="584200" y="1435497"/>
            <a:ext cx="11018520" cy="824841"/>
          </a:xfrm>
        </p:spPr>
        <p:txBody>
          <a:bodyPr/>
          <a:lstStyle/>
          <a:p>
            <a:pPr marL="0" indent="0" algn="ctr">
              <a:buNone/>
            </a:pPr>
            <a:r>
              <a:rPr lang="en-US" sz="1800" dirty="0">
                <a:latin typeface="Segoe UI" panose="020B0502040204020203" pitchFamily="34" charset="0"/>
                <a:cs typeface="Segoe UI" panose="020B0502040204020203" pitchFamily="34" charset="0"/>
              </a:rPr>
              <a:t>Arguments for </a:t>
            </a:r>
            <a:r>
              <a:rPr lang="en-US" sz="1800" dirty="0" err="1">
                <a:latin typeface="Segoe UI" panose="020B0502040204020203" pitchFamily="34" charset="0"/>
                <a:cs typeface="Segoe UI" panose="020B0502040204020203" pitchFamily="34" charset="0"/>
              </a:rPr>
              <a:t>aks</a:t>
            </a:r>
            <a:r>
              <a:rPr lang="en-US" sz="1800" dirty="0">
                <a:latin typeface="Segoe UI" panose="020B0502040204020203" pitchFamily="34" charset="0"/>
                <a:cs typeface="Segoe UI" panose="020B0502040204020203" pitchFamily="34" charset="0"/>
              </a:rPr>
              <a:t> install-connector command:</a:t>
            </a:r>
          </a:p>
          <a:p>
            <a:endParaRPr lang="en-US" dirty="0">
              <a:latin typeface="Segoe UI" panose="020B0502040204020203" pitchFamily="34" charset="0"/>
              <a:cs typeface="Segoe UI" panose="020B0502040204020203" pitchFamily="34" charset="0"/>
            </a:endParaRPr>
          </a:p>
        </p:txBody>
      </p:sp>
      <p:graphicFrame>
        <p:nvGraphicFramePr>
          <p:cNvPr id="6" name="Table 5" descr="Table displaying a list of arguments that can be used with the install-connector verb for the aks noun in the Azure CLI.">
            <a:extLst>
              <a:ext uri="{FF2B5EF4-FFF2-40B4-BE49-F238E27FC236}">
                <a16:creationId xmlns:a16="http://schemas.microsoft.com/office/drawing/2014/main" id="{B37B8333-1DCB-4BCB-9374-8DFA9CB83CBC}"/>
              </a:ext>
            </a:extLst>
          </p:cNvPr>
          <p:cNvGraphicFramePr>
            <a:graphicFrameLocks noGrp="1"/>
          </p:cNvGraphicFramePr>
          <p:nvPr>
            <p:extLst>
              <p:ext uri="{D42A27DB-BD31-4B8C-83A1-F6EECF244321}">
                <p14:modId xmlns:p14="http://schemas.microsoft.com/office/powerpoint/2010/main" val="634759954"/>
              </p:ext>
            </p:extLst>
          </p:nvPr>
        </p:nvGraphicFramePr>
        <p:xfrm>
          <a:off x="584200" y="1909473"/>
          <a:ext cx="11018520" cy="4572000"/>
        </p:xfrm>
        <a:graphic>
          <a:graphicData uri="http://schemas.openxmlformats.org/drawingml/2006/table">
            <a:tbl>
              <a:tblPr firstRow="1" firstCol="1">
                <a:tableStyleId>{7E9639D4-E3E2-4D34-9284-5A2195B3D0D7}</a:tableStyleId>
              </a:tblPr>
              <a:tblGrid>
                <a:gridCol w="2199907">
                  <a:extLst>
                    <a:ext uri="{9D8B030D-6E8A-4147-A177-3AD203B41FA5}">
                      <a16:colId xmlns:a16="http://schemas.microsoft.com/office/drawing/2014/main" val="1780031712"/>
                    </a:ext>
                  </a:extLst>
                </a:gridCol>
                <a:gridCol w="7624813">
                  <a:extLst>
                    <a:ext uri="{9D8B030D-6E8A-4147-A177-3AD203B41FA5}">
                      <a16:colId xmlns:a16="http://schemas.microsoft.com/office/drawing/2014/main" val="331401314"/>
                    </a:ext>
                  </a:extLst>
                </a:gridCol>
                <a:gridCol w="1193800">
                  <a:extLst>
                    <a:ext uri="{9D8B030D-6E8A-4147-A177-3AD203B41FA5}">
                      <a16:colId xmlns:a16="http://schemas.microsoft.com/office/drawing/2014/main" val="73122584"/>
                    </a:ext>
                  </a:extLst>
                </a:gridCol>
              </a:tblGrid>
              <a:tr h="271466">
                <a:tc>
                  <a:txBody>
                    <a:bodyPr/>
                    <a:lstStyle/>
                    <a:p>
                      <a:pPr algn="ctr"/>
                      <a:r>
                        <a:rPr lang="en-US" sz="1800">
                          <a:effectLst/>
                        </a:rPr>
                        <a:t>Argument</a:t>
                      </a:r>
                    </a:p>
                  </a:txBody>
                  <a:tcPr marL="45720" marR="45720" anchor="ctr"/>
                </a:tc>
                <a:tc>
                  <a:txBody>
                    <a:bodyPr/>
                    <a:lstStyle/>
                    <a:p>
                      <a:pPr algn="ctr"/>
                      <a:r>
                        <a:rPr lang="en-US" sz="1800" dirty="0">
                          <a:effectLst/>
                        </a:rPr>
                        <a:t>Description</a:t>
                      </a:r>
                    </a:p>
                  </a:txBody>
                  <a:tcPr marL="45720" marR="45720" anchor="ctr"/>
                </a:tc>
                <a:tc>
                  <a:txBody>
                    <a:bodyPr/>
                    <a:lstStyle/>
                    <a:p>
                      <a:pPr algn="ctr"/>
                      <a:r>
                        <a:rPr lang="en-US" sz="1800" dirty="0">
                          <a:effectLst/>
                        </a:rPr>
                        <a:t>Required</a:t>
                      </a:r>
                    </a:p>
                  </a:txBody>
                  <a:tcPr marL="45720" marR="45720" anchor="ctr"/>
                </a:tc>
                <a:extLst>
                  <a:ext uri="{0D108BD9-81ED-4DB2-BD59-A6C34878D82A}">
                    <a16:rowId xmlns:a16="http://schemas.microsoft.com/office/drawing/2014/main" val="4096409901"/>
                  </a:ext>
                </a:extLst>
              </a:tr>
              <a:tr h="271466">
                <a:tc>
                  <a:txBody>
                    <a:bodyPr/>
                    <a:lstStyle/>
                    <a:p>
                      <a:r>
                        <a:rPr lang="en-US" sz="1800">
                          <a:effectLst/>
                        </a:rPr>
                        <a:t>--connector-name</a:t>
                      </a:r>
                    </a:p>
                  </a:txBody>
                  <a:tcPr marL="45720" marR="45720" anchor="ctr"/>
                </a:tc>
                <a:tc>
                  <a:txBody>
                    <a:bodyPr/>
                    <a:lstStyle/>
                    <a:p>
                      <a:r>
                        <a:rPr lang="en-US" sz="1800" dirty="0">
                          <a:effectLst/>
                        </a:rPr>
                        <a:t>Name of the ACI Connector.</a:t>
                      </a:r>
                    </a:p>
                  </a:txBody>
                  <a:tcPr marL="45720" marR="45720" anchor="ctr"/>
                </a:tc>
                <a:tc>
                  <a:txBody>
                    <a:bodyPr/>
                    <a:lstStyle/>
                    <a:p>
                      <a:pPr algn="ctr"/>
                      <a:r>
                        <a:rPr lang="en-US" sz="1800">
                          <a:effectLst/>
                        </a:rPr>
                        <a:t>Yes</a:t>
                      </a:r>
                    </a:p>
                  </a:txBody>
                  <a:tcPr marL="45720" marR="45720" anchor="ctr"/>
                </a:tc>
                <a:extLst>
                  <a:ext uri="{0D108BD9-81ED-4DB2-BD59-A6C34878D82A}">
                    <a16:rowId xmlns:a16="http://schemas.microsoft.com/office/drawing/2014/main" val="1263785786"/>
                  </a:ext>
                </a:extLst>
              </a:tr>
              <a:tr h="271466">
                <a:tc>
                  <a:txBody>
                    <a:bodyPr/>
                    <a:lstStyle/>
                    <a:p>
                      <a:r>
                        <a:rPr lang="en-US" sz="1800" dirty="0">
                          <a:effectLst/>
                        </a:rPr>
                        <a:t>--name</a:t>
                      </a:r>
                    </a:p>
                  </a:txBody>
                  <a:tcPr marL="45720" marR="45720" anchor="ctr"/>
                </a:tc>
                <a:tc>
                  <a:txBody>
                    <a:bodyPr/>
                    <a:lstStyle/>
                    <a:p>
                      <a:r>
                        <a:rPr lang="en-US" sz="1800">
                          <a:effectLst/>
                        </a:rPr>
                        <a:t>Name of the managed cluster.</a:t>
                      </a:r>
                    </a:p>
                  </a:txBody>
                  <a:tcPr marL="45720" marR="45720" anchor="ctr"/>
                </a:tc>
                <a:tc>
                  <a:txBody>
                    <a:bodyPr/>
                    <a:lstStyle/>
                    <a:p>
                      <a:pPr algn="ctr"/>
                      <a:r>
                        <a:rPr lang="en-US" sz="1800">
                          <a:effectLst/>
                        </a:rPr>
                        <a:t>Yes</a:t>
                      </a:r>
                    </a:p>
                  </a:txBody>
                  <a:tcPr marL="45720" marR="45720" anchor="ctr"/>
                </a:tc>
                <a:extLst>
                  <a:ext uri="{0D108BD9-81ED-4DB2-BD59-A6C34878D82A}">
                    <a16:rowId xmlns:a16="http://schemas.microsoft.com/office/drawing/2014/main" val="1094622878"/>
                  </a:ext>
                </a:extLst>
              </a:tr>
              <a:tr h="271466">
                <a:tc>
                  <a:txBody>
                    <a:bodyPr/>
                    <a:lstStyle/>
                    <a:p>
                      <a:r>
                        <a:rPr lang="en-US" sz="1800" dirty="0">
                          <a:effectLst/>
                        </a:rPr>
                        <a:t>--resource-group</a:t>
                      </a:r>
                    </a:p>
                  </a:txBody>
                  <a:tcPr marL="45720" marR="45720" anchor="ctr"/>
                </a:tc>
                <a:tc>
                  <a:txBody>
                    <a:bodyPr/>
                    <a:lstStyle/>
                    <a:p>
                      <a:r>
                        <a:rPr lang="en-US" sz="1800">
                          <a:effectLst/>
                        </a:rPr>
                        <a:t>Name of resource group.</a:t>
                      </a:r>
                    </a:p>
                  </a:txBody>
                  <a:tcPr marL="45720" marR="45720" anchor="ctr"/>
                </a:tc>
                <a:tc>
                  <a:txBody>
                    <a:bodyPr/>
                    <a:lstStyle/>
                    <a:p>
                      <a:pPr algn="ctr"/>
                      <a:r>
                        <a:rPr lang="en-US" sz="1800">
                          <a:effectLst/>
                        </a:rPr>
                        <a:t>Yes</a:t>
                      </a:r>
                    </a:p>
                  </a:txBody>
                  <a:tcPr marL="45720" marR="45720" anchor="ctr"/>
                </a:tc>
                <a:extLst>
                  <a:ext uri="{0D108BD9-81ED-4DB2-BD59-A6C34878D82A}">
                    <a16:rowId xmlns:a16="http://schemas.microsoft.com/office/drawing/2014/main" val="3101804073"/>
                  </a:ext>
                </a:extLst>
              </a:tr>
              <a:tr h="271466">
                <a:tc>
                  <a:txBody>
                    <a:bodyPr/>
                    <a:lstStyle/>
                    <a:p>
                      <a:r>
                        <a:rPr lang="en-US" sz="1800" dirty="0">
                          <a:effectLst/>
                        </a:rPr>
                        <a:t>--</a:t>
                      </a:r>
                      <a:r>
                        <a:rPr lang="en-US" sz="1800" dirty="0" err="1">
                          <a:effectLst/>
                        </a:rPr>
                        <a:t>os</a:t>
                      </a:r>
                      <a:r>
                        <a:rPr lang="en-US" sz="1800" dirty="0">
                          <a:effectLst/>
                        </a:rPr>
                        <a:t>-type</a:t>
                      </a:r>
                    </a:p>
                  </a:txBody>
                  <a:tcPr marL="45720" marR="45720" anchor="ctr"/>
                </a:tc>
                <a:tc>
                  <a:txBody>
                    <a:bodyPr/>
                    <a:lstStyle/>
                    <a:p>
                      <a:r>
                        <a:rPr lang="en-US" sz="1800" dirty="0">
                          <a:effectLst/>
                        </a:rPr>
                        <a:t>Container instances operating system type. Allowed values: Both, Linux, Windows. Default: Linux.</a:t>
                      </a:r>
                    </a:p>
                  </a:txBody>
                  <a:tcPr marL="45720" marR="45720" anchor="ctr"/>
                </a:tc>
                <a:tc>
                  <a:txBody>
                    <a:bodyPr/>
                    <a:lstStyle/>
                    <a:p>
                      <a:pPr algn="ctr"/>
                      <a:r>
                        <a:rPr lang="en-US" sz="1800">
                          <a:effectLst/>
                        </a:rPr>
                        <a:t>No</a:t>
                      </a:r>
                    </a:p>
                  </a:txBody>
                  <a:tcPr marL="45720" marR="45720" anchor="ctr"/>
                </a:tc>
                <a:extLst>
                  <a:ext uri="{0D108BD9-81ED-4DB2-BD59-A6C34878D82A}">
                    <a16:rowId xmlns:a16="http://schemas.microsoft.com/office/drawing/2014/main" val="1207001228"/>
                  </a:ext>
                </a:extLst>
              </a:tr>
              <a:tr h="271466">
                <a:tc>
                  <a:txBody>
                    <a:bodyPr/>
                    <a:lstStyle/>
                    <a:p>
                      <a:r>
                        <a:rPr lang="en-US" sz="1800">
                          <a:effectLst/>
                        </a:rPr>
                        <a:t>--aci-resource-group</a:t>
                      </a:r>
                    </a:p>
                  </a:txBody>
                  <a:tcPr marL="45720" marR="45720" anchor="ctr"/>
                </a:tc>
                <a:tc>
                  <a:txBody>
                    <a:bodyPr/>
                    <a:lstStyle/>
                    <a:p>
                      <a:r>
                        <a:rPr lang="en-US" sz="1800" dirty="0">
                          <a:effectLst/>
                        </a:rPr>
                        <a:t>The resource group in which to create the ACI container groups.</a:t>
                      </a:r>
                    </a:p>
                  </a:txBody>
                  <a:tcPr marL="45720" marR="45720" anchor="ctr"/>
                </a:tc>
                <a:tc>
                  <a:txBody>
                    <a:bodyPr/>
                    <a:lstStyle/>
                    <a:p>
                      <a:pPr algn="ctr"/>
                      <a:r>
                        <a:rPr lang="en-US" sz="1800">
                          <a:effectLst/>
                        </a:rPr>
                        <a:t>No</a:t>
                      </a:r>
                    </a:p>
                  </a:txBody>
                  <a:tcPr marL="45720" marR="45720" anchor="ctr"/>
                </a:tc>
                <a:extLst>
                  <a:ext uri="{0D108BD9-81ED-4DB2-BD59-A6C34878D82A}">
                    <a16:rowId xmlns:a16="http://schemas.microsoft.com/office/drawing/2014/main" val="1204907598"/>
                  </a:ext>
                </a:extLst>
              </a:tr>
              <a:tr h="271466">
                <a:tc>
                  <a:txBody>
                    <a:bodyPr/>
                    <a:lstStyle/>
                    <a:p>
                      <a:r>
                        <a:rPr lang="en-US" sz="1800">
                          <a:effectLst/>
                        </a:rPr>
                        <a:t>--location</a:t>
                      </a:r>
                    </a:p>
                  </a:txBody>
                  <a:tcPr marL="45720" marR="45720" anchor="ctr"/>
                </a:tc>
                <a:tc>
                  <a:txBody>
                    <a:bodyPr/>
                    <a:lstStyle/>
                    <a:p>
                      <a:r>
                        <a:rPr lang="en-US" sz="1800">
                          <a:effectLst/>
                        </a:rPr>
                        <a:t>The location to create the ACI container groups.</a:t>
                      </a:r>
                    </a:p>
                  </a:txBody>
                  <a:tcPr marL="45720" marR="45720" anchor="ctr"/>
                </a:tc>
                <a:tc>
                  <a:txBody>
                    <a:bodyPr/>
                    <a:lstStyle/>
                    <a:p>
                      <a:pPr algn="ctr"/>
                      <a:r>
                        <a:rPr lang="en-US" sz="1800">
                          <a:effectLst/>
                        </a:rPr>
                        <a:t>No</a:t>
                      </a:r>
                    </a:p>
                  </a:txBody>
                  <a:tcPr marL="45720" marR="45720" anchor="ctr"/>
                </a:tc>
                <a:extLst>
                  <a:ext uri="{0D108BD9-81ED-4DB2-BD59-A6C34878D82A}">
                    <a16:rowId xmlns:a16="http://schemas.microsoft.com/office/drawing/2014/main" val="3650512644"/>
                  </a:ext>
                </a:extLst>
              </a:tr>
              <a:tr h="271466">
                <a:tc>
                  <a:txBody>
                    <a:bodyPr/>
                    <a:lstStyle/>
                    <a:p>
                      <a:r>
                        <a:rPr lang="en-US" sz="1800">
                          <a:effectLst/>
                        </a:rPr>
                        <a:t>--service-principal</a:t>
                      </a:r>
                    </a:p>
                  </a:txBody>
                  <a:tcPr marL="45720" marR="45720" anchor="ctr"/>
                </a:tc>
                <a:tc>
                  <a:txBody>
                    <a:bodyPr/>
                    <a:lstStyle/>
                    <a:p>
                      <a:r>
                        <a:rPr lang="en-US" sz="1800" dirty="0">
                          <a:effectLst/>
                        </a:rPr>
                        <a:t>Service principal used for authentication to Azure APIs.</a:t>
                      </a:r>
                    </a:p>
                  </a:txBody>
                  <a:tcPr marL="45720" marR="45720" anchor="ctr"/>
                </a:tc>
                <a:tc>
                  <a:txBody>
                    <a:bodyPr/>
                    <a:lstStyle/>
                    <a:p>
                      <a:pPr algn="ctr"/>
                      <a:r>
                        <a:rPr lang="en-US" sz="1800">
                          <a:effectLst/>
                        </a:rPr>
                        <a:t>No</a:t>
                      </a:r>
                    </a:p>
                  </a:txBody>
                  <a:tcPr marL="45720" marR="45720" anchor="ctr"/>
                </a:tc>
                <a:extLst>
                  <a:ext uri="{0D108BD9-81ED-4DB2-BD59-A6C34878D82A}">
                    <a16:rowId xmlns:a16="http://schemas.microsoft.com/office/drawing/2014/main" val="3108889864"/>
                  </a:ext>
                </a:extLst>
              </a:tr>
              <a:tr h="271466">
                <a:tc>
                  <a:txBody>
                    <a:bodyPr/>
                    <a:lstStyle/>
                    <a:p>
                      <a:r>
                        <a:rPr lang="en-US" sz="1800">
                          <a:effectLst/>
                        </a:rPr>
                        <a:t>--client-secret</a:t>
                      </a:r>
                    </a:p>
                  </a:txBody>
                  <a:tcPr marL="45720" marR="45720" anchor="ctr"/>
                </a:tc>
                <a:tc>
                  <a:txBody>
                    <a:bodyPr/>
                    <a:lstStyle/>
                    <a:p>
                      <a:r>
                        <a:rPr lang="en-US" sz="1800">
                          <a:effectLst/>
                        </a:rPr>
                        <a:t>Secret associated with the service principal.</a:t>
                      </a:r>
                    </a:p>
                  </a:txBody>
                  <a:tcPr marL="45720" marR="45720" anchor="ctr"/>
                </a:tc>
                <a:tc>
                  <a:txBody>
                    <a:bodyPr/>
                    <a:lstStyle/>
                    <a:p>
                      <a:pPr algn="ctr"/>
                      <a:r>
                        <a:rPr lang="en-US" sz="1800">
                          <a:effectLst/>
                        </a:rPr>
                        <a:t>No</a:t>
                      </a:r>
                    </a:p>
                  </a:txBody>
                  <a:tcPr marL="45720" marR="45720" anchor="ctr"/>
                </a:tc>
                <a:extLst>
                  <a:ext uri="{0D108BD9-81ED-4DB2-BD59-A6C34878D82A}">
                    <a16:rowId xmlns:a16="http://schemas.microsoft.com/office/drawing/2014/main" val="1215264033"/>
                  </a:ext>
                </a:extLst>
              </a:tr>
              <a:tr h="271466">
                <a:tc>
                  <a:txBody>
                    <a:bodyPr/>
                    <a:lstStyle/>
                    <a:p>
                      <a:r>
                        <a:rPr lang="en-US" sz="1800">
                          <a:effectLst/>
                        </a:rPr>
                        <a:t>--chart-url</a:t>
                      </a:r>
                    </a:p>
                  </a:txBody>
                  <a:tcPr marL="45720" marR="45720" anchor="ctr"/>
                </a:tc>
                <a:tc>
                  <a:txBody>
                    <a:bodyPr/>
                    <a:lstStyle/>
                    <a:p>
                      <a:r>
                        <a:rPr lang="en-US" sz="1800">
                          <a:effectLst/>
                        </a:rPr>
                        <a:t>URL of a Helm chart that installs ACI Connector.</a:t>
                      </a:r>
                    </a:p>
                  </a:txBody>
                  <a:tcPr marL="45720" marR="45720" anchor="ctr"/>
                </a:tc>
                <a:tc>
                  <a:txBody>
                    <a:bodyPr/>
                    <a:lstStyle/>
                    <a:p>
                      <a:pPr algn="ctr"/>
                      <a:r>
                        <a:rPr lang="en-US" sz="1800">
                          <a:effectLst/>
                        </a:rPr>
                        <a:t>No</a:t>
                      </a:r>
                    </a:p>
                  </a:txBody>
                  <a:tcPr marL="45720" marR="45720" anchor="ctr"/>
                </a:tc>
                <a:extLst>
                  <a:ext uri="{0D108BD9-81ED-4DB2-BD59-A6C34878D82A}">
                    <a16:rowId xmlns:a16="http://schemas.microsoft.com/office/drawing/2014/main" val="1279673398"/>
                  </a:ext>
                </a:extLst>
              </a:tr>
              <a:tr h="271466">
                <a:tc>
                  <a:txBody>
                    <a:bodyPr/>
                    <a:lstStyle/>
                    <a:p>
                      <a:r>
                        <a:rPr lang="en-US" sz="1800">
                          <a:effectLst/>
                        </a:rPr>
                        <a:t>--image-tag</a:t>
                      </a:r>
                    </a:p>
                  </a:txBody>
                  <a:tcPr marL="45720" marR="45720" anchor="ctr"/>
                </a:tc>
                <a:tc>
                  <a:txBody>
                    <a:bodyPr/>
                    <a:lstStyle/>
                    <a:p>
                      <a:r>
                        <a:rPr lang="en-US" sz="1800">
                          <a:effectLst/>
                        </a:rPr>
                        <a:t>The image tag of the virtual kubelet container image.</a:t>
                      </a:r>
                    </a:p>
                  </a:txBody>
                  <a:tcPr marL="45720" marR="45720" anchor="ctr"/>
                </a:tc>
                <a:tc>
                  <a:txBody>
                    <a:bodyPr/>
                    <a:lstStyle/>
                    <a:p>
                      <a:pPr algn="ctr"/>
                      <a:r>
                        <a:rPr lang="en-US" sz="1800" dirty="0">
                          <a:effectLst/>
                        </a:rPr>
                        <a:t>No</a:t>
                      </a:r>
                    </a:p>
                  </a:txBody>
                  <a:tcPr marL="45720" marR="45720" anchor="ctr"/>
                </a:tc>
                <a:extLst>
                  <a:ext uri="{0D108BD9-81ED-4DB2-BD59-A6C34878D82A}">
                    <a16:rowId xmlns:a16="http://schemas.microsoft.com/office/drawing/2014/main" val="590583376"/>
                  </a:ext>
                </a:extLst>
              </a:tr>
            </a:tbl>
          </a:graphicData>
        </a:graphic>
      </p:graphicFrame>
    </p:spTree>
    <p:extLst>
      <p:ext uri="{BB962C8B-B14F-4D97-AF65-F5344CB8AC3E}">
        <p14:creationId xmlns:p14="http://schemas.microsoft.com/office/powerpoint/2010/main" val="2001985759"/>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a:xfrm>
            <a:off x="588263" y="457200"/>
            <a:ext cx="11018520" cy="553998"/>
          </a:xfrm>
        </p:spPr>
        <p:txBody>
          <a:bodyPr/>
          <a:lstStyle/>
          <a:p>
            <a:r>
              <a:rPr lang="en-US" dirty="0"/>
              <a:t>Virtual </a:t>
            </a:r>
            <a:r>
              <a:rPr lang="en-US" dirty="0" err="1"/>
              <a:t>Kublet</a:t>
            </a:r>
            <a:r>
              <a:rPr lang="en-US" dirty="0"/>
              <a:t> specification</a:t>
            </a:r>
          </a:p>
        </p:txBody>
      </p:sp>
      <p:sp>
        <p:nvSpPr>
          <p:cNvPr id="3" name="Text Placeholder 2">
            <a:extLst>
              <a:ext uri="{FF2B5EF4-FFF2-40B4-BE49-F238E27FC236}">
                <a16:creationId xmlns:a16="http://schemas.microsoft.com/office/drawing/2014/main" id="{136E2882-709B-404C-8171-841AE582EAC8}"/>
              </a:ext>
            </a:extLst>
          </p:cNvPr>
          <p:cNvSpPr>
            <a:spLocks noGrp="1"/>
          </p:cNvSpPr>
          <p:nvPr>
            <p:ph type="body" sz="quarter" idx="10"/>
          </p:nvPr>
        </p:nvSpPr>
        <p:spPr>
          <a:xfrm>
            <a:off x="470276" y="1070190"/>
            <a:ext cx="11018520" cy="5770811"/>
          </a:xfrm>
        </p:spPr>
        <p:txBody>
          <a:bodyPr/>
          <a:lstStyle/>
          <a:p>
            <a:r>
              <a:rPr lang="en-US" sz="1500" dirty="0" err="1"/>
              <a:t>apiVersion</a:t>
            </a:r>
            <a:r>
              <a:rPr lang="en-US" sz="1500" dirty="0"/>
              <a:t>: apps/v1beta1</a:t>
            </a:r>
          </a:p>
          <a:p>
            <a:r>
              <a:rPr lang="en-US" sz="1500" dirty="0"/>
              <a:t>kind: Deployment</a:t>
            </a:r>
          </a:p>
          <a:p>
            <a:r>
              <a:rPr lang="en-US" sz="1500" dirty="0"/>
              <a:t>metadata:</a:t>
            </a:r>
          </a:p>
          <a:p>
            <a:r>
              <a:rPr lang="en-US" sz="1500" dirty="0"/>
              <a:t>  name: </a:t>
            </a:r>
            <a:r>
              <a:rPr lang="en-US" sz="1500" dirty="0" err="1"/>
              <a:t>aci-helloworld</a:t>
            </a:r>
            <a:endParaRPr lang="en-US" sz="1500" dirty="0"/>
          </a:p>
          <a:p>
            <a:r>
              <a:rPr lang="en-US" sz="1500" dirty="0"/>
              <a:t>spec:</a:t>
            </a:r>
          </a:p>
          <a:p>
            <a:r>
              <a:rPr lang="en-US" sz="1500" dirty="0"/>
              <a:t>  replicas: 1</a:t>
            </a:r>
          </a:p>
          <a:p>
            <a:r>
              <a:rPr lang="en-US" sz="1500" dirty="0"/>
              <a:t>  template:</a:t>
            </a:r>
          </a:p>
          <a:p>
            <a:r>
              <a:rPr lang="en-US" sz="1500" dirty="0"/>
              <a:t>    metadata:</a:t>
            </a:r>
          </a:p>
          <a:p>
            <a:r>
              <a:rPr lang="en-US" sz="1500" dirty="0"/>
              <a:t>      labels:</a:t>
            </a:r>
          </a:p>
          <a:p>
            <a:r>
              <a:rPr lang="en-US" sz="1500" dirty="0"/>
              <a:t>        app: </a:t>
            </a:r>
            <a:r>
              <a:rPr lang="en-US" sz="1500" dirty="0" err="1"/>
              <a:t>aci-helloworld</a:t>
            </a:r>
            <a:endParaRPr lang="en-US" sz="1500" dirty="0"/>
          </a:p>
          <a:p>
            <a:r>
              <a:rPr lang="en-US" sz="1500" dirty="0"/>
              <a:t>    spec:</a:t>
            </a:r>
          </a:p>
          <a:p>
            <a:r>
              <a:rPr lang="en-US" sz="1500" dirty="0"/>
              <a:t>      containers:</a:t>
            </a:r>
          </a:p>
          <a:p>
            <a:r>
              <a:rPr lang="en-US" sz="1500" dirty="0"/>
              <a:t>      - name: </a:t>
            </a:r>
            <a:r>
              <a:rPr lang="en-US" sz="1500" dirty="0" err="1"/>
              <a:t>aci-helloworld</a:t>
            </a:r>
            <a:endParaRPr lang="en-US" sz="1500" dirty="0"/>
          </a:p>
          <a:p>
            <a:r>
              <a:rPr lang="en-US" sz="1500" dirty="0"/>
              <a:t>        image: </a:t>
            </a:r>
            <a:r>
              <a:rPr lang="en-US" sz="1500" dirty="0" err="1"/>
              <a:t>microsoft</a:t>
            </a:r>
            <a:r>
              <a:rPr lang="en-US" sz="1500" dirty="0"/>
              <a:t>/</a:t>
            </a:r>
            <a:r>
              <a:rPr lang="en-US" sz="1500" dirty="0" err="1"/>
              <a:t>aci-helloworld</a:t>
            </a:r>
            <a:endParaRPr lang="en-US" sz="1500" dirty="0"/>
          </a:p>
          <a:p>
            <a:r>
              <a:rPr lang="en-US" sz="1500" dirty="0"/>
              <a:t>        ports:</a:t>
            </a:r>
          </a:p>
          <a:p>
            <a:r>
              <a:rPr lang="en-US" sz="1500" dirty="0"/>
              <a:t>        - </a:t>
            </a:r>
            <a:r>
              <a:rPr lang="en-US" sz="1500" dirty="0" err="1"/>
              <a:t>containerPort</a:t>
            </a:r>
            <a:r>
              <a:rPr lang="en-US" sz="1500" dirty="0"/>
              <a:t>: 80</a:t>
            </a:r>
          </a:p>
          <a:p>
            <a:r>
              <a:rPr lang="en-US" sz="1500" dirty="0"/>
              <a:t>      </a:t>
            </a:r>
            <a:r>
              <a:rPr lang="en-US" sz="1500" dirty="0" err="1"/>
              <a:t>nodeSelector</a:t>
            </a:r>
            <a:r>
              <a:rPr lang="en-US" sz="1500" dirty="0"/>
              <a:t>:</a:t>
            </a:r>
          </a:p>
          <a:p>
            <a:r>
              <a:rPr lang="en-US" sz="1500" dirty="0"/>
              <a:t>        kubernetes.io/hostname: virtual-</a:t>
            </a:r>
            <a:r>
              <a:rPr lang="en-US" sz="1500" dirty="0" err="1"/>
              <a:t>kubelet</a:t>
            </a:r>
            <a:r>
              <a:rPr lang="en-US" sz="1500" dirty="0"/>
              <a:t>-virtual-</a:t>
            </a:r>
            <a:r>
              <a:rPr lang="en-US" sz="1500" dirty="0" err="1"/>
              <a:t>kubelet</a:t>
            </a:r>
            <a:r>
              <a:rPr lang="en-US" sz="1500" dirty="0"/>
              <a:t>-</a:t>
            </a:r>
            <a:r>
              <a:rPr lang="en-US" sz="1500" dirty="0" err="1"/>
              <a:t>linux</a:t>
            </a:r>
            <a:endParaRPr lang="en-US" sz="1500" dirty="0"/>
          </a:p>
          <a:p>
            <a:r>
              <a:rPr lang="en-US" sz="1500" dirty="0"/>
              <a:t>      tolerations:</a:t>
            </a:r>
          </a:p>
          <a:p>
            <a:r>
              <a:rPr lang="en-US" sz="1500" dirty="0"/>
              <a:t>      - key: azure.com/</a:t>
            </a:r>
            <a:r>
              <a:rPr lang="en-US" sz="1500" dirty="0" err="1"/>
              <a:t>aci</a:t>
            </a:r>
            <a:endParaRPr lang="en-US" sz="1500" dirty="0"/>
          </a:p>
          <a:p>
            <a:r>
              <a:rPr lang="en-US" sz="1500" dirty="0"/>
              <a:t>        effect: </a:t>
            </a:r>
            <a:r>
              <a:rPr lang="en-US" sz="1500" dirty="0" err="1"/>
              <a:t>NoSchedule</a:t>
            </a:r>
            <a:endParaRPr lang="en-US" sz="1500" dirty="0"/>
          </a:p>
        </p:txBody>
      </p:sp>
    </p:spTree>
    <p:extLst>
      <p:ext uri="{BB962C8B-B14F-4D97-AF65-F5344CB8AC3E}">
        <p14:creationId xmlns:p14="http://schemas.microsoft.com/office/powerpoint/2010/main" val="986281953"/>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a:xfrm>
            <a:off x="588263" y="457200"/>
            <a:ext cx="11018520" cy="553998"/>
          </a:xfrm>
        </p:spPr>
        <p:txBody>
          <a:bodyPr/>
          <a:lstStyle/>
          <a:p>
            <a:r>
              <a:rPr lang="en-US" dirty="0"/>
              <a:t>Deploying an application by using Virtual </a:t>
            </a:r>
            <a:r>
              <a:rPr lang="en-US" dirty="0" err="1"/>
              <a:t>Kublet</a:t>
            </a:r>
            <a:endParaRPr lang="en-US" dirty="0"/>
          </a:p>
        </p:txBody>
      </p:sp>
      <p:sp>
        <p:nvSpPr>
          <p:cNvPr id="3" name="Text Placeholder 2">
            <a:extLst>
              <a:ext uri="{FF2B5EF4-FFF2-40B4-BE49-F238E27FC236}">
                <a16:creationId xmlns:a16="http://schemas.microsoft.com/office/drawing/2014/main" id="{136E2882-709B-404C-8171-841AE582EAC8}"/>
              </a:ext>
            </a:extLst>
          </p:cNvPr>
          <p:cNvSpPr>
            <a:spLocks noGrp="1"/>
          </p:cNvSpPr>
          <p:nvPr>
            <p:ph type="body" sz="quarter" idx="10"/>
          </p:nvPr>
        </p:nvSpPr>
        <p:spPr>
          <a:xfrm>
            <a:off x="588263" y="1436688"/>
            <a:ext cx="11018520" cy="2893100"/>
          </a:xfrm>
        </p:spPr>
        <p:txBody>
          <a:bodyPr/>
          <a:lstStyle/>
          <a:p>
            <a:r>
              <a:rPr lang="en-US" sz="2000" dirty="0"/>
              <a:t>// Validate that Virtual </a:t>
            </a:r>
            <a:r>
              <a:rPr lang="en-US" sz="2000" dirty="0" err="1"/>
              <a:t>Kubelet</a:t>
            </a:r>
            <a:r>
              <a:rPr lang="en-US" sz="2000" dirty="0"/>
              <a:t> has been installed</a:t>
            </a:r>
          </a:p>
          <a:p>
            <a:r>
              <a:rPr lang="en-US" sz="2000" dirty="0" err="1"/>
              <a:t>kubectl</a:t>
            </a:r>
            <a:r>
              <a:rPr lang="en-US" sz="2000" dirty="0"/>
              <a:t> get nodes</a:t>
            </a:r>
          </a:p>
          <a:p>
            <a:endParaRPr lang="en-US" sz="2000" dirty="0"/>
          </a:p>
          <a:p>
            <a:r>
              <a:rPr lang="en-US" sz="2000" dirty="0"/>
              <a:t>// Run application (</a:t>
            </a:r>
            <a:r>
              <a:rPr lang="en-US" sz="2000" dirty="0" err="1"/>
              <a:t>Windos</a:t>
            </a:r>
            <a:r>
              <a:rPr lang="en-US" sz="2000" dirty="0"/>
              <a:t> or Linux)</a:t>
            </a:r>
          </a:p>
          <a:p>
            <a:r>
              <a:rPr lang="en-US" sz="2000" dirty="0" err="1"/>
              <a:t>kubectl</a:t>
            </a:r>
            <a:r>
              <a:rPr lang="en-US" sz="2000" dirty="0"/>
              <a:t> create -f virtual-</a:t>
            </a:r>
            <a:r>
              <a:rPr lang="en-US" sz="2000" dirty="0" err="1"/>
              <a:t>kubelet.yaml</a:t>
            </a:r>
            <a:endParaRPr lang="en-US" sz="2000" dirty="0"/>
          </a:p>
          <a:p>
            <a:endParaRPr lang="en-US" sz="2000" dirty="0"/>
          </a:p>
          <a:p>
            <a:r>
              <a:rPr lang="en-US" sz="2000" dirty="0"/>
              <a:t>// View pods with the scheduled node</a:t>
            </a:r>
          </a:p>
          <a:p>
            <a:r>
              <a:rPr lang="en-US" sz="2000" dirty="0" err="1"/>
              <a:t>kubectl</a:t>
            </a:r>
            <a:r>
              <a:rPr lang="en-US" sz="2000" dirty="0"/>
              <a:t> get pods -o wide</a:t>
            </a:r>
          </a:p>
        </p:txBody>
      </p:sp>
    </p:spTree>
    <p:extLst>
      <p:ext uri="{BB962C8B-B14F-4D97-AF65-F5344CB8AC3E}">
        <p14:creationId xmlns:p14="http://schemas.microsoft.com/office/powerpoint/2010/main" val="2173074967"/>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E0880-8404-49FF-AC1E-AA63437BB8A2}"/>
              </a:ext>
            </a:extLst>
          </p:cNvPr>
          <p:cNvSpPr>
            <a:spLocks noGrp="1"/>
          </p:cNvSpPr>
          <p:nvPr>
            <p:ph type="title"/>
          </p:nvPr>
        </p:nvSpPr>
        <p:spPr>
          <a:xfrm>
            <a:off x="585216" y="2534625"/>
            <a:ext cx="9144000" cy="997196"/>
          </a:xfrm>
        </p:spPr>
        <p:txBody>
          <a:bodyPr/>
          <a:lstStyle/>
          <a:p>
            <a:r>
              <a:rPr lang="en-US" dirty="0"/>
              <a:t>Demo: Implement an application by using Virtual </a:t>
            </a:r>
            <a:r>
              <a:rPr lang="en-US" dirty="0" err="1"/>
              <a:t>Kubelet</a:t>
            </a:r>
            <a:endParaRPr lang="en-US" dirty="0"/>
          </a:p>
        </p:txBody>
      </p:sp>
      <p:sp>
        <p:nvSpPr>
          <p:cNvPr id="4" name="Text Placeholder 3">
            <a:extLst>
              <a:ext uri="{FF2B5EF4-FFF2-40B4-BE49-F238E27FC236}">
                <a16:creationId xmlns:a16="http://schemas.microsoft.com/office/drawing/2014/main" id="{22CD65BA-38FD-4284-B6F5-4672B4713962}"/>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4284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Deploying compute workloads by using images and containers</a:t>
            </a:r>
          </a:p>
        </p:txBody>
      </p:sp>
      <p:sp>
        <p:nvSpPr>
          <p:cNvPr id="6" name="Picture Placeholder 5">
            <a:extLst>
              <a:ext uri="{FF2B5EF4-FFF2-40B4-BE49-F238E27FC236}">
                <a16:creationId xmlns:a16="http://schemas.microsoft.com/office/drawing/2014/main" id="{D50BB7D0-6323-47C9-A32B-C1F97E1A1CA4}"/>
              </a:ext>
            </a:extLst>
          </p:cNvPr>
          <p:cNvSpPr>
            <a:spLocks noGrp="1"/>
          </p:cNvSpPr>
          <p:nvPr>
            <p:ph type="pic" sz="quarter" idx="11"/>
          </p:nvPr>
        </p:nvSpPr>
        <p:spPr/>
      </p:sp>
    </p:spTree>
    <p:extLst>
      <p:ext uri="{BB962C8B-B14F-4D97-AF65-F5344CB8AC3E}">
        <p14:creationId xmlns:p14="http://schemas.microsoft.com/office/powerpoint/2010/main" val="3651953402"/>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A8F1-E792-4C9F-B21A-C0F2D727D9CB}"/>
              </a:ext>
            </a:extLst>
          </p:cNvPr>
          <p:cNvSpPr>
            <a:spLocks noGrp="1"/>
          </p:cNvSpPr>
          <p:nvPr>
            <p:ph type="title"/>
          </p:nvPr>
        </p:nvSpPr>
        <p:spPr/>
        <p:txBody>
          <a:bodyPr/>
          <a:lstStyle/>
          <a:p>
            <a:r>
              <a:rPr lang="en-US" dirty="0"/>
              <a:t>Lab Objectives</a:t>
            </a:r>
          </a:p>
        </p:txBody>
      </p:sp>
      <p:sp>
        <p:nvSpPr>
          <p:cNvPr id="3" name="Text Placeholder 2">
            <a:extLst>
              <a:ext uri="{FF2B5EF4-FFF2-40B4-BE49-F238E27FC236}">
                <a16:creationId xmlns:a16="http://schemas.microsoft.com/office/drawing/2014/main" id="{3109355D-825A-4326-92AB-1BFA378C826E}"/>
              </a:ext>
            </a:extLst>
          </p:cNvPr>
          <p:cNvSpPr>
            <a:spLocks noGrp="1"/>
          </p:cNvSpPr>
          <p:nvPr>
            <p:ph type="body" sz="quarter" idx="10"/>
          </p:nvPr>
        </p:nvSpPr>
        <p:spPr>
          <a:xfrm>
            <a:off x="584200" y="1435497"/>
            <a:ext cx="11018520" cy="3964162"/>
          </a:xfrm>
        </p:spPr>
        <p:txBody>
          <a:bodyPr/>
          <a:lstStyle/>
          <a:p>
            <a:pPr marL="0" indent="0">
              <a:buNone/>
            </a:pPr>
            <a:r>
              <a:rPr lang="en-US" dirty="0"/>
              <a:t>After you complete this lab, you will be able to:</a:t>
            </a:r>
          </a:p>
          <a:p>
            <a:pPr lvl="1">
              <a:lnSpc>
                <a:spcPct val="150000"/>
              </a:lnSpc>
            </a:pPr>
            <a:r>
              <a:rPr lang="en-US" dirty="0"/>
              <a:t>Create a VM manually or by using tools in the Azure portal.</a:t>
            </a:r>
          </a:p>
          <a:p>
            <a:pPr lvl="1">
              <a:lnSpc>
                <a:spcPct val="150000"/>
              </a:lnSpc>
            </a:pPr>
            <a:r>
              <a:rPr lang="en-US" dirty="0"/>
              <a:t>Deploy a Docker container image to Azure Container Registry.</a:t>
            </a:r>
          </a:p>
          <a:p>
            <a:pPr lvl="1">
              <a:lnSpc>
                <a:spcPct val="150000"/>
              </a:lnSpc>
            </a:pPr>
            <a:r>
              <a:rPr lang="en-US" dirty="0"/>
              <a:t>Deploy a container from a container image in Azure Container Registry by using Azure Container Instances.</a:t>
            </a:r>
          </a:p>
          <a:p>
            <a:pPr lvl="1">
              <a:lnSpc>
                <a:spcPct val="150000"/>
              </a:lnSpc>
            </a:pPr>
            <a:r>
              <a:rPr lang="en-US" dirty="0"/>
              <a:t>Deploy a VM using an Azure Resource Manager template and a container image in Azure Container Registry.</a:t>
            </a:r>
          </a:p>
          <a:p>
            <a:endParaRPr lang="en-US" dirty="0"/>
          </a:p>
        </p:txBody>
      </p:sp>
    </p:spTree>
    <p:extLst>
      <p:ext uri="{BB962C8B-B14F-4D97-AF65-F5344CB8AC3E}">
        <p14:creationId xmlns:p14="http://schemas.microsoft.com/office/powerpoint/2010/main" val="308636716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Parameters</a:t>
            </a:r>
          </a:p>
        </p:txBody>
      </p:sp>
      <p:sp>
        <p:nvSpPr>
          <p:cNvPr id="3" name="Text Placeholder 2">
            <a:extLst>
              <a:ext uri="{FF2B5EF4-FFF2-40B4-BE49-F238E27FC236}">
                <a16:creationId xmlns:a16="http://schemas.microsoft.com/office/drawing/2014/main" id="{18FAFFF1-D02E-4C18-BDD8-D8C3C9C341C4}"/>
              </a:ext>
            </a:extLst>
          </p:cNvPr>
          <p:cNvSpPr>
            <a:spLocks noGrp="1"/>
          </p:cNvSpPr>
          <p:nvPr>
            <p:ph type="body" sz="quarter" idx="10"/>
          </p:nvPr>
        </p:nvSpPr>
        <p:spPr>
          <a:xfrm>
            <a:off x="584200" y="1435497"/>
            <a:ext cx="11018520" cy="3607141"/>
          </a:xfrm>
        </p:spPr>
        <p:txBody>
          <a:bodyPr/>
          <a:lstStyle/>
          <a:p>
            <a:endParaRPr lang="en-US" dirty="0"/>
          </a:p>
          <a:p>
            <a:r>
              <a:rPr lang="en-US" dirty="0"/>
              <a:t>Duration</a:t>
            </a:r>
          </a:p>
          <a:p>
            <a:pPr lvl="1"/>
            <a:r>
              <a:rPr lang="en-US" dirty="0"/>
              <a:t>75 minutes</a:t>
            </a:r>
          </a:p>
          <a:p>
            <a:r>
              <a:rPr lang="en-US" dirty="0"/>
              <a:t>Virtual Machine</a:t>
            </a:r>
          </a:p>
          <a:p>
            <a:pPr lvl="1"/>
            <a:r>
              <a:rPr lang="en-US" b="1" dirty="0"/>
              <a:t>AZ203-SEA-DEV</a:t>
            </a:r>
          </a:p>
          <a:p>
            <a:pPr lvl="1"/>
            <a:r>
              <a:rPr lang="en-US" dirty="0"/>
              <a:t>Username</a:t>
            </a:r>
          </a:p>
          <a:p>
            <a:pPr lvl="2"/>
            <a:r>
              <a:rPr lang="en-US" sz="1800" dirty="0"/>
              <a:t>Admin</a:t>
            </a:r>
          </a:p>
          <a:p>
            <a:pPr lvl="1"/>
            <a:r>
              <a:rPr lang="en-US" dirty="0"/>
              <a:t>Password</a:t>
            </a:r>
          </a:p>
          <a:p>
            <a:pPr lvl="2"/>
            <a:r>
              <a:rPr lang="en-US" sz="1800" dirty="0"/>
              <a:t>Pa55w.rd</a:t>
            </a:r>
          </a:p>
        </p:txBody>
      </p:sp>
    </p:spTree>
    <p:extLst>
      <p:ext uri="{BB962C8B-B14F-4D97-AF65-F5344CB8AC3E}">
        <p14:creationId xmlns:p14="http://schemas.microsoft.com/office/powerpoint/2010/main" val="35740189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52BF1-1D44-450A-833D-A626B036DA1C}"/>
              </a:ext>
            </a:extLst>
          </p:cNvPr>
          <p:cNvSpPr>
            <a:spLocks noGrp="1"/>
          </p:cNvSpPr>
          <p:nvPr>
            <p:ph type="title"/>
          </p:nvPr>
        </p:nvSpPr>
        <p:spPr/>
        <p:txBody>
          <a:bodyPr/>
          <a:lstStyle/>
          <a:p>
            <a:r>
              <a:rPr lang="en-US" dirty="0"/>
              <a:t>Kubernetes nodes</a:t>
            </a:r>
          </a:p>
        </p:txBody>
      </p:sp>
      <p:sp>
        <p:nvSpPr>
          <p:cNvPr id="3" name="Text Placeholder 2">
            <a:extLst>
              <a:ext uri="{FF2B5EF4-FFF2-40B4-BE49-F238E27FC236}">
                <a16:creationId xmlns:a16="http://schemas.microsoft.com/office/drawing/2014/main" id="{962BF5C4-D3E0-4BAE-BFBC-E6BFD6031629}"/>
              </a:ext>
            </a:extLst>
          </p:cNvPr>
          <p:cNvSpPr>
            <a:spLocks noGrp="1"/>
          </p:cNvSpPr>
          <p:nvPr>
            <p:ph type="body" sz="quarter" idx="10"/>
          </p:nvPr>
        </p:nvSpPr>
        <p:spPr>
          <a:xfrm>
            <a:off x="584200" y="1435497"/>
            <a:ext cx="11018520" cy="1809726"/>
          </a:xfrm>
        </p:spPr>
        <p:txBody>
          <a:bodyPr/>
          <a:lstStyle/>
          <a:p>
            <a:r>
              <a:rPr lang="en-US" dirty="0">
                <a:latin typeface="+mn-lt"/>
              </a:rPr>
              <a:t>Each individual node is an Azure virtual machine (VM )</a:t>
            </a:r>
          </a:p>
          <a:p>
            <a:pPr lvl="1"/>
            <a:r>
              <a:rPr lang="en-US" dirty="0"/>
              <a:t>Contains Kubernetes node components needed to communicate with the cluster master and the internet</a:t>
            </a:r>
          </a:p>
          <a:p>
            <a:pPr lvl="1"/>
            <a:r>
              <a:rPr lang="en-US" dirty="0"/>
              <a:t>Contains the container runtime for your applications</a:t>
            </a:r>
          </a:p>
          <a:p>
            <a:pPr lvl="2"/>
            <a:r>
              <a:rPr lang="en-US" sz="1800" dirty="0"/>
              <a:t>In Azure Kubernetes Service, Docker is the container runtime</a:t>
            </a:r>
          </a:p>
        </p:txBody>
      </p:sp>
      <p:pic>
        <p:nvPicPr>
          <p:cNvPr id="6" name="Picture 5" descr="Individual nodes represented as an Azure VM">
            <a:extLst>
              <a:ext uri="{FF2B5EF4-FFF2-40B4-BE49-F238E27FC236}">
                <a16:creationId xmlns:a16="http://schemas.microsoft.com/office/drawing/2014/main" id="{BE4014B2-927A-49CD-8710-5D10BCC46A19}"/>
              </a:ext>
            </a:extLst>
          </p:cNvPr>
          <p:cNvPicPr>
            <a:picLocks noChangeAspect="1"/>
          </p:cNvPicPr>
          <p:nvPr/>
        </p:nvPicPr>
        <p:blipFill>
          <a:blip r:embed="rId3"/>
          <a:stretch>
            <a:fillRect/>
          </a:stretch>
        </p:blipFill>
        <p:spPr>
          <a:xfrm>
            <a:off x="631727" y="3469944"/>
            <a:ext cx="10923465" cy="2569300"/>
          </a:xfrm>
          <a:prstGeom prst="rect">
            <a:avLst/>
          </a:prstGeom>
        </p:spPr>
      </p:pic>
    </p:spTree>
    <p:extLst>
      <p:ext uri="{BB962C8B-B14F-4D97-AF65-F5344CB8AC3E}">
        <p14:creationId xmlns:p14="http://schemas.microsoft.com/office/powerpoint/2010/main" val="123096054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Kubernetes Service</a:t>
            </a:r>
          </a:p>
          <a:p>
            <a:pPr marL="342900" indent="-342900">
              <a:buFont typeface="Arial" panose="020B0604020202020204" pitchFamily="34" charset="0"/>
              <a:buChar char="•"/>
            </a:pPr>
            <a:r>
              <a:rPr lang="en-US" dirty="0"/>
              <a:t>Deploy an AKS cluster</a:t>
            </a:r>
          </a:p>
          <a:p>
            <a:pPr marL="342900" indent="-342900">
              <a:buFont typeface="Arial" panose="020B0604020202020204" pitchFamily="34" charset="0"/>
              <a:buChar char="•"/>
            </a:pPr>
            <a:r>
              <a:rPr lang="en-US" dirty="0"/>
              <a:t>Publish a container image to Azure Container Registry</a:t>
            </a:r>
          </a:p>
          <a:p>
            <a:pPr marL="342900" indent="-342900">
              <a:buFont typeface="Arial" panose="020B0604020202020204" pitchFamily="34" charset="0"/>
              <a:buChar char="•"/>
            </a:pPr>
            <a:r>
              <a:rPr lang="en-US" dirty="0"/>
              <a:t>Create and run container images in Azure Container Instances</a:t>
            </a:r>
          </a:p>
          <a:p>
            <a:pPr marL="342900" indent="-342900">
              <a:buFont typeface="Arial" panose="020B0604020202020204" pitchFamily="34" charset="0"/>
              <a:buChar char="•"/>
            </a:pPr>
            <a:r>
              <a:rPr lang="en-US"/>
              <a:t>Lab: Deploying compute workloads by using images and containers</a:t>
            </a:r>
            <a:endParaRPr lang="en-US" dirty="0"/>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3B23-C582-49DF-A452-50DC0AF4FD9F}"/>
              </a:ext>
            </a:extLst>
          </p:cNvPr>
          <p:cNvSpPr>
            <a:spLocks noGrp="1"/>
          </p:cNvSpPr>
          <p:nvPr>
            <p:ph type="title"/>
          </p:nvPr>
        </p:nvSpPr>
        <p:spPr/>
        <p:txBody>
          <a:bodyPr/>
          <a:lstStyle/>
          <a:p>
            <a:r>
              <a:rPr lang="en-US" dirty="0"/>
              <a:t>Kubernetes terminology</a:t>
            </a:r>
          </a:p>
        </p:txBody>
      </p:sp>
      <p:sp>
        <p:nvSpPr>
          <p:cNvPr id="3" name="Text Placeholder 2">
            <a:extLst>
              <a:ext uri="{FF2B5EF4-FFF2-40B4-BE49-F238E27FC236}">
                <a16:creationId xmlns:a16="http://schemas.microsoft.com/office/drawing/2014/main" id="{BE5852F9-6464-4F6E-9B81-1482B22DAE0C}"/>
              </a:ext>
            </a:extLst>
          </p:cNvPr>
          <p:cNvSpPr>
            <a:spLocks noGrp="1"/>
          </p:cNvSpPr>
          <p:nvPr>
            <p:ph type="body" sz="quarter" idx="10"/>
          </p:nvPr>
        </p:nvSpPr>
        <p:spPr>
          <a:xfrm>
            <a:off x="584200" y="1435497"/>
            <a:ext cx="11018520" cy="4715137"/>
          </a:xfrm>
        </p:spPr>
        <p:txBody>
          <a:bodyPr/>
          <a:lstStyle/>
          <a:p>
            <a:r>
              <a:rPr lang="en-US" dirty="0">
                <a:latin typeface="+mn-lt"/>
              </a:rPr>
              <a:t>Nodes</a:t>
            </a:r>
          </a:p>
          <a:p>
            <a:pPr lvl="1"/>
            <a:r>
              <a:rPr lang="en-US" dirty="0"/>
              <a:t>Individual VM running containerized applications</a:t>
            </a:r>
          </a:p>
          <a:p>
            <a:r>
              <a:rPr lang="en-US" dirty="0">
                <a:latin typeface="+mn-lt"/>
              </a:rPr>
              <a:t>Pools</a:t>
            </a:r>
          </a:p>
          <a:p>
            <a:pPr lvl="1"/>
            <a:r>
              <a:rPr lang="en-US" dirty="0"/>
              <a:t>Groups of nodes with identical configurations</a:t>
            </a:r>
          </a:p>
          <a:p>
            <a:r>
              <a:rPr lang="en-US" dirty="0">
                <a:latin typeface="+mn-lt"/>
              </a:rPr>
              <a:t>Pods</a:t>
            </a:r>
          </a:p>
          <a:p>
            <a:pPr lvl="1"/>
            <a:r>
              <a:rPr lang="en-US" dirty="0"/>
              <a:t>Single instance of an application</a:t>
            </a:r>
          </a:p>
          <a:p>
            <a:pPr lvl="1"/>
            <a:r>
              <a:rPr lang="en-US" dirty="0"/>
              <a:t>It’s possible for a pod to contain multiple containers within the same node</a:t>
            </a:r>
          </a:p>
          <a:p>
            <a:r>
              <a:rPr lang="en-US" dirty="0">
                <a:latin typeface="+mn-lt"/>
              </a:rPr>
              <a:t>Deployments</a:t>
            </a:r>
          </a:p>
          <a:p>
            <a:pPr lvl="1"/>
            <a:r>
              <a:rPr lang="en-US" dirty="0"/>
              <a:t>One or more identical pods managed by Kubernetes</a:t>
            </a:r>
          </a:p>
          <a:p>
            <a:r>
              <a:rPr lang="en-US" dirty="0">
                <a:latin typeface="+mn-lt"/>
              </a:rPr>
              <a:t>Manifests</a:t>
            </a:r>
          </a:p>
          <a:p>
            <a:pPr lvl="1"/>
            <a:r>
              <a:rPr lang="en-US" dirty="0"/>
              <a:t>YAML file describing a deployment</a:t>
            </a:r>
          </a:p>
        </p:txBody>
      </p:sp>
    </p:spTree>
    <p:extLst>
      <p:ext uri="{BB962C8B-B14F-4D97-AF65-F5344CB8AC3E}">
        <p14:creationId xmlns:p14="http://schemas.microsoft.com/office/powerpoint/2010/main" val="27876150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47EE-907A-4382-9333-0A70C121B5DD}"/>
              </a:ext>
            </a:extLst>
          </p:cNvPr>
          <p:cNvSpPr>
            <a:spLocks noGrp="1"/>
          </p:cNvSpPr>
          <p:nvPr>
            <p:ph type="title"/>
          </p:nvPr>
        </p:nvSpPr>
        <p:spPr/>
        <p:txBody>
          <a:bodyPr/>
          <a:lstStyle/>
          <a:p>
            <a:r>
              <a:rPr lang="en-US" dirty="0"/>
              <a:t>Azure Kubernetes Service (AKS)</a:t>
            </a:r>
          </a:p>
        </p:txBody>
      </p:sp>
      <p:sp>
        <p:nvSpPr>
          <p:cNvPr id="3" name="Text Placeholder 2">
            <a:extLst>
              <a:ext uri="{FF2B5EF4-FFF2-40B4-BE49-F238E27FC236}">
                <a16:creationId xmlns:a16="http://schemas.microsoft.com/office/drawing/2014/main" id="{7CD8C0C1-0066-42B4-84C1-584EB3918F6D}"/>
              </a:ext>
            </a:extLst>
          </p:cNvPr>
          <p:cNvSpPr>
            <a:spLocks noGrp="1"/>
          </p:cNvSpPr>
          <p:nvPr>
            <p:ph type="body" sz="quarter" idx="10"/>
          </p:nvPr>
        </p:nvSpPr>
        <p:spPr>
          <a:xfrm>
            <a:off x="584200" y="1435497"/>
            <a:ext cx="11018520" cy="3016210"/>
          </a:xfrm>
        </p:spPr>
        <p:txBody>
          <a:bodyPr/>
          <a:lstStyle/>
          <a:p>
            <a:r>
              <a:rPr lang="en-US" dirty="0">
                <a:latin typeface="+mn-lt"/>
              </a:rPr>
              <a:t>Simple management of cluster of VMs by using Kubernetes </a:t>
            </a:r>
          </a:p>
          <a:p>
            <a:pPr lvl="1"/>
            <a:r>
              <a:rPr lang="en-US" dirty="0"/>
              <a:t>Removes infrastructure complication and planning</a:t>
            </a:r>
          </a:p>
          <a:p>
            <a:pPr lvl="1"/>
            <a:r>
              <a:rPr lang="en-US" dirty="0"/>
              <a:t>No cluster charges, just used resources</a:t>
            </a:r>
          </a:p>
          <a:p>
            <a:pPr lvl="1"/>
            <a:r>
              <a:rPr lang="en-US" dirty="0"/>
              <a:t>Secure, reliable, highly scalable</a:t>
            </a:r>
          </a:p>
          <a:p>
            <a:pPr lvl="1"/>
            <a:r>
              <a:rPr lang="en-US" dirty="0"/>
              <a:t>Supports node autoscaling to meet resource utilization</a:t>
            </a:r>
          </a:p>
          <a:p>
            <a:pPr lvl="1"/>
            <a:r>
              <a:rPr lang="en-US" dirty="0"/>
              <a:t>Supports in-place upgrade of clusters to the latest version of Kubernetes</a:t>
            </a:r>
          </a:p>
          <a:p>
            <a:pPr lvl="1"/>
            <a:r>
              <a:rPr lang="en-US" dirty="0"/>
              <a:t>Direct integration with Azure Container Registry for Docker images</a:t>
            </a:r>
          </a:p>
          <a:p>
            <a:pPr lvl="1"/>
            <a:r>
              <a:rPr lang="en-US" dirty="0"/>
              <a:t>Azure Virtual Network integration for isolated network traffic</a:t>
            </a:r>
          </a:p>
        </p:txBody>
      </p:sp>
    </p:spTree>
    <p:extLst>
      <p:ext uri="{BB962C8B-B14F-4D97-AF65-F5344CB8AC3E}">
        <p14:creationId xmlns:p14="http://schemas.microsoft.com/office/powerpoint/2010/main" val="35626312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671C-62D5-4068-B307-C5315C526CF2}"/>
              </a:ext>
            </a:extLst>
          </p:cNvPr>
          <p:cNvSpPr>
            <a:spLocks noGrp="1"/>
          </p:cNvSpPr>
          <p:nvPr>
            <p:ph type="title"/>
          </p:nvPr>
        </p:nvSpPr>
        <p:spPr/>
        <p:txBody>
          <a:bodyPr/>
          <a:lstStyle/>
          <a:p>
            <a:r>
              <a:rPr lang="en-US" dirty="0"/>
              <a:t>Package management with Helm</a:t>
            </a:r>
          </a:p>
        </p:txBody>
      </p:sp>
      <p:sp>
        <p:nvSpPr>
          <p:cNvPr id="3" name="Text Placeholder 2">
            <a:extLst>
              <a:ext uri="{FF2B5EF4-FFF2-40B4-BE49-F238E27FC236}">
                <a16:creationId xmlns:a16="http://schemas.microsoft.com/office/drawing/2014/main" id="{BE35E487-6790-468A-A1AD-8EC15AC5CF96}"/>
              </a:ext>
            </a:extLst>
          </p:cNvPr>
          <p:cNvSpPr>
            <a:spLocks noGrp="1"/>
          </p:cNvSpPr>
          <p:nvPr>
            <p:ph type="body" sz="quarter" idx="10"/>
          </p:nvPr>
        </p:nvSpPr>
        <p:spPr>
          <a:xfrm>
            <a:off x="584200" y="1435497"/>
            <a:ext cx="11018520" cy="1920526"/>
          </a:xfrm>
        </p:spPr>
        <p:txBody>
          <a:bodyPr/>
          <a:lstStyle/>
          <a:p>
            <a:r>
              <a:rPr lang="en-US" sz="2400" dirty="0">
                <a:latin typeface="+mn-lt"/>
              </a:rPr>
              <a:t>Helm charts are a package that makes it easier to manage applications</a:t>
            </a:r>
          </a:p>
          <a:p>
            <a:r>
              <a:rPr lang="en-US" sz="2400" dirty="0">
                <a:latin typeface="+mn-lt"/>
              </a:rPr>
              <a:t>Helm packages contain:</a:t>
            </a:r>
          </a:p>
          <a:p>
            <a:pPr lvl="1"/>
            <a:r>
              <a:rPr lang="en-US" sz="1800" dirty="0"/>
              <a:t>Kubernetes YAML manifest(s)</a:t>
            </a:r>
          </a:p>
          <a:p>
            <a:pPr lvl="1"/>
            <a:r>
              <a:rPr lang="en-US" sz="1800" dirty="0"/>
              <a:t>Packaged version of application code</a:t>
            </a:r>
          </a:p>
          <a:p>
            <a:r>
              <a:rPr lang="en-US" sz="2400" dirty="0">
                <a:latin typeface="+mn-lt"/>
              </a:rPr>
              <a:t>Can be stored locally or in a remote repository</a:t>
            </a:r>
          </a:p>
        </p:txBody>
      </p:sp>
      <p:pic>
        <p:nvPicPr>
          <p:cNvPr id="5" name="Picture 4" descr="Illustrating the Tiller (a Helm component) being installed in an existing AKS cluster.">
            <a:extLst>
              <a:ext uri="{FF2B5EF4-FFF2-40B4-BE49-F238E27FC236}">
                <a16:creationId xmlns:a16="http://schemas.microsoft.com/office/drawing/2014/main" id="{97C48A84-B7F4-41FD-9983-42EC347ADD11}"/>
              </a:ext>
            </a:extLst>
          </p:cNvPr>
          <p:cNvPicPr>
            <a:picLocks noChangeAspect="1"/>
          </p:cNvPicPr>
          <p:nvPr/>
        </p:nvPicPr>
        <p:blipFill>
          <a:blip r:embed="rId3"/>
          <a:stretch>
            <a:fillRect/>
          </a:stretch>
        </p:blipFill>
        <p:spPr>
          <a:xfrm>
            <a:off x="1914842" y="3780322"/>
            <a:ext cx="8357235" cy="2764917"/>
          </a:xfrm>
          <a:prstGeom prst="rect">
            <a:avLst/>
          </a:prstGeom>
        </p:spPr>
      </p:pic>
    </p:spTree>
    <p:extLst>
      <p:ext uri="{BB962C8B-B14F-4D97-AF65-F5344CB8AC3E}">
        <p14:creationId xmlns:p14="http://schemas.microsoft.com/office/powerpoint/2010/main" val="2839843998"/>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7808</Words>
  <Application>Microsoft Office PowerPoint</Application>
  <PresentationFormat>Widescreen</PresentationFormat>
  <Paragraphs>992</Paragraphs>
  <Slides>61</Slides>
  <Notes>60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61</vt:i4>
      </vt:variant>
    </vt:vector>
  </HeadingPairs>
  <TitlesOfParts>
    <vt:vector size="71" baseType="lpstr">
      <vt:lpstr>Arial</vt:lpstr>
      <vt:lpstr>Calibri</vt:lpstr>
      <vt:lpstr>Consolas</vt:lpstr>
      <vt:lpstr>Segoe UI</vt:lpstr>
      <vt:lpstr>Segoe UI Light</vt:lpstr>
      <vt:lpstr>Segoe UI Semibold</vt:lpstr>
      <vt:lpstr>Segoe UI Semilight</vt:lpstr>
      <vt:lpstr>Wingdings</vt:lpstr>
      <vt:lpstr>WHITE TEMPLATE</vt:lpstr>
      <vt:lpstr>SOFT BLACK TEMPLATE</vt:lpstr>
      <vt:lpstr>AZ-203.1 Module 03: Create containerized solutions </vt:lpstr>
      <vt:lpstr>Topics</vt:lpstr>
      <vt:lpstr>Lesson 01: Azure Kubernetes Service</vt:lpstr>
      <vt:lpstr>Kubernetes</vt:lpstr>
      <vt:lpstr>Kubernetes cluster architecture</vt:lpstr>
      <vt:lpstr>Kubernetes nodes</vt:lpstr>
      <vt:lpstr>Kubernetes terminology</vt:lpstr>
      <vt:lpstr>Azure Kubernetes Service (AKS)</vt:lpstr>
      <vt:lpstr>Package management with Helm</vt:lpstr>
      <vt:lpstr>Namespaces</vt:lpstr>
      <vt:lpstr>Access and identity</vt:lpstr>
      <vt:lpstr>Azure Active Directory integration</vt:lpstr>
      <vt:lpstr>Role-based access control (RBAC)</vt:lpstr>
      <vt:lpstr>Security</vt:lpstr>
      <vt:lpstr>Networking security</vt:lpstr>
      <vt:lpstr>Networking</vt:lpstr>
      <vt:lpstr>Networking connectivity</vt:lpstr>
      <vt:lpstr>Networking connectivity (continued)</vt:lpstr>
      <vt:lpstr>Storage</vt:lpstr>
      <vt:lpstr>Persistent storage volumes</vt:lpstr>
      <vt:lpstr>Scaling</vt:lpstr>
      <vt:lpstr>Scaling to Azure Container Instances</vt:lpstr>
      <vt:lpstr>Lesson 02: Deploy an AKS cluster</vt:lpstr>
      <vt:lpstr>Deploying to AKS by using Azure CLI</vt:lpstr>
      <vt:lpstr>Connecting a kubectl client to AKS</vt:lpstr>
      <vt:lpstr>Kubernetes manifest</vt:lpstr>
      <vt:lpstr>Deploying application to AKS</vt:lpstr>
      <vt:lpstr>Demo: Deploying to AKS by using Azure CLI</vt:lpstr>
      <vt:lpstr>Deploying an AKS cluster by using the Azure portal</vt:lpstr>
      <vt:lpstr>Demo: Deploying an AKS cluster by using the Azure portal</vt:lpstr>
      <vt:lpstr>Lesson 03: Publish a container image to Azure Container Registry</vt:lpstr>
      <vt:lpstr>Azure Container Registry (ACR)</vt:lpstr>
      <vt:lpstr>Key terminology</vt:lpstr>
      <vt:lpstr>Container Registry SKUs</vt:lpstr>
      <vt:lpstr>Create an ACR account by using Azure CLI</vt:lpstr>
      <vt:lpstr>Build a Docker image for ACR</vt:lpstr>
      <vt:lpstr>View a deployed image in ACR by using Azure CLI</vt:lpstr>
      <vt:lpstr>Deploy an image to ACR by using Azure CLI</vt:lpstr>
      <vt:lpstr>Demo: Deploy an image to ACR by using Azure CLI</vt:lpstr>
      <vt:lpstr>Azure Container Registry Build (ACR Build)</vt:lpstr>
      <vt:lpstr>Azure Container Registry Build (ACR Build)</vt:lpstr>
      <vt:lpstr>Lesson 04: Create and run container images in Azure Container Instances</vt:lpstr>
      <vt:lpstr>Azure Container Instances (ACI)</vt:lpstr>
      <vt:lpstr>Azure Container Instances features</vt:lpstr>
      <vt:lpstr>Create a container for deployment to ACI</vt:lpstr>
      <vt:lpstr>Build a container prior to ACI deployment</vt:lpstr>
      <vt:lpstr>Test container prior to ACI deployment</vt:lpstr>
      <vt:lpstr>Demo: Create a container for deployment to ACI</vt:lpstr>
      <vt:lpstr>Deploy a container to ACI</vt:lpstr>
      <vt:lpstr>Verify a deployed container in ACI</vt:lpstr>
      <vt:lpstr>Demo: Deploy a container to ACI</vt:lpstr>
      <vt:lpstr>Implement an application using Virtual Kublet</vt:lpstr>
      <vt:lpstr>Command arguments</vt:lpstr>
      <vt:lpstr>Virtual Kublet specification</vt:lpstr>
      <vt:lpstr>Deploying an application by using Virtual Kublet</vt:lpstr>
      <vt:lpstr>Demo: Implement an application by using Virtual Kubelet</vt:lpstr>
      <vt:lpstr>Lab: Deploying compute workloads by using images and containers</vt:lpstr>
      <vt:lpstr>Lab Objectives</vt:lpstr>
      <vt:lpstr>Lab Parameters</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2019-03-12T18:15:09Z</dcterms:modified>
</cp:coreProperties>
</file>