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5"/>
  </p:notesMasterIdLst>
  <p:handoutMasterIdLst>
    <p:handoutMasterId r:id="rId36"/>
  </p:handoutMasterIdLst>
  <p:sldIdLst>
    <p:sldId id="1719" r:id="rId3"/>
    <p:sldId id="1892" r:id="rId4"/>
    <p:sldId id="1888" r:id="rId5"/>
    <p:sldId id="1885" r:id="rId6"/>
    <p:sldId id="1899" r:id="rId7"/>
    <p:sldId id="1887" r:id="rId8"/>
    <p:sldId id="262" r:id="rId9"/>
    <p:sldId id="1901" r:id="rId10"/>
    <p:sldId id="1903" r:id="rId11"/>
    <p:sldId id="1913" r:id="rId12"/>
    <p:sldId id="1890" r:id="rId13"/>
    <p:sldId id="1895" r:id="rId14"/>
    <p:sldId id="1906" r:id="rId15"/>
    <p:sldId id="1896" r:id="rId16"/>
    <p:sldId id="1897" r:id="rId17"/>
    <p:sldId id="1907" r:id="rId18"/>
    <p:sldId id="1889" r:id="rId19"/>
    <p:sldId id="1894" r:id="rId20"/>
    <p:sldId id="285" r:id="rId21"/>
    <p:sldId id="1909" r:id="rId22"/>
    <p:sldId id="1910" r:id="rId23"/>
    <p:sldId id="1905" r:id="rId24"/>
    <p:sldId id="1908" r:id="rId25"/>
    <p:sldId id="1882" r:id="rId26"/>
    <p:sldId id="280" r:id="rId27"/>
    <p:sldId id="1911" r:id="rId28"/>
    <p:sldId id="1912" r:id="rId29"/>
    <p:sldId id="266" r:id="rId30"/>
    <p:sldId id="267" r:id="rId31"/>
    <p:sldId id="273" r:id="rId32"/>
    <p:sldId id="1893" r:id="rId33"/>
    <p:sldId id="1886"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Service Bus" id="{2E675DD4-771C-422F-8A39-69BEC512AEEE}">
          <p14:sldIdLst>
            <p14:sldId id="1888"/>
            <p14:sldId id="1885"/>
            <p14:sldId id="1899"/>
            <p14:sldId id="1887"/>
            <p14:sldId id="262"/>
            <p14:sldId id="1901"/>
            <p14:sldId id="1903"/>
            <p14:sldId id="1913"/>
          </p14:sldIdLst>
        </p14:section>
        <p14:section name="Lesson 02: Azure Queue Storage" id="{232A6C67-0603-4144-901A-DDF31D00D39F}">
          <p14:sldIdLst>
            <p14:sldId id="1890"/>
            <p14:sldId id="1895"/>
            <p14:sldId id="1906"/>
            <p14:sldId id="1896"/>
            <p14:sldId id="1897"/>
            <p14:sldId id="1907"/>
          </p14:sldIdLst>
        </p14:section>
        <p14:section name="Lesson 03: Microsoft Graph" id="{42925513-7127-4A6A-A9C4-A8BD9E482F72}">
          <p14:sldIdLst>
            <p14:sldId id="1889"/>
            <p14:sldId id="1894"/>
            <p14:sldId id="285"/>
            <p14:sldId id="1909"/>
            <p14:sldId id="1910"/>
          </p14:sldIdLst>
        </p14:section>
        <p14:section name="Lesson 04: Azure Relay" id="{DB0BE436-6B39-4D45-AA5F-6C6D1463E7FC}">
          <p14:sldIdLst>
            <p14:sldId id="1905"/>
            <p14:sldId id="1908"/>
            <p14:sldId id="1882"/>
            <p14:sldId id="280"/>
            <p14:sldId id="1911"/>
            <p14:sldId id="1912"/>
          </p14:sldIdLst>
        </p14:section>
        <p14:section name="Lab: Creating a multi-tier solution by using services in Azure" id="{B896FAED-F385-4AAB-9B5B-D66E380EE6E4}">
          <p14:sldIdLst>
            <p14:sldId id="266"/>
            <p14:sldId id="267"/>
            <p14:sldId id="273"/>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805AF-A6D0-4C21-AC20-9F1D2DE6A880}" v="148" dt="2019-02-20T21:18:39.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3411" autoAdjust="0"/>
  </p:normalViewPr>
  <p:slideViewPr>
    <p:cSldViewPr snapToGrid="0">
      <p:cViewPr>
        <p:scale>
          <a:sx n="100" d="100"/>
          <a:sy n="100" d="100"/>
        </p:scale>
        <p:origin x="858" y="3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11:49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11:43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Service Bus</a:t>
            </a:r>
          </a:p>
          <a:p>
            <a:pPr marL="171450" indent="-171450">
              <a:buFontTx/>
              <a:buChar char="-"/>
            </a:pPr>
            <a:r>
              <a:rPr lang="en-US" dirty="0"/>
              <a:t>Azure Queue Storage</a:t>
            </a:r>
          </a:p>
          <a:p>
            <a:pPr marL="171450" indent="-171450">
              <a:buFontTx/>
              <a:buChar char="-"/>
            </a:pPr>
            <a:r>
              <a:rPr lang="en-US" dirty="0"/>
              <a:t>Microsoft Graph</a:t>
            </a:r>
          </a:p>
          <a:p>
            <a:pPr marL="171450" indent="-171450">
              <a:buFontTx/>
              <a:buChar char="-"/>
            </a:pPr>
            <a:r>
              <a:rPr lang="en-US" sz="900" dirty="0"/>
              <a:t>Azure Relay</a:t>
            </a:r>
          </a:p>
          <a:p>
            <a:pPr marL="171450" indent="-171450">
              <a:buFontTx/>
              <a:buChar char="-"/>
            </a:pPr>
            <a:r>
              <a:rPr lang="en-US"/>
              <a:t>Lab: Creating a multi-tier solution by using services in Azure</a:t>
            </a: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endParaRPr lang="en-US" sz="900" dirty="0"/>
          </a:p>
          <a:p>
            <a:pPr marL="228600" indent="-2286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Service Bus namespace and queue by using the Azure CLI.</a:t>
            </a:r>
          </a:p>
          <a:p>
            <a:pPr marL="228600" indent="-2286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Write a .NET Core console application to send a set of messages to the queue.</a:t>
            </a:r>
          </a:p>
          <a:p>
            <a:pPr marL="228600" indent="-2286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Write a .NET Core console application to receive those messages from the queue.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429971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Queue storage</a:t>
            </a:r>
          </a:p>
          <a:p>
            <a:pPr marL="171450" indent="-171450">
              <a:buFontTx/>
              <a:buChar char="-"/>
            </a:pPr>
            <a:r>
              <a:rPr lang="en-US" baseline="0" dirty="0"/>
              <a:t>Code examples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3364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6671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t>
            </a:r>
            <a:r>
              <a:rPr lang="en-US" sz="882" b="1" i="0" kern="1200" dirty="0" err="1">
                <a:solidFill>
                  <a:schemeClr val="tx1"/>
                </a:solidFill>
                <a:effectLst/>
                <a:latin typeface="Segoe UI Light" pitchFamily="34" charset="0"/>
                <a:ea typeface="+mn-ea"/>
                <a:cs typeface="+mn-cs"/>
              </a:rPr>
              <a:t>appSettings</a:t>
            </a:r>
            <a:r>
              <a:rPr lang="en-US" sz="882" b="1" i="0" kern="1200" dirty="0">
                <a:solidFill>
                  <a:schemeClr val="tx1"/>
                </a:solidFill>
                <a:effectLst/>
                <a:latin typeface="Segoe UI Light" pitchFamily="34" charset="0"/>
                <a:ea typeface="+mn-ea"/>
                <a:cs typeface="+mn-cs"/>
              </a:rPr>
              <a:t>&gt;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CloudQueueClient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89800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o insert a message into an existing queue, first create a new </a:t>
            </a:r>
            <a:r>
              <a:rPr lang="en-US" b="1" dirty="0" err="1"/>
              <a:t>CloudQueueMessage</a:t>
            </a:r>
            <a:r>
              <a:rPr lang="en-US" sz="882" b="0" i="0" kern="1200" dirty="0">
                <a:solidFill>
                  <a:schemeClr val="tx1"/>
                </a:solidFill>
                <a:effectLst/>
                <a:latin typeface="Segoe UI Light" pitchFamily="34" charset="0"/>
                <a:ea typeface="+mn-ea"/>
                <a:cs typeface="+mn-cs"/>
              </a:rPr>
              <a:t>. Next, call the </a:t>
            </a:r>
            <a:r>
              <a:rPr lang="en-US" b="1" dirty="0" err="1"/>
              <a:t>AddMessage</a:t>
            </a:r>
            <a:r>
              <a:rPr lang="en-US" sz="882" b="0" i="0" kern="1200" dirty="0">
                <a:solidFill>
                  <a:schemeClr val="tx1"/>
                </a:solidFill>
                <a:effectLst/>
                <a:latin typeface="Segoe UI Light" pitchFamily="34" charset="0"/>
                <a:ea typeface="+mn-ea"/>
                <a:cs typeface="+mn-cs"/>
              </a:rPr>
              <a:t> method. A </a:t>
            </a:r>
            <a:r>
              <a:rPr lang="en-US" b="1" dirty="0" err="1"/>
              <a:t>CloudQueueMessage</a:t>
            </a:r>
            <a:r>
              <a:rPr lang="en-US" sz="882" b="0" i="0" kern="1200" dirty="0">
                <a:solidFill>
                  <a:schemeClr val="tx1"/>
                </a:solidFill>
                <a:effectLst/>
                <a:latin typeface="Segoe UI Light" pitchFamily="34" charset="0"/>
                <a:ea typeface="+mn-ea"/>
                <a:cs typeface="+mn-cs"/>
              </a:rPr>
              <a:t> can be created from either a string (in UTF-8 format) or a byte array.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err="1">
                <a:solidFill>
                  <a:schemeClr val="tx1"/>
                </a:solidFill>
                <a:effectLst/>
                <a:latin typeface="Segoe UI Light" pitchFamily="34" charset="0"/>
                <a:ea typeface="+mn-ea"/>
                <a:cs typeface="+mn-cs"/>
              </a:rPr>
              <a:t>PeekMessage</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get an estimate of the number of messages in a queue. The </a:t>
            </a:r>
            <a:r>
              <a:rPr lang="en-US" sz="882" b="1" i="0" kern="1200" dirty="0" err="1">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asks the Queue service to retrieve the queue attributes, including the message count. The</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ApproximateMessageCount</a:t>
            </a:r>
            <a:r>
              <a:rPr lang="en-US" sz="882" b="0" i="0" kern="1200" dirty="0">
                <a:solidFill>
                  <a:schemeClr val="tx1"/>
                </a:solidFill>
                <a:effectLst/>
                <a:latin typeface="Segoe UI Light" pitchFamily="34" charset="0"/>
                <a:ea typeface="+mn-ea"/>
                <a:cs typeface="+mn-cs"/>
              </a:rPr>
              <a:t> property returns the last value retrieved by the </a:t>
            </a:r>
            <a:r>
              <a:rPr lang="en-US" sz="882" b="1" i="0" kern="1200" dirty="0" err="1">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without calling the </a:t>
            </a: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598102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Your code de-queues a message from a queue in two steps. When you call </a:t>
            </a:r>
            <a:r>
              <a:rPr lang="en-US" sz="882" b="1" i="0" kern="1200" dirty="0" err="1">
                <a:solidFill>
                  <a:schemeClr val="tx1"/>
                </a:solidFill>
                <a:effectLst/>
                <a:latin typeface="Segoe UI Light" pitchFamily="34" charset="0"/>
                <a:ea typeface="+mn-ea"/>
                <a:cs typeface="+mn-cs"/>
              </a:rPr>
              <a:t>GetMessage</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err="1">
                <a:solidFill>
                  <a:schemeClr val="tx1"/>
                </a:solidFill>
                <a:effectLst/>
                <a:latin typeface="Segoe UI Light" pitchFamily="34" charset="0"/>
                <a:ea typeface="+mn-ea"/>
                <a:cs typeface="+mn-cs"/>
              </a:rPr>
              <a:t>GetMessagebecomes</a:t>
            </a:r>
            <a:r>
              <a:rPr lang="en-US" sz="882" b="0" i="0" kern="1200" dirty="0">
                <a:solidFill>
                  <a:schemeClr val="tx1"/>
                </a:solidFill>
                <a:effectLst/>
                <a:latin typeface="Segoe UI Light" pitchFamily="34" charset="0"/>
                <a:ea typeface="+mn-ea"/>
                <a:cs typeface="+mn-cs"/>
              </a:rPr>
              <a:t> invisible to any other code reading messages from this queue. By default, this message stays invisible for 30 seconds. To finish removing the message from the queue, you must also call </a:t>
            </a:r>
            <a:r>
              <a:rPr lang="en-US" sz="882" b="1" i="0" kern="1200" dirty="0" err="1">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err="1">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9562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is the gateway to data and intelligence in Microsoft 365. Microsoft Graph provides a unified programmability model that you can use to take advantage of the tremendous amount of data in Office 365</a:t>
            </a:r>
            <a:r>
              <a:rPr lang="en-US" sz="882" b="0" i="0" kern="1200">
                <a:solidFill>
                  <a:schemeClr val="tx1"/>
                </a:solidFill>
                <a:effectLst/>
                <a:latin typeface="Segoe UI Light" pitchFamily="34" charset="0"/>
                <a:ea typeface="+mn-ea"/>
                <a:cs typeface="+mn-cs"/>
              </a:rPr>
              <a:t>, Enterprise </a:t>
            </a:r>
            <a:r>
              <a:rPr lang="en-US" sz="882" b="0" i="0" kern="1200" dirty="0">
                <a:solidFill>
                  <a:schemeClr val="tx1"/>
                </a:solidFill>
                <a:effectLst/>
                <a:latin typeface="Segoe UI Light" pitchFamily="34" charset="0"/>
                <a:ea typeface="+mn-ea"/>
                <a:cs typeface="+mn-cs"/>
              </a:rPr>
              <a:t>Mobility + Security, and Windows 10.</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Graph exposes REST APIs and client libraries to access data on the following: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Active Directory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Office 365 services: SharePoint, OneDrive, Outlook/Exchange, Microsoft Teams, OneNote, Planner, and Excel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Enterprise </a:t>
            </a:r>
            <a:r>
              <a:rPr lang="en-US" sz="882" b="0" i="0" kern="1200">
                <a:solidFill>
                  <a:schemeClr val="tx1"/>
                </a:solidFill>
                <a:effectLst/>
                <a:latin typeface="Segoe UI Light" pitchFamily="34" charset="0"/>
                <a:ea typeface="+mn-ea"/>
                <a:cs typeface="+mn-cs"/>
              </a:rPr>
              <a:t>Mobility and </a:t>
            </a:r>
            <a:r>
              <a:rPr lang="en-US" sz="882" b="0" i="0" kern="1200" dirty="0">
                <a:solidFill>
                  <a:schemeClr val="tx1"/>
                </a:solidFill>
                <a:effectLst/>
                <a:latin typeface="Segoe UI Light" pitchFamily="34" charset="0"/>
                <a:ea typeface="+mn-ea"/>
                <a:cs typeface="+mn-cs"/>
              </a:rPr>
              <a:t>Security services: Identity Manager, Intune, Advanced Threat Analytics, and Advanced Threat Protection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Windows 10 services: activities and devices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Education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the Microsoft Graph API to build apps for organizations and consumers that interact with the data of millions of users. With Microsoft Graph, you can connect to a wealth of resources, relationships, and intelligence, all through a single endpoint: https://graph.microsoft.com.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940431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connects all the resources across these services using relationships. For example, a user can be connected to a group through a </a:t>
            </a:r>
            <a:r>
              <a:rPr lang="en-US" b="1" dirty="0" err="1"/>
              <a:t>memberOf</a:t>
            </a:r>
            <a:r>
              <a:rPr lang="en-US" dirty="0"/>
              <a:t> relationship, and to another user through a manager relationship. Your app can traverse these relationships to access these connected resources and perform actions on them through the API.</a:t>
            </a:r>
          </a:p>
          <a:p>
            <a:endParaRPr lang="en-US" dirty="0"/>
          </a:p>
          <a:p>
            <a:r>
              <a:rPr lang="en-US" dirty="0"/>
              <a:t>You can also get valuable insights and intelligence about the data from Microsoft Graph. For example, you can get the popular files trending around a particular user, or get the most relevant people around a user.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13813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Keeping company directory information up-to-date is a key concern for many organizations. You can use Microsoft Graph to update profile information stored in various locations via a single endpoint. Update profile photos stored in Office 365, directory information in Azure Active Directory, and profile information in SharePoint Online, all via Microsoft Graph APIs. You can use the same APIs to query for profile information, thereby reducing issues around compliance and productivity loss caused by missing or out-of-date information.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20132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queries against Microsoft Graph return multiple pages of data either due to server-side paging or due to the use of the </a:t>
            </a:r>
            <a:r>
              <a:rPr lang="en-US" sz="882" b="1" i="0" kern="1200" dirty="0">
                <a:solidFill>
                  <a:schemeClr val="tx1"/>
                </a:solidFill>
                <a:effectLst/>
                <a:latin typeface="Segoe UI Light" pitchFamily="34" charset="0"/>
                <a:ea typeface="+mn-ea"/>
                <a:cs typeface="+mn-cs"/>
              </a:rPr>
              <a:t>$top </a:t>
            </a:r>
            <a:r>
              <a:rPr lang="en-US" sz="882" b="0" i="0" kern="1200" dirty="0">
                <a:solidFill>
                  <a:schemeClr val="tx1"/>
                </a:solidFill>
                <a:effectLst/>
                <a:latin typeface="Segoe UI Light" pitchFamily="34" charset="0"/>
                <a:ea typeface="+mn-ea"/>
                <a:cs typeface="+mn-cs"/>
              </a:rPr>
              <a:t>query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parameter to specifically limit the page size in a request. When a result set spans multiple pages, Microsoft Graph returns an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property in the response that contains a URL to the next page of results.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first example, the URL requests all the users in an organization with a page size of </a:t>
            </a:r>
            <a:r>
              <a:rPr lang="en-US" sz="882" b="1" i="0" kern="1200" dirty="0">
                <a:solidFill>
                  <a:schemeClr val="tx1"/>
                </a:solidFill>
                <a:effectLst/>
                <a:latin typeface="Segoe UI Light" pitchFamily="34" charset="0"/>
                <a:ea typeface="+mn-ea"/>
                <a:cs typeface="+mn-cs"/>
              </a:rPr>
              <a:t>5</a:t>
            </a:r>
            <a:r>
              <a:rPr lang="en-US" sz="882" b="0" i="0" kern="1200" dirty="0">
                <a:solidFill>
                  <a:schemeClr val="tx1"/>
                </a:solidFill>
                <a:effectLst/>
                <a:latin typeface="Segoe UI Light" pitchFamily="34" charset="0"/>
                <a:ea typeface="+mn-ea"/>
                <a:cs typeface="+mn-cs"/>
              </a:rPr>
              <a:t>, specified with the</a:t>
            </a:r>
            <a:r>
              <a:rPr lang="en-US" sz="882" b="1" i="0" kern="1200" dirty="0">
                <a:solidFill>
                  <a:schemeClr val="tx1"/>
                </a:solidFill>
                <a:effectLst/>
                <a:latin typeface="Segoe UI Light" pitchFamily="34" charset="0"/>
                <a:ea typeface="+mn-ea"/>
                <a:cs typeface="+mn-cs"/>
              </a:rPr>
              <a:t> $top</a:t>
            </a:r>
            <a:r>
              <a:rPr lang="en-US" sz="882" b="0" i="0" kern="1200" dirty="0">
                <a:solidFill>
                  <a:schemeClr val="tx1"/>
                </a:solidFill>
                <a:effectLst/>
                <a:latin typeface="Segoe UI Light" pitchFamily="34" charset="0"/>
                <a:ea typeface="+mn-ea"/>
                <a:cs typeface="+mn-cs"/>
              </a:rPr>
              <a:t> query parameter. If the result contains more than five users, Microsoft Graph will return an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odata:nextLink</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 similar to the following along with the first page of users.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the next page of results by sending the URL value of the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odata:nextLink</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 to Microsoft Graph. Microsoft Graph will continue to return a reference to the next page of data in the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odata:nextLink</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 with each response until all pages of the result have been read.</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br>
              <a:rPr lang="en-US" sz="882" b="0" i="0" kern="1200" dirty="0">
                <a:solidFill>
                  <a:schemeClr val="tx1"/>
                </a:solidFill>
                <a:effectLst/>
                <a:latin typeface="Segoe UI Light" pitchFamily="34" charset="0"/>
                <a:ea typeface="+mn-ea"/>
                <a:cs typeface="+mn-cs"/>
              </a:rPr>
            </a:br>
            <a:endParaRPr lang="en-US" sz="882" b="0" i="0" kern="1200" dirty="0">
              <a:solidFill>
                <a:schemeClr val="tx1"/>
              </a:solidFill>
              <a:effectLst/>
              <a:latin typeface="Segoe UI Light" pitchFamily="34" charset="0"/>
              <a:ea typeface="+mn-ea"/>
              <a:cs typeface="+mn-cs"/>
            </a:endParaRPr>
          </a:p>
          <a:p>
            <a:br>
              <a:rPr lang="en-US" sz="882" b="0" i="0" kern="1200" dirty="0">
                <a:solidFill>
                  <a:schemeClr val="tx1"/>
                </a:solidFill>
                <a:effectLst/>
                <a:latin typeface="Segoe UI Light" pitchFamily="34" charset="0"/>
                <a:ea typeface="+mn-ea"/>
                <a:cs typeface="+mn-cs"/>
              </a:rPr>
            </a:b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81486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Relay service enables you to securely expose services that run in your corporate network to the public cloud. You can do so without opening a port on your firewall or making intrusive changes to your corporate network infrastructure.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relay service supports the following scenarios between on-premises services and applications running in the cloud or in another on-premises environment.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Traditional one-way, request/response, and peer-to-peer communication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Event distribution at internet-scope to enable publish/subscribe scenarios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Bidirectional and unbuffered socket communication across network boundaries.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Relay differs from network-level integration technologies such as VPN. An Azure relay can be scoped to a single application endpoint on a single machine. The VPN technology is far more intrusive, because it relies on altering the network environment.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95593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relayed data transfer pattern, the basic steps involved are:</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An on-premises service connects to the relay service through an outbound port.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It creates a bidirectional socket for communication tied to a particular address.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can then communicate with the on-premises service by sending traffic to the relay service targeting that address.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relay service then </a:t>
            </a:r>
            <a:r>
              <a:rPr lang="en-US" sz="882" b="0" i="1" kern="1200" dirty="0">
                <a:solidFill>
                  <a:schemeClr val="tx1"/>
                </a:solidFill>
                <a:effectLst/>
                <a:latin typeface="Segoe UI Light" pitchFamily="34" charset="0"/>
                <a:ea typeface="+mn-ea"/>
                <a:cs typeface="+mn-cs"/>
              </a:rPr>
              <a:t>relays</a:t>
            </a:r>
            <a:r>
              <a:rPr lang="en-US" sz="882" b="0" i="0" kern="1200" dirty="0">
                <a:solidFill>
                  <a:schemeClr val="tx1"/>
                </a:solidFill>
                <a:effectLst/>
                <a:latin typeface="Segoe UI Light" pitchFamily="34" charset="0"/>
                <a:ea typeface="+mn-ea"/>
                <a:cs typeface="+mn-cs"/>
              </a:rPr>
              <a:t> data to the on-premises service through the bidirectional socket dedicated to the client. The client doesn't need a direct connection to the on-premises service. It doesn't need to know the location of the service. Also, the on-premises service doesn't need any inbound ports open on the firewall.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531971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client (Client A) creates a listening request that is routed to a gateway.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gateway creates a new relay.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 different client (Client B) creates a connection request.</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connection request from Client B is handled first by looking up the associated relay.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After the correct relay has been identified, the request is forwarded to that specific relay.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 rendezvous request is sent to Client A.</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Client A creates a temporary channel to Client B by using the original gateway that Client B used in its original connection request.</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Client B can receive messages sent from Client A directly from its original gateway.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Client A can receive messages sent from Client B through Client B’s original gateway and the established temporary channel.</a:t>
            </a:r>
          </a:p>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94673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listener application will listen for requests from Azure Relay by using the HTTP protocol.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401088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quick send application can send messages to Azure Relay by using the HTTP protocol.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801132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company has successfully adopted and used Microsoft Azure Search in a variety of use cases in your solutions. In your latest solution, your company will store data in an Azure Storage table and will need to index that table by using Azure Search. To accomplish this, you will build an API with minimal code. There are two major requirements for this solution. First, developers who are issuing REST queries should not be aware through any details that Azure Search is being used behind the scenes. Second, developers should be able to add a new record to the table by using a simple REST query. You have decided to use Azure Search, Azure API Management, and Azure Logic Apps to build a minimal-code solution to meet all these requirements.</a:t>
            </a:r>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a:p>
        </p:txBody>
      </p:sp>
    </p:spTree>
    <p:extLst>
      <p:ext uri="{BB962C8B-B14F-4D97-AF65-F5344CB8AC3E}">
        <p14:creationId xmlns:p14="http://schemas.microsoft.com/office/powerpoint/2010/main" val="1290594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a:p>
        </p:txBody>
      </p:sp>
    </p:spTree>
    <p:extLst>
      <p:ext uri="{BB962C8B-B14F-4D97-AF65-F5344CB8AC3E}">
        <p14:creationId xmlns:p14="http://schemas.microsoft.com/office/powerpoint/2010/main" val="388888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30</a:t>
            </a:fld>
            <a:endParaRPr lang="en-US"/>
          </a:p>
        </p:txBody>
      </p:sp>
    </p:spTree>
    <p:extLst>
      <p:ext uri="{BB962C8B-B14F-4D97-AF65-F5344CB8AC3E}">
        <p14:creationId xmlns:p14="http://schemas.microsoft.com/office/powerpoint/2010/main" val="1930256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Service Bus</a:t>
            </a:r>
          </a:p>
          <a:p>
            <a:pPr marL="171450" indent="-171450">
              <a:buFontTx/>
              <a:buChar char="-"/>
            </a:pPr>
            <a:r>
              <a:rPr lang="en-US" baseline="0" dirty="0"/>
              <a:t>Events vs. messaging services</a:t>
            </a:r>
          </a:p>
          <a:p>
            <a:pPr marL="171450" indent="-171450">
              <a:buFontTx/>
              <a:buChar char="-"/>
            </a:pPr>
            <a:r>
              <a:rPr lang="en-US" baseline="0" dirty="0"/>
              <a:t>Queues</a:t>
            </a:r>
          </a:p>
          <a:p>
            <a:pPr marL="171450" indent="-171450">
              <a:buFontTx/>
              <a:buChar char="-"/>
            </a:pPr>
            <a:r>
              <a:rPr lang="en-US" baseline="0" dirty="0"/>
              <a:t>Topics and subscriptions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Messages, payloads, and serialization</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9007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98190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830824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4313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827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err="1">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json;charset</a:t>
            </a:r>
            <a:r>
              <a:rPr lang="en-US" sz="882" b="1" i="0" kern="1200" dirty="0">
                <a:solidFill>
                  <a:schemeClr val="tx1"/>
                </a:solidFill>
                <a:effectLst/>
                <a:latin typeface="Segoe UI Light" pitchFamily="34" charset="0"/>
                <a:ea typeface="+mn-ea"/>
                <a:cs typeface="+mn-cs"/>
              </a:rPr>
              <a: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err="1">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a:t>
            </a:r>
            <a:r>
              <a:rPr lang="en-US" sz="882" b="0" i="0" kern="1200" dirty="0" err="1">
                <a:solidFill>
                  <a:schemeClr val="tx1"/>
                </a:solidFill>
                <a:effectLst/>
                <a:latin typeface="Segoe UI Light" pitchFamily="34" charset="0"/>
                <a:ea typeface="+mn-ea"/>
                <a:cs typeface="+mn-cs"/>
              </a:rPr>
              <a:t>GetBody</a:t>
            </a:r>
            <a:r>
              <a:rPr lang="en-US" sz="882" b="0" i="0" kern="1200" dirty="0">
                <a:solidFill>
                  <a:schemeClr val="tx1"/>
                </a:solidFill>
                <a:effectLst/>
                <a:latin typeface="Segoe UI Light" pitchFamily="34" charset="0"/>
                <a:ea typeface="+mn-ea"/>
                <a:cs typeface="+mn-cs"/>
              </a:rPr>
              <a:t>() method, supplying the expected type. With AMQP, the objects are serialized into an AMQP graph of </a:t>
            </a:r>
            <a:r>
              <a:rPr lang="en-US" sz="882" b="1" i="0" kern="1200" dirty="0" err="1">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IDictionary</a:t>
            </a:r>
            <a:r>
              <a:rPr lang="en-US" sz="882" b="1" i="0" kern="1200" dirty="0">
                <a:solidFill>
                  <a:schemeClr val="tx1"/>
                </a:solidFill>
                <a:effectLst/>
                <a:latin typeface="Segoe UI Light" pitchFamily="34" charset="0"/>
                <a:ea typeface="+mn-ea"/>
                <a:cs typeface="+mn-cs"/>
              </a:rPr>
              <a:t>&lt;</a:t>
            </a:r>
            <a:r>
              <a:rPr lang="en-US" sz="882" b="1" i="0" kern="1200" dirty="0" err="1">
                <a:solidFill>
                  <a:schemeClr val="tx1"/>
                </a:solidFill>
                <a:effectLst/>
                <a:latin typeface="Segoe UI Light" pitchFamily="34" charset="0"/>
                <a:ea typeface="+mn-ea"/>
                <a:cs typeface="+mn-cs"/>
              </a:rPr>
              <a:t>string,object</a:t>
            </a:r>
            <a:r>
              <a:rPr lang="en-US" sz="882" b="1" i="0" kern="1200" dirty="0">
                <a:solidFill>
                  <a:schemeClr val="tx1"/>
                </a:solidFill>
                <a:effectLst/>
                <a:latin typeface="Segoe UI Light" pitchFamily="34" charset="0"/>
                <a:ea typeface="+mn-ea"/>
                <a:cs typeface="+mn-cs"/>
              </a:rPr>
              <a: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11:46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60174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AZ-203.6</a:t>
            </a:r>
            <a:br>
              <a:rPr lang="en-US" dirty="0"/>
            </a:br>
            <a:r>
              <a:rPr lang="en-US" dirty="0"/>
              <a:t>Module 05: Develop message-based solutions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DD6600-99DA-4E8D-AD56-5DEF23371517}"/>
              </a:ext>
            </a:extLst>
          </p:cNvPr>
          <p:cNvSpPr>
            <a:spLocks noGrp="1"/>
          </p:cNvSpPr>
          <p:nvPr>
            <p:ph type="title"/>
          </p:nvPr>
        </p:nvSpPr>
        <p:spPr>
          <a:xfrm>
            <a:off x="585216" y="2534625"/>
            <a:ext cx="9144000" cy="997196"/>
          </a:xfrm>
        </p:spPr>
        <p:txBody>
          <a:bodyPr/>
          <a:lstStyle/>
          <a:p>
            <a:r>
              <a:rPr lang="en-US" dirty="0"/>
              <a:t>Demo: Send and receive messages from a Service Bus queue</a:t>
            </a:r>
          </a:p>
        </p:txBody>
      </p:sp>
      <p:sp>
        <p:nvSpPr>
          <p:cNvPr id="5" name="Text Placeholder 4">
            <a:extLst>
              <a:ext uri="{FF2B5EF4-FFF2-40B4-BE49-F238E27FC236}">
                <a16:creationId xmlns:a16="http://schemas.microsoft.com/office/drawing/2014/main" id="{48C9BE3F-2A0A-4C2B-9A6C-5EFCDA94B72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726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Queue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the relationship between a storage account and the queues within the account.">
            <a:extLst>
              <a:ext uri="{FF2B5EF4-FFF2-40B4-BE49-F238E27FC236}">
                <a16:creationId xmlns:a16="http://schemas.microsoft.com/office/drawing/2014/main" id="{0C8D7A7D-0DBC-442C-9F6F-E962B6EE6DE8}"/>
              </a:ext>
            </a:extLst>
          </p:cNvPr>
          <p:cNvPicPr>
            <a:picLocks noChangeAspect="1"/>
          </p:cNvPicPr>
          <p:nvPr/>
        </p:nvPicPr>
        <p:blipFill>
          <a:blip r:embed="rId3"/>
          <a:stretch>
            <a:fillRect/>
          </a:stretch>
        </p:blipFill>
        <p:spPr>
          <a:xfrm>
            <a:off x="6355699" y="1437481"/>
            <a:ext cx="5246295" cy="3302752"/>
          </a:xfrm>
          <a:prstGeom prst="rect">
            <a:avLst/>
          </a:prstGeom>
        </p:spPr>
      </p:pic>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521208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spTree>
    <p:extLst>
      <p:ext uri="{BB962C8B-B14F-4D97-AF65-F5344CB8AC3E}">
        <p14:creationId xmlns:p14="http://schemas.microsoft.com/office/powerpoint/2010/main" val="22572184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5152180"/>
          </a:xfrm>
        </p:spPr>
        <p:txBody>
          <a:bodyPr/>
          <a:lstStyle/>
          <a:p>
            <a:r>
              <a:rPr lang="en-US" sz="1800" dirty="0"/>
              <a:t>// connection string in application’s configuration file</a:t>
            </a:r>
          </a:p>
          <a:p>
            <a:r>
              <a:rPr lang="en-US" sz="1800" dirty="0"/>
              <a:t>&lt;add key="</a:t>
            </a:r>
            <a:r>
              <a:rPr lang="en-US" sz="1800" dirty="0" err="1"/>
              <a:t>StorageConnectionString</a:t>
            </a:r>
            <a:r>
              <a:rPr lang="en-US" sz="1800" dirty="0"/>
              <a:t>" value="</a:t>
            </a:r>
            <a:r>
              <a:rPr lang="en-US" sz="1800" dirty="0" err="1"/>
              <a:t>DefaultEndpointsProtocol</a:t>
            </a:r>
            <a:r>
              <a:rPr lang="en-US" sz="1800" dirty="0"/>
              <a:t>=</a:t>
            </a:r>
            <a:r>
              <a:rPr lang="en-US" sz="1800" dirty="0" err="1"/>
              <a:t>https;AccountName</a:t>
            </a:r>
            <a:r>
              <a:rPr lang="en-US" sz="1800" dirty="0"/>
              <a:t>=</a:t>
            </a:r>
            <a:r>
              <a:rPr lang="en-US" sz="1800" dirty="0" err="1"/>
              <a:t>storagesample;AccountKey</a:t>
            </a:r>
            <a:r>
              <a:rPr lang="en-US" sz="1800" dirty="0"/>
              <a:t>=GMuzNHjlB3S9itqZJHHCnRkrokLkcSyW7yK9BRbGp0ENePunLPwBgpxV1Z/pVo9zpem/2xSHXkMqTHHLcx8XRA==" /&gt;</a:t>
            </a:r>
          </a:p>
          <a:p>
            <a:endParaRPr lang="en-US" sz="1800" dirty="0"/>
          </a:p>
          <a:p>
            <a:r>
              <a:rPr lang="en-US" sz="1800" dirty="0"/>
              <a:t>// create instance of </a:t>
            </a:r>
            <a:r>
              <a:rPr lang="en-US" sz="1800" dirty="0" err="1"/>
              <a:t>CloudStorageAccount</a:t>
            </a:r>
            <a:r>
              <a:rPr lang="en-US" sz="1800" dirty="0"/>
              <a:t> class</a:t>
            </a:r>
          </a:p>
          <a:p>
            <a:r>
              <a:rPr lang="en-US" sz="1800" dirty="0" err="1"/>
              <a:t>CloudStorageAccount</a:t>
            </a:r>
            <a:r>
              <a:rPr lang="en-US" sz="1800" dirty="0"/>
              <a:t> account = </a:t>
            </a:r>
            <a:r>
              <a:rPr lang="en-US" sz="1800" dirty="0" err="1"/>
              <a:t>CloudStorageAccount.Parse</a:t>
            </a:r>
            <a:r>
              <a:rPr lang="en-US" sz="1800" dirty="0"/>
              <a:t>("</a:t>
            </a:r>
            <a:r>
              <a:rPr lang="en-US" sz="1800" dirty="0" err="1"/>
              <a:t>StorageConnectionString</a:t>
            </a:r>
            <a:r>
              <a:rPr lang="en-US" sz="1800" dirty="0"/>
              <a:t>");</a:t>
            </a:r>
          </a:p>
          <a:p>
            <a:endParaRPr lang="en-US" sz="1800" dirty="0"/>
          </a:p>
          <a:p>
            <a:r>
              <a:rPr lang="en-US" sz="1800" dirty="0"/>
              <a:t>// create queue client</a:t>
            </a:r>
          </a:p>
          <a:p>
            <a:r>
              <a:rPr lang="en-US" sz="1800" dirty="0" err="1"/>
              <a:t>CloudQueueClient</a:t>
            </a:r>
            <a:r>
              <a:rPr lang="en-US" sz="1800" dirty="0"/>
              <a:t> </a:t>
            </a:r>
            <a:r>
              <a:rPr lang="en-US" sz="1800" dirty="0" err="1"/>
              <a:t>queueClient</a:t>
            </a:r>
            <a:r>
              <a:rPr lang="en-US" sz="1800" dirty="0"/>
              <a:t> = </a:t>
            </a:r>
            <a:r>
              <a:rPr lang="en-US" sz="1800" dirty="0" err="1"/>
              <a:t>account.CreateCloudQueueClient</a:t>
            </a:r>
            <a:r>
              <a:rPr lang="en-US" sz="1800" dirty="0"/>
              <a:t>();</a:t>
            </a:r>
          </a:p>
          <a:p>
            <a:endParaRPr lang="en-US" sz="1800" dirty="0"/>
          </a:p>
          <a:p>
            <a:r>
              <a:rPr lang="en-US" sz="1800" dirty="0"/>
              <a:t>// retrieve reference to queue</a:t>
            </a:r>
          </a:p>
          <a:p>
            <a:r>
              <a:rPr lang="en-US" sz="1800" dirty="0" err="1"/>
              <a:t>CloudQueue</a:t>
            </a:r>
            <a:r>
              <a:rPr lang="en-US" sz="1800" dirty="0"/>
              <a:t> queue = </a:t>
            </a:r>
            <a:r>
              <a:rPr lang="en-US" sz="1800" dirty="0" err="1"/>
              <a:t>queueClient.GetQueueReference</a:t>
            </a:r>
            <a:r>
              <a:rPr lang="en-US" sz="1800" dirty="0"/>
              <a:t>("</a:t>
            </a:r>
            <a:r>
              <a:rPr lang="en-US" sz="1800" dirty="0" err="1"/>
              <a:t>myqueue</a:t>
            </a:r>
            <a:r>
              <a:rPr lang="en-US" sz="1800" dirty="0"/>
              <a:t>");</a:t>
            </a:r>
          </a:p>
          <a:p>
            <a:endParaRPr lang="en-US" sz="1800" dirty="0"/>
          </a:p>
          <a:p>
            <a:r>
              <a:rPr lang="en-US" sz="1800" dirty="0"/>
              <a:t>// Create the queue if it doesn't already exist</a:t>
            </a:r>
          </a:p>
          <a:p>
            <a:r>
              <a:rPr lang="en-US" sz="1800" dirty="0" err="1"/>
              <a:t>queue.CreateIfNotExists</a:t>
            </a:r>
            <a:r>
              <a:rPr lang="en-US" sz="1800" dirty="0"/>
              <a:t>();</a:t>
            </a:r>
          </a:p>
        </p:txBody>
      </p:sp>
    </p:spTree>
    <p:extLst>
      <p:ext uri="{BB962C8B-B14F-4D97-AF65-F5344CB8AC3E}">
        <p14:creationId xmlns:p14="http://schemas.microsoft.com/office/powerpoint/2010/main" val="434246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933384"/>
          </a:xfrm>
        </p:spPr>
        <p:txBody>
          <a:bodyPr/>
          <a:lstStyle/>
          <a:p>
            <a:r>
              <a:rPr lang="en-US" sz="1800" dirty="0"/>
              <a:t>// Create a message and add it to the queue.</a:t>
            </a:r>
          </a:p>
          <a:p>
            <a:r>
              <a:rPr lang="en-US" sz="1800" dirty="0" err="1"/>
              <a:t>CloudQueueMessage</a:t>
            </a:r>
            <a:r>
              <a:rPr lang="en-US" sz="1800" dirty="0"/>
              <a:t> message = new </a:t>
            </a:r>
            <a:r>
              <a:rPr lang="en-US" sz="1800" dirty="0" err="1"/>
              <a:t>CloudQueueMessage</a:t>
            </a:r>
            <a:r>
              <a:rPr lang="en-US" sz="1800" dirty="0"/>
              <a:t>("Hello, World");</a:t>
            </a:r>
          </a:p>
          <a:p>
            <a:r>
              <a:rPr lang="en-US" sz="1800" dirty="0" err="1"/>
              <a:t>queue.AddMessage</a:t>
            </a:r>
            <a:r>
              <a:rPr lang="en-US" sz="1800" dirty="0"/>
              <a:t>(message);</a:t>
            </a:r>
          </a:p>
          <a:p>
            <a:endParaRPr lang="en-US" sz="1800" dirty="0"/>
          </a:p>
          <a:p>
            <a:r>
              <a:rPr lang="en-US" sz="1800" dirty="0"/>
              <a:t>// Peek at the next message</a:t>
            </a:r>
          </a:p>
          <a:p>
            <a:r>
              <a:rPr lang="en-US" sz="1800" dirty="0" err="1"/>
              <a:t>CloudQueueMessage</a:t>
            </a:r>
            <a:r>
              <a:rPr lang="en-US" sz="1800" dirty="0"/>
              <a:t> </a:t>
            </a:r>
            <a:r>
              <a:rPr lang="en-US" sz="1800" dirty="0" err="1"/>
              <a:t>peekedMessage</a:t>
            </a:r>
            <a:r>
              <a:rPr lang="en-US" sz="1800" dirty="0"/>
              <a:t> = </a:t>
            </a:r>
            <a:r>
              <a:rPr lang="en-US" sz="1800" dirty="0" err="1"/>
              <a:t>queue.PeekMessage</a:t>
            </a:r>
            <a:r>
              <a:rPr lang="en-US" sz="1800" dirty="0"/>
              <a:t>();</a:t>
            </a:r>
          </a:p>
          <a:p>
            <a:endParaRPr lang="en-US" sz="1800" dirty="0"/>
          </a:p>
          <a:p>
            <a:r>
              <a:rPr lang="en-US" sz="1800" dirty="0"/>
              <a:t>// Fetch the queue attributes.</a:t>
            </a:r>
          </a:p>
          <a:p>
            <a:r>
              <a:rPr lang="en-US" sz="1800" dirty="0" err="1"/>
              <a:t>queue.FetchAttributes</a:t>
            </a:r>
            <a:r>
              <a:rPr lang="en-US" sz="1800" dirty="0"/>
              <a:t>();</a:t>
            </a:r>
          </a:p>
          <a:p>
            <a:endParaRPr lang="en-US" sz="1800" dirty="0"/>
          </a:p>
          <a:p>
            <a:r>
              <a:rPr lang="en-US" sz="1800" dirty="0"/>
              <a:t>// Retrieve the cached approximate message count.</a:t>
            </a:r>
          </a:p>
          <a:p>
            <a:r>
              <a:rPr lang="en-US" sz="1800" dirty="0"/>
              <a:t>int? </a:t>
            </a:r>
            <a:r>
              <a:rPr lang="en-US" sz="1800" dirty="0" err="1"/>
              <a:t>cachedMessageCount</a:t>
            </a:r>
            <a:r>
              <a:rPr lang="en-US" sz="1800" dirty="0"/>
              <a:t> = </a:t>
            </a:r>
            <a:r>
              <a:rPr lang="en-US" sz="1800" dirty="0" err="1"/>
              <a:t>queue.ApproximateMessageCount</a:t>
            </a:r>
            <a:r>
              <a:rPr lang="en-US" sz="1800" dirty="0"/>
              <a:t>;</a:t>
            </a: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933384"/>
          </a:xfrm>
        </p:spPr>
        <p:txBody>
          <a:bodyPr/>
          <a:lstStyle/>
          <a:p>
            <a:r>
              <a:rPr lang="en-US" sz="1800" dirty="0"/>
              <a:t>// Get the next message</a:t>
            </a:r>
          </a:p>
          <a:p>
            <a:r>
              <a:rPr lang="en-US" sz="1800" dirty="0" err="1"/>
              <a:t>CloudQueueMessage</a:t>
            </a:r>
            <a:r>
              <a:rPr lang="en-US" sz="1800" dirty="0"/>
              <a:t> </a:t>
            </a:r>
            <a:r>
              <a:rPr lang="en-US" sz="1800" dirty="0" err="1"/>
              <a:t>retrievedMessage</a:t>
            </a:r>
            <a:r>
              <a:rPr lang="en-US" sz="1800" dirty="0"/>
              <a:t> = </a:t>
            </a:r>
            <a:r>
              <a:rPr lang="en-US" sz="1800" dirty="0" err="1"/>
              <a:t>queue.GetMessage</a:t>
            </a:r>
            <a:r>
              <a:rPr lang="en-US" sz="1800" dirty="0"/>
              <a:t>();</a:t>
            </a:r>
          </a:p>
          <a:p>
            <a:endParaRPr lang="en-US" sz="1800" dirty="0"/>
          </a:p>
          <a:p>
            <a:r>
              <a:rPr lang="en-US" sz="1800" dirty="0"/>
              <a:t>//Process the message in less than 30 seconds, and then delete the message</a:t>
            </a:r>
          </a:p>
          <a:p>
            <a:r>
              <a:rPr lang="en-US" sz="1800" dirty="0" err="1"/>
              <a:t>queue.DeleteMessage</a:t>
            </a:r>
            <a:r>
              <a:rPr lang="en-US" sz="1800" dirty="0"/>
              <a:t>(</a:t>
            </a:r>
            <a:r>
              <a:rPr lang="en-US" sz="1800" dirty="0" err="1"/>
              <a:t>retrievedMessage</a:t>
            </a:r>
            <a:r>
              <a:rPr lang="en-US" sz="1800" dirty="0"/>
              <a:t>);</a:t>
            </a:r>
          </a:p>
          <a:p>
            <a:endParaRPr lang="en-US" sz="1800" dirty="0"/>
          </a:p>
          <a:p>
            <a:r>
              <a:rPr lang="en-US" sz="1800" dirty="0"/>
              <a:t>// Get the message from the queue and update the message contents.</a:t>
            </a:r>
          </a:p>
          <a:p>
            <a:r>
              <a:rPr lang="en-US" sz="1800" dirty="0" err="1"/>
              <a:t>CloudQueueMessage</a:t>
            </a:r>
            <a:r>
              <a:rPr lang="en-US" sz="1800" dirty="0"/>
              <a:t> message = </a:t>
            </a:r>
            <a:r>
              <a:rPr lang="en-US" sz="1800" dirty="0" err="1"/>
              <a:t>queue.GetMessage</a:t>
            </a:r>
            <a:r>
              <a:rPr lang="en-US" sz="1800" dirty="0"/>
              <a:t>();</a:t>
            </a:r>
          </a:p>
          <a:p>
            <a:r>
              <a:rPr lang="en-US" sz="1800" dirty="0" err="1"/>
              <a:t>message.SetMessageContent</a:t>
            </a:r>
            <a:r>
              <a:rPr lang="en-US" sz="1800" dirty="0"/>
              <a:t>("Updated contents.");</a:t>
            </a:r>
          </a:p>
          <a:p>
            <a:r>
              <a:rPr lang="en-US" sz="1800" dirty="0" err="1"/>
              <a:t>queue.UpdateMessage</a:t>
            </a:r>
            <a:r>
              <a:rPr lang="en-US" sz="1800" dirty="0"/>
              <a:t>(message,</a:t>
            </a:r>
          </a:p>
          <a:p>
            <a:r>
              <a:rPr lang="en-US" sz="1800" dirty="0"/>
              <a:t>    </a:t>
            </a:r>
            <a:r>
              <a:rPr lang="en-US" sz="1800" dirty="0" err="1"/>
              <a:t>TimeSpan.FromSeconds</a:t>
            </a:r>
            <a:r>
              <a:rPr lang="en-US" sz="1800" dirty="0"/>
              <a:t>(60.0),  // Make it invisible for another 60 seconds.</a:t>
            </a:r>
          </a:p>
          <a:p>
            <a:r>
              <a:rPr lang="en-US" sz="1800" dirty="0"/>
              <a:t>    </a:t>
            </a:r>
            <a:r>
              <a:rPr lang="en-US" sz="1800" dirty="0" err="1"/>
              <a:t>MessageUpdateFields.Content</a:t>
            </a:r>
            <a:r>
              <a:rPr lang="en-US" sz="1800" dirty="0"/>
              <a:t> | </a:t>
            </a:r>
            <a:r>
              <a:rPr lang="en-US" sz="1800" dirty="0" err="1"/>
              <a:t>MessageUpdateFields.Visibility</a:t>
            </a:r>
            <a:r>
              <a:rPr lang="en-US" sz="1800" dirty="0"/>
              <a:t>);</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A1DC-DF1C-4CFC-8B20-B82C677F18F1}"/>
              </a:ext>
            </a:extLst>
          </p:cNvPr>
          <p:cNvSpPr>
            <a:spLocks noGrp="1"/>
          </p:cNvSpPr>
          <p:nvPr>
            <p:ph type="title"/>
          </p:nvPr>
        </p:nvSpPr>
        <p:spPr/>
        <p:txBody>
          <a:bodyPr/>
          <a:lstStyle/>
          <a:p>
            <a:r>
              <a:rPr lang="en-US" dirty="0"/>
              <a:t>Lesson 03: Microsoft Graph</a:t>
            </a:r>
          </a:p>
        </p:txBody>
      </p:sp>
    </p:spTree>
    <p:extLst>
      <p:ext uri="{BB962C8B-B14F-4D97-AF65-F5344CB8AC3E}">
        <p14:creationId xmlns:p14="http://schemas.microsoft.com/office/powerpoint/2010/main" val="283724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B17D-EC21-4705-9304-66D7EB2608E4}"/>
              </a:ext>
            </a:extLst>
          </p:cNvPr>
          <p:cNvSpPr>
            <a:spLocks noGrp="1"/>
          </p:cNvSpPr>
          <p:nvPr>
            <p:ph type="title"/>
          </p:nvPr>
        </p:nvSpPr>
        <p:spPr/>
        <p:txBody>
          <a:bodyPr/>
          <a:lstStyle/>
          <a:p>
            <a:r>
              <a:rPr lang="en-US" dirty="0"/>
              <a:t>Microsoft Graph</a:t>
            </a:r>
          </a:p>
        </p:txBody>
      </p:sp>
      <p:sp>
        <p:nvSpPr>
          <p:cNvPr id="3" name="Text Placeholder 2" descr="Enterprise Mobility + Security (Microsoft Cloud Style Guide)&#10;Enterprise Mobility + Security provides comprehensive solutions, intuitive management, and identity-driven security that helps users stay productive and secure on any device.&#10;&#10;">
            <a:extLst>
              <a:ext uri="{FF2B5EF4-FFF2-40B4-BE49-F238E27FC236}">
                <a16:creationId xmlns:a16="http://schemas.microsoft.com/office/drawing/2014/main" id="{3A2B4FA4-8AF9-45D0-A321-EB3AC5D90759}"/>
              </a:ext>
            </a:extLst>
          </p:cNvPr>
          <p:cNvSpPr>
            <a:spLocks noGrp="1"/>
          </p:cNvSpPr>
          <p:nvPr>
            <p:ph type="body" sz="quarter" idx="10"/>
          </p:nvPr>
        </p:nvSpPr>
        <p:spPr>
          <a:xfrm>
            <a:off x="594474" y="1445771"/>
            <a:ext cx="11018520" cy="2942344"/>
          </a:xfrm>
        </p:spPr>
        <p:txBody>
          <a:bodyPr/>
          <a:lstStyle/>
          <a:p>
            <a:r>
              <a:rPr lang="en-US" dirty="0">
                <a:latin typeface="+mn-lt"/>
              </a:rPr>
              <a:t>The gateway to data and intelligence in Microsoft 365</a:t>
            </a:r>
          </a:p>
          <a:p>
            <a:r>
              <a:rPr lang="en-US" dirty="0">
                <a:latin typeface="+mn-lt"/>
              </a:rPr>
              <a:t>Microsoft Graph exposes APIs for:</a:t>
            </a:r>
          </a:p>
          <a:p>
            <a:pPr lvl="1"/>
            <a:r>
              <a:rPr lang="en-US" dirty="0"/>
              <a:t>Azure Active Directory</a:t>
            </a:r>
          </a:p>
          <a:p>
            <a:pPr lvl="1"/>
            <a:r>
              <a:rPr lang="en-US" dirty="0"/>
              <a:t>Office 365 services</a:t>
            </a:r>
          </a:p>
          <a:p>
            <a:pPr lvl="1"/>
            <a:r>
              <a:rPr lang="en-US" dirty="0"/>
              <a:t>Enterprise Mobility + Security services</a:t>
            </a:r>
          </a:p>
          <a:p>
            <a:pPr lvl="1"/>
            <a:r>
              <a:rPr lang="en-US" dirty="0"/>
              <a:t>Windows 10 services</a:t>
            </a:r>
          </a:p>
          <a:p>
            <a:r>
              <a:rPr lang="en-US" dirty="0">
                <a:latin typeface="+mn-lt"/>
              </a:rPr>
              <a:t>Connects all the resources across these services using relationships</a:t>
            </a:r>
          </a:p>
        </p:txBody>
      </p:sp>
    </p:spTree>
    <p:extLst>
      <p:ext uri="{BB962C8B-B14F-4D97-AF65-F5344CB8AC3E}">
        <p14:creationId xmlns:p14="http://schemas.microsoft.com/office/powerpoint/2010/main" val="26822774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4F07134-B509-4CC4-8C69-C0167B18753B}"/>
              </a:ext>
            </a:extLst>
          </p:cNvPr>
          <p:cNvSpPr>
            <a:spLocks noGrp="1"/>
          </p:cNvSpPr>
          <p:nvPr>
            <p:ph type="title"/>
          </p:nvPr>
        </p:nvSpPr>
        <p:spPr/>
        <p:txBody>
          <a:bodyPr/>
          <a:lstStyle/>
          <a:p>
            <a:r>
              <a:rPr lang="en-US" dirty="0"/>
              <a:t>Microsoft Graph example</a:t>
            </a:r>
          </a:p>
        </p:txBody>
      </p:sp>
      <p:grpSp>
        <p:nvGrpSpPr>
          <p:cNvPr id="36" name="Group 35" descr="Example graph of the relationship between different entities that would typically exist in a single organization. Entities include: tasks, groups, files, teams, chats, devices, and teams,  among others.">
            <a:extLst>
              <a:ext uri="{FF2B5EF4-FFF2-40B4-BE49-F238E27FC236}">
                <a16:creationId xmlns:a16="http://schemas.microsoft.com/office/drawing/2014/main" id="{FF852D73-CAEB-410F-9C0D-ED843B0DAC82}"/>
              </a:ext>
            </a:extLst>
          </p:cNvPr>
          <p:cNvGrpSpPr>
            <a:grpSpLocks noChangeAspect="1"/>
          </p:cNvGrpSpPr>
          <p:nvPr/>
        </p:nvGrpSpPr>
        <p:grpSpPr>
          <a:xfrm>
            <a:off x="1340822" y="1783633"/>
            <a:ext cx="9510356" cy="4400838"/>
            <a:chOff x="3339148" y="2215897"/>
            <a:chExt cx="8198584" cy="3793826"/>
          </a:xfrm>
        </p:grpSpPr>
        <p:sp>
          <p:nvSpPr>
            <p:cNvPr id="38" name="Oval 37">
              <a:extLst>
                <a:ext uri="{FF2B5EF4-FFF2-40B4-BE49-F238E27FC236}">
                  <a16:creationId xmlns:a16="http://schemas.microsoft.com/office/drawing/2014/main" id="{651941D5-76C4-49C3-939E-865014E3C08A}"/>
                </a:ext>
              </a:extLst>
            </p:cNvPr>
            <p:cNvSpPr/>
            <p:nvPr/>
          </p:nvSpPr>
          <p:spPr>
            <a:xfrm>
              <a:off x="9413912" y="2492547"/>
              <a:ext cx="972000" cy="972000"/>
            </a:xfrm>
            <a:prstGeom prst="ellipse">
              <a:avLst/>
            </a:prstGeom>
            <a:solidFill>
              <a:srgbClr val="107C10"/>
            </a:solidFill>
            <a:ln>
              <a:noFill/>
            </a:ln>
          </p:spPr>
          <p:style>
            <a:lnRef idx="2">
              <a:schemeClr val="dk1">
                <a:shade val="50000"/>
              </a:schemeClr>
            </a:lnRef>
            <a:fillRef idx="1">
              <a:schemeClr val="dk1"/>
            </a:fillRef>
            <a:effectRef idx="0">
              <a:schemeClr val="dk1"/>
            </a:effectRef>
            <a:fontRef idx="minor">
              <a:schemeClr val="lt1"/>
            </a:fontRef>
          </p:style>
          <p:txBody>
            <a:bodyPr lIns="45720" rIns="45720" rtlCol="0" anchor="ctr"/>
            <a:lstStyle/>
            <a:p>
              <a:pPr algn="ctr"/>
              <a:r>
                <a:rPr lang="en-US" sz="1400" b="1" dirty="0"/>
                <a:t>Teams</a:t>
              </a:r>
            </a:p>
          </p:txBody>
        </p:sp>
        <p:sp>
          <p:nvSpPr>
            <p:cNvPr id="39" name="Oval 38">
              <a:extLst>
                <a:ext uri="{FF2B5EF4-FFF2-40B4-BE49-F238E27FC236}">
                  <a16:creationId xmlns:a16="http://schemas.microsoft.com/office/drawing/2014/main" id="{7E8F5640-437A-4922-B41A-8896910EDC63}"/>
                </a:ext>
              </a:extLst>
            </p:cNvPr>
            <p:cNvSpPr/>
            <p:nvPr/>
          </p:nvSpPr>
          <p:spPr>
            <a:xfrm>
              <a:off x="4413471" y="3156506"/>
              <a:ext cx="972000" cy="972000"/>
            </a:xfrm>
            <a:prstGeom prst="ellipse">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lstStyle/>
            <a:p>
              <a:pPr algn="ctr"/>
              <a:r>
                <a:rPr lang="en-US" sz="1400" b="1" dirty="0"/>
                <a:t>Devices</a:t>
              </a:r>
            </a:p>
          </p:txBody>
        </p:sp>
        <p:sp>
          <p:nvSpPr>
            <p:cNvPr id="41" name="Oval 40">
              <a:extLst>
                <a:ext uri="{FF2B5EF4-FFF2-40B4-BE49-F238E27FC236}">
                  <a16:creationId xmlns:a16="http://schemas.microsoft.com/office/drawing/2014/main" id="{F4C0FA72-1B08-4F6E-AE9A-AC8A6F8F9A12}"/>
                </a:ext>
              </a:extLst>
            </p:cNvPr>
            <p:cNvSpPr/>
            <p:nvPr/>
          </p:nvSpPr>
          <p:spPr>
            <a:xfrm>
              <a:off x="3339148" y="2215897"/>
              <a:ext cx="972000" cy="972000"/>
            </a:xfrm>
            <a:prstGeom prst="ellipse">
              <a:avLst/>
            </a:prstGeom>
            <a:solidFill>
              <a:srgbClr val="BAD80A"/>
            </a:solidFill>
            <a:ln>
              <a:noFill/>
            </a:ln>
          </p:spPr>
          <p:style>
            <a:lnRef idx="2">
              <a:schemeClr val="dk1">
                <a:shade val="50000"/>
              </a:schemeClr>
            </a:lnRef>
            <a:fillRef idx="1">
              <a:schemeClr val="dk1"/>
            </a:fillRef>
            <a:effectRef idx="0">
              <a:schemeClr val="dk1"/>
            </a:effectRef>
            <a:fontRef idx="minor">
              <a:schemeClr val="lt1"/>
            </a:fontRef>
          </p:style>
          <p:txBody>
            <a:bodyPr lIns="45720" rIns="45720" rtlCol="0" anchor="ctr"/>
            <a:lstStyle/>
            <a:p>
              <a:pPr algn="ctr"/>
              <a:r>
                <a:rPr lang="en-US" sz="1400" b="1" dirty="0">
                  <a:solidFill>
                    <a:schemeClr val="tx1"/>
                  </a:solidFill>
                </a:rPr>
                <a:t>Tasks</a:t>
              </a:r>
            </a:p>
          </p:txBody>
        </p:sp>
        <p:sp>
          <p:nvSpPr>
            <p:cNvPr id="43" name="Oval 42">
              <a:extLst>
                <a:ext uri="{FF2B5EF4-FFF2-40B4-BE49-F238E27FC236}">
                  <a16:creationId xmlns:a16="http://schemas.microsoft.com/office/drawing/2014/main" id="{114E05F5-0A27-406F-8679-E2C82F203F74}"/>
                </a:ext>
              </a:extLst>
            </p:cNvPr>
            <p:cNvSpPr/>
            <p:nvPr/>
          </p:nvSpPr>
          <p:spPr>
            <a:xfrm>
              <a:off x="6080284" y="2363443"/>
              <a:ext cx="972000" cy="972000"/>
            </a:xfrm>
            <a:prstGeom prst="ellipse">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lIns="0" rIns="45720" rtlCol="0" anchor="ctr"/>
            <a:lstStyle/>
            <a:p>
              <a:pPr algn="ctr"/>
              <a:r>
                <a:rPr lang="en-US" sz="1400" b="1" dirty="0"/>
                <a:t>Groups</a:t>
              </a:r>
            </a:p>
          </p:txBody>
        </p:sp>
        <p:sp>
          <p:nvSpPr>
            <p:cNvPr id="44" name="Oval 43">
              <a:extLst>
                <a:ext uri="{FF2B5EF4-FFF2-40B4-BE49-F238E27FC236}">
                  <a16:creationId xmlns:a16="http://schemas.microsoft.com/office/drawing/2014/main" id="{C1137553-76CC-4C3A-88FF-C542B7CB0136}"/>
                </a:ext>
              </a:extLst>
            </p:cNvPr>
            <p:cNvSpPr/>
            <p:nvPr/>
          </p:nvSpPr>
          <p:spPr>
            <a:xfrm>
              <a:off x="8028359" y="2326557"/>
              <a:ext cx="972000" cy="972000"/>
            </a:xfrm>
            <a:prstGeom prst="ellipse">
              <a:avLst/>
            </a:prstGeom>
            <a:solidFill>
              <a:srgbClr val="FFB900"/>
            </a:solidFill>
            <a:ln>
              <a:noFill/>
            </a:ln>
          </p:spPr>
          <p:style>
            <a:lnRef idx="2">
              <a:schemeClr val="dk1">
                <a:shade val="50000"/>
              </a:schemeClr>
            </a:lnRef>
            <a:fillRef idx="1">
              <a:schemeClr val="dk1"/>
            </a:fillRef>
            <a:effectRef idx="0">
              <a:schemeClr val="dk1"/>
            </a:effectRef>
            <a:fontRef idx="minor">
              <a:schemeClr val="lt1"/>
            </a:fontRef>
          </p:style>
          <p:txBody>
            <a:bodyPr lIns="45720" rIns="45720" rtlCol="0" anchor="ctr"/>
            <a:lstStyle/>
            <a:p>
              <a:pPr algn="ctr"/>
              <a:r>
                <a:rPr lang="en-US" sz="1400" b="1" dirty="0">
                  <a:solidFill>
                    <a:schemeClr val="tx1"/>
                  </a:solidFill>
                </a:rPr>
                <a:t>Files</a:t>
              </a:r>
            </a:p>
          </p:txBody>
        </p:sp>
        <p:sp>
          <p:nvSpPr>
            <p:cNvPr id="46" name="Oval 45">
              <a:extLst>
                <a:ext uri="{FF2B5EF4-FFF2-40B4-BE49-F238E27FC236}">
                  <a16:creationId xmlns:a16="http://schemas.microsoft.com/office/drawing/2014/main" id="{1239B340-5AE9-43D0-8634-329106EFE2E0}"/>
                </a:ext>
              </a:extLst>
            </p:cNvPr>
            <p:cNvSpPr/>
            <p:nvPr/>
          </p:nvSpPr>
          <p:spPr>
            <a:xfrm>
              <a:off x="3567384" y="5037723"/>
              <a:ext cx="972000" cy="972000"/>
            </a:xfrm>
            <a:prstGeom prst="ellipse">
              <a:avLst/>
            </a:prstGeom>
            <a:solidFill>
              <a:srgbClr val="00B294"/>
            </a:solidFill>
            <a:ln>
              <a:noFill/>
            </a:ln>
          </p:spPr>
          <p:style>
            <a:lnRef idx="2">
              <a:schemeClr val="dk1">
                <a:shade val="50000"/>
              </a:schemeClr>
            </a:lnRef>
            <a:fillRef idx="1">
              <a:schemeClr val="dk1"/>
            </a:fillRef>
            <a:effectRef idx="0">
              <a:schemeClr val="dk1"/>
            </a:effectRef>
            <a:fontRef idx="minor">
              <a:schemeClr val="lt1"/>
            </a:fontRef>
          </p:style>
          <p:txBody>
            <a:bodyPr lIns="45720" rIns="45720" rtlCol="0" anchor="ctr"/>
            <a:lstStyle/>
            <a:p>
              <a:pPr algn="ctr"/>
              <a:r>
                <a:rPr lang="en-US" sz="1400" b="1" dirty="0">
                  <a:solidFill>
                    <a:schemeClr val="tx1"/>
                  </a:solidFill>
                </a:rPr>
                <a:t>User</a:t>
              </a:r>
            </a:p>
          </p:txBody>
        </p:sp>
        <p:sp>
          <p:nvSpPr>
            <p:cNvPr id="48" name="Oval 47">
              <a:extLst>
                <a:ext uri="{FF2B5EF4-FFF2-40B4-BE49-F238E27FC236}">
                  <a16:creationId xmlns:a16="http://schemas.microsoft.com/office/drawing/2014/main" id="{960B91C1-344D-41EB-BB70-5434B68820E7}"/>
                </a:ext>
              </a:extLst>
            </p:cNvPr>
            <p:cNvSpPr/>
            <p:nvPr/>
          </p:nvSpPr>
          <p:spPr>
            <a:xfrm>
              <a:off x="10529732" y="5000836"/>
              <a:ext cx="1008000" cy="1008000"/>
            </a:xfrm>
            <a:prstGeom prst="ellipse">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0" rIns="45720" rtlCol="0" anchor="ctr"/>
            <a:lstStyle/>
            <a:p>
              <a:pPr algn="ctr"/>
              <a:r>
                <a:rPr lang="en-US" sz="1400" b="1" dirty="0"/>
                <a:t>Meetings</a:t>
              </a:r>
            </a:p>
          </p:txBody>
        </p:sp>
        <p:sp>
          <p:nvSpPr>
            <p:cNvPr id="50" name="Oval 49">
              <a:extLst>
                <a:ext uri="{FF2B5EF4-FFF2-40B4-BE49-F238E27FC236}">
                  <a16:creationId xmlns:a16="http://schemas.microsoft.com/office/drawing/2014/main" id="{576DBBA4-A5CB-450C-8F47-DCC2D8F53EC5}"/>
                </a:ext>
              </a:extLst>
            </p:cNvPr>
            <p:cNvSpPr/>
            <p:nvPr/>
          </p:nvSpPr>
          <p:spPr>
            <a:xfrm>
              <a:off x="7016282" y="3571480"/>
              <a:ext cx="1008000" cy="1008000"/>
            </a:xfrm>
            <a:prstGeom prst="ellipse">
              <a:avLst/>
            </a:prstGeom>
            <a:solidFill>
              <a:srgbClr val="E3008C"/>
            </a:solidFill>
            <a:ln>
              <a:noFill/>
            </a:ln>
          </p:spPr>
          <p:style>
            <a:lnRef idx="2">
              <a:schemeClr val="dk1">
                <a:shade val="50000"/>
              </a:schemeClr>
            </a:lnRef>
            <a:fillRef idx="1">
              <a:schemeClr val="dk1"/>
            </a:fillRef>
            <a:effectRef idx="0">
              <a:schemeClr val="dk1"/>
            </a:effectRef>
            <a:fontRef idx="minor">
              <a:schemeClr val="lt1"/>
            </a:fontRef>
          </p:style>
          <p:txBody>
            <a:bodyPr lIns="0" rIns="0" bIns="0" rtlCol="0" anchor="ctr"/>
            <a:lstStyle/>
            <a:p>
              <a:pPr algn="ctr"/>
              <a:r>
                <a:rPr lang="en-US" sz="1400" b="1" dirty="0"/>
                <a:t>Calendars</a:t>
              </a:r>
            </a:p>
          </p:txBody>
        </p:sp>
        <p:sp>
          <p:nvSpPr>
            <p:cNvPr id="52" name="Oval 51">
              <a:extLst>
                <a:ext uri="{FF2B5EF4-FFF2-40B4-BE49-F238E27FC236}">
                  <a16:creationId xmlns:a16="http://schemas.microsoft.com/office/drawing/2014/main" id="{F6170E85-6D33-4683-8E15-7AB710556EA4}"/>
                </a:ext>
              </a:extLst>
            </p:cNvPr>
            <p:cNvSpPr/>
            <p:nvPr/>
          </p:nvSpPr>
          <p:spPr>
            <a:xfrm>
              <a:off x="9091154" y="4170887"/>
              <a:ext cx="972000" cy="972000"/>
            </a:xfrm>
            <a:prstGeom prst="ellipse">
              <a:avLst/>
            </a:prstGeom>
            <a:solidFill>
              <a:srgbClr val="D83B01"/>
            </a:solidFill>
            <a:ln>
              <a:noFill/>
            </a:ln>
          </p:spPr>
          <p:style>
            <a:lnRef idx="2">
              <a:schemeClr val="dk1">
                <a:shade val="50000"/>
              </a:schemeClr>
            </a:lnRef>
            <a:fillRef idx="1">
              <a:schemeClr val="dk1"/>
            </a:fillRef>
            <a:effectRef idx="0">
              <a:schemeClr val="dk1"/>
            </a:effectRef>
            <a:fontRef idx="minor">
              <a:schemeClr val="lt1"/>
            </a:fontRef>
          </p:style>
          <p:txBody>
            <a:bodyPr lIns="45720" rIns="45720" rtlCol="0" anchor="ctr"/>
            <a:lstStyle/>
            <a:p>
              <a:pPr algn="ctr"/>
              <a:r>
                <a:rPr lang="en-US" sz="1400" b="1" dirty="0"/>
                <a:t>Chats</a:t>
              </a:r>
            </a:p>
          </p:txBody>
        </p:sp>
        <p:sp>
          <p:nvSpPr>
            <p:cNvPr id="54" name="Oval 53">
              <a:extLst>
                <a:ext uri="{FF2B5EF4-FFF2-40B4-BE49-F238E27FC236}">
                  <a16:creationId xmlns:a16="http://schemas.microsoft.com/office/drawing/2014/main" id="{B94825CC-6976-4724-85DC-10B64978E2AC}"/>
                </a:ext>
              </a:extLst>
            </p:cNvPr>
            <p:cNvSpPr/>
            <p:nvPr/>
          </p:nvSpPr>
          <p:spPr>
            <a:xfrm>
              <a:off x="7606468" y="4816402"/>
              <a:ext cx="972000" cy="972000"/>
            </a:xfrm>
            <a:prstGeom prst="ellipse">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0" rIns="45720" rtlCol="0" anchor="ctr"/>
            <a:lstStyle/>
            <a:p>
              <a:pPr algn="ctr"/>
              <a:r>
                <a:rPr lang="en-US" sz="1400" b="1" dirty="0"/>
                <a:t>Insights</a:t>
              </a:r>
            </a:p>
          </p:txBody>
        </p:sp>
        <p:cxnSp>
          <p:nvCxnSpPr>
            <p:cNvPr id="56" name="Straight Connector 55">
              <a:extLst>
                <a:ext uri="{FF2B5EF4-FFF2-40B4-BE49-F238E27FC236}">
                  <a16:creationId xmlns:a16="http://schemas.microsoft.com/office/drawing/2014/main" id="{730D3D97-EF3C-4CDB-9703-E27ADDE94FFA}"/>
                </a:ext>
              </a:extLst>
            </p:cNvPr>
            <p:cNvCxnSpPr>
              <a:stCxn id="41" idx="5"/>
              <a:endCxn id="39" idx="1"/>
            </p:cNvCxnSpPr>
            <p:nvPr/>
          </p:nvCxnSpPr>
          <p:spPr>
            <a:xfrm>
              <a:off x="4168802" y="3045551"/>
              <a:ext cx="387015" cy="253301"/>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4FDCC190-5A9A-4F5B-A752-32EC8EF6F039}"/>
                </a:ext>
              </a:extLst>
            </p:cNvPr>
            <p:cNvCxnSpPr>
              <a:stCxn id="41" idx="4"/>
              <a:endCxn id="46" idx="0"/>
            </p:cNvCxnSpPr>
            <p:nvPr/>
          </p:nvCxnSpPr>
          <p:spPr>
            <a:xfrm>
              <a:off x="3825148" y="3187897"/>
              <a:ext cx="228236" cy="1849826"/>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33D16706-9AE7-4A3D-A916-4DCCC1F253BD}"/>
                </a:ext>
              </a:extLst>
            </p:cNvPr>
            <p:cNvCxnSpPr>
              <a:stCxn id="39" idx="7"/>
              <a:endCxn id="43" idx="2"/>
            </p:cNvCxnSpPr>
            <p:nvPr/>
          </p:nvCxnSpPr>
          <p:spPr>
            <a:xfrm flipV="1">
              <a:off x="5243125" y="2849443"/>
              <a:ext cx="837159" cy="449409"/>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D0287342-2B8A-4B33-B5AC-40B7095D0C7D}"/>
                </a:ext>
              </a:extLst>
            </p:cNvPr>
            <p:cNvCxnSpPr>
              <a:stCxn id="39" idx="4"/>
              <a:endCxn id="46" idx="7"/>
            </p:cNvCxnSpPr>
            <p:nvPr/>
          </p:nvCxnSpPr>
          <p:spPr>
            <a:xfrm flipH="1">
              <a:off x="4397038" y="4128506"/>
              <a:ext cx="502433" cy="1051563"/>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7CC0CA77-54D6-46FC-904C-58BA0BE028FF}"/>
                </a:ext>
              </a:extLst>
            </p:cNvPr>
            <p:cNvCxnSpPr>
              <a:stCxn id="39" idx="5"/>
              <a:endCxn id="76" idx="1"/>
            </p:cNvCxnSpPr>
            <p:nvPr/>
          </p:nvCxnSpPr>
          <p:spPr>
            <a:xfrm>
              <a:off x="5243125" y="3986160"/>
              <a:ext cx="256267" cy="1014748"/>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DF681D5C-9833-4A78-8873-43BB87E06860}"/>
                </a:ext>
              </a:extLst>
            </p:cNvPr>
            <p:cNvCxnSpPr>
              <a:cxnSpLocks/>
              <a:stCxn id="39" idx="6"/>
              <a:endCxn id="50" idx="2"/>
            </p:cNvCxnSpPr>
            <p:nvPr/>
          </p:nvCxnSpPr>
          <p:spPr>
            <a:xfrm>
              <a:off x="5385471" y="3642506"/>
              <a:ext cx="1630811" cy="432974"/>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BDCCA6D2-72ED-4980-B310-F4516DD1ACAB}"/>
                </a:ext>
              </a:extLst>
            </p:cNvPr>
            <p:cNvCxnSpPr>
              <a:cxnSpLocks/>
              <a:endCxn id="54" idx="2"/>
            </p:cNvCxnSpPr>
            <p:nvPr/>
          </p:nvCxnSpPr>
          <p:spPr>
            <a:xfrm>
              <a:off x="6200099" y="5284866"/>
              <a:ext cx="1406369" cy="17536"/>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CF6B904C-6C4E-418D-96EE-B75BFC317159}"/>
                </a:ext>
              </a:extLst>
            </p:cNvPr>
            <p:cNvCxnSpPr>
              <a:stCxn id="76" idx="7"/>
              <a:endCxn id="50" idx="3"/>
            </p:cNvCxnSpPr>
            <p:nvPr/>
          </p:nvCxnSpPr>
          <p:spPr>
            <a:xfrm flipV="1">
              <a:off x="6212156" y="4431862"/>
              <a:ext cx="951744" cy="569046"/>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ED1CDBB0-290B-44AB-944B-45609DDD04FD}"/>
                </a:ext>
              </a:extLst>
            </p:cNvPr>
            <p:cNvCxnSpPr>
              <a:stCxn id="43" idx="5"/>
              <a:endCxn id="50" idx="1"/>
            </p:cNvCxnSpPr>
            <p:nvPr/>
          </p:nvCxnSpPr>
          <p:spPr>
            <a:xfrm>
              <a:off x="6909938" y="3193097"/>
              <a:ext cx="253962" cy="526001"/>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8478197C-7172-465A-923D-958CDA1364A1}"/>
                </a:ext>
              </a:extLst>
            </p:cNvPr>
            <p:cNvCxnSpPr>
              <a:stCxn id="43" idx="6"/>
              <a:endCxn id="44" idx="2"/>
            </p:cNvCxnSpPr>
            <p:nvPr/>
          </p:nvCxnSpPr>
          <p:spPr>
            <a:xfrm flipV="1">
              <a:off x="7052284" y="2812557"/>
              <a:ext cx="976075" cy="36886"/>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A892DF63-36CB-4623-86BF-F2F6EB21B068}"/>
                </a:ext>
              </a:extLst>
            </p:cNvPr>
            <p:cNvCxnSpPr>
              <a:stCxn id="50" idx="7"/>
              <a:endCxn id="44" idx="3"/>
            </p:cNvCxnSpPr>
            <p:nvPr/>
          </p:nvCxnSpPr>
          <p:spPr>
            <a:xfrm flipV="1">
              <a:off x="7876664" y="3156211"/>
              <a:ext cx="294041" cy="562887"/>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979762AB-9D2B-4037-8E5D-E0B8EF51B15D}"/>
                </a:ext>
              </a:extLst>
            </p:cNvPr>
            <p:cNvCxnSpPr>
              <a:stCxn id="50" idx="5"/>
              <a:endCxn id="54" idx="0"/>
            </p:cNvCxnSpPr>
            <p:nvPr/>
          </p:nvCxnSpPr>
          <p:spPr>
            <a:xfrm>
              <a:off x="7876664" y="4431862"/>
              <a:ext cx="215804" cy="384540"/>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A8574224-3BC3-465D-AFD9-8E6605C31095}"/>
                </a:ext>
              </a:extLst>
            </p:cNvPr>
            <p:cNvCxnSpPr>
              <a:stCxn id="46" idx="6"/>
              <a:endCxn id="76" idx="2"/>
            </p:cNvCxnSpPr>
            <p:nvPr/>
          </p:nvCxnSpPr>
          <p:spPr>
            <a:xfrm flipV="1">
              <a:off x="4539384" y="5357290"/>
              <a:ext cx="812390" cy="166433"/>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A2BC5755-4F42-4A5A-B039-B71660CE6C63}"/>
                </a:ext>
              </a:extLst>
            </p:cNvPr>
            <p:cNvCxnSpPr>
              <a:cxnSpLocks/>
              <a:stCxn id="41" idx="7"/>
              <a:endCxn id="43" idx="1"/>
            </p:cNvCxnSpPr>
            <p:nvPr/>
          </p:nvCxnSpPr>
          <p:spPr>
            <a:xfrm>
              <a:off x="4168802" y="2358243"/>
              <a:ext cx="2053828" cy="147546"/>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6820F58D-FA7A-4922-B94F-D43044CE7B35}"/>
                </a:ext>
              </a:extLst>
            </p:cNvPr>
            <p:cNvCxnSpPr>
              <a:stCxn id="44" idx="6"/>
              <a:endCxn id="38" idx="2"/>
            </p:cNvCxnSpPr>
            <p:nvPr/>
          </p:nvCxnSpPr>
          <p:spPr>
            <a:xfrm>
              <a:off x="9000359" y="2812557"/>
              <a:ext cx="413553" cy="165990"/>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31342AEF-6E7C-4FD2-93B4-BD694FEC78C1}"/>
                </a:ext>
              </a:extLst>
            </p:cNvPr>
            <p:cNvCxnSpPr>
              <a:stCxn id="50" idx="6"/>
              <a:endCxn id="52" idx="2"/>
            </p:cNvCxnSpPr>
            <p:nvPr/>
          </p:nvCxnSpPr>
          <p:spPr>
            <a:xfrm>
              <a:off x="8024282" y="4075480"/>
              <a:ext cx="1066872" cy="581407"/>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980BC9A5-AD86-43A4-86BC-E9491653D0FC}"/>
                </a:ext>
              </a:extLst>
            </p:cNvPr>
            <p:cNvCxnSpPr>
              <a:stCxn id="52" idx="0"/>
              <a:endCxn id="38" idx="4"/>
            </p:cNvCxnSpPr>
            <p:nvPr/>
          </p:nvCxnSpPr>
          <p:spPr>
            <a:xfrm flipV="1">
              <a:off x="9577154" y="3464547"/>
              <a:ext cx="322758" cy="706340"/>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935DF68B-638A-40A4-A533-8CC017A94E1E}"/>
                </a:ext>
              </a:extLst>
            </p:cNvPr>
            <p:cNvCxnSpPr>
              <a:stCxn id="54" idx="6"/>
              <a:endCxn id="52" idx="3"/>
            </p:cNvCxnSpPr>
            <p:nvPr/>
          </p:nvCxnSpPr>
          <p:spPr>
            <a:xfrm flipV="1">
              <a:off x="8578468" y="5000541"/>
              <a:ext cx="655032" cy="301861"/>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0F141BB7-8FEE-4F15-B84F-05F336B33B99}"/>
                </a:ext>
              </a:extLst>
            </p:cNvPr>
            <p:cNvCxnSpPr>
              <a:stCxn id="52" idx="5"/>
              <a:endCxn id="48" idx="2"/>
            </p:cNvCxnSpPr>
            <p:nvPr/>
          </p:nvCxnSpPr>
          <p:spPr>
            <a:xfrm>
              <a:off x="9920808" y="5000541"/>
              <a:ext cx="608924" cy="504295"/>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E41F6F1E-2327-4724-8873-389A67EBC316}"/>
                </a:ext>
              </a:extLst>
            </p:cNvPr>
            <p:cNvCxnSpPr>
              <a:stCxn id="48" idx="0"/>
              <a:endCxn id="38" idx="5"/>
            </p:cNvCxnSpPr>
            <p:nvPr/>
          </p:nvCxnSpPr>
          <p:spPr>
            <a:xfrm flipH="1" flipV="1">
              <a:off x="10243566" y="3322201"/>
              <a:ext cx="790166" cy="1678635"/>
            </a:xfrm>
            <a:prstGeom prst="line">
              <a:avLst/>
            </a:prstGeom>
            <a:ln w="28575">
              <a:solidFill>
                <a:srgbClr val="D83B01"/>
              </a:solidFill>
            </a:ln>
          </p:spPr>
          <p:style>
            <a:lnRef idx="3">
              <a:schemeClr val="dk1"/>
            </a:lnRef>
            <a:fillRef idx="0">
              <a:schemeClr val="dk1"/>
            </a:fillRef>
            <a:effectRef idx="2">
              <a:schemeClr val="dk1"/>
            </a:effectRef>
            <a:fontRef idx="minor">
              <a:schemeClr val="tx1"/>
            </a:fontRef>
          </p:style>
        </p:cxnSp>
        <p:sp>
          <p:nvSpPr>
            <p:cNvPr id="76" name="Oval 75">
              <a:extLst>
                <a:ext uri="{FF2B5EF4-FFF2-40B4-BE49-F238E27FC236}">
                  <a16:creationId xmlns:a16="http://schemas.microsoft.com/office/drawing/2014/main" id="{50D5D2EF-B342-48F9-8AB5-F0E1EEAF43D3}"/>
                </a:ext>
              </a:extLst>
            </p:cNvPr>
            <p:cNvSpPr/>
            <p:nvPr/>
          </p:nvSpPr>
          <p:spPr>
            <a:xfrm>
              <a:off x="5351774" y="4853290"/>
              <a:ext cx="1008000" cy="1008000"/>
            </a:xfrm>
            <a:prstGeom prst="ellipse">
              <a:avLst/>
            </a:prstGeom>
            <a:solidFill>
              <a:srgbClr val="004B50"/>
            </a:solidFill>
            <a:ln>
              <a:noFill/>
            </a:ln>
          </p:spPr>
          <p:style>
            <a:lnRef idx="2">
              <a:schemeClr val="dk1">
                <a:shade val="50000"/>
              </a:schemeClr>
            </a:lnRef>
            <a:fillRef idx="1">
              <a:schemeClr val="dk1"/>
            </a:fillRef>
            <a:effectRef idx="0">
              <a:schemeClr val="dk1"/>
            </a:effectRef>
            <a:fontRef idx="minor">
              <a:schemeClr val="lt1"/>
            </a:fontRef>
          </p:style>
          <p:txBody>
            <a:bodyPr lIns="0" rIns="0" rtlCol="0" anchor="ctr"/>
            <a:lstStyle/>
            <a:p>
              <a:pPr algn="ctr"/>
              <a:r>
                <a:rPr lang="en-US" sz="1400" b="1" dirty="0"/>
                <a:t>Messages</a:t>
              </a:r>
            </a:p>
          </p:txBody>
        </p:sp>
      </p:grpSp>
    </p:spTree>
    <p:extLst>
      <p:ext uri="{BB962C8B-B14F-4D97-AF65-F5344CB8AC3E}">
        <p14:creationId xmlns:p14="http://schemas.microsoft.com/office/powerpoint/2010/main" val="6452737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Azure Relay</a:t>
            </a:r>
          </a:p>
          <a:p>
            <a:pPr marL="342900" indent="-342900">
              <a:buFont typeface="Arial" panose="020B0604020202020204" pitchFamily="34" charset="0"/>
              <a:buChar char="•"/>
            </a:pPr>
            <a:r>
              <a:rPr lang="en-US" dirty="0"/>
              <a:t>Lab: Creating a multi-tier solution by using services in Azure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llustration of example Microsoft Graph application that retrieves and updates profiles in various systems (such as Azure Active Directory and Microsoft Exchange).">
            <a:extLst>
              <a:ext uri="{FF2B5EF4-FFF2-40B4-BE49-F238E27FC236}">
                <a16:creationId xmlns:a16="http://schemas.microsoft.com/office/drawing/2014/main" id="{198ABDE2-9FD9-47E4-B534-4C0C29818350}"/>
              </a:ext>
            </a:extLst>
          </p:cNvPr>
          <p:cNvPicPr>
            <a:picLocks noChangeAspect="1"/>
          </p:cNvPicPr>
          <p:nvPr/>
        </p:nvPicPr>
        <p:blipFill rotWithShape="1">
          <a:blip r:embed="rId3"/>
          <a:srcRect t="12933" b="12729"/>
          <a:stretch/>
        </p:blipFill>
        <p:spPr>
          <a:xfrm>
            <a:off x="2286000" y="2952356"/>
            <a:ext cx="7620000" cy="3186327"/>
          </a:xfrm>
          <a:prstGeom prst="rect">
            <a:avLst/>
          </a:prstGeom>
        </p:spPr>
      </p:pic>
      <p:sp>
        <p:nvSpPr>
          <p:cNvPr id="2" name="Title 1">
            <a:extLst>
              <a:ext uri="{FF2B5EF4-FFF2-40B4-BE49-F238E27FC236}">
                <a16:creationId xmlns:a16="http://schemas.microsoft.com/office/drawing/2014/main" id="{48C4FA06-F861-4B24-93B0-1657498C069A}"/>
              </a:ext>
            </a:extLst>
          </p:cNvPr>
          <p:cNvSpPr>
            <a:spLocks noGrp="1"/>
          </p:cNvSpPr>
          <p:nvPr>
            <p:ph type="title"/>
          </p:nvPr>
        </p:nvSpPr>
        <p:spPr/>
        <p:txBody>
          <a:bodyPr/>
          <a:lstStyle/>
          <a:p>
            <a:r>
              <a:rPr lang="en-US" dirty="0"/>
              <a:t>Example Microsoft Graph scenario</a:t>
            </a:r>
          </a:p>
        </p:txBody>
      </p:sp>
      <p:sp>
        <p:nvSpPr>
          <p:cNvPr id="5" name="Text Placeholder 4">
            <a:extLst>
              <a:ext uri="{FF2B5EF4-FFF2-40B4-BE49-F238E27FC236}">
                <a16:creationId xmlns:a16="http://schemas.microsoft.com/office/drawing/2014/main" id="{6567BC3B-ABA6-4E02-90F4-3E659C8ED996}"/>
              </a:ext>
            </a:extLst>
          </p:cNvPr>
          <p:cNvSpPr>
            <a:spLocks noGrp="1"/>
          </p:cNvSpPr>
          <p:nvPr>
            <p:ph type="body" sz="quarter" idx="12"/>
          </p:nvPr>
        </p:nvSpPr>
        <p:spPr>
          <a:xfrm>
            <a:off x="588263" y="1449173"/>
            <a:ext cx="11018520" cy="861774"/>
          </a:xfrm>
        </p:spPr>
        <p:txBody>
          <a:bodyPr/>
          <a:lstStyle/>
          <a:p>
            <a:r>
              <a:rPr lang="en-US" dirty="0">
                <a:latin typeface="Segoe UI" panose="020B0502040204020203" pitchFamily="34" charset="0"/>
                <a:cs typeface="Segoe UI" panose="020B0502040204020203" pitchFamily="34" charset="0"/>
              </a:rPr>
              <a:t>Use Microsoft Graph to list and update profile information stored in various systems using a single endpoint</a:t>
            </a:r>
          </a:p>
        </p:txBody>
      </p:sp>
    </p:spTree>
    <p:extLst>
      <p:ext uri="{BB962C8B-B14F-4D97-AF65-F5344CB8AC3E}">
        <p14:creationId xmlns:p14="http://schemas.microsoft.com/office/powerpoint/2010/main" val="7334505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8431-ACE8-4282-A80B-C9F368C0E6F8}"/>
              </a:ext>
            </a:extLst>
          </p:cNvPr>
          <p:cNvSpPr>
            <a:spLocks noGrp="1"/>
          </p:cNvSpPr>
          <p:nvPr>
            <p:ph type="title"/>
          </p:nvPr>
        </p:nvSpPr>
        <p:spPr/>
        <p:txBody>
          <a:bodyPr/>
          <a:lstStyle/>
          <a:p>
            <a:r>
              <a:rPr lang="en-US" dirty="0"/>
              <a:t>Microsoft Graph queries</a:t>
            </a:r>
          </a:p>
        </p:txBody>
      </p:sp>
      <p:sp>
        <p:nvSpPr>
          <p:cNvPr id="3" name="Text Placeholder 2">
            <a:extLst>
              <a:ext uri="{FF2B5EF4-FFF2-40B4-BE49-F238E27FC236}">
                <a16:creationId xmlns:a16="http://schemas.microsoft.com/office/drawing/2014/main" id="{1BB344C1-8320-4334-A3EA-09F0F214B24E}"/>
              </a:ext>
            </a:extLst>
          </p:cNvPr>
          <p:cNvSpPr>
            <a:spLocks noGrp="1"/>
          </p:cNvSpPr>
          <p:nvPr>
            <p:ph type="body" sz="quarter" idx="10"/>
          </p:nvPr>
        </p:nvSpPr>
        <p:spPr>
          <a:xfrm>
            <a:off x="588263" y="1436688"/>
            <a:ext cx="11018520" cy="3434786"/>
          </a:xfrm>
        </p:spPr>
        <p:txBody>
          <a:bodyPr/>
          <a:lstStyle/>
          <a:p>
            <a:r>
              <a:rPr lang="en-US" sz="1800" dirty="0"/>
              <a:t>// get first ten users in system</a:t>
            </a:r>
          </a:p>
          <a:p>
            <a:r>
              <a:rPr lang="en-US" sz="1800" dirty="0"/>
              <a:t>GET https://graph.microsoft.com/v1.0/users?$top=5</a:t>
            </a:r>
          </a:p>
          <a:p>
            <a:endParaRPr lang="en-US" sz="1800" dirty="0"/>
          </a:p>
          <a:p>
            <a:r>
              <a:rPr lang="en-US" sz="1800" dirty="0"/>
              <a:t>// result set will return an </a:t>
            </a:r>
            <a:r>
              <a:rPr lang="en-US" sz="1800" b="1" dirty="0" err="1"/>
              <a:t>odata.nextLink</a:t>
            </a:r>
            <a:r>
              <a:rPr lang="en-US" sz="1800" b="1" dirty="0"/>
              <a:t> </a:t>
            </a:r>
            <a:r>
              <a:rPr lang="en-US" sz="1800" dirty="0"/>
              <a:t>property</a:t>
            </a:r>
          </a:p>
          <a:p>
            <a:r>
              <a:rPr lang="pl-PL" sz="1800" dirty="0"/>
              <a:t>"@odata.nextLink": "https://graph.microsoft.com/v1.0/users?$top=5&amp;$skiptoken=X%274453707 ... 6633B900000000000000000000%27"</a:t>
            </a:r>
            <a:endParaRPr lang="en-US" sz="1800" dirty="0"/>
          </a:p>
          <a:p>
            <a:endParaRPr lang="en-US" sz="1800" dirty="0"/>
          </a:p>
          <a:p>
            <a:r>
              <a:rPr lang="en-US" sz="1800" dirty="0"/>
              <a:t>// issue a new request to the URL in the property to get the next group of users</a:t>
            </a:r>
          </a:p>
          <a:p>
            <a:r>
              <a:rPr lang="en-US" sz="1800" dirty="0"/>
              <a:t>GET </a:t>
            </a:r>
            <a:r>
              <a:rPr lang="pl-PL" sz="1800" dirty="0"/>
              <a:t>https://graph.microsoft.com/v1.0/users?$top=5&amp;$skiptoken=X%274453707 ... 6633B900000000000000000000%27</a:t>
            </a:r>
            <a:endParaRPr lang="en-US" sz="1800" dirty="0"/>
          </a:p>
        </p:txBody>
      </p:sp>
    </p:spTree>
    <p:extLst>
      <p:ext uri="{BB962C8B-B14F-4D97-AF65-F5344CB8AC3E}">
        <p14:creationId xmlns:p14="http://schemas.microsoft.com/office/powerpoint/2010/main" val="38172698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A1DC-DF1C-4CFC-8B20-B82C677F18F1}"/>
              </a:ext>
            </a:extLst>
          </p:cNvPr>
          <p:cNvSpPr>
            <a:spLocks noGrp="1"/>
          </p:cNvSpPr>
          <p:nvPr>
            <p:ph type="title"/>
          </p:nvPr>
        </p:nvSpPr>
        <p:spPr/>
        <p:txBody>
          <a:bodyPr/>
          <a:lstStyle/>
          <a:p>
            <a:r>
              <a:rPr lang="en-US" dirty="0"/>
              <a:t>Lesson 04: Azure Relay</a:t>
            </a:r>
          </a:p>
        </p:txBody>
      </p:sp>
    </p:spTree>
    <p:extLst>
      <p:ext uri="{BB962C8B-B14F-4D97-AF65-F5344CB8AC3E}">
        <p14:creationId xmlns:p14="http://schemas.microsoft.com/office/powerpoint/2010/main" val="6800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65F0-82DF-4E19-9721-FFE5B1DF33D6}"/>
              </a:ext>
            </a:extLst>
          </p:cNvPr>
          <p:cNvSpPr>
            <a:spLocks noGrp="1"/>
          </p:cNvSpPr>
          <p:nvPr>
            <p:ph type="title"/>
          </p:nvPr>
        </p:nvSpPr>
        <p:spPr/>
        <p:txBody>
          <a:bodyPr/>
          <a:lstStyle/>
          <a:p>
            <a:r>
              <a:rPr lang="en-US" dirty="0"/>
              <a:t>Azure Relay</a:t>
            </a:r>
          </a:p>
        </p:txBody>
      </p:sp>
      <p:sp>
        <p:nvSpPr>
          <p:cNvPr id="3" name="Text Placeholder 2">
            <a:extLst>
              <a:ext uri="{FF2B5EF4-FFF2-40B4-BE49-F238E27FC236}">
                <a16:creationId xmlns:a16="http://schemas.microsoft.com/office/drawing/2014/main" id="{40CC8F31-ADF1-4B55-A4DC-3368F58D8D93}"/>
              </a:ext>
            </a:extLst>
          </p:cNvPr>
          <p:cNvSpPr>
            <a:spLocks noGrp="1"/>
          </p:cNvSpPr>
          <p:nvPr>
            <p:ph type="body" sz="quarter" idx="10"/>
          </p:nvPr>
        </p:nvSpPr>
        <p:spPr>
          <a:xfrm>
            <a:off x="584200" y="1435497"/>
            <a:ext cx="11018520" cy="2856167"/>
          </a:xfrm>
        </p:spPr>
        <p:txBody>
          <a:bodyPr/>
          <a:lstStyle/>
          <a:p>
            <a:r>
              <a:rPr lang="en-US" dirty="0">
                <a:latin typeface="+mn-lt"/>
              </a:rPr>
              <a:t>Securely exposes corporate network resources to the public cloud</a:t>
            </a:r>
          </a:p>
          <a:p>
            <a:pPr lvl="1"/>
            <a:r>
              <a:rPr lang="en-US" dirty="0"/>
              <a:t>Doesn’t require you to open a port on your firewall</a:t>
            </a:r>
          </a:p>
          <a:p>
            <a:r>
              <a:rPr lang="en-US" dirty="0">
                <a:latin typeface="+mn-lt"/>
              </a:rPr>
              <a:t>Supports multiple scenarios between cloud and on-premises applications:</a:t>
            </a:r>
          </a:p>
          <a:p>
            <a:pPr lvl="1"/>
            <a:r>
              <a:rPr lang="en-US" dirty="0"/>
              <a:t>Request/response and peer-to-peer communication over common protocols</a:t>
            </a:r>
          </a:p>
          <a:p>
            <a:pPr lvl="1"/>
            <a:r>
              <a:rPr lang="en-US" dirty="0"/>
              <a:t>Event distribution for pub-sub scenarios</a:t>
            </a:r>
          </a:p>
          <a:p>
            <a:pPr lvl="1"/>
            <a:r>
              <a:rPr lang="en-US" dirty="0"/>
              <a:t>Bidirectional and unbuffered socket communication</a:t>
            </a:r>
          </a:p>
        </p:txBody>
      </p:sp>
    </p:spTree>
    <p:extLst>
      <p:ext uri="{BB962C8B-B14F-4D97-AF65-F5344CB8AC3E}">
        <p14:creationId xmlns:p14="http://schemas.microsoft.com/office/powerpoint/2010/main" val="8876805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1F00-901C-4409-9FAC-BEF432F9187E}"/>
              </a:ext>
            </a:extLst>
          </p:cNvPr>
          <p:cNvSpPr>
            <a:spLocks noGrp="1"/>
          </p:cNvSpPr>
          <p:nvPr>
            <p:ph type="title"/>
          </p:nvPr>
        </p:nvSpPr>
        <p:spPr>
          <a:xfrm>
            <a:off x="588263" y="457200"/>
            <a:ext cx="11018520" cy="553998"/>
          </a:xfrm>
        </p:spPr>
        <p:txBody>
          <a:bodyPr/>
          <a:lstStyle/>
          <a:p>
            <a:r>
              <a:rPr lang="en-US" dirty="0"/>
              <a:t>Azure Relay service architecture</a:t>
            </a:r>
          </a:p>
        </p:txBody>
      </p:sp>
      <p:sp>
        <p:nvSpPr>
          <p:cNvPr id="3" name="Text Placeholder 2">
            <a:extLst>
              <a:ext uri="{FF2B5EF4-FFF2-40B4-BE49-F238E27FC236}">
                <a16:creationId xmlns:a16="http://schemas.microsoft.com/office/drawing/2014/main" id="{4DCF19E1-C184-46BD-A8E2-45A0540F2A2E}"/>
              </a:ext>
            </a:extLst>
          </p:cNvPr>
          <p:cNvSpPr>
            <a:spLocks noGrp="1"/>
          </p:cNvSpPr>
          <p:nvPr>
            <p:ph type="body" sz="quarter" idx="10"/>
          </p:nvPr>
        </p:nvSpPr>
        <p:spPr>
          <a:xfrm>
            <a:off x="594474" y="1445771"/>
            <a:ext cx="11018520" cy="3274743"/>
          </a:xfrm>
        </p:spPr>
        <p:txBody>
          <a:bodyPr/>
          <a:lstStyle/>
          <a:p>
            <a:r>
              <a:rPr lang="en-US" dirty="0">
                <a:latin typeface="Segoe UI" panose="020B0502040204020203" pitchFamily="34" charset="0"/>
                <a:cs typeface="Segoe UI" panose="020B0502040204020203" pitchFamily="34" charset="0"/>
              </a:rPr>
              <a:t>When requests are sent to the Azure Relay service, the Azure load balancer routes it to any of the gateway nodes</a:t>
            </a:r>
          </a:p>
          <a:p>
            <a:r>
              <a:rPr lang="en-US" dirty="0">
                <a:latin typeface="Segoe UI" panose="020B0502040204020203" pitchFamily="34" charset="0"/>
                <a:cs typeface="Segoe UI" panose="020B0502040204020203" pitchFamily="34" charset="0"/>
              </a:rPr>
              <a:t>New relay is made for listening requests</a:t>
            </a:r>
          </a:p>
          <a:p>
            <a:r>
              <a:rPr lang="en-US" dirty="0">
                <a:latin typeface="Segoe UI" panose="020B0502040204020203" pitchFamily="34" charset="0"/>
                <a:cs typeface="Segoe UI" panose="020B0502040204020203" pitchFamily="34" charset="0"/>
              </a:rPr>
              <a:t>The gateway node forwards the connection request to the gateway node that owns the relay for connection requests</a:t>
            </a:r>
          </a:p>
          <a:p>
            <a:r>
              <a:rPr lang="en-US" dirty="0">
                <a:latin typeface="Segoe UI" panose="020B0502040204020203" pitchFamily="34" charset="0"/>
                <a:cs typeface="Segoe UI" panose="020B0502040204020203" pitchFamily="34" charset="0"/>
              </a:rPr>
              <a:t>When the relay connection is established, the clients can exchange messages via the gateway node that is used for the rendezvous</a:t>
            </a:r>
          </a:p>
        </p:txBody>
      </p:sp>
    </p:spTree>
    <p:extLst>
      <p:ext uri="{BB962C8B-B14F-4D97-AF65-F5344CB8AC3E}">
        <p14:creationId xmlns:p14="http://schemas.microsoft.com/office/powerpoint/2010/main" val="8406116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C5376B-082E-41F9-8F18-42176E247776}"/>
              </a:ext>
            </a:extLst>
          </p:cNvPr>
          <p:cNvSpPr>
            <a:spLocks noGrp="1"/>
          </p:cNvSpPr>
          <p:nvPr>
            <p:ph type="title"/>
          </p:nvPr>
        </p:nvSpPr>
        <p:spPr/>
        <p:txBody>
          <a:bodyPr/>
          <a:lstStyle/>
          <a:p>
            <a:r>
              <a:rPr lang="en-US" dirty="0"/>
              <a:t>Azure Relay breakdown</a:t>
            </a:r>
          </a:p>
        </p:txBody>
      </p:sp>
      <p:grpSp>
        <p:nvGrpSpPr>
          <p:cNvPr id="35" name="Group 34" descr="Diagram of ways that clients can communicate with secure services by using an Azure Relay middleware component.">
            <a:extLst>
              <a:ext uri="{FF2B5EF4-FFF2-40B4-BE49-F238E27FC236}">
                <a16:creationId xmlns:a16="http://schemas.microsoft.com/office/drawing/2014/main" id="{06929A39-2AB4-434E-8F50-628066E910B6}"/>
              </a:ext>
            </a:extLst>
          </p:cNvPr>
          <p:cNvGrpSpPr/>
          <p:nvPr/>
        </p:nvGrpSpPr>
        <p:grpSpPr>
          <a:xfrm>
            <a:off x="2976258" y="1523292"/>
            <a:ext cx="8253218" cy="4224578"/>
            <a:chOff x="4136762" y="1481704"/>
            <a:chExt cx="8253218" cy="4224578"/>
          </a:xfrm>
        </p:grpSpPr>
        <p:sp>
          <p:nvSpPr>
            <p:cNvPr id="36" name="Rectangle 35">
              <a:extLst>
                <a:ext uri="{FF2B5EF4-FFF2-40B4-BE49-F238E27FC236}">
                  <a16:creationId xmlns:a16="http://schemas.microsoft.com/office/drawing/2014/main" id="{262A22E8-64F8-4425-864F-A9CFE46EE881}"/>
                </a:ext>
              </a:extLst>
            </p:cNvPr>
            <p:cNvSpPr/>
            <p:nvPr/>
          </p:nvSpPr>
          <p:spPr>
            <a:xfrm>
              <a:off x="6413459" y="1481704"/>
              <a:ext cx="5586333" cy="4224578"/>
            </a:xfrm>
            <a:prstGeom prst="rect">
              <a:avLst/>
            </a:prstGeom>
            <a:solidFill>
              <a:srgbClr val="E6E6E6"/>
            </a:solidFill>
            <a:ln w="19050">
              <a:solidFill>
                <a:srgbClr val="00188F"/>
              </a:solidFill>
              <a:prstDash val="lgDash"/>
            </a:ln>
          </p:spPr>
          <p:style>
            <a:lnRef idx="2">
              <a:schemeClr val="dk1"/>
            </a:lnRef>
            <a:fillRef idx="1">
              <a:schemeClr val="lt1"/>
            </a:fillRef>
            <a:effectRef idx="0">
              <a:schemeClr val="dk1"/>
            </a:effectRef>
            <a:fontRef idx="minor">
              <a:schemeClr val="dk1"/>
            </a:fontRef>
          </p:style>
          <p:txBody>
            <a:bodyPr rtlCol="0" anchor="t"/>
            <a:lstStyle/>
            <a:p>
              <a:pPr algn="r"/>
              <a:r>
                <a:rPr lang="en-US" sz="1600" dirty="0"/>
                <a:t>Scale unit</a:t>
              </a:r>
            </a:p>
          </p:txBody>
        </p:sp>
        <p:cxnSp>
          <p:nvCxnSpPr>
            <p:cNvPr id="37" name="Straight Arrow Connector 36">
              <a:extLst>
                <a:ext uri="{FF2B5EF4-FFF2-40B4-BE49-F238E27FC236}">
                  <a16:creationId xmlns:a16="http://schemas.microsoft.com/office/drawing/2014/main" id="{EE4122B4-F764-453A-B9EE-88411B77792D}"/>
                </a:ext>
              </a:extLst>
            </p:cNvPr>
            <p:cNvCxnSpPr/>
            <p:nvPr/>
          </p:nvCxnSpPr>
          <p:spPr>
            <a:xfrm>
              <a:off x="4883203" y="2390147"/>
              <a:ext cx="2451120"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269E8A1F-2C5F-4F5A-93A3-2BE6B221C9CD}"/>
                </a:ext>
              </a:extLst>
            </p:cNvPr>
            <p:cNvCxnSpPr>
              <a:cxnSpLocks/>
            </p:cNvCxnSpPr>
            <p:nvPr/>
          </p:nvCxnSpPr>
          <p:spPr>
            <a:xfrm flipH="1">
              <a:off x="4883203" y="2654446"/>
              <a:ext cx="2451120"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55E969-A7B7-4A5F-A42F-418B6BBBF4C6}"/>
                </a:ext>
              </a:extLst>
            </p:cNvPr>
            <p:cNvCxnSpPr/>
            <p:nvPr/>
          </p:nvCxnSpPr>
          <p:spPr>
            <a:xfrm>
              <a:off x="4894707" y="4927660"/>
              <a:ext cx="2451120"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9899416-2BA7-4518-8B70-BEA7E6BD2DE8}"/>
                </a:ext>
              </a:extLst>
            </p:cNvPr>
            <p:cNvCxnSpPr>
              <a:cxnSpLocks/>
            </p:cNvCxnSpPr>
            <p:nvPr/>
          </p:nvCxnSpPr>
          <p:spPr>
            <a:xfrm flipH="1">
              <a:off x="4894707" y="5147818"/>
              <a:ext cx="2451120"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9B493092-55B5-40FF-96A0-DAC628FD4EE8}"/>
                </a:ext>
              </a:extLst>
            </p:cNvPr>
            <p:cNvCxnSpPr>
              <a:cxnSpLocks/>
            </p:cNvCxnSpPr>
            <p:nvPr/>
          </p:nvCxnSpPr>
          <p:spPr>
            <a:xfrm>
              <a:off x="4726550" y="3553961"/>
              <a:ext cx="2745819" cy="111356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3DA9F8E-BF09-4078-926E-B9A6F6158FB8}"/>
                </a:ext>
              </a:extLst>
            </p:cNvPr>
            <p:cNvCxnSpPr>
              <a:cxnSpLocks/>
            </p:cNvCxnSpPr>
            <p:nvPr/>
          </p:nvCxnSpPr>
          <p:spPr>
            <a:xfrm flipH="1" flipV="1">
              <a:off x="4510088" y="3648075"/>
              <a:ext cx="2865332" cy="1169120"/>
            </a:xfrm>
            <a:prstGeom prst="straightConnector1">
              <a:avLst/>
            </a:prstGeom>
            <a:ln w="38100">
              <a:solidFill>
                <a:srgbClr val="D83B0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4C8F4629-8148-4D2F-AAD2-DA7E43C3B201}"/>
                </a:ext>
              </a:extLst>
            </p:cNvPr>
            <p:cNvCxnSpPr>
              <a:cxnSpLocks/>
            </p:cNvCxnSpPr>
            <p:nvPr/>
          </p:nvCxnSpPr>
          <p:spPr>
            <a:xfrm>
              <a:off x="4727150" y="2769871"/>
              <a:ext cx="0" cy="806974"/>
            </a:xfrm>
            <a:prstGeom prst="straightConnector1">
              <a:avLst/>
            </a:prstGeom>
            <a:ln w="38100">
              <a:solidFill>
                <a:srgbClr val="D83B0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12D306A-6D1F-4C12-AA25-E5E2E86ADE0B}"/>
                </a:ext>
              </a:extLst>
            </p:cNvPr>
            <p:cNvCxnSpPr>
              <a:cxnSpLocks/>
            </p:cNvCxnSpPr>
            <p:nvPr/>
          </p:nvCxnSpPr>
          <p:spPr>
            <a:xfrm flipV="1">
              <a:off x="4530334" y="2774479"/>
              <a:ext cx="0" cy="87696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6" name="Connector: Elbow 41">
              <a:extLst>
                <a:ext uri="{FF2B5EF4-FFF2-40B4-BE49-F238E27FC236}">
                  <a16:creationId xmlns:a16="http://schemas.microsoft.com/office/drawing/2014/main" id="{CAF4DCA3-D63E-4901-8246-F8C3F7991968}"/>
                </a:ext>
              </a:extLst>
            </p:cNvPr>
            <p:cNvCxnSpPr>
              <a:cxnSpLocks/>
            </p:cNvCxnSpPr>
            <p:nvPr/>
          </p:nvCxnSpPr>
          <p:spPr>
            <a:xfrm flipV="1">
              <a:off x="8092673" y="2904231"/>
              <a:ext cx="2165530" cy="2030689"/>
            </a:xfrm>
            <a:prstGeom prst="bentConnector3">
              <a:avLst>
                <a:gd name="adj1" fmla="val 100005"/>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C85CFD7F-EA69-4740-9DFA-3BE6CD21524B}"/>
                </a:ext>
              </a:extLst>
            </p:cNvPr>
            <p:cNvCxnSpPr>
              <a:cxnSpLocks/>
            </p:cNvCxnSpPr>
            <p:nvPr/>
          </p:nvCxnSpPr>
          <p:spPr>
            <a:xfrm flipV="1">
              <a:off x="7668584" y="2827642"/>
              <a:ext cx="0" cy="176470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7479B49-AEA1-42AD-93A1-84BF35C030E7}"/>
                </a:ext>
              </a:extLst>
            </p:cNvPr>
            <p:cNvCxnSpPr>
              <a:cxnSpLocks/>
            </p:cNvCxnSpPr>
            <p:nvPr/>
          </p:nvCxnSpPr>
          <p:spPr>
            <a:xfrm flipV="1">
              <a:off x="8008571" y="2495012"/>
              <a:ext cx="1825921" cy="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9" name="Oval 48">
              <a:extLst>
                <a:ext uri="{FF2B5EF4-FFF2-40B4-BE49-F238E27FC236}">
                  <a16:creationId xmlns:a16="http://schemas.microsoft.com/office/drawing/2014/main" id="{0989616D-033E-40F6-B35F-4A2911C109C4}"/>
                </a:ext>
              </a:extLst>
            </p:cNvPr>
            <p:cNvSpPr/>
            <p:nvPr/>
          </p:nvSpPr>
          <p:spPr>
            <a:xfrm>
              <a:off x="5347392" y="224614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50" name="Oval 49">
              <a:extLst>
                <a:ext uri="{FF2B5EF4-FFF2-40B4-BE49-F238E27FC236}">
                  <a16:creationId xmlns:a16="http://schemas.microsoft.com/office/drawing/2014/main" id="{27CA4531-AA26-46B1-B45B-E9514EC2826D}"/>
                </a:ext>
              </a:extLst>
            </p:cNvPr>
            <p:cNvSpPr/>
            <p:nvPr/>
          </p:nvSpPr>
          <p:spPr>
            <a:xfrm>
              <a:off x="8854634" y="2337871"/>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51" name="Oval 50">
              <a:extLst>
                <a:ext uri="{FF2B5EF4-FFF2-40B4-BE49-F238E27FC236}">
                  <a16:creationId xmlns:a16="http://schemas.microsoft.com/office/drawing/2014/main" id="{154CF4E4-B6A0-45CC-B9E6-C423A5CF8974}"/>
                </a:ext>
              </a:extLst>
            </p:cNvPr>
            <p:cNvSpPr/>
            <p:nvPr/>
          </p:nvSpPr>
          <p:spPr>
            <a:xfrm>
              <a:off x="5312222" y="4783660"/>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sp>
          <p:nvSpPr>
            <p:cNvPr id="52" name="Oval 51">
              <a:extLst>
                <a:ext uri="{FF2B5EF4-FFF2-40B4-BE49-F238E27FC236}">
                  <a16:creationId xmlns:a16="http://schemas.microsoft.com/office/drawing/2014/main" id="{47062E5F-6AB2-4164-B480-6C209AE3CEFF}"/>
                </a:ext>
              </a:extLst>
            </p:cNvPr>
            <p:cNvSpPr/>
            <p:nvPr/>
          </p:nvSpPr>
          <p:spPr>
            <a:xfrm>
              <a:off x="6048257" y="251044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6</a:t>
              </a:r>
            </a:p>
          </p:txBody>
        </p:sp>
        <p:sp>
          <p:nvSpPr>
            <p:cNvPr id="53" name="Oval 52">
              <a:extLst>
                <a:ext uri="{FF2B5EF4-FFF2-40B4-BE49-F238E27FC236}">
                  <a16:creationId xmlns:a16="http://schemas.microsoft.com/office/drawing/2014/main" id="{CA0CC9E5-7072-4FAD-B790-6668D84543E6}"/>
                </a:ext>
              </a:extLst>
            </p:cNvPr>
            <p:cNvSpPr/>
            <p:nvPr/>
          </p:nvSpPr>
          <p:spPr>
            <a:xfrm>
              <a:off x="6292926" y="5003818"/>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8</a:t>
              </a:r>
            </a:p>
          </p:txBody>
        </p:sp>
        <p:sp>
          <p:nvSpPr>
            <p:cNvPr id="54" name="Oval 53">
              <a:extLst>
                <a:ext uri="{FF2B5EF4-FFF2-40B4-BE49-F238E27FC236}">
                  <a16:creationId xmlns:a16="http://schemas.microsoft.com/office/drawing/2014/main" id="{6055605D-2B99-4A71-98C2-F01D4DA1D564}"/>
                </a:ext>
              </a:extLst>
            </p:cNvPr>
            <p:cNvSpPr/>
            <p:nvPr/>
          </p:nvSpPr>
          <p:spPr>
            <a:xfrm>
              <a:off x="7524584" y="3265961"/>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5</a:t>
              </a:r>
            </a:p>
          </p:txBody>
        </p:sp>
        <p:sp>
          <p:nvSpPr>
            <p:cNvPr id="57" name="Oval 56">
              <a:extLst>
                <a:ext uri="{FF2B5EF4-FFF2-40B4-BE49-F238E27FC236}">
                  <a16:creationId xmlns:a16="http://schemas.microsoft.com/office/drawing/2014/main" id="{82C844CC-6428-4567-A4EB-440B8DCC2D00}"/>
                </a:ext>
              </a:extLst>
            </p:cNvPr>
            <p:cNvSpPr/>
            <p:nvPr/>
          </p:nvSpPr>
          <p:spPr>
            <a:xfrm>
              <a:off x="10119312" y="4033272"/>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4</a:t>
              </a:r>
            </a:p>
          </p:txBody>
        </p:sp>
        <p:sp>
          <p:nvSpPr>
            <p:cNvPr id="58" name="Oval 57">
              <a:extLst>
                <a:ext uri="{FF2B5EF4-FFF2-40B4-BE49-F238E27FC236}">
                  <a16:creationId xmlns:a16="http://schemas.microsoft.com/office/drawing/2014/main" id="{A36C641E-564F-4A14-B57C-E1893A9A0C53}"/>
                </a:ext>
              </a:extLst>
            </p:cNvPr>
            <p:cNvSpPr/>
            <p:nvPr/>
          </p:nvSpPr>
          <p:spPr>
            <a:xfrm>
              <a:off x="5005759" y="3802093"/>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9</a:t>
              </a:r>
            </a:p>
          </p:txBody>
        </p:sp>
        <p:sp>
          <p:nvSpPr>
            <p:cNvPr id="68" name="Oval 67">
              <a:extLst>
                <a:ext uri="{FF2B5EF4-FFF2-40B4-BE49-F238E27FC236}">
                  <a16:creationId xmlns:a16="http://schemas.microsoft.com/office/drawing/2014/main" id="{06E4C0D5-B1CC-4B5C-80EB-40B3B8CE3492}"/>
                </a:ext>
              </a:extLst>
            </p:cNvPr>
            <p:cNvSpPr/>
            <p:nvPr/>
          </p:nvSpPr>
          <p:spPr>
            <a:xfrm>
              <a:off x="6664054" y="417348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7</a:t>
              </a:r>
            </a:p>
          </p:txBody>
        </p:sp>
        <p:sp>
          <p:nvSpPr>
            <p:cNvPr id="72" name="TextBox 71">
              <a:extLst>
                <a:ext uri="{FF2B5EF4-FFF2-40B4-BE49-F238E27FC236}">
                  <a16:creationId xmlns:a16="http://schemas.microsoft.com/office/drawing/2014/main" id="{FDC787F3-BF31-447C-B675-FCBB0B06A2BA}"/>
                </a:ext>
              </a:extLst>
            </p:cNvPr>
            <p:cNvSpPr txBox="1"/>
            <p:nvPr/>
          </p:nvSpPr>
          <p:spPr>
            <a:xfrm>
              <a:off x="4136762" y="5258276"/>
              <a:ext cx="1055396"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Clients</a:t>
              </a:r>
            </a:p>
          </p:txBody>
        </p:sp>
        <p:sp>
          <p:nvSpPr>
            <p:cNvPr id="73" name="TextBox 72">
              <a:extLst>
                <a:ext uri="{FF2B5EF4-FFF2-40B4-BE49-F238E27FC236}">
                  <a16:creationId xmlns:a16="http://schemas.microsoft.com/office/drawing/2014/main" id="{C23DDB40-AA8F-4A04-9718-E286D2912877}"/>
                </a:ext>
              </a:extLst>
            </p:cNvPr>
            <p:cNvSpPr txBox="1"/>
            <p:nvPr/>
          </p:nvSpPr>
          <p:spPr>
            <a:xfrm>
              <a:off x="7165808" y="5258276"/>
              <a:ext cx="1055396" cy="338554"/>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Gateways</a:t>
              </a:r>
            </a:p>
          </p:txBody>
        </p:sp>
        <p:sp>
          <p:nvSpPr>
            <p:cNvPr id="74" name="TextBox 73">
              <a:extLst>
                <a:ext uri="{FF2B5EF4-FFF2-40B4-BE49-F238E27FC236}">
                  <a16:creationId xmlns:a16="http://schemas.microsoft.com/office/drawing/2014/main" id="{3742E86A-555E-40F5-86E5-95B8D4BBADD4}"/>
                </a:ext>
              </a:extLst>
            </p:cNvPr>
            <p:cNvSpPr txBox="1"/>
            <p:nvPr/>
          </p:nvSpPr>
          <p:spPr>
            <a:xfrm>
              <a:off x="9931752" y="2241831"/>
              <a:ext cx="2458228"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Gateway</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store</a:t>
              </a:r>
            </a:p>
          </p:txBody>
        </p:sp>
        <p:pic>
          <p:nvPicPr>
            <p:cNvPr id="75" name="Picture 74">
              <a:extLst>
                <a:ext uri="{FF2B5EF4-FFF2-40B4-BE49-F238E27FC236}">
                  <a16:creationId xmlns:a16="http://schemas.microsoft.com/office/drawing/2014/main" id="{33826AAD-08AE-4A60-B8F4-9F16A0AB8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324" y="2189226"/>
              <a:ext cx="580645" cy="580645"/>
            </a:xfrm>
            <a:prstGeom prst="rect">
              <a:avLst/>
            </a:prstGeom>
          </p:spPr>
        </p:pic>
        <p:pic>
          <p:nvPicPr>
            <p:cNvPr id="76" name="Picture 75">
              <a:extLst>
                <a:ext uri="{FF2B5EF4-FFF2-40B4-BE49-F238E27FC236}">
                  <a16:creationId xmlns:a16="http://schemas.microsoft.com/office/drawing/2014/main" id="{EE76DC08-2C2D-4F04-B413-B538E7C08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472" y="4634989"/>
              <a:ext cx="580645" cy="580645"/>
            </a:xfrm>
            <a:prstGeom prst="rect">
              <a:avLst/>
            </a:prstGeom>
          </p:spPr>
        </p:pic>
        <p:pic>
          <p:nvPicPr>
            <p:cNvPr id="77" name="Picture 76">
              <a:extLst>
                <a:ext uri="{FF2B5EF4-FFF2-40B4-BE49-F238E27FC236}">
                  <a16:creationId xmlns:a16="http://schemas.microsoft.com/office/drawing/2014/main" id="{063A2E5E-8B91-4B5E-824E-9E9C6318C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9226" y="2204663"/>
              <a:ext cx="483386" cy="483386"/>
            </a:xfrm>
            <a:prstGeom prst="rect">
              <a:avLst/>
            </a:prstGeom>
          </p:spPr>
        </p:pic>
        <p:pic>
          <p:nvPicPr>
            <p:cNvPr id="78" name="Picture 77">
              <a:extLst>
                <a:ext uri="{FF2B5EF4-FFF2-40B4-BE49-F238E27FC236}">
                  <a16:creationId xmlns:a16="http://schemas.microsoft.com/office/drawing/2014/main" id="{9F5EE4C4-B574-4DD7-BCE2-F5CEB6D6F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5177" y="4756815"/>
              <a:ext cx="483386" cy="483386"/>
            </a:xfrm>
            <a:prstGeom prst="rect">
              <a:avLst/>
            </a:prstGeom>
          </p:spPr>
        </p:pic>
        <p:pic>
          <p:nvPicPr>
            <p:cNvPr id="79" name="Picture 78">
              <a:extLst>
                <a:ext uri="{FF2B5EF4-FFF2-40B4-BE49-F238E27FC236}">
                  <a16:creationId xmlns:a16="http://schemas.microsoft.com/office/drawing/2014/main" id="{3B28CADE-A6AC-48F1-8B56-2BE93912C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1752" y="2110765"/>
              <a:ext cx="780290" cy="780290"/>
            </a:xfrm>
            <a:prstGeom prst="rect">
              <a:avLst/>
            </a:prstGeom>
          </p:spPr>
        </p:pic>
      </p:grpSp>
    </p:spTree>
    <p:extLst>
      <p:ext uri="{BB962C8B-B14F-4D97-AF65-F5344CB8AC3E}">
        <p14:creationId xmlns:p14="http://schemas.microsoft.com/office/powerpoint/2010/main" val="18469095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2D32-BAEE-412A-835D-212FB2ACD5C4}"/>
              </a:ext>
            </a:extLst>
          </p:cNvPr>
          <p:cNvSpPr>
            <a:spLocks noGrp="1"/>
          </p:cNvSpPr>
          <p:nvPr>
            <p:ph type="title"/>
          </p:nvPr>
        </p:nvSpPr>
        <p:spPr/>
        <p:txBody>
          <a:bodyPr/>
          <a:lstStyle/>
          <a:p>
            <a:r>
              <a:rPr lang="en-US" dirty="0"/>
              <a:t>Receive messages by using .NET</a:t>
            </a:r>
          </a:p>
        </p:txBody>
      </p:sp>
      <p:sp>
        <p:nvSpPr>
          <p:cNvPr id="3" name="Text Placeholder 2">
            <a:extLst>
              <a:ext uri="{FF2B5EF4-FFF2-40B4-BE49-F238E27FC236}">
                <a16:creationId xmlns:a16="http://schemas.microsoft.com/office/drawing/2014/main" id="{71B89B4C-5AB7-4883-AE59-516F56DF6E6C}"/>
              </a:ext>
            </a:extLst>
          </p:cNvPr>
          <p:cNvSpPr>
            <a:spLocks noGrp="1"/>
          </p:cNvSpPr>
          <p:nvPr>
            <p:ph type="body" sz="quarter" idx="10"/>
          </p:nvPr>
        </p:nvSpPr>
        <p:spPr>
          <a:xfrm>
            <a:off x="588263" y="1436688"/>
            <a:ext cx="11018520" cy="5262979"/>
          </a:xfrm>
        </p:spPr>
        <p:txBody>
          <a:bodyPr/>
          <a:lstStyle/>
          <a:p>
            <a:r>
              <a:rPr lang="en-US" sz="1800" dirty="0"/>
              <a:t>// get your token</a:t>
            </a:r>
          </a:p>
          <a:p>
            <a:r>
              <a:rPr lang="en-US" sz="1800" dirty="0"/>
              <a:t>var </a:t>
            </a:r>
            <a:r>
              <a:rPr lang="en-US" sz="1800" dirty="0" err="1"/>
              <a:t>tokenProvider</a:t>
            </a:r>
            <a:r>
              <a:rPr lang="en-US" sz="1800" dirty="0"/>
              <a:t> = </a:t>
            </a:r>
            <a:r>
              <a:rPr lang="en-US" sz="1800" dirty="0" err="1"/>
              <a:t>TokenProvider.CreateSharedAccessSignatureTokenProvider</a:t>
            </a:r>
            <a:r>
              <a:rPr lang="en-US" sz="1800" dirty="0"/>
              <a:t>(name, key);</a:t>
            </a:r>
          </a:p>
          <a:p>
            <a:endParaRPr lang="en-US" sz="1800" dirty="0"/>
          </a:p>
          <a:p>
            <a:r>
              <a:rPr lang="en-US" sz="1800" dirty="0"/>
              <a:t>// create a listener</a:t>
            </a:r>
          </a:p>
          <a:p>
            <a:r>
              <a:rPr lang="en-US" sz="1800" dirty="0"/>
              <a:t>var </a:t>
            </a:r>
            <a:r>
              <a:rPr lang="en-US" sz="1800" dirty="0" err="1"/>
              <a:t>uri</a:t>
            </a:r>
            <a:r>
              <a:rPr lang="en-US" sz="1800" dirty="0"/>
              <a:t> = new Uri(</a:t>
            </a:r>
            <a:r>
              <a:rPr lang="en-US" sz="1800" dirty="0" err="1"/>
              <a:t>string.Format</a:t>
            </a:r>
            <a:r>
              <a:rPr lang="en-US" sz="1800" dirty="0"/>
              <a:t>("https://{0}/{1}", </a:t>
            </a:r>
            <a:r>
              <a:rPr lang="en-US" sz="1800" dirty="0" err="1"/>
              <a:t>RelayNamespace</a:t>
            </a:r>
            <a:r>
              <a:rPr lang="en-US" sz="1800" dirty="0"/>
              <a:t>, </a:t>
            </a:r>
            <a:r>
              <a:rPr lang="en-US" sz="1800" dirty="0" err="1"/>
              <a:t>ConnectionName</a:t>
            </a:r>
            <a:r>
              <a:rPr lang="en-US" sz="1800" dirty="0"/>
              <a:t>));</a:t>
            </a:r>
          </a:p>
          <a:p>
            <a:r>
              <a:rPr lang="en-US" sz="1800" dirty="0"/>
              <a:t>var listener = new </a:t>
            </a:r>
            <a:r>
              <a:rPr lang="en-US" sz="1800" dirty="0" err="1"/>
              <a:t>HybridConnectionListener</a:t>
            </a:r>
            <a:r>
              <a:rPr lang="en-US" sz="1800" dirty="0"/>
              <a:t>(</a:t>
            </a:r>
            <a:r>
              <a:rPr lang="en-US" sz="1800" dirty="0" err="1"/>
              <a:t>uri</a:t>
            </a:r>
            <a:r>
              <a:rPr lang="en-US" sz="1800" dirty="0"/>
              <a:t>, </a:t>
            </a:r>
            <a:r>
              <a:rPr lang="en-US" sz="1800" dirty="0" err="1"/>
              <a:t>tokenProvider</a:t>
            </a:r>
            <a:r>
              <a:rPr lang="en-US" sz="1800" dirty="0"/>
              <a:t>);</a:t>
            </a:r>
          </a:p>
          <a:p>
            <a:endParaRPr lang="en-US" sz="1800" dirty="0"/>
          </a:p>
          <a:p>
            <a:r>
              <a:rPr lang="en-US" sz="1800" dirty="0"/>
              <a:t>// handle any incoming messages</a:t>
            </a:r>
          </a:p>
          <a:p>
            <a:r>
              <a:rPr lang="en-US" sz="1800" dirty="0" err="1"/>
              <a:t>listener.RequestHandler</a:t>
            </a:r>
            <a:r>
              <a:rPr lang="en-US" sz="1800" dirty="0"/>
              <a:t> = (context) =&gt; { ... Process messages here ... };</a:t>
            </a:r>
          </a:p>
          <a:p>
            <a:endParaRPr lang="en-US" sz="1800" dirty="0"/>
          </a:p>
          <a:p>
            <a:r>
              <a:rPr lang="en-US" sz="1800" dirty="0"/>
              <a:t>// establishes a control channel to the Azure Relay service</a:t>
            </a:r>
          </a:p>
          <a:p>
            <a:r>
              <a:rPr lang="en-US" sz="1800" dirty="0"/>
              <a:t>await </a:t>
            </a:r>
            <a:r>
              <a:rPr lang="en-US" sz="1800" dirty="0" err="1"/>
              <a:t>listener.OpenAsync</a:t>
            </a:r>
            <a:r>
              <a:rPr lang="en-US" sz="1800" dirty="0"/>
              <a:t>();</a:t>
            </a:r>
          </a:p>
          <a:p>
            <a:r>
              <a:rPr lang="en-US" sz="1800" dirty="0"/>
              <a:t>... Some waiting code ...</a:t>
            </a:r>
          </a:p>
          <a:p>
            <a:endParaRPr lang="en-US" sz="1800" dirty="0"/>
          </a:p>
          <a:p>
            <a:r>
              <a:rPr lang="en-US" sz="1800" dirty="0"/>
              <a:t>// always close the listener</a:t>
            </a:r>
          </a:p>
          <a:p>
            <a:r>
              <a:rPr lang="en-US" sz="1800" dirty="0"/>
              <a:t>await </a:t>
            </a:r>
            <a:r>
              <a:rPr lang="en-US" sz="1800" dirty="0" err="1"/>
              <a:t>listener.CloseAsync</a:t>
            </a:r>
            <a:r>
              <a:rPr lang="en-US" sz="1800" dirty="0"/>
              <a:t>();</a:t>
            </a:r>
          </a:p>
        </p:txBody>
      </p:sp>
    </p:spTree>
    <p:extLst>
      <p:ext uri="{BB962C8B-B14F-4D97-AF65-F5344CB8AC3E}">
        <p14:creationId xmlns:p14="http://schemas.microsoft.com/office/powerpoint/2010/main" val="10018741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2D32-BAEE-412A-835D-212FB2ACD5C4}"/>
              </a:ext>
            </a:extLst>
          </p:cNvPr>
          <p:cNvSpPr>
            <a:spLocks noGrp="1"/>
          </p:cNvSpPr>
          <p:nvPr>
            <p:ph type="title"/>
          </p:nvPr>
        </p:nvSpPr>
        <p:spPr/>
        <p:txBody>
          <a:bodyPr/>
          <a:lstStyle/>
          <a:p>
            <a:r>
              <a:rPr lang="en-US" dirty="0"/>
              <a:t>Send messages by using .NET</a:t>
            </a:r>
          </a:p>
        </p:txBody>
      </p:sp>
      <p:sp>
        <p:nvSpPr>
          <p:cNvPr id="3" name="Text Placeholder 2">
            <a:extLst>
              <a:ext uri="{FF2B5EF4-FFF2-40B4-BE49-F238E27FC236}">
                <a16:creationId xmlns:a16="http://schemas.microsoft.com/office/drawing/2014/main" id="{71B89B4C-5AB7-4883-AE59-516F56DF6E6C}"/>
              </a:ext>
            </a:extLst>
          </p:cNvPr>
          <p:cNvSpPr>
            <a:spLocks noGrp="1"/>
          </p:cNvSpPr>
          <p:nvPr>
            <p:ph type="body" sz="quarter" idx="10"/>
          </p:nvPr>
        </p:nvSpPr>
        <p:spPr>
          <a:xfrm>
            <a:off x="588263" y="1436688"/>
            <a:ext cx="11018520" cy="4875181"/>
          </a:xfrm>
        </p:spPr>
        <p:txBody>
          <a:bodyPr/>
          <a:lstStyle/>
          <a:p>
            <a:r>
              <a:rPr lang="en-US" sz="1800" dirty="0"/>
              <a:t>// get your token</a:t>
            </a:r>
          </a:p>
          <a:p>
            <a:r>
              <a:rPr lang="en-US" sz="1800" dirty="0"/>
              <a:t>var </a:t>
            </a:r>
            <a:r>
              <a:rPr lang="en-US" sz="1800" dirty="0" err="1"/>
              <a:t>tokenProvider</a:t>
            </a:r>
            <a:r>
              <a:rPr lang="en-US" sz="1800" dirty="0"/>
              <a:t> = </a:t>
            </a:r>
            <a:r>
              <a:rPr lang="en-US" sz="1800" dirty="0" err="1"/>
              <a:t>TokenProvider.CreateSharedAccessSignatureTokenProvider</a:t>
            </a:r>
            <a:r>
              <a:rPr lang="en-US" sz="1800" dirty="0"/>
              <a:t>(name, key);</a:t>
            </a:r>
          </a:p>
          <a:p>
            <a:endParaRPr lang="en-US" sz="1800" dirty="0"/>
          </a:p>
          <a:p>
            <a:r>
              <a:rPr lang="en-US" sz="1800" dirty="0"/>
              <a:t>// create a request</a:t>
            </a:r>
          </a:p>
          <a:p>
            <a:r>
              <a:rPr lang="en-US" sz="1800" dirty="0"/>
              <a:t>var </a:t>
            </a:r>
            <a:r>
              <a:rPr lang="en-US" sz="1800" dirty="0" err="1"/>
              <a:t>uri</a:t>
            </a:r>
            <a:r>
              <a:rPr lang="en-US" sz="1800" dirty="0"/>
              <a:t> = new Uri(</a:t>
            </a:r>
            <a:r>
              <a:rPr lang="en-US" sz="1800" dirty="0" err="1"/>
              <a:t>string.Format</a:t>
            </a:r>
            <a:r>
              <a:rPr lang="en-US" sz="1800" dirty="0"/>
              <a:t>("https://{0}/{1}", </a:t>
            </a:r>
            <a:r>
              <a:rPr lang="en-US" sz="1800" dirty="0" err="1"/>
              <a:t>RelayNamespace</a:t>
            </a:r>
            <a:r>
              <a:rPr lang="en-US" sz="1800" dirty="0"/>
              <a:t>, </a:t>
            </a:r>
            <a:r>
              <a:rPr lang="en-US" sz="1800" dirty="0" err="1"/>
              <a:t>ConnectionName</a:t>
            </a:r>
            <a:r>
              <a:rPr lang="en-US" sz="1800" dirty="0"/>
              <a:t>));</a:t>
            </a:r>
          </a:p>
          <a:p>
            <a:r>
              <a:rPr lang="en-US" sz="1800" dirty="0"/>
              <a:t>var token = (await </a:t>
            </a:r>
            <a:r>
              <a:rPr lang="en-US" sz="1800" dirty="0" err="1"/>
              <a:t>tokenProvider.GetTokenAsync</a:t>
            </a:r>
            <a:r>
              <a:rPr lang="en-US" sz="1800" dirty="0"/>
              <a:t>(</a:t>
            </a:r>
            <a:r>
              <a:rPr lang="en-US" sz="1800" dirty="0" err="1"/>
              <a:t>uri.AbsoluteUri</a:t>
            </a:r>
            <a:r>
              <a:rPr lang="en-US" sz="1800" dirty="0"/>
              <a:t>, </a:t>
            </a:r>
            <a:r>
              <a:rPr lang="en-US" sz="1800" dirty="0" err="1"/>
              <a:t>TimeSpan.FromHours</a:t>
            </a:r>
            <a:r>
              <a:rPr lang="en-US" sz="1800" dirty="0"/>
              <a:t>(1))).</a:t>
            </a:r>
            <a:r>
              <a:rPr lang="en-US" sz="1800" dirty="0" err="1"/>
              <a:t>TokenString</a:t>
            </a:r>
            <a:r>
              <a:rPr lang="en-US" sz="1800" dirty="0"/>
              <a:t>;</a:t>
            </a:r>
          </a:p>
          <a:p>
            <a:r>
              <a:rPr lang="en-US" sz="1800" dirty="0"/>
              <a:t>var client = new </a:t>
            </a:r>
            <a:r>
              <a:rPr lang="en-US" sz="1800" dirty="0" err="1"/>
              <a:t>HttpClient</a:t>
            </a:r>
            <a:r>
              <a:rPr lang="en-US" sz="1800" dirty="0"/>
              <a:t>();</a:t>
            </a:r>
          </a:p>
          <a:p>
            <a:r>
              <a:rPr lang="en-US" sz="1800" dirty="0"/>
              <a:t>var request = new </a:t>
            </a:r>
            <a:r>
              <a:rPr lang="en-US" sz="1800" dirty="0" err="1"/>
              <a:t>HttpRequestMessage</a:t>
            </a:r>
            <a:r>
              <a:rPr lang="en-US" sz="1800" dirty="0"/>
              <a:t>() { </a:t>
            </a:r>
            <a:r>
              <a:rPr lang="en-US" sz="1800" dirty="0" err="1"/>
              <a:t>RequestUri</a:t>
            </a:r>
            <a:r>
              <a:rPr lang="en-US" sz="1800" dirty="0"/>
              <a:t> = </a:t>
            </a:r>
            <a:r>
              <a:rPr lang="en-US" sz="1800" dirty="0" err="1"/>
              <a:t>uri</a:t>
            </a:r>
            <a:r>
              <a:rPr lang="en-US" sz="1800" dirty="0"/>
              <a:t>, Method = </a:t>
            </a:r>
            <a:r>
              <a:rPr lang="en-US" sz="1800" dirty="0" err="1"/>
              <a:t>HttpMethod.Get</a:t>
            </a:r>
            <a:r>
              <a:rPr lang="en-US" sz="1800" dirty="0"/>
              <a:t> };</a:t>
            </a:r>
          </a:p>
          <a:p>
            <a:endParaRPr lang="en-US" sz="1800" dirty="0"/>
          </a:p>
          <a:p>
            <a:r>
              <a:rPr lang="en-US" sz="1800" dirty="0"/>
              <a:t>// add auth header</a:t>
            </a:r>
          </a:p>
          <a:p>
            <a:r>
              <a:rPr lang="en-US" sz="1800" dirty="0" err="1"/>
              <a:t>request.Headers.Add</a:t>
            </a:r>
            <a:r>
              <a:rPr lang="en-US" sz="1800" dirty="0"/>
              <a:t>("</a:t>
            </a:r>
            <a:r>
              <a:rPr lang="en-US" sz="1800" dirty="0" err="1"/>
              <a:t>ServiceBusAuthorization</a:t>
            </a:r>
            <a:r>
              <a:rPr lang="en-US" sz="1800" dirty="0"/>
              <a:t>", token);</a:t>
            </a:r>
          </a:p>
          <a:p>
            <a:endParaRPr lang="en-US" sz="1800" dirty="0"/>
          </a:p>
          <a:p>
            <a:r>
              <a:rPr lang="en-US" sz="1800" dirty="0"/>
              <a:t>// send message</a:t>
            </a:r>
          </a:p>
          <a:p>
            <a:r>
              <a:rPr lang="en-US" sz="1800" dirty="0"/>
              <a:t>var response = await </a:t>
            </a:r>
            <a:r>
              <a:rPr lang="en-US" sz="1800" dirty="0" err="1"/>
              <a:t>client.SendAsync</a:t>
            </a:r>
            <a:r>
              <a:rPr lang="en-US" sz="1800" dirty="0"/>
              <a:t>(request);</a:t>
            </a:r>
          </a:p>
        </p:txBody>
      </p:sp>
    </p:spTree>
    <p:extLst>
      <p:ext uri="{BB962C8B-B14F-4D97-AF65-F5344CB8AC3E}">
        <p14:creationId xmlns:p14="http://schemas.microsoft.com/office/powerpoint/2010/main" val="3916384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Creating a multi-tier solution by using services in Azure</a:t>
            </a:r>
          </a:p>
        </p:txBody>
      </p:sp>
      <p:sp>
        <p:nvSpPr>
          <p:cNvPr id="5" name="Picture Placeholder 4">
            <a:extLst>
              <a:ext uri="{FF2B5EF4-FFF2-40B4-BE49-F238E27FC236}">
                <a16:creationId xmlns:a16="http://schemas.microsoft.com/office/drawing/2014/main" id="{F276240D-2678-4A45-BBE5-A33B0F1A1BE7}"/>
              </a:ext>
            </a:extLst>
          </p:cNvPr>
          <p:cNvSpPr>
            <a:spLocks noGrp="1"/>
          </p:cNvSpPr>
          <p:nvPr>
            <p:ph type="pic" sz="quarter" idx="11"/>
          </p:nvPr>
        </p:nvSpPr>
        <p:spPr/>
      </p:sp>
    </p:spTree>
    <p:extLst>
      <p:ext uri="{BB962C8B-B14F-4D97-AF65-F5344CB8AC3E}">
        <p14:creationId xmlns:p14="http://schemas.microsoft.com/office/powerpoint/2010/main" val="4523205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8F1-E792-4C9F-B21A-C0F2D727D9CB}"/>
              </a:ext>
            </a:extLst>
          </p:cNvPr>
          <p:cNvSpPr>
            <a:spLocks noGrp="1"/>
          </p:cNvSpPr>
          <p:nvPr>
            <p:ph type="title"/>
          </p:nvPr>
        </p:nvSpPr>
        <p:spPr/>
        <p:txBody>
          <a:bodyPr/>
          <a:lstStyle/>
          <a:p>
            <a:r>
              <a:rPr lang="en-US" dirty="0"/>
              <a:t>Lab Objectives</a:t>
            </a:r>
          </a:p>
        </p:txBody>
      </p:sp>
      <p:sp>
        <p:nvSpPr>
          <p:cNvPr id="3" name="Text Placeholder 2">
            <a:extLst>
              <a:ext uri="{FF2B5EF4-FFF2-40B4-BE49-F238E27FC236}">
                <a16:creationId xmlns:a16="http://schemas.microsoft.com/office/drawing/2014/main" id="{3109355D-825A-4326-92AB-1BFA378C826E}"/>
              </a:ext>
            </a:extLst>
          </p:cNvPr>
          <p:cNvSpPr>
            <a:spLocks noGrp="1"/>
          </p:cNvSpPr>
          <p:nvPr>
            <p:ph type="body" sz="quarter" idx="10"/>
          </p:nvPr>
        </p:nvSpPr>
        <p:spPr>
          <a:xfrm>
            <a:off x="584200" y="1435497"/>
            <a:ext cx="11018520" cy="4497770"/>
          </a:xfrm>
        </p:spPr>
        <p:txBody>
          <a:bodyPr/>
          <a:lstStyle/>
          <a:p>
            <a:pPr marL="0" indent="0">
              <a:buNone/>
            </a:pPr>
            <a:r>
              <a:rPr lang="en-US" dirty="0"/>
              <a:t>After you complete this lab, you will be able to:</a:t>
            </a:r>
          </a:p>
          <a:p>
            <a:pPr lvl="1">
              <a:lnSpc>
                <a:spcPct val="150000"/>
              </a:lnSpc>
            </a:pPr>
            <a:r>
              <a:rPr lang="en-US" dirty="0"/>
              <a:t>Create an Azure Search account.</a:t>
            </a:r>
          </a:p>
          <a:p>
            <a:pPr lvl="1">
              <a:lnSpc>
                <a:spcPct val="150000"/>
              </a:lnSpc>
            </a:pPr>
            <a:r>
              <a:rPr lang="en-US" dirty="0"/>
              <a:t>Manually create an Azure Search index.</a:t>
            </a:r>
          </a:p>
          <a:p>
            <a:pPr lvl="1">
              <a:lnSpc>
                <a:spcPct val="150000"/>
              </a:lnSpc>
            </a:pPr>
            <a:r>
              <a:rPr lang="en-US" dirty="0"/>
              <a:t>Create an indexer to automatically parse data from a data source.</a:t>
            </a:r>
          </a:p>
          <a:p>
            <a:pPr lvl="1">
              <a:lnSpc>
                <a:spcPct val="150000"/>
              </a:lnSpc>
            </a:pPr>
            <a:r>
              <a:rPr lang="en-US" dirty="0"/>
              <a:t>Create an API Management account.</a:t>
            </a:r>
          </a:p>
          <a:p>
            <a:pPr lvl="1">
              <a:lnSpc>
                <a:spcPct val="150000"/>
              </a:lnSpc>
            </a:pPr>
            <a:r>
              <a:rPr lang="en-US" dirty="0"/>
              <a:t>Configure an API as a proxy for another Azure service with header substitution and payload manipulation.</a:t>
            </a:r>
          </a:p>
          <a:p>
            <a:pPr lvl="1">
              <a:lnSpc>
                <a:spcPct val="150000"/>
              </a:lnSpc>
            </a:pPr>
            <a:r>
              <a:rPr lang="en-US" dirty="0"/>
              <a:t>Create a Logic Apps resource.</a:t>
            </a:r>
          </a:p>
          <a:p>
            <a:pPr lvl="1">
              <a:lnSpc>
                <a:spcPct val="150000"/>
              </a:lnSpc>
            </a:pPr>
            <a:r>
              <a:rPr lang="en-US" dirty="0"/>
              <a:t>Configure a workflow that is triggered by an HTTP request.</a:t>
            </a:r>
          </a:p>
        </p:txBody>
      </p:sp>
    </p:spTree>
    <p:extLst>
      <p:ext uri="{BB962C8B-B14F-4D97-AF65-F5344CB8AC3E}">
        <p14:creationId xmlns:p14="http://schemas.microsoft.com/office/powerpoint/2010/main" val="34508998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Service Bus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Parameters</a:t>
            </a:r>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3607141"/>
          </a:xfrm>
        </p:spPr>
        <p:txBody>
          <a:bodyPr/>
          <a:lstStyle/>
          <a:p>
            <a:endParaRPr lang="en-US" dirty="0"/>
          </a:p>
          <a:p>
            <a:r>
              <a:rPr lang="en-US" dirty="0"/>
              <a:t>Duration</a:t>
            </a:r>
          </a:p>
          <a:p>
            <a:pPr lvl="1"/>
            <a:r>
              <a:rPr lang="en-US" dirty="0"/>
              <a:t>105 minutes</a:t>
            </a:r>
          </a:p>
          <a:p>
            <a:r>
              <a:rPr lang="en-US" dirty="0"/>
              <a:t>Virtual Machine</a:t>
            </a:r>
          </a:p>
          <a:p>
            <a:pPr lvl="1"/>
            <a:r>
              <a:rPr lang="en-US" b="1" dirty="0"/>
              <a:t>AZ203-SEA-DEV</a:t>
            </a:r>
          </a:p>
          <a:p>
            <a:pPr lvl="1"/>
            <a:r>
              <a:rPr lang="en-US" dirty="0"/>
              <a:t>Username</a:t>
            </a:r>
          </a:p>
          <a:p>
            <a:pPr lvl="2"/>
            <a:r>
              <a:rPr lang="en-US" sz="1800" dirty="0"/>
              <a:t>Admin</a:t>
            </a:r>
          </a:p>
          <a:p>
            <a:pPr lvl="1"/>
            <a:r>
              <a:rPr lang="en-US" dirty="0"/>
              <a:t>Password</a:t>
            </a:r>
          </a:p>
          <a:p>
            <a:pPr lvl="2"/>
            <a:r>
              <a:rPr lang="en-US" sz="1800" dirty="0"/>
              <a:t>Pa55w.rd</a:t>
            </a:r>
          </a:p>
        </p:txBody>
      </p:sp>
    </p:spTree>
    <p:extLst>
      <p:ext uri="{BB962C8B-B14F-4D97-AF65-F5344CB8AC3E}">
        <p14:creationId xmlns:p14="http://schemas.microsoft.com/office/powerpoint/2010/main" val="865204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Azure Relay</a:t>
            </a:r>
          </a:p>
          <a:p>
            <a:pPr marL="342900" indent="-342900">
              <a:buFont typeface="Arial" panose="020B0604020202020204" pitchFamily="34" charset="0"/>
              <a:buChar char="•"/>
            </a:pPr>
            <a:r>
              <a:rPr lang="en-US" dirty="0"/>
              <a:t>Lab: Creating a multi-tier solution by using services in Azure</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594474" y="1445770"/>
            <a:ext cx="11018520" cy="3003899"/>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three communication mechanisms are:</a:t>
            </a:r>
          </a:p>
          <a:p>
            <a:pPr lvl="1"/>
            <a:r>
              <a:rPr lang="en-US" dirty="0"/>
              <a:t>Queues</a:t>
            </a:r>
          </a:p>
          <a:p>
            <a:pPr lvl="1"/>
            <a:r>
              <a:rPr lang="en-US" dirty="0"/>
              <a:t>Topics</a:t>
            </a:r>
          </a:p>
          <a:p>
            <a:pPr lvl="1"/>
            <a:r>
              <a:rPr lang="en-US" dirty="0"/>
              <a:t>Relays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extLst>
              <p:ext uri="{D42A27DB-BD31-4B8C-83A1-F6EECF244321}">
                <p14:modId xmlns:p14="http://schemas.microsoft.com/office/powerpoint/2010/main" val="2754465245"/>
              </p:ext>
            </p:extLst>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7160" marR="137160" marT="137160" marB="137160" anchor="ctr"/>
                </a:tc>
                <a:tc>
                  <a:txBody>
                    <a:bodyPr/>
                    <a:lstStyle/>
                    <a:p>
                      <a:r>
                        <a:rPr lang="en-US" sz="2000" dirty="0">
                          <a:effectLst/>
                        </a:rPr>
                        <a:t>Purpose</a:t>
                      </a:r>
                    </a:p>
                  </a:txBody>
                  <a:tcPr marL="137160" marR="137160" marT="137160" marB="137160" anchor="ctr"/>
                </a:tc>
                <a:tc>
                  <a:txBody>
                    <a:bodyPr/>
                    <a:lstStyle/>
                    <a:p>
                      <a:r>
                        <a:rPr lang="en-US" sz="2000">
                          <a:effectLst/>
                        </a:rPr>
                        <a:t>Type</a:t>
                      </a:r>
                    </a:p>
                  </a:txBody>
                  <a:tcPr marL="137160" marR="137160" marT="137160" marB="137160" anchor="ctr"/>
                </a:tc>
                <a:tc>
                  <a:txBody>
                    <a:bodyPr/>
                    <a:lstStyle/>
                    <a:p>
                      <a:r>
                        <a:rPr lang="en-US" sz="2000">
                          <a:effectLst/>
                        </a:rPr>
                        <a:t>When to use</a:t>
                      </a:r>
                    </a:p>
                  </a:txBody>
                  <a:tcPr marL="137160" marR="137160" marT="137160" marB="137160" anchor="ctr"/>
                </a:tc>
                <a:extLst>
                  <a:ext uri="{0D108BD9-81ED-4DB2-BD59-A6C34878D82A}">
                    <a16:rowId xmlns:a16="http://schemas.microsoft.com/office/drawing/2014/main" val="3115606635"/>
                  </a:ext>
                </a:extLst>
              </a:tr>
              <a:tr h="1097280">
                <a:tc>
                  <a:txBody>
                    <a:bodyPr/>
                    <a:lstStyle/>
                    <a:p>
                      <a:r>
                        <a:rPr lang="en-US" sz="2000" dirty="0">
                          <a:effectLst/>
                        </a:rPr>
                        <a:t>Event Grid</a:t>
                      </a:r>
                    </a:p>
                  </a:txBody>
                  <a:tcPr marL="137160" marR="137160" marT="137160" marB="137160" anchor="ctr"/>
                </a:tc>
                <a:tc>
                  <a:txBody>
                    <a:bodyPr/>
                    <a:lstStyle/>
                    <a:p>
                      <a:r>
                        <a:rPr lang="en-US" sz="2000" dirty="0">
                          <a:effectLst/>
                        </a:rPr>
                        <a:t>Reactive programming</a:t>
                      </a:r>
                    </a:p>
                  </a:txBody>
                  <a:tcPr marL="137160" marR="137160" marT="137160" marB="137160" anchor="ctr"/>
                </a:tc>
                <a:tc>
                  <a:txBody>
                    <a:bodyPr/>
                    <a:lstStyle/>
                    <a:p>
                      <a:r>
                        <a:rPr lang="en-US" sz="2000">
                          <a:effectLst/>
                        </a:rPr>
                        <a:t>Event distribution (discrete)</a:t>
                      </a:r>
                    </a:p>
                  </a:txBody>
                  <a:tcPr marL="137160" marR="137160" marT="137160" marB="137160" anchor="ctr"/>
                </a:tc>
                <a:tc>
                  <a:txBody>
                    <a:bodyPr/>
                    <a:lstStyle/>
                    <a:p>
                      <a:r>
                        <a:rPr lang="en-US" sz="2000">
                          <a:effectLst/>
                        </a:rPr>
                        <a:t>React to status changes</a:t>
                      </a:r>
                    </a:p>
                  </a:txBody>
                  <a:tcPr marL="137160" marR="137160" marT="137160" marB="137160" anchor="ctr"/>
                </a:tc>
                <a:extLst>
                  <a:ext uri="{0D108BD9-81ED-4DB2-BD59-A6C34878D82A}">
                    <a16:rowId xmlns:a16="http://schemas.microsoft.com/office/drawing/2014/main" val="1856676170"/>
                  </a:ext>
                </a:extLst>
              </a:tr>
              <a:tr h="1097280">
                <a:tc>
                  <a:txBody>
                    <a:bodyPr/>
                    <a:lstStyle/>
                    <a:p>
                      <a:r>
                        <a:rPr lang="en-US" sz="2000">
                          <a:effectLst/>
                        </a:rPr>
                        <a:t>Event Hubs</a:t>
                      </a:r>
                    </a:p>
                  </a:txBody>
                  <a:tcPr marL="137160" marR="137160" marT="137160" marB="137160" anchor="ctr"/>
                </a:tc>
                <a:tc>
                  <a:txBody>
                    <a:bodyPr/>
                    <a:lstStyle/>
                    <a:p>
                      <a:r>
                        <a:rPr lang="en-US" sz="2000">
                          <a:effectLst/>
                        </a:rPr>
                        <a:t>Big data pipeline</a:t>
                      </a:r>
                    </a:p>
                  </a:txBody>
                  <a:tcPr marL="137160" marR="137160" marT="137160" marB="137160" anchor="ctr"/>
                </a:tc>
                <a:tc>
                  <a:txBody>
                    <a:bodyPr/>
                    <a:lstStyle/>
                    <a:p>
                      <a:r>
                        <a:rPr lang="en-US" sz="2000">
                          <a:effectLst/>
                        </a:rPr>
                        <a:t>Event streaming (series)</a:t>
                      </a:r>
                    </a:p>
                  </a:txBody>
                  <a:tcPr marL="137160" marR="137160" marT="137160" marB="137160" anchor="ctr"/>
                </a:tc>
                <a:tc>
                  <a:txBody>
                    <a:bodyPr/>
                    <a:lstStyle/>
                    <a:p>
                      <a:r>
                        <a:rPr lang="en-US" sz="2000">
                          <a:effectLst/>
                        </a:rPr>
                        <a:t>Telemetry and distributed data streaming</a:t>
                      </a:r>
                    </a:p>
                  </a:txBody>
                  <a:tcPr marL="137160" marR="137160" marT="137160" marB="137160" anchor="ctr"/>
                </a:tc>
                <a:extLst>
                  <a:ext uri="{0D108BD9-81ED-4DB2-BD59-A6C34878D82A}">
                    <a16:rowId xmlns:a16="http://schemas.microsoft.com/office/drawing/2014/main" val="3848334247"/>
                  </a:ext>
                </a:extLst>
              </a:tr>
              <a:tr h="1097280">
                <a:tc>
                  <a:txBody>
                    <a:bodyPr/>
                    <a:lstStyle/>
                    <a:p>
                      <a:r>
                        <a:rPr lang="en-US" sz="2000">
                          <a:effectLst/>
                        </a:rPr>
                        <a:t>Service Bus</a:t>
                      </a:r>
                    </a:p>
                  </a:txBody>
                  <a:tcPr marL="137160" marR="137160" marT="137160" marB="137160" anchor="ctr"/>
                </a:tc>
                <a:tc>
                  <a:txBody>
                    <a:bodyPr/>
                    <a:lstStyle/>
                    <a:p>
                      <a:r>
                        <a:rPr lang="en-US" sz="2000">
                          <a:effectLst/>
                        </a:rPr>
                        <a:t>High-value enterprise messaging</a:t>
                      </a:r>
                    </a:p>
                  </a:txBody>
                  <a:tcPr marL="137160" marR="137160" marT="137160" marB="137160" anchor="ctr"/>
                </a:tc>
                <a:tc>
                  <a:txBody>
                    <a:bodyPr/>
                    <a:lstStyle/>
                    <a:p>
                      <a:r>
                        <a:rPr lang="en-US" sz="2000" dirty="0">
                          <a:effectLst/>
                        </a:rPr>
                        <a:t>Message</a:t>
                      </a:r>
                    </a:p>
                  </a:txBody>
                  <a:tcPr marL="137160" marR="137160" marT="137160" marB="137160" anchor="ctr"/>
                </a:tc>
                <a:tc>
                  <a:txBody>
                    <a:bodyPr/>
                    <a:lstStyle/>
                    <a:p>
                      <a:r>
                        <a:rPr lang="en-US" sz="2000" dirty="0">
                          <a:effectLst/>
                        </a:rPr>
                        <a:t>Order processing and financial transactions</a:t>
                      </a:r>
                    </a:p>
                  </a:txBody>
                  <a:tcPr marL="137160" marR="137160" marT="137160" marB="137160" anchor="ct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pic>
        <p:nvPicPr>
          <p:cNvPr id="6" name="Picture 5" descr="Illustration of a message entering the queue and then eventually being consumed by a receiver.">
            <a:extLst>
              <a:ext uri="{FF2B5EF4-FFF2-40B4-BE49-F238E27FC236}">
                <a16:creationId xmlns:a16="http://schemas.microsoft.com/office/drawing/2014/main" id="{357AFB89-0D71-4ADA-92C2-A03B44CA2660}"/>
              </a:ext>
            </a:extLst>
          </p:cNvPr>
          <p:cNvPicPr>
            <a:picLocks noChangeAspect="1"/>
          </p:cNvPicPr>
          <p:nvPr/>
        </p:nvPicPr>
        <p:blipFill>
          <a:blip r:embed="rId3"/>
          <a:stretch>
            <a:fillRect/>
          </a:stretch>
        </p:blipFill>
        <p:spPr>
          <a:xfrm>
            <a:off x="1442970" y="4724199"/>
            <a:ext cx="8763555" cy="1539240"/>
          </a:xfrm>
          <a:prstGeom prst="rect">
            <a:avLst/>
          </a:prstGeom>
        </p:spPr>
      </p:pic>
    </p:spTree>
    <p:extLst>
      <p:ext uri="{BB962C8B-B14F-4D97-AF65-F5344CB8AC3E}">
        <p14:creationId xmlns:p14="http://schemas.microsoft.com/office/powerpoint/2010/main" val="799596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grpSp>
        <p:nvGrpSpPr>
          <p:cNvPr id="24" name="Group 23" descr="Illustration of the queue-based load leveling pattern where the queue acts as a buffer between senders and receivers.">
            <a:extLst>
              <a:ext uri="{FF2B5EF4-FFF2-40B4-BE49-F238E27FC236}">
                <a16:creationId xmlns:a16="http://schemas.microsoft.com/office/drawing/2014/main" id="{5F8D807C-C1F0-4EDC-94A6-B9F43F4268C8}"/>
              </a:ext>
            </a:extLst>
          </p:cNvPr>
          <p:cNvGrpSpPr>
            <a:grpSpLocks noChangeAspect="1"/>
          </p:cNvGrpSpPr>
          <p:nvPr/>
        </p:nvGrpSpPr>
        <p:grpSpPr>
          <a:xfrm>
            <a:off x="1716739" y="2603754"/>
            <a:ext cx="8758521" cy="1999820"/>
            <a:chOff x="4285565" y="2603757"/>
            <a:chExt cx="7228555" cy="1650486"/>
          </a:xfrm>
        </p:grpSpPr>
        <p:sp>
          <p:nvSpPr>
            <p:cNvPr id="25" name="Rectangle: Rounded Corners 11">
              <a:extLst>
                <a:ext uri="{FF2B5EF4-FFF2-40B4-BE49-F238E27FC236}">
                  <a16:creationId xmlns:a16="http://schemas.microsoft.com/office/drawing/2014/main" id="{D593929F-EDD1-4EDF-83B3-E9CD2DC3D18E}"/>
                </a:ext>
              </a:extLst>
            </p:cNvPr>
            <p:cNvSpPr/>
            <p:nvPr/>
          </p:nvSpPr>
          <p:spPr>
            <a:xfrm>
              <a:off x="6060889" y="3322288"/>
              <a:ext cx="3619507" cy="720000"/>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9" name="Graphic 13">
              <a:extLst>
                <a:ext uri="{FF2B5EF4-FFF2-40B4-BE49-F238E27FC236}">
                  <a16:creationId xmlns:a16="http://schemas.microsoft.com/office/drawing/2014/main" id="{39A7759A-66F7-4953-869A-BCEF87CCA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6190" y="3221201"/>
              <a:ext cx="922175" cy="922175"/>
            </a:xfrm>
            <a:prstGeom prst="rect">
              <a:avLst/>
            </a:prstGeom>
          </p:spPr>
        </p:pic>
        <p:pic>
          <p:nvPicPr>
            <p:cNvPr id="30" name="Graphic 14">
              <a:extLst>
                <a:ext uri="{FF2B5EF4-FFF2-40B4-BE49-F238E27FC236}">
                  <a16:creationId xmlns:a16="http://schemas.microsoft.com/office/drawing/2014/main" id="{1A6FB26A-7680-4725-A51C-33A3BB712C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2347" y="3221201"/>
              <a:ext cx="922175" cy="922175"/>
            </a:xfrm>
            <a:prstGeom prst="rect">
              <a:avLst/>
            </a:prstGeom>
          </p:spPr>
        </p:pic>
        <p:pic>
          <p:nvPicPr>
            <p:cNvPr id="31" name="Graphic 15">
              <a:extLst>
                <a:ext uri="{FF2B5EF4-FFF2-40B4-BE49-F238E27FC236}">
                  <a16:creationId xmlns:a16="http://schemas.microsoft.com/office/drawing/2014/main" id="{B960A19A-32E3-48EC-BE5D-23A01CBDB8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8504" y="3221201"/>
              <a:ext cx="922175" cy="922175"/>
            </a:xfrm>
            <a:prstGeom prst="rect">
              <a:avLst/>
            </a:prstGeom>
          </p:spPr>
        </p:pic>
        <p:pic>
          <p:nvPicPr>
            <p:cNvPr id="32" name="Graphic 16">
              <a:extLst>
                <a:ext uri="{FF2B5EF4-FFF2-40B4-BE49-F238E27FC236}">
                  <a16:creationId xmlns:a16="http://schemas.microsoft.com/office/drawing/2014/main" id="{041488FE-2BA3-4D0D-9FFD-6F062FC25D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50818" y="3221201"/>
              <a:ext cx="922175" cy="922175"/>
            </a:xfrm>
            <a:prstGeom prst="rect">
              <a:avLst/>
            </a:prstGeom>
          </p:spPr>
        </p:pic>
        <p:pic>
          <p:nvPicPr>
            <p:cNvPr id="33" name="Graphic 17">
              <a:extLst>
                <a:ext uri="{FF2B5EF4-FFF2-40B4-BE49-F238E27FC236}">
                  <a16:creationId xmlns:a16="http://schemas.microsoft.com/office/drawing/2014/main" id="{B812A0ED-BCE1-4D0A-B9BB-846C5B8F52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4661" y="3221201"/>
              <a:ext cx="922175" cy="922175"/>
            </a:xfrm>
            <a:prstGeom prst="rect">
              <a:avLst/>
            </a:prstGeom>
          </p:spPr>
        </p:pic>
        <p:cxnSp>
          <p:nvCxnSpPr>
            <p:cNvPr id="34" name="Straight Arrow Connector 33">
              <a:extLst>
                <a:ext uri="{FF2B5EF4-FFF2-40B4-BE49-F238E27FC236}">
                  <a16:creationId xmlns:a16="http://schemas.microsoft.com/office/drawing/2014/main" id="{73B901B3-B9C8-4E9D-82A7-717F2A58A78C}"/>
                </a:ext>
              </a:extLst>
            </p:cNvPr>
            <p:cNvCxnSpPr>
              <a:cxnSpLocks/>
            </p:cNvCxnSpPr>
            <p:nvPr/>
          </p:nvCxnSpPr>
          <p:spPr>
            <a:xfrm>
              <a:off x="9690902" y="3682288"/>
              <a:ext cx="49299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6385532" y="2603757"/>
              <a:ext cx="2970220" cy="381020"/>
            </a:xfrm>
            <a:prstGeom prst="rect">
              <a:avLst/>
            </a:prstGeom>
            <a:noFill/>
          </p:spPr>
          <p:txBody>
            <a:bodyPr wrap="square" lIns="91440" tIns="91440" rIns="91440" bIns="91440" rtlCol="0">
              <a:spAutoFit/>
            </a:bodyPr>
            <a:lstStyle/>
            <a:p>
              <a:pPr algn="ctr"/>
              <a:r>
                <a:rPr lang="en-US" sz="1800" dirty="0">
                  <a:latin typeface="Segoe" panose="020B0502040504020203" pitchFamily="34" charset="0"/>
                  <a:cs typeface="Segoe UI Light" panose="020B0502040204020203" pitchFamily="34" charset="0"/>
                </a:rPr>
                <a:t>Message queue with messages</a:t>
              </a:r>
            </a:p>
          </p:txBody>
        </p:sp>
        <p:sp>
          <p:nvSpPr>
            <p:cNvPr id="36" name="TextBox 35">
              <a:extLst>
                <a:ext uri="{FF2B5EF4-FFF2-40B4-BE49-F238E27FC236}">
                  <a16:creationId xmlns:a16="http://schemas.microsoft.com/office/drawing/2014/main" id="{166817CF-7333-41CA-A25D-9F5395D3BE0B}"/>
                </a:ext>
              </a:extLst>
            </p:cNvPr>
            <p:cNvSpPr txBox="1"/>
            <p:nvPr/>
          </p:nvSpPr>
          <p:spPr>
            <a:xfrm>
              <a:off x="10099848" y="2603758"/>
              <a:ext cx="1414272" cy="381020"/>
            </a:xfrm>
            <a:prstGeom prst="rect">
              <a:avLst/>
            </a:prstGeom>
            <a:noFill/>
          </p:spPr>
          <p:txBody>
            <a:bodyPr wrap="square" lIns="91440" tIns="91440" rIns="91440" bIns="91440" rtlCol="0">
              <a:spAutoFit/>
            </a:bodyPr>
            <a:lstStyle/>
            <a:p>
              <a:pPr algn="ctr"/>
              <a:r>
                <a:rPr lang="en-US" sz="1800" dirty="0">
                  <a:latin typeface="Segoe" panose="020B0502040504020203" pitchFamily="34" charset="0"/>
                  <a:cs typeface="Segoe UI Light" panose="020B0502040204020203" pitchFamily="34" charset="0"/>
                </a:rPr>
                <a:t>Receiver</a:t>
              </a:r>
            </a:p>
          </p:txBody>
        </p:sp>
        <p:sp>
          <p:nvSpPr>
            <p:cNvPr id="37" name="TextBox 36">
              <a:extLst>
                <a:ext uri="{FF2B5EF4-FFF2-40B4-BE49-F238E27FC236}">
                  <a16:creationId xmlns:a16="http://schemas.microsoft.com/office/drawing/2014/main" id="{7CCEE7BD-3C76-4BF5-83BF-2700C9C8170B}"/>
                </a:ext>
              </a:extLst>
            </p:cNvPr>
            <p:cNvSpPr txBox="1"/>
            <p:nvPr/>
          </p:nvSpPr>
          <p:spPr>
            <a:xfrm>
              <a:off x="4285565" y="2603758"/>
              <a:ext cx="1414272" cy="381020"/>
            </a:xfrm>
            <a:prstGeom prst="rect">
              <a:avLst/>
            </a:prstGeom>
            <a:noFill/>
          </p:spPr>
          <p:txBody>
            <a:bodyPr wrap="square" lIns="91440" tIns="91440" rIns="91440" bIns="91440" rtlCol="0">
              <a:spAutoFit/>
            </a:bodyPr>
            <a:lstStyle/>
            <a:p>
              <a:pPr algn="ctr"/>
              <a:r>
                <a:rPr lang="en-US" sz="1800" dirty="0">
                  <a:latin typeface="Segoe" panose="020B0502040504020203" pitchFamily="34" charset="0"/>
                  <a:cs typeface="Segoe UI Light" panose="020B0502040204020203" pitchFamily="34" charset="0"/>
                </a:rPr>
                <a:t>Sender</a:t>
              </a:r>
            </a:p>
          </p:txBody>
        </p:sp>
        <p:grpSp>
          <p:nvGrpSpPr>
            <p:cNvPr id="38" name="Group 37">
              <a:extLst>
                <a:ext uri="{FF2B5EF4-FFF2-40B4-BE49-F238E27FC236}">
                  <a16:creationId xmlns:a16="http://schemas.microsoft.com/office/drawing/2014/main" id="{D1CAEF98-34A1-45E7-B576-D0FA4448DE77}"/>
                </a:ext>
              </a:extLst>
            </p:cNvPr>
            <p:cNvGrpSpPr/>
            <p:nvPr/>
          </p:nvGrpSpPr>
          <p:grpSpPr>
            <a:xfrm>
              <a:off x="10247457" y="3110333"/>
              <a:ext cx="1119054" cy="1143910"/>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Lst>
            </p:cNvPr>
            <p:cNvCxnSpPr>
              <a:cxnSpLocks/>
            </p:cNvCxnSpPr>
            <p:nvPr/>
          </p:nvCxnSpPr>
          <p:spPr>
            <a:xfrm>
              <a:off x="5570443" y="3682288"/>
              <a:ext cx="49299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4407296" y="3110333"/>
              <a:ext cx="1119054" cy="1143910"/>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spTree>
    <p:extLst>
      <p:ext uri="{BB962C8B-B14F-4D97-AF65-F5344CB8AC3E}">
        <p14:creationId xmlns:p14="http://schemas.microsoft.com/office/powerpoint/2010/main" val="658138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pic>
        <p:nvPicPr>
          <p:cNvPr id="5" name="Picture 4" descr="Topics and subscriptions model, where messages are sent to a topic and delivered to one or more associated subscriptions, depending on filter rules that can be set on a per-subscription basis. ">
            <a:extLst>
              <a:ext uri="{FF2B5EF4-FFF2-40B4-BE49-F238E27FC236}">
                <a16:creationId xmlns:a16="http://schemas.microsoft.com/office/drawing/2014/main" id="{A3421A9D-6A55-4BC1-864B-8BF937E26FE1}"/>
              </a:ext>
            </a:extLst>
          </p:cNvPr>
          <p:cNvPicPr>
            <a:picLocks noChangeAspect="1"/>
          </p:cNvPicPr>
          <p:nvPr/>
        </p:nvPicPr>
        <p:blipFill>
          <a:blip r:embed="rId3"/>
          <a:stretch>
            <a:fillRect/>
          </a:stretch>
        </p:blipFill>
        <p:spPr>
          <a:xfrm>
            <a:off x="2381715" y="3913187"/>
            <a:ext cx="7428571" cy="2533333"/>
          </a:xfrm>
          <a:prstGeom prst="rect">
            <a:avLst/>
          </a:prstGeom>
        </p:spPr>
      </p:pic>
    </p:spTree>
    <p:extLst>
      <p:ext uri="{BB962C8B-B14F-4D97-AF65-F5344CB8AC3E}">
        <p14:creationId xmlns:p14="http://schemas.microsoft.com/office/powerpoint/2010/main" val="40582786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4491</Words>
  <Application>Microsoft Office PowerPoint</Application>
  <PresentationFormat>Widescreen</PresentationFormat>
  <Paragraphs>447</Paragraphs>
  <Slides>32</Slides>
  <Notes>29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32</vt:i4>
      </vt:variant>
    </vt:vector>
  </HeadingPairs>
  <TitlesOfParts>
    <vt:vector size="43" baseType="lpstr">
      <vt:lpstr>Arial</vt:lpstr>
      <vt:lpstr>Calibri</vt:lpstr>
      <vt:lpstr>Consolas</vt:lpstr>
      <vt:lpstr>Segoe</vt:lpstr>
      <vt:lpstr>Segoe UI</vt:lpstr>
      <vt:lpstr>Segoe UI Light</vt:lpstr>
      <vt:lpstr>Segoe UI Semibold</vt:lpstr>
      <vt:lpstr>Segoe UI Semilight</vt:lpstr>
      <vt:lpstr>Wingdings</vt:lpstr>
      <vt:lpstr>WHITE TEMPLATE</vt:lpstr>
      <vt:lpstr>SOFT BLACK TEMPLATE</vt:lpstr>
      <vt:lpstr>AZ-203.6 Module 05: Develop message-based solutions</vt:lpstr>
      <vt:lpstr>Topics</vt:lpstr>
      <vt:lpstr>Lesson 01: Azure Service Bus</vt:lpstr>
      <vt:lpstr>Azure Service Bus</vt:lpstr>
      <vt:lpstr>Events vs. messaging services</vt:lpstr>
      <vt:lpstr>Queues</vt:lpstr>
      <vt:lpstr>Queue-based load leveling</vt:lpstr>
      <vt:lpstr>Topics and subscriptions</vt:lpstr>
      <vt:lpstr>Messages, payloads, and serialization</vt:lpstr>
      <vt:lpstr>Demo: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Lesson 03: Microsoft Graph</vt:lpstr>
      <vt:lpstr>Microsoft Graph</vt:lpstr>
      <vt:lpstr>Microsoft Graph example</vt:lpstr>
      <vt:lpstr>Example Microsoft Graph scenario</vt:lpstr>
      <vt:lpstr>Microsoft Graph queries</vt:lpstr>
      <vt:lpstr>Lesson 04: Azure Relay</vt:lpstr>
      <vt:lpstr>Azure Relay</vt:lpstr>
      <vt:lpstr>Azure Relay service architecture</vt:lpstr>
      <vt:lpstr>Azure Relay breakdown</vt:lpstr>
      <vt:lpstr>Receive messages by using .NET</vt:lpstr>
      <vt:lpstr>Send messages by using .NET</vt:lpstr>
      <vt:lpstr>Lab: Creating a multi-tier solution by using services in Azure</vt:lpstr>
      <vt:lpstr>Lab Objectives</vt:lpstr>
      <vt:lpstr>Lab Parameters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2019-03-12T18:50:06Z</dcterms:modified>
</cp:coreProperties>
</file>