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8" r:id="rId9"/>
    <p:sldId id="265" r:id="rId10"/>
    <p:sldId id="269" r:id="rId11"/>
    <p:sldId id="270" r:id="rId12"/>
    <p:sldId id="271" r:id="rId13"/>
    <p:sldId id="266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7" r:id="rId22"/>
    <p:sldId id="279" r:id="rId23"/>
    <p:sldId id="280" r:id="rId24"/>
    <p:sldId id="281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6FA"/>
    <a:srgbClr val="88A9D6"/>
    <a:srgbClr val="EBACAA"/>
    <a:srgbClr val="FF8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3B89-48AB-A9BA-ACB5-1A6A663B3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01AC0-8B9D-E2CA-65FD-C5404345D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310F-5C35-0713-3F45-8F2F1BF2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25/02/24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8B4E-B336-A444-0487-EACC5543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0D21-1983-FD69-2A97-5AA19520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233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892E-D852-DFCC-98B4-179B1963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09AB5-1E27-01C7-C28C-DA62A8BBC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3C6B-4470-A69B-F5C1-25E370D3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25/02/24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169E-331F-601E-D345-2B4E1E7E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980BC-0ED8-1155-C58C-087328E9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444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83373-8EDE-DAD1-28DB-EB0DCAAF6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01410-E7EC-5709-3BC6-F1A91DFD1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94F3-455C-B645-B562-1C6FA5B3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25/02/24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81D8-B216-E5C3-C835-1C885E6C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35A8-B208-C31E-1B35-669BA21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03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DC5D-970C-B3BE-5A64-65B4ED14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EF83-0AAB-4EB4-B948-95D7AA08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8AA62-371D-3B69-93D6-2A9D80E9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25/02/24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BE69E-14AC-6E9D-BB35-65D33F9A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5B47-1C08-51AE-5E76-F9A7E32E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42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1BA5-AD48-E23E-FAC6-1CC3B932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ED344-9663-E3DE-997C-42474BF19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1FE2-993F-AEDB-7417-8C074FE0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25/02/24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49D92-950D-5E13-0C03-B31C8056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0637-136A-4C7C-F85F-4948FAE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6845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D199-3ED8-44ED-7F2A-EA5A542C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5E70-D872-B756-9196-C06463BB6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B8BE5-D153-FACB-4BFB-C27C970FD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6A6ED-F869-595D-319C-D7E6B91C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25/02/24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6DF38-6B39-41AB-A371-FA5ABF91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0E72-46D2-DB6E-9557-47D19779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51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ECD1-3A44-5D11-556E-7D5F5CD0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EE03D-6B22-A0EC-2A4F-0EC8A62A9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38427-B08F-3F04-EB67-E627A98CC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F69F-B523-5E3F-537F-EAC2969B5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5E592-7B35-A0E3-60CF-CF34F00B4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169A3-8048-30CA-3DA7-0FE7C87C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25/02/24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33FB3-E5FA-FF55-D7E7-12C855CF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30E17-B739-608B-6232-5F293E60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985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18A7-8AE8-2B98-8DA4-12A092E7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28769-5D09-8B28-BE90-008C4372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25/02/24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49D7F-3EE2-27EA-1C4F-65734967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34CD7-945F-CC4C-D446-7392E60B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11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FAF97-3E54-0C17-37D5-435AC3D3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25/02/24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6A2B3-E206-7867-EE15-F3A09E63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AD461-A1EC-7B42-4750-EDB3EBFC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624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D60E-FA8D-8696-5227-41E003F2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277A-6026-0200-EF6A-45A491F1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13B92-740B-0345-C4F6-734E2FEBB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A682-8825-00F0-9624-B8425C77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25/02/24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CCA8-D9A5-E8BC-32F6-6575FFE4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6B091-3578-B446-2AF3-25DC4F33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2618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387F-2A09-7EEC-5A4E-8DF25EF1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B4023-A3D1-673F-2E98-C6894B0B5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91B2C-61E0-5CF6-B8F2-08EED433F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83DC5-889A-271E-D963-C8A83088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862-D196-0648-BB07-A384A318AEEB}" type="datetimeFigureOut">
              <a:rPr lang="en-IT" smtClean="0"/>
              <a:t>25/02/24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77AC2-0C92-79FD-8BC5-37B0F561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2E721-B807-6F88-6FE6-7C6151DC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747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76115-B743-DA14-A188-FFBF1D81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E30E7-AAF8-DA3E-064D-9C39BB64E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65EA-BC44-932D-E4F1-D86DC43F9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A862-D196-0648-BB07-A384A318AEEB}" type="datetimeFigureOut">
              <a:rPr lang="en-IT" smtClean="0"/>
              <a:t>25/02/24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184C-5FD9-6990-DAB3-85E18386C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8A99-EDC3-FD30-AEEE-FC3B473B4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4F36-6CDA-5B44-A291-A11E5698094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81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commons/thumb/1/1e/Universit%C3%A0Verona.svg/1024px-Universit%C3%A0Verona.svg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CF29-C790-0515-1D96-FEF05D518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8484"/>
            <a:ext cx="9144000" cy="699030"/>
          </a:xfrm>
        </p:spPr>
        <p:txBody>
          <a:bodyPr>
            <a:normAutofit fontScale="90000"/>
          </a:bodyPr>
          <a:lstStyle/>
          <a:p>
            <a:br>
              <a:rPr lang="en-IT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T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T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T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T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T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 optimization and decision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95A4-744A-32DB-1D3A-A9189DD76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9589"/>
            <a:ext cx="9144000" cy="1655762"/>
          </a:xfrm>
        </p:spPr>
        <p:txBody>
          <a:bodyPr/>
          <a:lstStyle/>
          <a:p>
            <a:r>
              <a:rPr lang="en-IT" dirty="0">
                <a:solidFill>
                  <a:schemeClr val="tx2"/>
                </a:solidFill>
              </a:rPr>
              <a:t>Course project: The Examination Timetabling Problem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21BD5B-2D2F-46A3-7DC3-9625AE1DB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122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T"/>
          </a:p>
        </p:txBody>
      </p:sp>
      <p:pic>
        <p:nvPicPr>
          <p:cNvPr id="1025" name="Picture 1" descr="A circular logo with a circular design on it&#10;&#10;Description automatically generated">
            <a:extLst>
              <a:ext uri="{FF2B5EF4-FFF2-40B4-BE49-F238E27FC236}">
                <a16:creationId xmlns:a16="http://schemas.microsoft.com/office/drawing/2014/main" id="{D81AB31A-78DA-9988-29D2-04657766F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1660948"/>
            <a:ext cx="977900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708A55-69EF-831C-DF83-F9445DA2B74F}"/>
              </a:ext>
            </a:extLst>
          </p:cNvPr>
          <p:cNvSpPr txBox="1">
            <a:spLocks/>
          </p:cNvSpPr>
          <p:nvPr/>
        </p:nvSpPr>
        <p:spPr>
          <a:xfrm>
            <a:off x="1524000" y="672649"/>
            <a:ext cx="9144000" cy="6990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VERONA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0C28E8-3A46-CD45-3BD5-D751774E3D98}"/>
              </a:ext>
            </a:extLst>
          </p:cNvPr>
          <p:cNvSpPr txBox="1">
            <a:spLocks/>
          </p:cNvSpPr>
          <p:nvPr/>
        </p:nvSpPr>
        <p:spPr>
          <a:xfrm>
            <a:off x="9438640" y="5674971"/>
            <a:ext cx="2458720" cy="1020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T" dirty="0">
                <a:solidFill>
                  <a:schemeClr val="tx2"/>
                </a:solidFill>
              </a:rPr>
              <a:t>Michael Fidanza</a:t>
            </a:r>
          </a:p>
          <a:p>
            <a:pPr algn="r"/>
            <a:r>
              <a:rPr lang="en-IT" dirty="0">
                <a:solidFill>
                  <a:schemeClr val="tx2"/>
                </a:solidFill>
              </a:rPr>
              <a:t>2022/2023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6AE9E3-AF93-6BC9-A18A-8F3B4AE5ABA9}"/>
              </a:ext>
            </a:extLst>
          </p:cNvPr>
          <p:cNvSpPr txBox="1">
            <a:spLocks/>
          </p:cNvSpPr>
          <p:nvPr/>
        </p:nvSpPr>
        <p:spPr>
          <a:xfrm>
            <a:off x="1524000" y="2559050"/>
            <a:ext cx="9144000" cy="6990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Master’s degree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385277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6667FA-918D-F83B-C1BF-1AE2E679D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871CC9-1D1A-4734-6E73-9D206E320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6BA13-744C-E122-D6C7-A07365F35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B5CD0A-2C3E-8892-8B3E-67D01585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2F9636-D09F-B7BB-2160-438BDEBE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396742-CC94-81FB-35E6-D6666D2C9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0B075D-2995-55FE-6F3B-60B3B219C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BB2B26F-CE9D-B4DC-A899-888090BD3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997B1-ACAB-5E83-DE66-D68A6CF24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1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400" b="0" i="1" kern="1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400" b="0" i="1" kern="1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i="1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student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𝒔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enrolled</m:t>
                    </m:r>
                    <m:r>
                      <m:rPr>
                        <m:nor/>
                      </m:rPr>
                      <a:rPr lang="en-US" sz="1400" b="0" i="1" kern="100" smtClean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least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two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exams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scheduled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consecutive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slots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sz="1400" i="1" kern="10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T" sz="1400" i="1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997B1-ACAB-5E83-DE66-D68A6CF24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DED80EBD-2767-C6CA-3A05-DD27A2E971DF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2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Decision variables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7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1B6F8-AB52-BC8D-2BD3-EC7B6753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706DDB-E7F6-8B25-FF04-00618B4AB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45F82D-F751-D771-AC3C-C8468BD4A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10361E-DBBA-179E-2039-23FF925D9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37191B6-A38A-9C32-8D46-B1A1C9C6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3ABD0A-9C63-6901-5FBD-9035BC8BB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CD7667-3F89-B620-A6F3-1126F82D5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7E2211-BF8B-673F-06EA-4EEA386F3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265D3-E479-6D88-24A6-1E06F42E5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US" sz="1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T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nary>
                      <m:r>
                        <a:rPr lang="en-US" sz="14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sz="1400" dirty="0">
                  <a:solidFill>
                    <a:schemeClr val="tx2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265D3-E479-6D88-24A6-1E06F42E5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735B1796-0A61-E140-9676-7BC45F69B530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2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Objective function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2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E5D39C-2101-C1C0-E5D9-09A158287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DFD204-9A70-3CFA-627A-2DCD5C8EC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A5F391-F8AE-2B3F-086F-46A090E8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21C06C-9C9F-3466-22C4-75403109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7A9F21-0BFE-13F0-0E87-1763D705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C2874A-085D-8065-F041-963CF3BB9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A6D4C7-5C05-2665-2D0A-FAA94CAA7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98D43F-CE3A-9021-128D-20D576274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FBB5B7B-25E9-D581-0D43-AF4B69F61879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2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55758E2-E76A-918E-64B1-5EC23D66A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7" y="794657"/>
                <a:ext cx="5921981" cy="524952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𝒆𝒏𝒓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 the list of exams in which student </a:t>
                </a:r>
                <a14:m>
                  <m:oMath xmlns:m="http://schemas.openxmlformats.org/officeDocument/2006/math"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enrolled.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US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Link variable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it-IT" sz="1400" b="1" i="1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endParaRPr lang="en-IT" sz="1400" b="1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𝒆𝒕𝒆</m:t>
                        </m:r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∀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𝑒𝑛𝑟</m:t>
                          </m:r>
                        </m:e>
                        <m:sub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′, 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1,2,…,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T" sz="1400" i="1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Domain constraints</a:t>
                </a: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                                   ∀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55758E2-E76A-918E-64B1-5EC23D66A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7" y="794657"/>
                <a:ext cx="5921981" cy="5249527"/>
              </a:xfrm>
              <a:blipFill>
                <a:blip r:embed="rId2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16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D5777-B33D-CEC4-FA1B-B4CE5534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9A55B03-8214-A340-0F5A-BF22B70DC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95CFEE-EEEC-34EA-AD3C-0D5943C3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DC95DF-D05C-17CF-A91A-6F55BD29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9637CD-83B5-FABC-87A0-1837B26EA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F34F3A-D865-8FD2-6FB3-074D8BB1E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25AC5D1-E675-CCBB-1BA6-7A4300A57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BB22234-48E8-8CA8-B91B-E589BF2D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01FE-26A6-2733-5AD3-9B92207C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8697380" cy="24572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variation of the problem, the objective function is modified to maximize the minimum distance between any two conflicting exams.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measure should be equitable for students who enrolled in more than one exam, as the model will provide a certain minimum number of time slots (based on the length of the examination period and on the number of conflicts) between any two conflicting exams.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344B9E-E00F-108C-B90B-41665FCE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AB6B252-69CD-F4ED-8BBE-A783806F1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04C582F-0932-2562-FCF3-2B6D90B15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B871047-4B47-2EA5-DA7C-CA29B05D9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BB3B2B5-BE2E-390C-33A6-6BCAFF17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820999D-7D0D-F102-10BD-CA65F02C0056}"/>
              </a:ext>
            </a:extLst>
          </p:cNvPr>
          <p:cNvSpPr txBox="1">
            <a:spLocks/>
          </p:cNvSpPr>
          <p:nvPr/>
        </p:nvSpPr>
        <p:spPr>
          <a:xfrm>
            <a:off x="3326929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2"/>
                </a:solidFill>
              </a:rPr>
              <a:t>Maximize minimum distance between any two conflicting exams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6B1060-AB88-5EDE-2CF7-3F6786B4205C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tx2"/>
                </a:solidFill>
              </a:rPr>
              <a:t>3</a:t>
            </a:r>
            <a:endParaRPr lang="en-IT" sz="30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E5581F-B90A-750F-24AE-B54F95F72C2E}"/>
              </a:ext>
            </a:extLst>
          </p:cNvPr>
          <p:cNvSpPr txBox="1">
            <a:spLocks/>
          </p:cNvSpPr>
          <p:nvPr/>
        </p:nvSpPr>
        <p:spPr>
          <a:xfrm>
            <a:off x="-716222" y="559136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>
                <a:solidFill>
                  <a:schemeClr val="tx2"/>
                </a:solidFill>
              </a:rPr>
              <a:t>Variation on equity </a:t>
            </a:r>
            <a:br>
              <a:rPr lang="en-IT" sz="2000">
                <a:solidFill>
                  <a:schemeClr val="tx2"/>
                </a:solidFill>
              </a:rPr>
            </a:br>
            <a:r>
              <a:rPr lang="en-IT" sz="2000">
                <a:solidFill>
                  <a:schemeClr val="tx2"/>
                </a:solidFill>
              </a:rPr>
              <a:t>measure</a:t>
            </a:r>
            <a:endParaRPr lang="en-IT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0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09EF41-A688-7DE8-111B-EE74A70F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CB5C64-C263-53E1-97A5-071ED6A28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C878C-C329-BA9B-6591-0244039AE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68F481-6B7A-54BC-B183-29EDB1F8B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BDF172-084A-64B6-8F25-4D8E2DD44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E7D09C-1893-7554-9998-3D93713D0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562C67-A224-254F-2D9A-9AEB2B40C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0BD053-CB09-6EF9-6B04-2AB12E0EE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932032-7147-528F-A1E4-72C1D5CDA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cs typeface="Calibri" panose="020F0502020204030204" pitchFamily="34" charset="0"/>
                  </a:rPr>
                  <a:t> integer variable representing the minimum distance between any two conflicting exams.</a:t>
                </a:r>
                <a:endParaRPr lang="en-IT" sz="1400" dirty="0">
                  <a:solidFill>
                    <a:schemeClr val="tx2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932032-7147-528F-A1E4-72C1D5CDA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335B7F39-9E38-28B6-406B-37F9AD9DB314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3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Decision variables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33AE1-95A6-0A40-33AC-C658E83E7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E3BFBBD-C72C-7016-F7A9-6F07641A3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BD3CAF-C113-E689-7783-62477297F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025D07-1069-CDC7-29FA-74546F268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2F85D7-FE33-7497-299B-615AB635A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C9DC38-4BE7-860D-7FB1-1687E2933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9907C24-347A-C464-2F52-F0F33FA8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8D94C5-32CA-B1FA-5D82-671005A38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430FD-7C5F-9E14-649A-D9144B2BF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𝐦𝐚𝐱</m:t>
                      </m:r>
                      <m:r>
                        <a:rPr lang="en-US" sz="1400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1400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430FD-7C5F-9E14-649A-D9144B2BF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7A6729A8-59DD-280C-29B9-C141488C9505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3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Objective function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57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533F6F-060B-C7FC-17CC-B9458DB9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23F6DA-FCBA-3CA0-A583-D28FA51A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13B32-E77A-D705-5192-422E753A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DEE33-DBCA-964B-B9BA-5A1ACC837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D52B3C-DEDF-C7D4-F162-1214720C4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D3BF1BB-965C-FD07-1033-0E94C34C1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F19843-1574-3254-0887-3220155AE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77EAFAC-89C9-3778-1E9D-5E9894212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9DA9B080-6410-C29C-5257-7E389050EDA5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3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51B03D7-2517-A900-DBD4-526376051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7" y="794657"/>
                <a:ext cx="5921981" cy="5249527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400" kern="10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it-IT" sz="1400" b="1" i="1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</a:t>
                </a: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|∗</m:t>
                        </m:r>
                        <m:sSub>
                          <m:sSub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𝒆𝒕𝒆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b="1" dirty="0">
                    <a:solidFill>
                      <a:schemeClr val="tx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lv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Domain constraints</a:t>
                </a: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it-IT" sz="1400" b="0" i="1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it-IT" sz="1400" b="0" i="0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it-IT" sz="1400" b="0" i="0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Integer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51B03D7-2517-A900-DBD4-526376051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7" y="794657"/>
                <a:ext cx="5921981" cy="5249527"/>
              </a:xfrm>
              <a:blipFill>
                <a:blip r:embed="rId2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24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BA2DE-241D-6D2B-EC86-BEBFE692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D9C3B2A-A913-9FC6-B08C-BC858322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2B4FF1-2570-D278-AB26-874235063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22BBFD-252C-784B-C710-EF67B0D9C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829E0D-F376-6404-0087-6C75E96B8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56D4AE3-A9D7-F64B-C84C-01DBBAC53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8EE0374-4E9A-BF0D-142A-8B91D94AD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C534955-16DA-82CB-FE62-F584A3910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4FE50AC-BD3F-F63E-608C-50BB5FD55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B6932E-CE00-D6CC-D4C3-640A90A11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96D0913-42F5-EFB4-5156-FC8AD0B42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3E38A7A-4939-6F6D-92F1-3D553C109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5D6C39E-3D60-3664-3A40-6B12FA6F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5446F008-48BA-610A-F9B1-9511981A5265}"/>
              </a:ext>
            </a:extLst>
          </p:cNvPr>
          <p:cNvSpPr txBox="1">
            <a:spLocks/>
          </p:cNvSpPr>
          <p:nvPr/>
        </p:nvSpPr>
        <p:spPr>
          <a:xfrm>
            <a:off x="3326929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Maximize average distance between conflicting exams adjusted with Mean Absolute Deviation</a:t>
            </a:r>
            <a:r>
              <a:rPr lang="en-IT" sz="3000" dirty="0">
                <a:solidFill>
                  <a:schemeClr val="tx2"/>
                </a:solidFill>
                <a:effectLst/>
              </a:rPr>
              <a:t> 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DC7CBF-32FA-EB44-F3CF-BBB231EB83B8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tx2"/>
                </a:solidFill>
              </a:rPr>
              <a:t>4</a:t>
            </a:r>
            <a:endParaRPr lang="en-IT" sz="30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33C6BE-F8AA-8167-6D64-888BF3DCBC2E}"/>
              </a:ext>
            </a:extLst>
          </p:cNvPr>
          <p:cNvSpPr txBox="1">
            <a:spLocks/>
          </p:cNvSpPr>
          <p:nvPr/>
        </p:nvSpPr>
        <p:spPr>
          <a:xfrm>
            <a:off x="-716222" y="559136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>
                <a:solidFill>
                  <a:schemeClr val="tx2"/>
                </a:solidFill>
              </a:rPr>
              <a:t>Variation on equity </a:t>
            </a:r>
            <a:br>
              <a:rPr lang="en-IT" sz="2000">
                <a:solidFill>
                  <a:schemeClr val="tx2"/>
                </a:solidFill>
              </a:rPr>
            </a:br>
            <a:r>
              <a:rPr lang="en-IT" sz="2000">
                <a:solidFill>
                  <a:schemeClr val="tx2"/>
                </a:solidFill>
              </a:rPr>
              <a:t>measure</a:t>
            </a:r>
            <a:endParaRPr lang="en-IT" sz="2000" dirty="0">
              <a:solidFill>
                <a:schemeClr val="accen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8683D5-1002-DA18-478D-704927E427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3551682"/>
            <a:ext cx="855231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T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variation of the problem, the objective function is modified to maximize the average distance between conflicting exams trying also to minimize the value of the mean absolute deviation.</a:t>
            </a:r>
            <a:endParaRPr kumimoji="0" lang="en-US" altLang="en-IT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T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measure should provide an improvement to the equity measure considering only average distance, as it will try to keep the variability of the distances between conflicting exams low.</a:t>
            </a:r>
            <a:endParaRPr kumimoji="0" lang="en-US" altLang="en-IT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T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mean absolute deviation refers to the average value of the absolute difference between a specific data point and the mean of all the data points.</a:t>
            </a:r>
            <a:endParaRPr kumimoji="0" lang="en-US" altLang="en-IT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4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880C2-BB16-D64C-8434-85AE15E0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92C054-A82B-5473-3C5F-1E494571F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85D17-3DF8-6EF7-6622-E030EDEFF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FA8A9-64C5-53DE-B6E1-4AB764A8E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7488E9-C8C4-8736-05DD-04617771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49B57B-706E-8C83-6ED9-6804E80DF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55C8EA-01C4-4022-0561-F2984686F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7D3C49-8953-8468-9B7B-E7209A00F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𝒆𝒆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is an integer variable representing the absolute value of the difference between the distance among conflicting exams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and the average distance among all conflicting exams.</a:t>
                </a:r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E922707-B0CE-8DC5-D892-A52C90275F4A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4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Decision variables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4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E79F8-8763-627A-0B0C-0D1295046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7C3D6F-77EF-F275-FD1B-0279CD4C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1ABBF-F945-225E-B02E-142114AD8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E039C1-D241-D0FC-CE90-76BEE3B5A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27D901-C7CE-F98C-DBAE-B7A858B00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0F42ABE-6EA4-B339-EE97-F0DD35B42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99CCE0-206C-E586-D13C-E64CB6FCC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BD9429A-52CE-ECD7-CA2E-2F1865C4E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6A89D6-C2F2-6F53-E569-4C3C10944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9480" y="2737613"/>
                <a:ext cx="5798015" cy="212300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𝐦𝐚𝐱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T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  <m:sSup>
                                    <m:sSupPr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T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eqAr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IT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p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𝒆𝒕</m:t>
                                      </m:r>
                                      <m:sSup>
                                        <m:sSupPr>
                                          <m:ctrlPr>
                                            <a:rPr lang="en-IT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IT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p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𝒏𝒖𝒎</m:t>
                                  </m:r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𝒄𝒐𝒏𝒇𝒍𝒊𝒄𝒕𝒔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T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  <m:sSup>
                                    <m:sSupPr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sub>
                        <m:sup/>
                        <m:e>
                          <m:f>
                            <m:fPr>
                              <m:ctrlPr>
                                <a:rPr lang="en-IT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  <m:sSup>
                                    <m:sSupPr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num>
                            <m:den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𝒏𝒖𝒎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𝒄𝒐𝒏𝒇𝒍𝒊𝒄𝒕𝒔</m:t>
                              </m:r>
                            </m:den>
                          </m:f>
                        </m:e>
                      </m:nary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0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With </a:t>
                </a:r>
                <a14:m>
                  <m:oMath xmlns:m="http://schemas.openxmlformats.org/officeDocument/2006/math">
                    <m:r>
                      <a:rPr lang="en-US" sz="10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sz="10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0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0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sz="10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sz="1000" b="1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0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weights to be determined empirically.</a:t>
                </a:r>
                <a:endParaRPr lang="en-IT" sz="10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6A89D6-C2F2-6F53-E569-4C3C10944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9480" y="2737613"/>
                <a:ext cx="5798015" cy="2123001"/>
              </a:xfrm>
              <a:blipFill>
                <a:blip r:embed="rId2"/>
                <a:stretch>
                  <a:fillRect t="-291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54C0A027-65EF-0F9C-8904-AF2DBC47309F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4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Objective function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AFB76A-0A1D-CAC3-FFE1-232691AC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T" sz="3600" dirty="0">
                <a:solidFill>
                  <a:schemeClr val="tx2"/>
                </a:solidFill>
              </a:rPr>
              <a:t>Examination Timetabling Problem (ETP)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B0C9A-152C-EDB2-9780-C56F078DB8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5110" y="993604"/>
                <a:ext cx="5954499" cy="5230368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us consider a set E of exams, to be scheduled during an examination period at the end of the semester, and a set S of students. Each student is enrolled in a non-empty subset of exams. The examination period is divided into T ordered time-slots.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two exams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 the number of students enrolled in both.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 exams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called conflicting if they have at least one student enrolled in both, i.e.,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Rules and regulations impose that conflicting exams cannot take place in the same time- slot. Moreover, to promote the creation of timetables more sustainable for the students, a penalty is assigned for each pair of conflicting exams scheduled up to a distance of 5 time-slots. More precisely, given two exams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scheduled at distance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time-slots, with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≤5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 relative penalty is </a:t>
                </a:r>
              </a:p>
              <a:p>
                <a:pPr marL="0" indent="0" algn="just">
                  <a:buNone/>
                </a:pPr>
                <a:endParaRPr lang="en-US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(5−</m:t>
                          </m:r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T" sz="14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sz="14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sz="14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sz="14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sz="14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ETP aims at assigning exams to time-slots ensuring that: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Symbol" pitchFamily="2" charset="2"/>
                  <a:buChar char=""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exam is scheduled exactly once during the examination period.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Symbol" pitchFamily="2" charset="2"/>
                  <a:buChar char=""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Two conflicting exams are not scheduled in same time-slot.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Symbol" pitchFamily="2" charset="2"/>
                  <a:buChar char=""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total penalty resulting from the created timetable is minimized.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B0C9A-152C-EDB2-9780-C56F078DB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5110" y="993604"/>
                <a:ext cx="5954499" cy="5230368"/>
              </a:xfrm>
              <a:blipFill>
                <a:blip r:embed="rId2"/>
                <a:stretch>
                  <a:fillRect l="-213" r="-42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461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8FA27-C544-7640-8DF3-A002E10C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DF5FAD-ABD7-EE0C-1E80-2053CB8DB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1966B-28AD-F372-21EA-DBC8C5A8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1906AB-C98E-1071-152D-BFAAD1D3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EEE0D-B07B-A80F-549E-F5DE0129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1597F-6664-D0D2-2AA5-A87AEDE8D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CE07E6-04A2-8613-55BF-A2306815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9B0FA4-845D-2388-176F-9B5735E6B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3F06DCE-8BAB-13EB-FF42-5CB868ABE767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4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𝒆𝒆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400" dirty="0">
                    <a:solidFill>
                      <a:schemeClr val="tx2"/>
                    </a:solidFill>
                  </a:rPr>
                  <a:t>as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 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𝒆𝒆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𝒆𝒕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e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e>
                            <m:sSub>
                              <m:sSub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eqArr>
                          </m:sub>
                          <m:sup/>
                          <m:e>
                            <m:f>
                              <m:f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𝒆𝒕</m:t>
                                    </m:r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num>
                              <m:den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𝒏𝒖𝒎</m:t>
                                </m:r>
                                <m:r>
                                  <a:rPr lang="it-IT" sz="14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it-IT" sz="14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𝒄𝒐𝒏𝒇𝒍𝒊𝒄𝒕𝒔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it-IT" sz="1400" b="1" i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 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 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𝒆𝒆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e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e>
                            <m:sSub>
                              <m:sSub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eqArr>
                          </m:sub>
                          <m:sup/>
                          <m:e>
                            <m:f>
                              <m:f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𝒆𝒕</m:t>
                                    </m:r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num>
                              <m:den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𝒏𝒖𝒎</m:t>
                                </m:r>
                                <m:r>
                                  <a:rPr lang="it-IT" sz="14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it-IT" sz="14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𝒄𝒐𝒏𝒇𝒍𝒊𝒄𝒕𝒔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𝒆𝒕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chemeClr val="tx2"/>
                    </a:solidFill>
                  </a:rPr>
                  <a:t>	</a:t>
                </a:r>
              </a:p>
              <a:p>
                <a:pPr marL="0" lvl="0" indent="0">
                  <a:buNone/>
                </a:pPr>
                <a:r>
                  <a:rPr lang="en-US" sz="1400" b="1" dirty="0">
                    <a:solidFill>
                      <a:schemeClr val="tx2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Domain constraints</a:t>
                </a: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𝒆𝒆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𝑰𝒏𝒕𝒆𝒈𝒆𝒓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09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4C74-168B-7304-F46A-3A234B94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new restriction which limits the number of consecutive time slots with conflicting exams to a maximum of 3.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we are interested in looking for conflicts only in consecutive time slots.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3A06719-7BA2-EEE2-5283-1EF24C1555E6}"/>
              </a:ext>
            </a:extLst>
          </p:cNvPr>
          <p:cNvSpPr txBox="1">
            <a:spLocks/>
          </p:cNvSpPr>
          <p:nvPr/>
        </p:nvSpPr>
        <p:spPr>
          <a:xfrm>
            <a:off x="3163641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 most 3 consecutive time slots with conflicting exams</a:t>
            </a:r>
            <a:r>
              <a:rPr lang="en-IT" sz="3000" dirty="0">
                <a:solidFill>
                  <a:schemeClr val="tx2"/>
                </a:solidFill>
                <a:effectLst/>
              </a:rPr>
              <a:t> 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06131A-D09A-2EAB-D6DE-286018184D82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tx2"/>
                </a:solidFill>
              </a:rPr>
              <a:t>1</a:t>
            </a:r>
            <a:endParaRPr lang="en-IT" sz="300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Additional restriction</a:t>
            </a:r>
            <a:endParaRPr lang="en-IT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2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880C2-BB16-D64C-8434-85AE15E0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92C054-A82B-5473-3C5F-1E494571F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85D17-3DF8-6EF7-6622-E030EDEFF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FA8A9-64C5-53DE-B6E1-4AB764A8E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7488E9-C8C4-8736-05DD-04617771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49B57B-706E-8C83-6ED9-6804E80DF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55C8EA-01C4-4022-0561-F2984686F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7D3C49-8953-8468-9B7B-E7209A00F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1, 2, …,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1+1, …,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if at least a pair of conflicting exams is scheduled in time slots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400" b="1" dirty="0">
                    <a:solidFill>
                      <a:schemeClr val="tx2"/>
                    </a:solidFill>
                  </a:rPr>
                  <a:t>.</a:t>
                </a:r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E922707-B0CE-8DC5-D892-A52C90275F4A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1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Decision variables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9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8FA27-C544-7640-8DF3-A002E10C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DF5FAD-ABD7-EE0C-1E80-2053CB8DB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1966B-28AD-F372-21EA-DBC8C5A8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1906AB-C98E-1071-152D-BFAAD1D3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EEE0D-B07B-A80F-549E-F5DE0129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1597F-6664-D0D2-2AA5-A87AEDE8D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CE07E6-04A2-8613-55BF-A2306815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9B0FA4-845D-2388-176F-9B5735E6B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Link variable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4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400" dirty="0">
                    <a:solidFill>
                      <a:schemeClr val="tx2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e>
                            <m:sSub>
                              <m:sSub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𝒆𝒕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it-IT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 2, …, |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−1},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′∈{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+1, 2, …, |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 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sSup>
                                      <m:sSupPr>
                                        <m:ctrlPr>
                                          <a:rPr lang="en-IT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sz="1400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eqArr>
                          </m:sub>
                          <m:sup/>
                          <m:e>
                            <m:sSub>
                              <m:sSub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𝒆𝒕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𝒏𝒖𝒎</m:t>
                        </m:r>
                        <m:r>
                          <a:rPr lang="it-IT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𝒄𝒐𝒏𝒇𝒍𝒊𝒄𝒕𝒔</m:t>
                        </m:r>
                      </m:den>
                    </m:f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it-IT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 2, …, |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it-IT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},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′∈{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+1, 2, …, |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Can’t have more than 3 consecutive time slots with conflicting exams.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−(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                       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−3}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−(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                       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−4}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Domain constraints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𝒕𝒕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                                                                  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4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A79B678-6B2F-CBFC-2527-D7153C66FC16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1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24C74-168B-7304-F46A-3A234B942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3329677"/>
                <a:ext cx="8697380" cy="245726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 a new restriction which limits the number of consecutive time slots with conflicting exams to a maximum of 2, followed by 3 time slots without conflicting exams. The assumption, like for previous constraint, is that we are looking for conflicts only in consecutive time slots.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1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use the same decision variable</a:t>
                </a:r>
                <a:r>
                  <a:rPr lang="en-US" sz="1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for previous additional constraint.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24C74-168B-7304-F46A-3A234B942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3329677"/>
                <a:ext cx="8697380" cy="2457269"/>
              </a:xfrm>
              <a:blipFill>
                <a:blip r:embed="rId2"/>
                <a:stretch>
                  <a:fillRect l="-146" t="-1546" r="-29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3A06719-7BA2-EEE2-5283-1EF24C1555E6}"/>
              </a:ext>
            </a:extLst>
          </p:cNvPr>
          <p:cNvSpPr txBox="1">
            <a:spLocks/>
          </p:cNvSpPr>
          <p:nvPr/>
        </p:nvSpPr>
        <p:spPr>
          <a:xfrm>
            <a:off x="3163641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200"/>
              </a:spcBef>
            </a:pPr>
            <a:r>
              <a:rPr lang="en-US" sz="3000" b="1" kern="1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two consecutive time slots contain conflicting exams, then no conflicting exams scheduled in the next 3 time slots</a:t>
            </a:r>
            <a:endParaRPr lang="en-IT" sz="3000" b="1" kern="1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06131A-D09A-2EAB-D6DE-286018184D82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3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Additional restriction</a:t>
            </a:r>
            <a:endParaRPr lang="en-IT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5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8FA27-C544-7640-8DF3-A002E10C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DF5FAD-ABD7-EE0C-1E80-2053CB8DB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1966B-28AD-F372-21EA-DBC8C5A8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1906AB-C98E-1071-152D-BFAAD1D3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EEE0D-B07B-A80F-549E-F5DE0129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1597F-6664-D0D2-2AA5-A87AEDE8D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CE07E6-04A2-8613-55BF-A2306815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9B0FA4-845D-2388-176F-9B5735E6B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2 consecutive time slots with conflicting exams must be always followed by 3 consecutive time slots without conflicting exams.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−2}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−3}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−4}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−5}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A79B678-6B2F-CBFC-2527-D7153C66FC16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2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053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24C74-168B-7304-F46A-3A234B942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3329677"/>
                <a:ext cx="8884654" cy="245726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 a bonus profit each time there are 6 consecutive time slots without conflicting exams and use this bonus in the objective function.</a:t>
                </a:r>
              </a:p>
              <a:p>
                <a:pPr marL="0" indent="0" algn="just">
                  <a:buNone/>
                </a:pPr>
                <a:r>
                  <a:rPr lang="en-US" sz="1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use the same decision variable</a:t>
                </a:r>
                <a:r>
                  <a:rPr lang="en-US" sz="1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𝒕𝒕</m:t>
                        </m:r>
                        <m:r>
                          <a:rPr lang="en-US" sz="1400" b="1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as for previous additional constraint.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B24C74-168B-7304-F46A-3A234B942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3329677"/>
                <a:ext cx="8884654" cy="2457269"/>
              </a:xfrm>
              <a:blipFill>
                <a:blip r:embed="rId2"/>
                <a:stretch>
                  <a:fillRect l="-143" t="-1546" r="-14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3A06719-7BA2-EEE2-5283-1EF24C1555E6}"/>
              </a:ext>
            </a:extLst>
          </p:cNvPr>
          <p:cNvSpPr txBox="1">
            <a:spLocks/>
          </p:cNvSpPr>
          <p:nvPr/>
        </p:nvSpPr>
        <p:spPr>
          <a:xfrm>
            <a:off x="3163641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b="1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Bonus profit each time no conflicting exams are scheduled for 6 consecutive time slots</a:t>
            </a:r>
            <a:r>
              <a:rPr lang="en-IT" sz="3000" b="1" dirty="0">
                <a:solidFill>
                  <a:schemeClr val="tx2"/>
                </a:solidFill>
                <a:effectLst/>
              </a:rPr>
              <a:t> </a:t>
            </a:r>
            <a:endParaRPr lang="en-US" sz="3000" b="1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06131A-D09A-2EAB-D6DE-286018184D82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tx2"/>
                </a:solidFill>
              </a:rPr>
              <a:t>3</a:t>
            </a:r>
            <a:endParaRPr lang="en-IT" sz="300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Additional restriction</a:t>
            </a:r>
            <a:endParaRPr lang="en-IT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39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880C2-BB16-D64C-8434-85AE15E0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92C054-A82B-5473-3C5F-1E494571F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85D17-3DF8-6EF7-6622-E030EDEFF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FA8A9-64C5-53DE-B6E1-4AB764A8E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7488E9-C8C4-8736-05DD-04617771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49B57B-706E-8C83-6ED9-6804E80DF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55C8EA-01C4-4022-0561-F2984686F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7D3C49-8953-8468-9B7B-E7209A00F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1, 2, …,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T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if no conflicting exams are scheduled in time slots between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4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400" dirty="0">
                    <a:solidFill>
                      <a:schemeClr val="tx2"/>
                    </a:solidFill>
                  </a:rPr>
                  <a:t>included (every possible combination of time slots within the range is checked).</a:t>
                </a:r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E922707-B0CE-8DC5-D892-A52C90275F4A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3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Decision variables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02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880C2-BB16-D64C-8434-85AE15E0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92C054-A82B-5473-3C5F-1E494571F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85D17-3DF8-6EF7-6622-E030EDEFF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FA8A9-64C5-53DE-B6E1-4AB764A8E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7488E9-C8C4-8736-05DD-04617771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49B57B-706E-8C83-6ED9-6804E80DF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55C8EA-01C4-4022-0561-F2984686F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7D3C49-8953-8468-9B7B-E7209A00F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T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IT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IT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T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sSup>
                                    <m:sSupPr>
                                      <m:ctrlPr>
                                        <a:rPr lang="en-IT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e>
                          </m:eqAr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T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IT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IT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T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IT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≤5</m:t>
                                  </m:r>
                                </m:e>
                              </m:eqAr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IT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T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  <m:r>
                                        <a:rPr lang="en-US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IT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US" sz="14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T" sz="1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𝒆𝒆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𝒆𝒕𝒆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∈{1,2,…,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T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−5}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T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66C54-F0FF-1375-2F2C-256D1355B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E922707-B0CE-8DC5-D892-A52C90275F4A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3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Objective function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69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8FA27-C544-7640-8DF3-A002E10C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DF5FAD-ABD7-EE0C-1E80-2053CB8DB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1966B-28AD-F372-21EA-DBC8C5A8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1906AB-C98E-1071-152D-BFAAD1D3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EEE0D-B07B-A80F-549E-F5DE0129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1597F-6664-D0D2-2AA5-A87AEDE8D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CE07E6-04A2-8613-55BF-A2306815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9B0FA4-845D-2388-176F-9B5735E6B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Each time no conflicting exams are scheduled for 6 consecutive time slots, a bonus score is added </a:t>
                </a:r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∈{</m:t>
                            </m:r>
                            <m:sSup>
                              <m:sSup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b>
                        </m:sSub>
                      </m:e>
                    </m:nary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−5}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IT" sz="140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T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∈{</m:t>
                                </m:r>
                                <m:sSup>
                                  <m:sSupPr>
                                    <m:ctrlPr>
                                      <a:rPr lang="en-IT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sz="14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eqArr>
                          </m:sub>
                          <m:sup/>
                          <m:e>
                            <m:sSub>
                              <m:sSubPr>
                                <m:ctrlPr>
                                  <a:rPr lang="en-IT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4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b>
                            </m:sSub>
                          </m:e>
                        </m:nary>
                      </m:num>
                      <m:den>
                        <m:eqArr>
                          <m:eqArrPr>
                            <m:ctrlPr>
                              <a:rPr lang="en-IT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𝟏𝟓</m:t>
                            </m:r>
                          </m:e>
                        </m:eqArr>
                      </m:den>
                    </m:f>
                    <m:r>
                      <a:rPr lang="en-US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∈{1,2,…, </m:t>
                    </m:r>
                    <m:d>
                      <m:dPr>
                        <m:begChr m:val="|"/>
                        <m:endChr m:val="|"/>
                        <m:ctrlPr>
                          <a:rPr lang="en-IT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−5}</m:t>
                    </m:r>
                  </m:oMath>
                </a14:m>
                <a:endParaRPr lang="en-IT" sz="1400" dirty="0">
                  <a:solidFill>
                    <a:schemeClr val="tx2"/>
                  </a:solidFill>
                </a:endParaRPr>
              </a:p>
              <a:p>
                <a:endParaRPr lang="en-IT" sz="1400" dirty="0">
                  <a:solidFill>
                    <a:schemeClr val="tx2"/>
                  </a:solidFill>
                </a:endParaRPr>
              </a:p>
              <a:p>
                <a:endParaRPr lang="en-IT" sz="1400" dirty="0">
                  <a:solidFill>
                    <a:schemeClr val="tx2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Domain constraints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                                                                                     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T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  <a:blipFill>
                <a:blip r:embed="rId2"/>
                <a:stretch>
                  <a:fillRect l="-386" r="-77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A79B678-6B2F-CBFC-2527-D7153C66FC16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3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6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EDE0B7-11E1-9269-D91C-A80E44723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6C4BE-1F56-EA0A-675F-BC0B3FA27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1400" b="1" i="1" kern="10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US" sz="1400" b="1" i="1" kern="10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set of n exams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set of m students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…,  </m:t>
                        </m:r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set of l time-slots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𝒆𝒆</m:t>
                        </m:r>
                        <m:r>
                          <a:rPr lang="en-US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number of students which are enrolled in both exams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IT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6C4BE-1F56-EA0A-675F-BC0B3FA27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C858FBD7-437B-AAAD-9B4C-44884F9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76" y="1807028"/>
            <a:ext cx="3855720" cy="2566987"/>
          </a:xfrm>
        </p:spPr>
        <p:txBody>
          <a:bodyPr>
            <a:normAutofit/>
          </a:bodyPr>
          <a:lstStyle/>
          <a:p>
            <a:r>
              <a:rPr lang="en-IT" sz="3600" dirty="0">
                <a:solidFill>
                  <a:schemeClr val="tx2"/>
                </a:solidFill>
              </a:rPr>
              <a:t>Base ILP formulation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Input data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78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4C74-168B-7304-F46A-3A234B94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8697380" cy="245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Modify the original constraint that impose that no conflicting exams can be scheduled in the same time slot, to allow at most 3 conflicting pair of exams in the same time slot.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3A06719-7BA2-EEE2-5283-1EF24C1555E6}"/>
              </a:ext>
            </a:extLst>
          </p:cNvPr>
          <p:cNvSpPr txBox="1">
            <a:spLocks/>
          </p:cNvSpPr>
          <p:nvPr/>
        </p:nvSpPr>
        <p:spPr>
          <a:xfrm>
            <a:off x="3163641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3000" b="1" kern="1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 most 3 conflicting pairs of exams can be scheduled in same time slot</a:t>
            </a:r>
            <a:endParaRPr lang="en-IT" sz="3000" b="1" kern="1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06131A-D09A-2EAB-D6DE-286018184D82}"/>
              </a:ext>
            </a:extLst>
          </p:cNvPr>
          <p:cNvSpPr txBox="1">
            <a:spLocks/>
          </p:cNvSpPr>
          <p:nvPr/>
        </p:nvSpPr>
        <p:spPr>
          <a:xfrm>
            <a:off x="11027133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30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Additional restriction</a:t>
            </a:r>
            <a:endParaRPr lang="en-IT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30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8FA27-C544-7640-8DF3-A002E10C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DF5FAD-ABD7-EE0C-1E80-2053CB8DB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1966B-28AD-F372-21EA-DBC8C5A88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1906AB-C98E-1071-152D-BFAAD1D3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0EEE0D-B07B-A80F-549E-F5DE01299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1597F-6664-D0D2-2AA5-A87AEDE8D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CE07E6-04A2-8613-55BF-A2306815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9B0FA4-845D-2388-176F-9B5735E6B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4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most 3 conflicting pairs of exams can be scheduled in the same time slot.</a:t>
                </a:r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4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T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e>
                            <m:sSup>
                              <m:sSupPr>
                                <m:ctrlPr>
                                  <a:rPr lang="en-IT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e>
                            <m:sSub>
                              <m:sSubPr>
                                <m:ctrlPr>
                                  <a:rPr lang="en-IT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𝒆𝒆</m:t>
                                </m:r>
                                <m:r>
                                  <a:rPr lang="en-US" sz="1400" b="1" i="1" kern="10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en-IT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𝒆𝒕𝒆</m:t>
                            </m:r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US" sz="14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sz="14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EB8C2C6-F79C-37B5-496F-0554B35F5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200" y="677126"/>
                <a:ext cx="6569858" cy="5863324"/>
              </a:xfrm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A79B678-6B2F-CBFC-2527-D7153C66FC16}"/>
              </a:ext>
            </a:extLst>
          </p:cNvPr>
          <p:cNvSpPr txBox="1">
            <a:spLocks/>
          </p:cNvSpPr>
          <p:nvPr/>
        </p:nvSpPr>
        <p:spPr>
          <a:xfrm>
            <a:off x="0" y="2055812"/>
            <a:ext cx="4499596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Additional restriction 4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62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Conclusions</a:t>
            </a:r>
            <a:endParaRPr lang="en-IT" sz="20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C1E52D-E87C-C3B3-CB62-6784282E5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43537"/>
              </p:ext>
            </p:extLst>
          </p:nvPr>
        </p:nvGraphicFramePr>
        <p:xfrm>
          <a:off x="1366345" y="2648607"/>
          <a:ext cx="7801143" cy="3261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625">
                  <a:extLst>
                    <a:ext uri="{9D8B030D-6E8A-4147-A177-3AD203B41FA5}">
                      <a16:colId xmlns:a16="http://schemas.microsoft.com/office/drawing/2014/main" val="3727717462"/>
                    </a:ext>
                  </a:extLst>
                </a:gridCol>
                <a:gridCol w="1059144">
                  <a:extLst>
                    <a:ext uri="{9D8B030D-6E8A-4147-A177-3AD203B41FA5}">
                      <a16:colId xmlns:a16="http://schemas.microsoft.com/office/drawing/2014/main" val="2390744407"/>
                    </a:ext>
                  </a:extLst>
                </a:gridCol>
                <a:gridCol w="1224215">
                  <a:extLst>
                    <a:ext uri="{9D8B030D-6E8A-4147-A177-3AD203B41FA5}">
                      <a16:colId xmlns:a16="http://schemas.microsoft.com/office/drawing/2014/main" val="4269741709"/>
                    </a:ext>
                  </a:extLst>
                </a:gridCol>
                <a:gridCol w="1047043">
                  <a:extLst>
                    <a:ext uri="{9D8B030D-6E8A-4147-A177-3AD203B41FA5}">
                      <a16:colId xmlns:a16="http://schemas.microsoft.com/office/drawing/2014/main" val="4223218554"/>
                    </a:ext>
                  </a:extLst>
                </a:gridCol>
                <a:gridCol w="1046372">
                  <a:extLst>
                    <a:ext uri="{9D8B030D-6E8A-4147-A177-3AD203B41FA5}">
                      <a16:colId xmlns:a16="http://schemas.microsoft.com/office/drawing/2014/main" val="246928713"/>
                    </a:ext>
                  </a:extLst>
                </a:gridCol>
                <a:gridCol w="1046372">
                  <a:extLst>
                    <a:ext uri="{9D8B030D-6E8A-4147-A177-3AD203B41FA5}">
                      <a16:colId xmlns:a16="http://schemas.microsoft.com/office/drawing/2014/main" val="4223740628"/>
                    </a:ext>
                  </a:extLst>
                </a:gridCol>
                <a:gridCol w="1046372">
                  <a:extLst>
                    <a:ext uri="{9D8B030D-6E8A-4147-A177-3AD203B41FA5}">
                      <a16:colId xmlns:a16="http://schemas.microsoft.com/office/drawing/2014/main" val="419259243"/>
                    </a:ext>
                  </a:extLst>
                </a:gridCol>
              </a:tblGrid>
              <a:tr h="232972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Benchmark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Found results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464275"/>
                  </a:ext>
                </a:extLst>
              </a:tr>
              <a:tr h="465944"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Base formulation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Restriction 1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Restriction 2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Restriction 3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Restriction 4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80094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Instance01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157,033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158,241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211,920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162,687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8078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Instance02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34,709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46,627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56,141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04132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Instance03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32,627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47,449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54,276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585498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Instance04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7,717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11,422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15,700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58773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Instance05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12,901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19,490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31,491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21,156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50805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Instance06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3,045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18527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Instance07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10,050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16,081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13,855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673840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Instance08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24,869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30,629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38,255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28,572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73784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Instance09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9,818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14,420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23,936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331390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Instance10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3,707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44327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Instance11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4,395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N.A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N.A.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BAC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71946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40963BA4-696B-62D0-99DC-E5BA31CD690F}"/>
              </a:ext>
            </a:extLst>
          </p:cNvPr>
          <p:cNvSpPr txBox="1">
            <a:spLocks/>
          </p:cNvSpPr>
          <p:nvPr/>
        </p:nvSpPr>
        <p:spPr>
          <a:xfrm>
            <a:off x="3331354" y="983685"/>
            <a:ext cx="8529667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200"/>
              </a:spcBef>
            </a:pPr>
            <a:r>
              <a:rPr lang="en-US" sz="3000" b="1" kern="1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Base formulation results</a:t>
            </a:r>
            <a:endParaRPr lang="en-IT" sz="3000" b="1" kern="1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515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Conclusions</a:t>
            </a:r>
            <a:endParaRPr lang="en-IT" sz="2000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963BA4-696B-62D0-99DC-E5BA31CD690F}"/>
              </a:ext>
            </a:extLst>
          </p:cNvPr>
          <p:cNvSpPr txBox="1">
            <a:spLocks/>
          </p:cNvSpPr>
          <p:nvPr/>
        </p:nvSpPr>
        <p:spPr>
          <a:xfrm>
            <a:off x="3331354" y="983685"/>
            <a:ext cx="8529667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200"/>
              </a:spcBef>
            </a:pPr>
            <a:r>
              <a:rPr lang="en-US" sz="3000" b="1" kern="100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Equity measure variation results</a:t>
            </a:r>
            <a:endParaRPr lang="en-IT" sz="3000" b="1" kern="1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049EE-4B4A-455D-41D9-5AD60A73439F}"/>
              </a:ext>
            </a:extLst>
          </p:cNvPr>
          <p:cNvSpPr txBox="1"/>
          <p:nvPr/>
        </p:nvSpPr>
        <p:spPr>
          <a:xfrm>
            <a:off x="1528891" y="2628895"/>
            <a:ext cx="1008993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toy instance has been created to study the behavior of different equity measures with the following input data: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Exams</a:t>
            </a:r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{e1, e2, e3, e4, e5, e6}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Students: {s1, s2, s3, s4, s5, s6, s7, s8}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Enrollments table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2E4DEC-8065-ACF0-C60B-9031C356D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33868"/>
              </p:ext>
            </p:extLst>
          </p:nvPr>
        </p:nvGraphicFramePr>
        <p:xfrm>
          <a:off x="2539951" y="4023290"/>
          <a:ext cx="5870928" cy="1925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704">
                  <a:extLst>
                    <a:ext uri="{9D8B030D-6E8A-4147-A177-3AD203B41FA5}">
                      <a16:colId xmlns:a16="http://schemas.microsoft.com/office/drawing/2014/main" val="942811757"/>
                    </a:ext>
                  </a:extLst>
                </a:gridCol>
                <a:gridCol w="838704">
                  <a:extLst>
                    <a:ext uri="{9D8B030D-6E8A-4147-A177-3AD203B41FA5}">
                      <a16:colId xmlns:a16="http://schemas.microsoft.com/office/drawing/2014/main" val="2069466737"/>
                    </a:ext>
                  </a:extLst>
                </a:gridCol>
                <a:gridCol w="838704">
                  <a:extLst>
                    <a:ext uri="{9D8B030D-6E8A-4147-A177-3AD203B41FA5}">
                      <a16:colId xmlns:a16="http://schemas.microsoft.com/office/drawing/2014/main" val="17677009"/>
                    </a:ext>
                  </a:extLst>
                </a:gridCol>
                <a:gridCol w="838704">
                  <a:extLst>
                    <a:ext uri="{9D8B030D-6E8A-4147-A177-3AD203B41FA5}">
                      <a16:colId xmlns:a16="http://schemas.microsoft.com/office/drawing/2014/main" val="3371030412"/>
                    </a:ext>
                  </a:extLst>
                </a:gridCol>
                <a:gridCol w="838704">
                  <a:extLst>
                    <a:ext uri="{9D8B030D-6E8A-4147-A177-3AD203B41FA5}">
                      <a16:colId xmlns:a16="http://schemas.microsoft.com/office/drawing/2014/main" val="2040184718"/>
                    </a:ext>
                  </a:extLst>
                </a:gridCol>
                <a:gridCol w="838704">
                  <a:extLst>
                    <a:ext uri="{9D8B030D-6E8A-4147-A177-3AD203B41FA5}">
                      <a16:colId xmlns:a16="http://schemas.microsoft.com/office/drawing/2014/main" val="545840245"/>
                    </a:ext>
                  </a:extLst>
                </a:gridCol>
                <a:gridCol w="838704">
                  <a:extLst>
                    <a:ext uri="{9D8B030D-6E8A-4147-A177-3AD203B41FA5}">
                      <a16:colId xmlns:a16="http://schemas.microsoft.com/office/drawing/2014/main" val="568558941"/>
                    </a:ext>
                  </a:extLst>
                </a:gridCol>
              </a:tblGrid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Student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e1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e2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e3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e4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</a:rPr>
                        <a:t>e5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e6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83873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S1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77190" algn="l"/>
                        </a:tabLst>
                      </a:pPr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142425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S2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97830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S3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78959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S4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44756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S5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8822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S6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74894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S7</a:t>
                      </a:r>
                      <a:endParaRPr lang="en-IT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484502"/>
                  </a:ext>
                </a:extLst>
              </a:tr>
              <a:tr h="2139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S8</a:t>
                      </a:r>
                      <a:endParaRPr lang="en-IT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tx2"/>
                          </a:solidFill>
                          <a:effectLst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2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✓</a:t>
                      </a:r>
                      <a:endParaRPr lang="en-IT" sz="12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27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445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Conclusions</a:t>
            </a:r>
            <a:endParaRPr lang="en-IT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049EE-4B4A-455D-41D9-5AD60A73439F}"/>
              </a:ext>
            </a:extLst>
          </p:cNvPr>
          <p:cNvSpPr txBox="1"/>
          <p:nvPr/>
        </p:nvSpPr>
        <p:spPr>
          <a:xfrm>
            <a:off x="3619139" y="1158322"/>
            <a:ext cx="6694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sz="1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conflict</a:t>
            </a:r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it-IT" sz="1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toy </a:t>
            </a:r>
            <a:r>
              <a:rPr lang="it-IT" sz="1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following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1672C9AE-8599-B6EC-D2A2-219986C6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46" y="1642107"/>
            <a:ext cx="5678795" cy="492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64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2E63B-4B2A-E72C-60A2-C880B704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BF1457-C407-760B-704E-B79B69B5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74516C-1A75-1796-D9C3-2E937419C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AEE80-9071-9594-D579-5B8F89C78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849EE6-3297-8DD8-4C1F-EA9786A6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A551E-BC1A-F727-8982-FFEC417E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955477-08EF-8282-9519-6F541D3F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B2C4EF-C5CE-80E1-65A1-136AD36BF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4EE024-2545-B4CA-7691-47FDC451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1CDBE48-DCB0-B3AB-049B-969DA12D7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15C936-73CA-8FA4-446B-3D1C7BBCE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92B102-7AE2-B3F7-29C3-BE398E35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B79EA9-B263-9517-0442-BF96D94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2044C9D-70F3-FA9F-7737-E32F35334B4F}"/>
              </a:ext>
            </a:extLst>
          </p:cNvPr>
          <p:cNvSpPr txBox="1">
            <a:spLocks/>
          </p:cNvSpPr>
          <p:nvPr/>
        </p:nvSpPr>
        <p:spPr>
          <a:xfrm>
            <a:off x="-716222" y="471767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 dirty="0">
                <a:solidFill>
                  <a:schemeClr val="tx2"/>
                </a:solidFill>
              </a:rPr>
              <a:t>Conclusions</a:t>
            </a:r>
            <a:endParaRPr lang="en-IT" sz="2000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963BA4-696B-62D0-99DC-E5BA31CD690F}"/>
              </a:ext>
            </a:extLst>
          </p:cNvPr>
          <p:cNvSpPr txBox="1">
            <a:spLocks/>
          </p:cNvSpPr>
          <p:nvPr/>
        </p:nvSpPr>
        <p:spPr>
          <a:xfrm>
            <a:off x="3346102" y="829940"/>
            <a:ext cx="8753749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200"/>
              </a:spcBef>
            </a:pPr>
            <a:r>
              <a:rPr lang="en-US" sz="14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different models behavior has been analyzed for different values of available time slots from 5 to 20 and one optimal solution for each combination is displayed in the following table</a:t>
            </a:r>
            <a:endParaRPr lang="en-IT" sz="1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136CA5-FA7C-54B8-3929-2C34A0C2A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88323"/>
              </p:ext>
            </p:extLst>
          </p:nvPr>
        </p:nvGraphicFramePr>
        <p:xfrm>
          <a:off x="2242282" y="1917910"/>
          <a:ext cx="9857569" cy="4858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1122">
                  <a:extLst>
                    <a:ext uri="{9D8B030D-6E8A-4147-A177-3AD203B41FA5}">
                      <a16:colId xmlns:a16="http://schemas.microsoft.com/office/drawing/2014/main" val="3382699938"/>
                    </a:ext>
                  </a:extLst>
                </a:gridCol>
                <a:gridCol w="494599">
                  <a:extLst>
                    <a:ext uri="{9D8B030D-6E8A-4147-A177-3AD203B41FA5}">
                      <a16:colId xmlns:a16="http://schemas.microsoft.com/office/drawing/2014/main" val="2597725070"/>
                    </a:ext>
                  </a:extLst>
                </a:gridCol>
                <a:gridCol w="531491">
                  <a:extLst>
                    <a:ext uri="{9D8B030D-6E8A-4147-A177-3AD203B41FA5}">
                      <a16:colId xmlns:a16="http://schemas.microsoft.com/office/drawing/2014/main" val="2589238512"/>
                    </a:ext>
                  </a:extLst>
                </a:gridCol>
                <a:gridCol w="532115">
                  <a:extLst>
                    <a:ext uri="{9D8B030D-6E8A-4147-A177-3AD203B41FA5}">
                      <a16:colId xmlns:a16="http://schemas.microsoft.com/office/drawing/2014/main" val="3329507494"/>
                    </a:ext>
                  </a:extLst>
                </a:gridCol>
                <a:gridCol w="531491">
                  <a:extLst>
                    <a:ext uri="{9D8B030D-6E8A-4147-A177-3AD203B41FA5}">
                      <a16:colId xmlns:a16="http://schemas.microsoft.com/office/drawing/2014/main" val="2618154644"/>
                    </a:ext>
                  </a:extLst>
                </a:gridCol>
                <a:gridCol w="532115">
                  <a:extLst>
                    <a:ext uri="{9D8B030D-6E8A-4147-A177-3AD203B41FA5}">
                      <a16:colId xmlns:a16="http://schemas.microsoft.com/office/drawing/2014/main" val="3760477453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520658983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4259105489"/>
                    </a:ext>
                  </a:extLst>
                </a:gridCol>
                <a:gridCol w="531491">
                  <a:extLst>
                    <a:ext uri="{9D8B030D-6E8A-4147-A177-3AD203B41FA5}">
                      <a16:colId xmlns:a16="http://schemas.microsoft.com/office/drawing/2014/main" val="2618154449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116307012"/>
                    </a:ext>
                  </a:extLst>
                </a:gridCol>
                <a:gridCol w="532115">
                  <a:extLst>
                    <a:ext uri="{9D8B030D-6E8A-4147-A177-3AD203B41FA5}">
                      <a16:colId xmlns:a16="http://schemas.microsoft.com/office/drawing/2014/main" val="3342707868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2127355790"/>
                    </a:ext>
                  </a:extLst>
                </a:gridCol>
                <a:gridCol w="443324">
                  <a:extLst>
                    <a:ext uri="{9D8B030D-6E8A-4147-A177-3AD203B41FA5}">
                      <a16:colId xmlns:a16="http://schemas.microsoft.com/office/drawing/2014/main" val="325930674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1214723221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1908774892"/>
                    </a:ext>
                  </a:extLst>
                </a:gridCol>
                <a:gridCol w="531491">
                  <a:extLst>
                    <a:ext uri="{9D8B030D-6E8A-4147-A177-3AD203B41FA5}">
                      <a16:colId xmlns:a16="http://schemas.microsoft.com/office/drawing/2014/main" val="3942582044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664147519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3165439781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1978070128"/>
                    </a:ext>
                  </a:extLst>
                </a:gridCol>
                <a:gridCol w="356410">
                  <a:extLst>
                    <a:ext uri="{9D8B030D-6E8A-4147-A177-3AD203B41FA5}">
                      <a16:colId xmlns:a16="http://schemas.microsoft.com/office/drawing/2014/main" val="1459706420"/>
                    </a:ext>
                  </a:extLst>
                </a:gridCol>
                <a:gridCol w="532115">
                  <a:extLst>
                    <a:ext uri="{9D8B030D-6E8A-4147-A177-3AD203B41FA5}">
                      <a16:colId xmlns:a16="http://schemas.microsoft.com/office/drawing/2014/main" val="2417226009"/>
                    </a:ext>
                  </a:extLst>
                </a:gridCol>
              </a:tblGrid>
              <a:tr h="34703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Equity measure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t2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t3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t4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t5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t6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t7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t8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t9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t10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t11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t12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t13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t14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t15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t16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t17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t18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t19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t20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14541"/>
                  </a:ext>
                </a:extLst>
              </a:tr>
              <a:tr h="173516">
                <a:tc gridSpan="21"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Available time slots: 5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34486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e5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e1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e3,e4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e2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e6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685855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e6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e5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e2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e3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e1,e4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66342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e5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e1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e6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e2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e3,e4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481491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e6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e5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e3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e2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e1,e4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32693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e6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e2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e1,e4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e3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e5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IT" sz="11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46803"/>
                  </a:ext>
                </a:extLst>
              </a:tr>
              <a:tr h="173516">
                <a:tc gridSpan="21"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Available time slots: 10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74239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e6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e3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68169"/>
                  </a:ext>
                </a:extLst>
              </a:tr>
              <a:tr h="34703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e6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e1, 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40653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e3,e4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25151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e1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e2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677066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e5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e6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e3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e4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e1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e2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85260"/>
                  </a:ext>
                </a:extLst>
              </a:tr>
              <a:tr h="173516">
                <a:tc gridSpan="21"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Available time slots: 15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375873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e6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71291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T" sz="11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e2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50413"/>
                  </a:ext>
                </a:extLst>
              </a:tr>
              <a:tr h="34703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e3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e2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968312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e2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e5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28314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e6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891"/>
                  </a:ext>
                </a:extLst>
              </a:tr>
              <a:tr h="173516">
                <a:tc gridSpan="21"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Available time slots: 20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95309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Base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e5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e3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12068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94810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e5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243820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e3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e6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7807"/>
                  </a:ext>
                </a:extLst>
              </a:tr>
              <a:tr h="17351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T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e6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e5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e2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e1,e4</a:t>
                      </a:r>
                      <a:endParaRPr lang="en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e3</a:t>
                      </a:r>
                      <a:endParaRPr lang="en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5" marR="64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317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725F1B-9960-9B6E-8624-F68C75C02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B1059A-69B3-E902-EB14-FD3339737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309B98-D16B-B561-7EFD-15877E3A6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223DE9-F977-70BE-4B97-0AB4DA8B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15E6AE-BBA7-70F6-88E6-4C98C3201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B22696-52B1-5EE9-B72D-F8B94E515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78C1A0-4A14-06A3-9CE7-27C8DD21D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19AF23-112B-3CDD-29F7-61B9D3B15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502A2-471B-4811-5AA0-909240FC2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 kern="1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</m:t>
                        </m:r>
                      </m:sub>
                    </m:sSub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if exam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scheduled in time-slot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𝒆𝒕𝒆</m:t>
                        </m:r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if exam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scheduled in time-slot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exam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scheduled in time-slot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400" kern="1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T" sz="14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400" i="1" kern="1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kern="1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kern="1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&gt;0,  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sz="14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502A2-471B-4811-5AA0-909240FC2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D648B7BC-EBAA-A8C6-7B3E-8AF7ED1768AF}"/>
              </a:ext>
            </a:extLst>
          </p:cNvPr>
          <p:cNvSpPr txBox="1">
            <a:spLocks/>
          </p:cNvSpPr>
          <p:nvPr/>
        </p:nvSpPr>
        <p:spPr>
          <a:xfrm>
            <a:off x="643876" y="1807028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Base ILP formulation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Decision variables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D013F-50E1-7F9A-58AD-F8F0B4AF5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0E903C-A7EE-60B6-FDF8-6122F0751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9F0C4-E873-3A22-EE38-75427434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8E6B74-26E9-0E9B-62BC-E9D334B5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9B8A0B-DCEE-617C-8AA7-05EB1B031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F10C885-1342-9828-3015-9DFDDEDDB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395C50B-6BED-9D62-2863-4FA73C4C8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C3BC0E-91A9-2E84-B232-1E63DAD2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936A5-685E-65AC-2E71-EB1ED80157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10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𝐦𝐢𝐧</m:t>
                      </m:r>
                      <m:r>
                        <a:rPr lang="en-US" sz="1400" kern="10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T" sz="1400" i="1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′∈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′&gt;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T" sz="1400" i="1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𝑒𝑒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&gt;0 </m:t>
                              </m:r>
                            </m:e>
                          </m:eqAr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T" sz="1400" i="1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IT" sz="1400" i="1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′∈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≤5</m:t>
                                  </m:r>
                                </m:e>
                              </m:eqAr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IT" sz="1400" i="1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𝟓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−|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′|</m:t>
                                      </m:r>
                                    </m:sup>
                                  </m:sSup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𝒆𝒆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𝒆𝒕𝒆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936A5-685E-65AC-2E71-EB1ED8015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0" y="804672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92DA3395-A5DA-939E-926E-5A54729B4F99}"/>
              </a:ext>
            </a:extLst>
          </p:cNvPr>
          <p:cNvSpPr txBox="1">
            <a:spLocks/>
          </p:cNvSpPr>
          <p:nvPr/>
        </p:nvSpPr>
        <p:spPr>
          <a:xfrm>
            <a:off x="643876" y="1807028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Base ILP formulation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Objective function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8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FAB229-FC79-230C-E45D-5E32915C4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C661E6-6AB5-75B7-B41F-7AD6BB591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E5134-2463-AA66-494A-4B8EEC27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5A7D88-7AB6-9992-19BA-58DC04A7F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30DB73-778D-E1D3-9009-C7E23C803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73EBD-C2AF-E010-3BB5-F2461FD5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8895870-A773-7611-12F9-92D9602AC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698F79-A1FB-587F-A927-2F0911742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E9683-B964-69E0-1189-7E878A86A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</p:spPr>
            <p:txBody>
              <a:bodyPr anchor="ctr"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exam is scheduled exactly once during the examination period.</a:t>
                </a:r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T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𝒆𝒕</m:t>
                            </m:r>
                          </m:sub>
                        </m:sSub>
                      </m:e>
                    </m:nary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∀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buNone/>
                </a:pPr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Two conflicting exams can not be scheduled in same time-slot.</a:t>
                </a:r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sSup>
                          <m:sSupPr>
                            <m:ctrlPr>
                              <a:rPr lang="en-IT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&gt;0, 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Link variable </a:t>
                </a: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variable </a:t>
                </a: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𝒆𝒕𝒆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sSup>
                          <m:sSupPr>
                            <m:ctrlPr>
                              <a:rPr lang="en-IT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IT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&gt;0, 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𝒆𝒕𝒆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&gt;0, 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𝒆𝒕𝒆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sSup>
                          <m:sSupPr>
                            <m:ctrlPr>
                              <a:rPr lang="en-IT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IT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1800" b="1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kern="10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&gt;0, 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800" kern="1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Domain constraints</a:t>
                </a:r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                       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𝒆𝒕𝒆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T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b="1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sz="1800" b="1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             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800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T" sz="1800" i="1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kern="1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IT" sz="1800" i="1" kern="1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kern="1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kern="1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kern="1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it-IT" sz="1800" b="0" i="1" kern="1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sz="1800" i="1" kern="10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IT" sz="1800" kern="1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E9683-B964-69E0-1189-7E878A86A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048" y="813816"/>
                <a:ext cx="5221224" cy="5230368"/>
              </a:xfrm>
              <a:blipFill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E292D997-1493-BFBF-EE9B-F85F237A4F81}"/>
              </a:ext>
            </a:extLst>
          </p:cNvPr>
          <p:cNvSpPr txBox="1">
            <a:spLocks/>
          </p:cNvSpPr>
          <p:nvPr/>
        </p:nvSpPr>
        <p:spPr>
          <a:xfrm>
            <a:off x="643876" y="1807028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Base ILP formulation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Constraints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1A5093-E395-6D90-61C8-754286616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FA0D7-B5CC-919D-6688-B2358AC9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6222" y="559136"/>
            <a:ext cx="3790896" cy="511918"/>
          </a:xfrm>
        </p:spPr>
        <p:txBody>
          <a:bodyPr anchor="b">
            <a:noAutofit/>
          </a:bodyPr>
          <a:lstStyle/>
          <a:p>
            <a:pPr algn="ctr"/>
            <a:r>
              <a:rPr lang="en-IT" sz="2000" dirty="0">
                <a:solidFill>
                  <a:schemeClr val="tx2"/>
                </a:solidFill>
              </a:rPr>
              <a:t>Variation on equity </a:t>
            </a:r>
            <a:br>
              <a:rPr lang="en-IT" sz="2000" dirty="0">
                <a:solidFill>
                  <a:schemeClr val="tx2"/>
                </a:solidFill>
              </a:rPr>
            </a:br>
            <a:r>
              <a:rPr lang="en-IT" sz="2000" dirty="0">
                <a:solidFill>
                  <a:schemeClr val="tx2"/>
                </a:solidFill>
              </a:rPr>
              <a:t>measure</a:t>
            </a:r>
            <a:endParaRPr lang="en-IT" sz="2000" dirty="0">
              <a:solidFill>
                <a:schemeClr val="accent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356F6-A597-FF0A-7817-BCE43CA337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5037" y="3211716"/>
                <a:ext cx="8932745" cy="113542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this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problem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objective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modified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maximize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distance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conflicting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examination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period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it-IT" sz="1400" b="0" i="0" kern="10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This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measure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should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more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equitable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students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who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enrolled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more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than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one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they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should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more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those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it-IT" sz="1400" b="0" i="0" kern="10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Any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non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specified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constraints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variable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definitions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kept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equal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base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formulation</m:t>
                      </m:r>
                      <m:r>
                        <m:rPr>
                          <m:nor/>
                        </m:rPr>
                        <a:rPr lang="en-US" sz="1400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356F6-A597-FF0A-7817-BCE43CA33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5037" y="3211716"/>
                <a:ext cx="8932745" cy="1135420"/>
              </a:xfrm>
              <a:blipFill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7080D85-E20E-1269-F7F4-01EBAA5A4547}"/>
              </a:ext>
            </a:extLst>
          </p:cNvPr>
          <p:cNvSpPr txBox="1">
            <a:spLocks/>
          </p:cNvSpPr>
          <p:nvPr/>
        </p:nvSpPr>
        <p:spPr>
          <a:xfrm>
            <a:off x="3326929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2"/>
                </a:solidFill>
              </a:rPr>
              <a:t>Maximum average distance between conflicting exams</a:t>
            </a:r>
            <a:r>
              <a:rPr lang="en-IT" sz="30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A0626F-3744-B923-C612-1BB19AB35002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tx2"/>
                </a:solidFill>
              </a:rPr>
              <a:t>1</a:t>
            </a:r>
            <a:endParaRPr lang="en-IT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2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07B275-A166-DBB2-38EB-38FAAE991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B5C8A2-EC5D-6124-6D1B-FD59D94E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0CF71B-1971-0387-4CBF-BC536C0D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3552A3-2FC9-A533-4CD1-D38A9DAA0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E76360-2CCA-94C7-F020-E84CFFBFA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6B3ABE-AAE1-D763-86B4-BDC3B98D0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4E156-2910-E59E-76FA-A31DBA3FE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789679-F474-278D-E1E2-4EB8987C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A9DF1-D2DF-AAAE-C6C9-7EAEA1457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847" y="993604"/>
                <a:ext cx="5221224" cy="523036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𝐦𝐚𝐱</m:t>
                      </m:r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T" sz="1400" i="1" kern="1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T" sz="1400" i="1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′∈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′&gt;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T" sz="1400" i="1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𝒆𝒆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sz="1400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T" sz="1400" i="1" kern="1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IT" sz="1400" i="1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′∈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e>
                              </m:eqAr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IT" sz="1400" i="1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|∙</m:t>
                                  </m:r>
                                  <m:sSub>
                                    <m:sSubPr>
                                      <m:ctrlPr>
                                        <a:rPr lang="en-IT" sz="1400" i="1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𝒆𝒕𝒆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400" kern="1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𝒏𝒖𝒎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sz="1400" kern="1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𝒄𝒐𝒏𝒇𝒍𝒊𝒄𝒕𝒔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sz="1400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T" sz="1400" kern="100" dirty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schemeClr val="tx2"/>
                          </a:solidFill>
                        </a:rPr>
                        <m:t>Define</m:t>
                      </m:r>
                      <m:r>
                        <m:rPr>
                          <m:nor/>
                        </m:rPr>
                        <a:rPr lang="en-US" sz="1000" smtClean="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𝒏𝒖𝒎</m:t>
                      </m:r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𝒄𝒐𝒏𝒇𝒍𝒊𝒄𝒕𝒔</m:t>
                      </m:r>
                      <m:r>
                        <m:rPr>
                          <m:nor/>
                        </m:rPr>
                        <a:rPr lang="en-US" sz="1000" b="1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as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total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number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conflicts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all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possible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pair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exams</m:t>
                      </m:r>
                      <m:r>
                        <m:rPr>
                          <m:nor/>
                        </m:rPr>
                        <a:rPr lang="en-US" sz="1000">
                          <a:solidFill>
                            <a:schemeClr val="tx2"/>
                          </a:solidFill>
                        </a:rPr>
                        <m:t>.</m:t>
                      </m:r>
                    </m:oMath>
                  </m:oMathPara>
                </a14:m>
                <a:endParaRPr lang="en-IT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A9DF1-D2DF-AAAE-C6C9-7EAEA1457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847" y="993604"/>
                <a:ext cx="5221224" cy="5230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090497C3-EF99-E6EE-B0D3-2A51B458792D}"/>
              </a:ext>
            </a:extLst>
          </p:cNvPr>
          <p:cNvSpPr txBox="1">
            <a:spLocks/>
          </p:cNvSpPr>
          <p:nvPr/>
        </p:nvSpPr>
        <p:spPr>
          <a:xfrm>
            <a:off x="643876" y="2055812"/>
            <a:ext cx="3855720" cy="2566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600" dirty="0">
                <a:solidFill>
                  <a:schemeClr val="tx2"/>
                </a:solidFill>
              </a:rPr>
              <a:t>Equity measure 1</a:t>
            </a:r>
            <a:br>
              <a:rPr lang="en-IT" sz="3600" dirty="0">
                <a:solidFill>
                  <a:schemeClr val="tx2"/>
                </a:solidFill>
              </a:rPr>
            </a:br>
            <a:br>
              <a:rPr lang="en-IT" sz="3600" dirty="0">
                <a:solidFill>
                  <a:schemeClr val="tx2"/>
                </a:solidFill>
              </a:rPr>
            </a:br>
            <a:r>
              <a:rPr lang="en-IT" sz="3000" dirty="0">
                <a:solidFill>
                  <a:schemeClr val="tx2"/>
                </a:solidFill>
              </a:rPr>
              <a:t>Objective function</a:t>
            </a:r>
            <a:endParaRPr lang="en-IT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4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61F24E-96CB-F745-9AFB-85E24F3D5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90CC0C4-6B34-70F5-CCF9-E7E5F793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2E1572-A685-8617-37FE-A42ADFCA3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3514C9-EA6D-3836-FBFF-50128C787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7C6361-1152-5A18-8BAE-1BE1FED49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FED1392-9EB3-4B6E-8154-05D7277EA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D64DCEB-B600-0140-8C09-A763049FA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6C29A30-C72A-D136-9F0D-294C9C61E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C8A59C-AB65-4653-A850-6C0CD20FA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65B172-B68A-06D1-14CB-F7439EB27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5E6EB35-AFCE-DA5C-EB14-3C3995046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AF0CE0B-E2E8-7CFF-4EDD-65FF9F038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CEA7B03-5ECA-BEC3-00F7-528E8382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C9DE798-8F4D-798B-506F-CE1AC47F4C4B}"/>
              </a:ext>
            </a:extLst>
          </p:cNvPr>
          <p:cNvSpPr txBox="1">
            <a:spLocks/>
          </p:cNvSpPr>
          <p:nvPr/>
        </p:nvSpPr>
        <p:spPr>
          <a:xfrm>
            <a:off x="3326929" y="983685"/>
            <a:ext cx="8697380" cy="1388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2"/>
                </a:solidFill>
              </a:rPr>
              <a:t>Minimum number of students with back-to-back exams</a:t>
            </a:r>
            <a:endParaRPr lang="en-IT" sz="30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65E2B1-56F2-A0FC-794B-3E7BBBB0AC12}"/>
              </a:ext>
            </a:extLst>
          </p:cNvPr>
          <p:cNvSpPr txBox="1">
            <a:spLocks/>
          </p:cNvSpPr>
          <p:nvPr/>
        </p:nvSpPr>
        <p:spPr>
          <a:xfrm>
            <a:off x="11080298" y="5188422"/>
            <a:ext cx="1133905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dirty="0">
                <a:solidFill>
                  <a:schemeClr val="tx2"/>
                </a:solidFill>
              </a:rPr>
              <a:t>2</a:t>
            </a:r>
            <a:endParaRPr lang="en-IT" sz="300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736EB4-2FF1-46BA-F1FD-2BB0AB245032}"/>
              </a:ext>
            </a:extLst>
          </p:cNvPr>
          <p:cNvSpPr txBox="1">
            <a:spLocks/>
          </p:cNvSpPr>
          <p:nvPr/>
        </p:nvSpPr>
        <p:spPr>
          <a:xfrm>
            <a:off x="-716222" y="559136"/>
            <a:ext cx="3790896" cy="511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2000">
                <a:solidFill>
                  <a:schemeClr val="tx2"/>
                </a:solidFill>
              </a:rPr>
              <a:t>Variation on equity </a:t>
            </a:r>
            <a:br>
              <a:rPr lang="en-IT" sz="2000">
                <a:solidFill>
                  <a:schemeClr val="tx2"/>
                </a:solidFill>
              </a:rPr>
            </a:br>
            <a:r>
              <a:rPr lang="en-IT" sz="2000">
                <a:solidFill>
                  <a:schemeClr val="tx2"/>
                </a:solidFill>
              </a:rPr>
              <a:t>measure</a:t>
            </a:r>
            <a:endParaRPr lang="en-IT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F8DE18E-AB60-5962-124A-85FEE158F1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5037" y="3211716"/>
                <a:ext cx="8932745" cy="11354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this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variation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problem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objective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modified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minimize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students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who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least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two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conflicting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scheduled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consecutive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slots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it-IT" sz="1400" b="0" i="1" kern="10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This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measure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should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equitable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students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who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enrolled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more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than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one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model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will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try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provide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least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one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day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off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between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conflicting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exams</m:t>
                      </m:r>
                      <m:r>
                        <m:rPr>
                          <m:nor/>
                        </m:rPr>
                        <a:rPr lang="en-US" sz="1400" i="1" kern="10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it-IT" sz="1400" b="0" i="1" kern="10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/>
              </a:p>
              <a:p>
                <a:pPr marL="0" indent="0" algn="just">
                  <a:buNone/>
                </a:pPr>
                <a:endParaRPr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F8DE18E-AB60-5962-124A-85FEE158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37" y="3211716"/>
                <a:ext cx="8932745" cy="1135420"/>
              </a:xfrm>
              <a:prstGeom prst="rect">
                <a:avLst/>
              </a:prstGeom>
              <a:blipFill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6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2795</Words>
  <Application>Microsoft Macintosh PowerPoint</Application>
  <PresentationFormat>Widescreen</PresentationFormat>
  <Paragraphs>769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     Discrete optimization and decision making</vt:lpstr>
      <vt:lpstr>Examination Timetabling Problem (ETP)</vt:lpstr>
      <vt:lpstr>Base ILP formulation  Input data</vt:lpstr>
      <vt:lpstr>PowerPoint Presentation</vt:lpstr>
      <vt:lpstr>PowerPoint Presentation</vt:lpstr>
      <vt:lpstr>PowerPoint Presentation</vt:lpstr>
      <vt:lpstr>Variation on equity  measure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Discrete optimization and decision making</dc:title>
  <dc:creator>MICHAEL FIDANZA</dc:creator>
  <cp:lastModifiedBy>MICHAEL FIDANZA</cp:lastModifiedBy>
  <cp:revision>77</cp:revision>
  <dcterms:created xsi:type="dcterms:W3CDTF">2024-02-11T17:26:13Z</dcterms:created>
  <dcterms:modified xsi:type="dcterms:W3CDTF">2024-02-25T16:13:07Z</dcterms:modified>
</cp:coreProperties>
</file>