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37" r:id="rId1"/>
  </p:sldMasterIdLst>
  <p:notesMasterIdLst>
    <p:notesMasterId r:id="rId27"/>
  </p:notesMasterIdLst>
  <p:sldIdLst>
    <p:sldId id="256" r:id="rId2"/>
    <p:sldId id="257" r:id="rId3"/>
    <p:sldId id="367" r:id="rId4"/>
    <p:sldId id="274" r:id="rId5"/>
    <p:sldId id="261" r:id="rId6"/>
    <p:sldId id="353" r:id="rId7"/>
    <p:sldId id="260" r:id="rId8"/>
    <p:sldId id="354" r:id="rId9"/>
    <p:sldId id="283" r:id="rId10"/>
    <p:sldId id="355" r:id="rId11"/>
    <p:sldId id="324" r:id="rId12"/>
    <p:sldId id="356" r:id="rId13"/>
    <p:sldId id="357" r:id="rId14"/>
    <p:sldId id="358" r:id="rId15"/>
    <p:sldId id="359" r:id="rId16"/>
    <p:sldId id="360" r:id="rId17"/>
    <p:sldId id="361" r:id="rId18"/>
    <p:sldId id="362" r:id="rId19"/>
    <p:sldId id="363" r:id="rId20"/>
    <p:sldId id="365" r:id="rId21"/>
    <p:sldId id="366" r:id="rId22"/>
    <p:sldId id="368" r:id="rId23"/>
    <p:sldId id="369" r:id="rId24"/>
    <p:sldId id="265" r:id="rId25"/>
    <p:sldId id="28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58"/>
    <p:restoredTop sz="94663"/>
  </p:normalViewPr>
  <p:slideViewPr>
    <p:cSldViewPr snapToGrid="0" snapToObjects="1">
      <p:cViewPr varScale="1">
        <p:scale>
          <a:sx n="124" d="100"/>
          <a:sy n="124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C0C58-9B46-2840-AFFA-113F52F444EF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ECDF99-3C8D-A042-AD8F-9BA469BAB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95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7726A-3BB5-EE4D-992B-077DF1E0B152}" type="datetime1">
              <a:rPr lang="en-US" smtClean="0"/>
              <a:t>10/15/19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NRC 290b week 7 – Tests for differences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58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BFF06-42A4-9C4B-9E7D-16E64A3AC611}" type="datetime1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NRC 290b week 7 – Tests for differences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5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3E574-E1C1-3145-8561-F4B1BC0B2BCB}" type="datetime1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NRC 290b week 7 – Tests for differences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33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4731E-4B3F-4848-B578-CF36EFF14188}" type="datetime1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NRC 290b week 7 – Tests for differences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84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DF2F8-7898-D842-8B2F-8646A0CACFF4}" type="datetime1">
              <a:rPr lang="en-US" smtClean="0"/>
              <a:t>10/15/19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NRC 290b week 7 – Tests for differences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08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B39B-63FC-7742-ADB4-8D5915C6275F}" type="datetime1">
              <a:rPr lang="en-US" smtClean="0"/>
              <a:t>10/15/19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NRC 290b week 7 – Tests for differences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370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9FAA-9FF5-1743-9543-4951301A210C}" type="datetime1">
              <a:rPr lang="en-US" smtClean="0"/>
              <a:t>10/15/19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NRC 290b week 7 – Tests for differences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636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4F4E-CE93-EA4F-9A8C-531E319553AD}" type="datetime1">
              <a:rPr lang="en-US" smtClean="0"/>
              <a:t>10/15/19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NRC 290b week 7 – Tests for differences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A78B-85B5-5C4C-807B-0DB97668E3BB}" type="datetime1">
              <a:rPr lang="en-US" smtClean="0"/>
              <a:t>10/15/19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NRC 290b week 7 – Tests for differences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77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947E-1993-2244-94D4-D32E63739490}" type="datetime1">
              <a:rPr lang="en-US" smtClean="0"/>
              <a:t>10/15/19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NRC 290b week 7 – Tests for differences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274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95D0-D11A-7E48-9B0A-71D3C52F2D92}" type="datetime1">
              <a:rPr lang="en-US" smtClean="0"/>
              <a:t>10/15/19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NRC 290b week 7 – Tests for differences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7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fld id="{83BE75F0-235F-6C44-9D85-694FA21A08A6}" type="datetime1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r>
              <a:rPr lang="en-US"/>
              <a:t>NRC 290b week 7 – Tests for differences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846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8" r:id="rId1"/>
    <p:sldLayoutId id="2147484039" r:id="rId2"/>
    <p:sldLayoutId id="2147484040" r:id="rId3"/>
    <p:sldLayoutId id="2147484041" r:id="rId4"/>
    <p:sldLayoutId id="2147484042" r:id="rId5"/>
    <p:sldLayoutId id="2147484043" r:id="rId6"/>
    <p:sldLayoutId id="2147484044" r:id="rId7"/>
    <p:sldLayoutId id="2147484045" r:id="rId8"/>
    <p:sldLayoutId id="2147484046" r:id="rId9"/>
    <p:sldLayoutId id="2147484047" r:id="rId10"/>
    <p:sldLayoutId id="2147484048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mgmaclean@umass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40FA2-DB46-EA4C-AB37-4D801CEAB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7394713" cy="6858000"/>
          </a:xfrm>
          <a:solidFill>
            <a:schemeClr val="bg2"/>
          </a:solidFill>
          <a:ln>
            <a:noFill/>
          </a:ln>
        </p:spPr>
        <p:txBody>
          <a:bodyPr lIns="365760" anchor="ctr">
            <a:normAutofit/>
          </a:bodyPr>
          <a:lstStyle/>
          <a:p>
            <a:r>
              <a:rPr lang="en-US" sz="5000" dirty="0"/>
              <a:t>NRC 290b</a:t>
            </a:r>
            <a:br>
              <a:rPr lang="en-US" sz="5000" dirty="0"/>
            </a:br>
            <a:r>
              <a:rPr lang="en-US" sz="5000" dirty="0"/>
              <a:t>Introduction to Quantitative Ecology</a:t>
            </a:r>
            <a:br>
              <a:rPr lang="en-US" sz="5000" dirty="0"/>
            </a:br>
            <a:br>
              <a:rPr lang="en-US" sz="5000" dirty="0"/>
            </a:br>
            <a:br>
              <a:rPr lang="en-US" sz="5000" dirty="0"/>
            </a:br>
            <a:r>
              <a:rPr lang="en-US" sz="4400" dirty="0"/>
              <a:t>Week 7 – Tests for differences</a:t>
            </a:r>
            <a:endParaRPr lang="en-US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C7E1FC-E7C9-1449-B32F-4F1A5A8FE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53739" y="387626"/>
            <a:ext cx="4306957" cy="608274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endParaRPr lang="en-US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2"/>
                </a:solidFill>
              </a:rPr>
              <a:t>Meg Graham MacLean, PhD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2"/>
                </a:solidFill>
              </a:rPr>
              <a:t>Department of Environmental Conservation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mgmaclean@umass.edu</a:t>
            </a:r>
            <a:endParaRPr lang="en-US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2"/>
                </a:solidFill>
              </a:rPr>
              <a:t>2019 - Fall</a:t>
            </a:r>
          </a:p>
        </p:txBody>
      </p:sp>
      <p:pic>
        <p:nvPicPr>
          <p:cNvPr id="4" name="image1.jpeg">
            <a:extLst>
              <a:ext uri="{FF2B5EF4-FFF2-40B4-BE49-F238E27FC236}">
                <a16:creationId xmlns:a16="http://schemas.microsoft.com/office/drawing/2014/main" id="{23B493B3-B7A7-45F5-B675-35F2318CE5F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60727" y="479969"/>
            <a:ext cx="2907665" cy="218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755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C115-654E-7649-AED2-96FB963B8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152939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ctr"/>
            <a:r>
              <a:rPr lang="en-US" dirty="0"/>
              <a:t>Tests for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40C68-95EF-4C48-975C-3FDE27B30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43" y="1392422"/>
            <a:ext cx="5526157" cy="5263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404040"/>
                </a:solidFill>
              </a:rPr>
              <a:t>Ask the questions:</a:t>
            </a:r>
          </a:p>
          <a:p>
            <a:r>
              <a:rPr lang="en-US" dirty="0">
                <a:solidFill>
                  <a:srgbClr val="404040"/>
                </a:solidFill>
              </a:rPr>
              <a:t>Are the sample </a:t>
            </a:r>
            <a:r>
              <a:rPr lang="en-US" dirty="0">
                <a:solidFill>
                  <a:schemeClr val="accent6"/>
                </a:solidFill>
              </a:rPr>
              <a:t>means</a:t>
            </a:r>
            <a:r>
              <a:rPr lang="en-US" dirty="0">
                <a:solidFill>
                  <a:srgbClr val="404040"/>
                </a:solidFill>
              </a:rPr>
              <a:t> different?</a:t>
            </a:r>
          </a:p>
          <a:p>
            <a:r>
              <a:rPr lang="en-US" dirty="0">
                <a:solidFill>
                  <a:srgbClr val="404040"/>
                </a:solidFill>
              </a:rPr>
              <a:t>Are the sample </a:t>
            </a:r>
            <a:r>
              <a:rPr lang="en-US" dirty="0">
                <a:solidFill>
                  <a:schemeClr val="accent6"/>
                </a:solidFill>
              </a:rPr>
              <a:t>medians</a:t>
            </a:r>
            <a:r>
              <a:rPr lang="en-US" dirty="0">
                <a:solidFill>
                  <a:srgbClr val="404040"/>
                </a:solidFill>
              </a:rPr>
              <a:t> different?</a:t>
            </a:r>
          </a:p>
          <a:p>
            <a:r>
              <a:rPr lang="en-US" dirty="0">
                <a:solidFill>
                  <a:srgbClr val="404040"/>
                </a:solidFill>
              </a:rPr>
              <a:t>Are those differences </a:t>
            </a:r>
            <a:r>
              <a:rPr lang="en-US" dirty="0">
                <a:solidFill>
                  <a:schemeClr val="accent6"/>
                </a:solidFill>
              </a:rPr>
              <a:t>statistically significant</a:t>
            </a:r>
            <a:r>
              <a:rPr lang="en-US" dirty="0">
                <a:solidFill>
                  <a:srgbClr val="404040"/>
                </a:solidFill>
              </a:rPr>
              <a:t>?</a:t>
            </a:r>
          </a:p>
          <a:p>
            <a:pPr marL="0" indent="0">
              <a:buNone/>
            </a:pPr>
            <a:r>
              <a:rPr lang="en-US" dirty="0">
                <a:solidFill>
                  <a:srgbClr val="404040"/>
                </a:solidFill>
              </a:rPr>
              <a:t>Statistical tests:</a:t>
            </a:r>
          </a:p>
          <a:p>
            <a:r>
              <a:rPr lang="en-US" dirty="0">
                <a:solidFill>
                  <a:srgbClr val="404040"/>
                </a:solidFill>
              </a:rPr>
              <a:t>T-test (</a:t>
            </a:r>
            <a:r>
              <a:rPr lang="en-US" dirty="0">
                <a:solidFill>
                  <a:schemeClr val="accent6"/>
                </a:solidFill>
              </a:rPr>
              <a:t>normally</a:t>
            </a:r>
            <a:r>
              <a:rPr lang="en-US" dirty="0">
                <a:solidFill>
                  <a:srgbClr val="404040"/>
                </a:solidFill>
              </a:rPr>
              <a:t> distributed data)*</a:t>
            </a:r>
          </a:p>
          <a:p>
            <a:r>
              <a:rPr lang="en-US" dirty="0">
                <a:solidFill>
                  <a:srgbClr val="404040"/>
                </a:solidFill>
              </a:rPr>
              <a:t>U-test (</a:t>
            </a:r>
            <a:r>
              <a:rPr lang="en-US" dirty="0">
                <a:solidFill>
                  <a:schemeClr val="accent6"/>
                </a:solidFill>
              </a:rPr>
              <a:t>skewed</a:t>
            </a:r>
            <a:r>
              <a:rPr lang="en-US" dirty="0">
                <a:solidFill>
                  <a:srgbClr val="404040"/>
                </a:solidFill>
              </a:rPr>
              <a:t> data)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6C834A-3C14-1442-84A4-3AFADD32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NRC 290b week 7 – Tests for differences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A4C1E8-8214-684A-AEEA-63D29A75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schemeClr val="bg2"/>
                </a:solidFill>
              </a:rPr>
              <a:t>10</a:t>
            </a:fld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8B8389-D877-274A-B08F-476BD1E8A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866" y="1424283"/>
            <a:ext cx="5524500" cy="4711700"/>
          </a:xfrm>
          <a:prstGeom prst="rect">
            <a:avLst/>
          </a:prstGeom>
        </p:spPr>
      </p:pic>
      <p:pic>
        <p:nvPicPr>
          <p:cNvPr id="3079" name="Picture 7" descr="page1image47642304">
            <a:extLst>
              <a:ext uri="{FF2B5EF4-FFF2-40B4-BE49-F238E27FC236}">
                <a16:creationId xmlns:a16="http://schemas.microsoft.com/office/drawing/2014/main" id="{4D8A413A-90CD-47E4-B3A9-8C33257EF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259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38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C115-654E-7649-AED2-96FB963B8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152939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ctr"/>
            <a:r>
              <a:rPr lang="en-US" dirty="0"/>
              <a:t>Student’s t-test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540C68-95EF-4C48-975C-3FDE27B30A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9843" y="1392422"/>
                <a:ext cx="10999305" cy="526373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Compares the means of two samples where H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0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Assumptions: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Both samples are randomly collected, normally distributed, and independent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Both samples have equal variances (i.e. homogeneity of variance)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BUT the t-test is robust to slight deviations from these assumptions!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540C68-95EF-4C48-975C-3FDE27B30A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9843" y="1392422"/>
                <a:ext cx="10999305" cy="5263736"/>
              </a:xfrm>
              <a:blipFill>
                <a:blip r:embed="rId2"/>
                <a:stretch>
                  <a:fillRect l="-1038" t="-1928" r="-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6C834A-3C14-1442-84A4-3AFADD32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NRC 290b week 7 – Tests for differences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A4C1E8-8214-684A-AEEA-63D29A75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schemeClr val="bg2"/>
                </a:solidFill>
              </a:rPr>
              <a:t>11</a:t>
            </a:fld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A395D4-7982-CA40-86D5-2D3AF9CA5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0720" y="1327105"/>
            <a:ext cx="1162050" cy="174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593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C115-654E-7649-AED2-96FB963B8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152939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ctr"/>
            <a:r>
              <a:rPr lang="en-US" dirty="0"/>
              <a:t>T-test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540C68-95EF-4C48-975C-3FDE27B30A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9843" y="1363851"/>
                <a:ext cx="10999305" cy="490372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Answer the two questions using the t-test equation: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If the absolute value of the difference in means is large, then </a:t>
                </a:r>
                <a:r>
                  <a:rPr lang="en-US" i="1" dirty="0">
                    <a:solidFill>
                      <a:schemeClr val="bg1"/>
                    </a:solidFill>
                  </a:rPr>
                  <a:t>t</a:t>
                </a:r>
                <a:r>
                  <a:rPr lang="en-US" dirty="0">
                    <a:solidFill>
                      <a:schemeClr val="bg1"/>
                    </a:solidFill>
                  </a:rPr>
                  <a:t> is…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If the sum of the variances is large, then </a:t>
                </a:r>
                <a:r>
                  <a:rPr lang="en-US" i="1" dirty="0">
                    <a:solidFill>
                      <a:schemeClr val="bg1"/>
                    </a:solidFill>
                  </a:rPr>
                  <a:t>t</a:t>
                </a:r>
                <a:r>
                  <a:rPr lang="en-US" dirty="0">
                    <a:solidFill>
                      <a:schemeClr val="bg1"/>
                    </a:solidFill>
                  </a:rPr>
                  <a:t> is…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>
                    <a:solidFill>
                      <a:schemeClr val="bg1"/>
                    </a:solidFill>
                  </a:rPr>
                  <a:t>Large, large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>
                    <a:solidFill>
                      <a:schemeClr val="bg1"/>
                    </a:solidFill>
                  </a:rPr>
                  <a:t>Large, small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>
                    <a:solidFill>
                      <a:schemeClr val="bg1"/>
                    </a:solidFill>
                  </a:rPr>
                  <a:t>Small, large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>
                    <a:solidFill>
                      <a:schemeClr val="bg1"/>
                    </a:solidFill>
                  </a:rPr>
                  <a:t>Small, small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540C68-95EF-4C48-975C-3FDE27B30A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9843" y="1363851"/>
                <a:ext cx="10999305" cy="4903720"/>
              </a:xfrm>
              <a:blipFill>
                <a:blip r:embed="rId2"/>
                <a:stretch>
                  <a:fillRect l="-997" t="-32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6C834A-3C14-1442-84A4-3AFADD32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NRC 290b week 7 – Tests for differences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A4C1E8-8214-684A-AEEA-63D29A75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schemeClr val="bg2"/>
                </a:solidFill>
              </a:rPr>
              <a:t>12</a:t>
            </a:fld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025" name="Picture 1" descr="page4image34610704">
            <a:extLst>
              <a:ext uri="{FF2B5EF4-FFF2-40B4-BE49-F238E27FC236}">
                <a16:creationId xmlns:a16="http://schemas.microsoft.com/office/drawing/2014/main" id="{2D89391B-2313-1E48-A5A6-F1F99F6F1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808" y="5929311"/>
            <a:ext cx="2813540" cy="703385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011048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C115-654E-7649-AED2-96FB963B8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152939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US" dirty="0"/>
              <a:t>			T-test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540C68-95EF-4C48-975C-3FDE27B30A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9844" y="1363851"/>
                <a:ext cx="6322024" cy="1811611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Critical value of t is determined by your defined </a:t>
                </a:r>
                <a:r>
                  <a:rPr lang="en-US" dirty="0">
                    <a:solidFill>
                      <a:schemeClr val="accent6"/>
                    </a:solidFill>
                  </a:rPr>
                  <a:t>alpha</a:t>
                </a:r>
                <a:r>
                  <a:rPr lang="en-US" dirty="0">
                    <a:solidFill>
                      <a:schemeClr val="bg1"/>
                    </a:solidFill>
                  </a:rPr>
                  <a:t> (significance value) and </a:t>
                </a:r>
                <a:r>
                  <a:rPr lang="en-US" dirty="0">
                    <a:solidFill>
                      <a:schemeClr val="accent6"/>
                    </a:solidFill>
                  </a:rPr>
                  <a:t>degrees of freedom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540C68-95EF-4C48-975C-3FDE27B30A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9844" y="1363851"/>
                <a:ext cx="6322024" cy="1811611"/>
              </a:xfrm>
              <a:blipFill>
                <a:blip r:embed="rId2"/>
                <a:stretch>
                  <a:fillRect l="-1734" t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6C834A-3C14-1442-84A4-3AFADD32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NRC 290b week 7 – Tests for differences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A4C1E8-8214-684A-AEEA-63D29A75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schemeClr val="bg2"/>
                </a:solidFill>
              </a:rPr>
              <a:t>13</a:t>
            </a:fld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B052BF-96E1-4202-A2D8-BA38D2836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175462"/>
            <a:ext cx="4572000" cy="3657600"/>
          </a:xfrm>
          <a:prstGeom prst="rect">
            <a:avLst/>
          </a:prstGeom>
        </p:spPr>
      </p:pic>
      <p:pic>
        <p:nvPicPr>
          <p:cNvPr id="12" name="Picture 2" descr="Image result for t test tails">
            <a:extLst>
              <a:ext uri="{FF2B5EF4-FFF2-40B4-BE49-F238E27FC236}">
                <a16:creationId xmlns:a16="http://schemas.microsoft.com/office/drawing/2014/main" id="{BA27B490-FBB9-4777-88B6-7F293E904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725" y="0"/>
            <a:ext cx="4105275" cy="68580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74214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C115-654E-7649-AED2-96FB963B8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152939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US" dirty="0"/>
              <a:t>			T-test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540C68-95EF-4C48-975C-3FDE27B30A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9844" y="1363851"/>
                <a:ext cx="6322024" cy="1811611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Critical value of t is determined by your defined </a:t>
                </a:r>
                <a:r>
                  <a:rPr lang="en-US" dirty="0">
                    <a:solidFill>
                      <a:schemeClr val="accent6"/>
                    </a:solidFill>
                  </a:rPr>
                  <a:t>alpha</a:t>
                </a:r>
                <a:r>
                  <a:rPr lang="en-US" dirty="0">
                    <a:solidFill>
                      <a:schemeClr val="bg1"/>
                    </a:solidFill>
                  </a:rPr>
                  <a:t> (significance value) and </a:t>
                </a:r>
                <a:r>
                  <a:rPr lang="en-US" dirty="0">
                    <a:solidFill>
                      <a:schemeClr val="accent6"/>
                    </a:solidFill>
                  </a:rPr>
                  <a:t>degrees of freedom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540C68-95EF-4C48-975C-3FDE27B30A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9844" y="1363851"/>
                <a:ext cx="6322024" cy="1811611"/>
              </a:xfrm>
              <a:blipFill>
                <a:blip r:embed="rId2"/>
                <a:stretch>
                  <a:fillRect l="-1734" t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6C834A-3C14-1442-84A4-3AFADD32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NRC 290b week 7 – Tests for differences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A4C1E8-8214-684A-AEEA-63D29A75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schemeClr val="bg2"/>
                </a:solidFill>
              </a:rPr>
              <a:t>14</a:t>
            </a:fld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B052BF-96E1-4202-A2D8-BA38D28361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24000" y="3175462"/>
            <a:ext cx="4572000" cy="3657600"/>
          </a:xfrm>
          <a:prstGeom prst="rect">
            <a:avLst/>
          </a:prstGeom>
        </p:spPr>
      </p:pic>
      <p:pic>
        <p:nvPicPr>
          <p:cNvPr id="8" name="Picture 2" descr="Image result for t test tails">
            <a:extLst>
              <a:ext uri="{FF2B5EF4-FFF2-40B4-BE49-F238E27FC236}">
                <a16:creationId xmlns:a16="http://schemas.microsoft.com/office/drawing/2014/main" id="{0CE1DE0A-E6A0-43C1-B94A-B64F8970B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725" y="0"/>
            <a:ext cx="4105275" cy="68580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760782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C115-654E-7649-AED2-96FB963B8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152939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US" dirty="0"/>
              <a:t>			T-test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540C68-95EF-4C48-975C-3FDE27B30A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9844" y="1363851"/>
                <a:ext cx="6322024" cy="1811611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Critical value of t is determined by your defined </a:t>
                </a:r>
                <a:r>
                  <a:rPr lang="en-US" dirty="0">
                    <a:solidFill>
                      <a:schemeClr val="accent6"/>
                    </a:solidFill>
                  </a:rPr>
                  <a:t>alpha</a:t>
                </a:r>
                <a:r>
                  <a:rPr lang="en-US" dirty="0">
                    <a:solidFill>
                      <a:schemeClr val="bg1"/>
                    </a:solidFill>
                  </a:rPr>
                  <a:t> (significance value) and </a:t>
                </a:r>
                <a:r>
                  <a:rPr lang="en-US" dirty="0">
                    <a:solidFill>
                      <a:schemeClr val="accent6"/>
                    </a:solidFill>
                  </a:rPr>
                  <a:t>degrees of freedom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540C68-95EF-4C48-975C-3FDE27B30A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9844" y="1363851"/>
                <a:ext cx="6322024" cy="1811611"/>
              </a:xfrm>
              <a:blipFill>
                <a:blip r:embed="rId2"/>
                <a:stretch>
                  <a:fillRect l="-1734" t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6C834A-3C14-1442-84A4-3AFADD32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NRC 290b week 7 – Tests for differences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A4C1E8-8214-684A-AEEA-63D29A75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schemeClr val="bg2"/>
                </a:solidFill>
              </a:rPr>
              <a:t>15</a:t>
            </a:fld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B052BF-96E1-4202-A2D8-BA38D28361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24000" y="3175462"/>
            <a:ext cx="4572000" cy="3657600"/>
          </a:xfrm>
          <a:prstGeom prst="rect">
            <a:avLst/>
          </a:prstGeom>
        </p:spPr>
      </p:pic>
      <p:pic>
        <p:nvPicPr>
          <p:cNvPr id="2050" name="Picture 2" descr="Image result for t test tails">
            <a:extLst>
              <a:ext uri="{FF2B5EF4-FFF2-40B4-BE49-F238E27FC236}">
                <a16:creationId xmlns:a16="http://schemas.microsoft.com/office/drawing/2014/main" id="{1337603B-1135-41F9-9C59-20CF425F1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725" y="0"/>
            <a:ext cx="4105275" cy="68580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746765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C115-654E-7649-AED2-96FB963B8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152939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US" dirty="0"/>
              <a:t>			T-test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540C68-95EF-4C48-975C-3FDE27B30A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9844" y="1363851"/>
                <a:ext cx="6322024" cy="1811611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Critical value of t is determined by your defined </a:t>
                </a:r>
                <a:r>
                  <a:rPr lang="en-US" dirty="0">
                    <a:solidFill>
                      <a:schemeClr val="accent6"/>
                    </a:solidFill>
                  </a:rPr>
                  <a:t>alpha</a:t>
                </a:r>
                <a:r>
                  <a:rPr lang="en-US" dirty="0">
                    <a:solidFill>
                      <a:schemeClr val="bg1"/>
                    </a:solidFill>
                  </a:rPr>
                  <a:t> (significance value) and </a:t>
                </a:r>
                <a:r>
                  <a:rPr lang="en-US" dirty="0">
                    <a:solidFill>
                      <a:schemeClr val="accent6"/>
                    </a:solidFill>
                  </a:rPr>
                  <a:t>degrees of freedom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540C68-95EF-4C48-975C-3FDE27B30A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9844" y="1363851"/>
                <a:ext cx="6322024" cy="1811611"/>
              </a:xfrm>
              <a:blipFill>
                <a:blip r:embed="rId2"/>
                <a:stretch>
                  <a:fillRect l="-1734" t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6C834A-3C14-1442-84A4-3AFADD32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NRC 290b week 7 – Tests for differences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A4C1E8-8214-684A-AEEA-63D29A75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schemeClr val="bg2"/>
                </a:solidFill>
              </a:rPr>
              <a:t>16</a:t>
            </a:fld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050" name="Picture 2" descr="Image result for t test tails">
            <a:extLst>
              <a:ext uri="{FF2B5EF4-FFF2-40B4-BE49-F238E27FC236}">
                <a16:creationId xmlns:a16="http://schemas.microsoft.com/office/drawing/2014/main" id="{1337603B-1135-41F9-9C59-20CF425F1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725" y="0"/>
            <a:ext cx="4105275" cy="685800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id="{F4C87FBF-6248-4640-8414-0AB1C1DBE7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57" r="3124" b="1"/>
          <a:stretch/>
        </p:blipFill>
        <p:spPr bwMode="auto">
          <a:xfrm>
            <a:off x="126999" y="3032613"/>
            <a:ext cx="7763933" cy="382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5-Point Star 6">
            <a:extLst>
              <a:ext uri="{FF2B5EF4-FFF2-40B4-BE49-F238E27FC236}">
                <a16:creationId xmlns:a16="http://schemas.microsoft.com/office/drawing/2014/main" id="{379E496A-CFCF-474D-A3D2-DDCC62E0EE86}"/>
              </a:ext>
            </a:extLst>
          </p:cNvPr>
          <p:cNvSpPr/>
          <p:nvPr/>
        </p:nvSpPr>
        <p:spPr>
          <a:xfrm>
            <a:off x="6524453" y="3386375"/>
            <a:ext cx="509719" cy="483508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00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C115-654E-7649-AED2-96FB963B8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152939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US" dirty="0"/>
              <a:t>			T-test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540C68-95EF-4C48-975C-3FDE27B30A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9844" y="1363850"/>
                <a:ext cx="6322024" cy="499249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Critical value of </a:t>
                </a:r>
                <a:r>
                  <a:rPr lang="en-US" i="1" dirty="0">
                    <a:solidFill>
                      <a:schemeClr val="bg1"/>
                    </a:solidFill>
                  </a:rPr>
                  <a:t>t</a:t>
                </a:r>
                <a:r>
                  <a:rPr lang="en-US" dirty="0">
                    <a:solidFill>
                      <a:schemeClr val="bg1"/>
                    </a:solidFill>
                  </a:rPr>
                  <a:t> is determined by your defined </a:t>
                </a:r>
                <a:r>
                  <a:rPr lang="en-US" dirty="0">
                    <a:solidFill>
                      <a:schemeClr val="accent6"/>
                    </a:solidFill>
                  </a:rPr>
                  <a:t>alpha</a:t>
                </a:r>
                <a:r>
                  <a:rPr lang="en-US" dirty="0">
                    <a:solidFill>
                      <a:schemeClr val="bg1"/>
                    </a:solidFill>
                  </a:rPr>
                  <a:t> (significance value) and </a:t>
                </a:r>
                <a:r>
                  <a:rPr lang="en-US" dirty="0">
                    <a:solidFill>
                      <a:schemeClr val="accent6"/>
                    </a:solidFill>
                  </a:rPr>
                  <a:t>degrees of freedom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b="0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If </a:t>
                </a:r>
                <a:r>
                  <a:rPr lang="en-US" i="1" dirty="0">
                    <a:solidFill>
                      <a:schemeClr val="bg1"/>
                    </a:solidFill>
                  </a:rPr>
                  <a:t>t</a:t>
                </a:r>
                <a:r>
                  <a:rPr lang="en-US" dirty="0">
                    <a:solidFill>
                      <a:schemeClr val="bg1"/>
                    </a:solidFill>
                  </a:rPr>
                  <a:t> is </a:t>
                </a:r>
                <a:r>
                  <a:rPr lang="en-US" b="1" dirty="0">
                    <a:solidFill>
                      <a:schemeClr val="bg1"/>
                    </a:solidFill>
                  </a:rPr>
                  <a:t>higher</a:t>
                </a:r>
                <a:r>
                  <a:rPr lang="en-US" dirty="0">
                    <a:solidFill>
                      <a:schemeClr val="bg1"/>
                    </a:solidFill>
                  </a:rPr>
                  <a:t> than the given value in the table at your alpha and df, you </a:t>
                </a:r>
                <a:r>
                  <a:rPr lang="en-US" b="1" dirty="0">
                    <a:solidFill>
                      <a:schemeClr val="bg1"/>
                    </a:solidFill>
                  </a:rPr>
                  <a:t>reject</a:t>
                </a:r>
                <a:r>
                  <a:rPr lang="en-US" dirty="0">
                    <a:solidFill>
                      <a:schemeClr val="bg1"/>
                    </a:solidFill>
                  </a:rPr>
                  <a:t> the null hypothesis!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Special case: when you have a large sample size (n &gt; 30) you use a very similar test, the z-test! Not discussed in this book.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540C68-95EF-4C48-975C-3FDE27B30A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9844" y="1363850"/>
                <a:ext cx="6322024" cy="4992499"/>
              </a:xfrm>
              <a:blipFill>
                <a:blip r:embed="rId2"/>
                <a:stretch>
                  <a:fillRect l="-1927" t="-2808" r="-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6C834A-3C14-1442-84A4-3AFADD32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NRC 290b week 7 – Tests for differences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A4C1E8-8214-684A-AEEA-63D29A75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schemeClr val="bg2"/>
                </a:solidFill>
              </a:rPr>
              <a:t>17</a:t>
            </a:fld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8" name="Picture 2" descr="Image result for t test tails">
            <a:extLst>
              <a:ext uri="{FF2B5EF4-FFF2-40B4-BE49-F238E27FC236}">
                <a16:creationId xmlns:a16="http://schemas.microsoft.com/office/drawing/2014/main" id="{0CE1DE0A-E6A0-43C1-B94A-B64F8970B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725" y="0"/>
            <a:ext cx="4105275" cy="68580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39876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C115-654E-7649-AED2-96FB963B8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152939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ctr"/>
            <a:r>
              <a:rPr lang="en-US" dirty="0"/>
              <a:t>Paired t-test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540C68-95EF-4C48-975C-3FDE27B30A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9843" y="1392422"/>
                <a:ext cx="10999305" cy="526373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What if your samples are paired?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Compares the means of two samples that are NOT independent (e.g., before/after study)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mean of the differences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standard deviation of the differences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number of paired samples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Assumptions: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Both samples are normally distributed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Both samples have equal variances/</a:t>
                </a:r>
                <a:r>
                  <a:rPr lang="en-US" dirty="0" err="1">
                    <a:solidFill>
                      <a:schemeClr val="bg1"/>
                    </a:solidFill>
                  </a:rPr>
                  <a:t>sd</a:t>
                </a:r>
                <a:r>
                  <a:rPr lang="en-US" dirty="0">
                    <a:solidFill>
                      <a:schemeClr val="bg1"/>
                    </a:solidFill>
                  </a:rPr>
                  <a:t> (i.e. homogeneity of variance)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Sample sizes must be exactly the same!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540C68-95EF-4C48-975C-3FDE27B30A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9843" y="1392422"/>
                <a:ext cx="10999305" cy="5263736"/>
              </a:xfrm>
              <a:blipFill>
                <a:blip r:embed="rId2"/>
                <a:stretch>
                  <a:fillRect l="-997" t="-2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6C834A-3C14-1442-84A4-3AFADD32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NRC 290b week 7 – Tests for differences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A4C1E8-8214-684A-AEEA-63D29A75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schemeClr val="bg2"/>
                </a:solidFill>
              </a:rPr>
              <a:t>18</a:t>
            </a:fld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359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C115-654E-7649-AED2-96FB963B8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152939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ctr"/>
            <a:r>
              <a:rPr lang="en-US" dirty="0"/>
              <a:t>Paired t-test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40C68-95EF-4C48-975C-3FDE27B30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43" y="1363851"/>
            <a:ext cx="10999305" cy="4903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Let’s say you have a group of tree frogs you gave a vaccine to and you are trying to see if there is a difference in mucus production of those frogs before and after the vaccine… however, one of your treated frogs was eaten by a predator between your first measurement and your second – what do you do with the initial mucus value you recorded for this frog when conducting your paired t-test?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olidFill>
                  <a:schemeClr val="bg1"/>
                </a:solidFill>
              </a:rPr>
              <a:t>Get rid of it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olidFill>
                  <a:schemeClr val="bg1"/>
                </a:solidFill>
              </a:rPr>
              <a:t>Use it, no problem there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olidFill>
                  <a:schemeClr val="bg1"/>
                </a:solidFill>
              </a:rPr>
              <a:t>Use it and duplicate another similar frogs’ second reading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olidFill>
                  <a:schemeClr val="bg1"/>
                </a:solidFill>
              </a:rPr>
              <a:t>Use it for both before and after treatment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6C834A-3C14-1442-84A4-3AFADD32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NRC 290b week 7 – Tests for differences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A4C1E8-8214-684A-AEEA-63D29A75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schemeClr val="bg2"/>
                </a:solidFill>
              </a:rPr>
              <a:t>19</a:t>
            </a:fld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025" name="Picture 1" descr="page4image34610704">
            <a:extLst>
              <a:ext uri="{FF2B5EF4-FFF2-40B4-BE49-F238E27FC236}">
                <a16:creationId xmlns:a16="http://schemas.microsoft.com/office/drawing/2014/main" id="{2D89391B-2313-1E48-A5A6-F1F99F6F1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808" y="5929311"/>
            <a:ext cx="2813540" cy="703385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01928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C115-654E-7649-AED2-96FB963B8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152939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ctr"/>
            <a:r>
              <a:rPr lang="en-US" dirty="0"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40C68-95EF-4C48-975C-3FDE27B30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43" y="1457739"/>
            <a:ext cx="10999305" cy="46789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Tuesday (Monday)</a:t>
            </a:r>
          </a:p>
          <a:p>
            <a:r>
              <a:rPr lang="en-US" dirty="0">
                <a:solidFill>
                  <a:schemeClr val="bg1"/>
                </a:solidFill>
              </a:rPr>
              <a:t>MAP!</a:t>
            </a:r>
          </a:p>
          <a:p>
            <a:r>
              <a:rPr lang="en-US" dirty="0">
                <a:solidFill>
                  <a:schemeClr val="bg1"/>
                </a:solidFill>
              </a:rPr>
              <a:t>Share our plots with structured feedback</a:t>
            </a:r>
          </a:p>
          <a:p>
            <a:r>
              <a:rPr lang="en-US" dirty="0">
                <a:solidFill>
                  <a:schemeClr val="bg1"/>
                </a:solidFill>
              </a:rPr>
              <a:t>Finish reports and plots with edits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Wednesday</a:t>
            </a:r>
          </a:p>
          <a:p>
            <a:r>
              <a:rPr lang="en-US" dirty="0">
                <a:solidFill>
                  <a:schemeClr val="bg1"/>
                </a:solidFill>
              </a:rPr>
              <a:t>Difference tests!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Test for normally distributed data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t-test/paired t-test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Tests for skewed data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U-test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Wilcoxon matched-pairs test</a:t>
            </a:r>
          </a:p>
          <a:p>
            <a:pPr marL="0" indent="0">
              <a:buNone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6C834A-3C14-1442-84A4-3AFADD32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NRC 290b week 7 – Tests for differences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A4C1E8-8214-684A-AEEA-63D29A75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schemeClr val="bg2"/>
                </a:solidFill>
              </a:rPr>
              <a:t>2</a:t>
            </a:fld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659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C115-654E-7649-AED2-96FB963B8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152939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What happens when our data aren’t normally distributed?</a:t>
            </a:r>
          </a:p>
        </p:txBody>
      </p:sp>
      <p:pic>
        <p:nvPicPr>
          <p:cNvPr id="5" name="Content Placeholder 4" descr="Question mark">
            <a:extLst>
              <a:ext uri="{FF2B5EF4-FFF2-40B4-BE49-F238E27FC236}">
                <a16:creationId xmlns:a16="http://schemas.microsoft.com/office/drawing/2014/main" id="{57C1347F-ABDE-F44F-B8C0-59D676FFD3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9561" y="1376478"/>
            <a:ext cx="1997441" cy="1997441"/>
          </a:xfr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6C834A-3C14-1442-84A4-3AFADD32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NRC 290b week 7 – Tests for differences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A4C1E8-8214-684A-AEEA-63D29A75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schemeClr val="bg2"/>
                </a:solidFill>
              </a:rPr>
              <a:t>20</a:t>
            </a:fld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BA88F7-D3E6-5846-9BBF-84BBD6E0E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9944" y="3597459"/>
            <a:ext cx="8276673" cy="275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076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C115-654E-7649-AED2-96FB963B8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152939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ctr"/>
            <a:r>
              <a:rPr lang="en-US" dirty="0"/>
              <a:t>Difference tests for skewed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40C68-95EF-4C48-975C-3FDE27B30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43" y="1392422"/>
            <a:ext cx="10999305" cy="52637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U-test (for unpaired samples)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Like the t-test but uses ranks, median, and range to determine how much overlap there is between samples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LOWER U-values are more significant (opposite from t-test)</a:t>
            </a:r>
          </a:p>
          <a:p>
            <a:r>
              <a:rPr lang="en-US" dirty="0">
                <a:solidFill>
                  <a:schemeClr val="bg1"/>
                </a:solidFill>
              </a:rPr>
              <a:t>Wilcoxon matched-pairs test (for paired samples)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Based on ranked differences (calculated differences first, then rank them)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Again, lower W-values are more likely to be significant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6C834A-3C14-1442-84A4-3AFADD32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NRC 290b week 7 – Tests for differences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A4C1E8-8214-684A-AEEA-63D29A75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schemeClr val="bg2"/>
                </a:solidFill>
              </a:rPr>
              <a:t>21</a:t>
            </a:fld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265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C115-654E-7649-AED2-96FB963B8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152939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ctr"/>
            <a:r>
              <a:rPr lang="en-US" dirty="0"/>
              <a:t>Today’s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40C68-95EF-4C48-975C-3FDE27B30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44" y="1457739"/>
            <a:ext cx="6978112" cy="48986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404040"/>
                </a:solidFill>
              </a:rPr>
              <a:t>Back to the </a:t>
            </a:r>
            <a:r>
              <a:rPr lang="en-US" dirty="0" err="1">
                <a:solidFill>
                  <a:srgbClr val="404040"/>
                </a:solidFill>
              </a:rPr>
              <a:t>redbacked</a:t>
            </a:r>
            <a:r>
              <a:rPr lang="en-US" dirty="0">
                <a:solidFill>
                  <a:srgbClr val="404040"/>
                </a:solidFill>
              </a:rPr>
              <a:t> salamander (</a:t>
            </a:r>
            <a:r>
              <a:rPr lang="en-US" i="1" dirty="0" err="1">
                <a:solidFill>
                  <a:srgbClr val="404040"/>
                </a:solidFill>
              </a:rPr>
              <a:t>Plethodon</a:t>
            </a:r>
            <a:r>
              <a:rPr lang="en-US" i="1" dirty="0">
                <a:solidFill>
                  <a:srgbClr val="404040"/>
                </a:solidFill>
              </a:rPr>
              <a:t> </a:t>
            </a:r>
            <a:r>
              <a:rPr lang="en-US" i="1" dirty="0" err="1">
                <a:solidFill>
                  <a:srgbClr val="404040"/>
                </a:solidFill>
              </a:rPr>
              <a:t>cinereus</a:t>
            </a:r>
            <a:r>
              <a:rPr lang="en-US" i="1" dirty="0">
                <a:solidFill>
                  <a:srgbClr val="404040"/>
                </a:solidFill>
              </a:rPr>
              <a:t>)</a:t>
            </a:r>
            <a:r>
              <a:rPr lang="en-US" dirty="0">
                <a:solidFill>
                  <a:srgbClr val="404040"/>
                </a:solidFill>
              </a:rPr>
              <a:t> data!  We’re trying to answer the question: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404040"/>
                </a:solidFill>
              </a:rPr>
              <a:t>Is the average length of salamanders significantly different between salamanders identified as male or female?</a:t>
            </a:r>
          </a:p>
          <a:p>
            <a:pPr marL="0" indent="0">
              <a:buNone/>
            </a:pPr>
            <a:r>
              <a:rPr lang="en-US" dirty="0">
                <a:solidFill>
                  <a:srgbClr val="404040"/>
                </a:solidFill>
              </a:rPr>
              <a:t>To do so: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404040"/>
                </a:solidFill>
              </a:rPr>
              <a:t>Download my code from </a:t>
            </a:r>
            <a:r>
              <a:rPr lang="en-US" dirty="0" err="1">
                <a:solidFill>
                  <a:srgbClr val="404040"/>
                </a:solidFill>
              </a:rPr>
              <a:t>moodle</a:t>
            </a:r>
            <a:r>
              <a:rPr lang="en-US" dirty="0">
                <a:solidFill>
                  <a:srgbClr val="404040"/>
                </a:solidFill>
              </a:rPr>
              <a:t> labeled </a:t>
            </a:r>
            <a:r>
              <a:rPr lang="en-US" dirty="0" err="1">
                <a:solidFill>
                  <a:srgbClr val="404040"/>
                </a:solidFill>
              </a:rPr>
              <a:t>mander_sex_differences.R</a:t>
            </a:r>
            <a:endParaRPr lang="en-US" dirty="0">
              <a:solidFill>
                <a:srgbClr val="40404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404040"/>
                </a:solidFill>
              </a:rPr>
              <a:t>Go through the code and add comments each place you see a hashtag and code where it needs code.  The comments should tell me: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rgbClr val="404040"/>
                </a:solidFill>
              </a:rPr>
              <a:t>What each section of of code does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rgbClr val="404040"/>
                </a:solidFill>
              </a:rPr>
              <a:t>Answer the questions outlined in the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404040"/>
                </a:solidFill>
              </a:rPr>
              <a:t>Upload your </a:t>
            </a:r>
            <a:r>
              <a:rPr lang="en-US" b="1" i="1" dirty="0">
                <a:solidFill>
                  <a:srgbClr val="404040"/>
                </a:solidFill>
              </a:rPr>
              <a:t>individual </a:t>
            </a:r>
            <a:r>
              <a:rPr lang="en-US" dirty="0">
                <a:solidFill>
                  <a:srgbClr val="404040"/>
                </a:solidFill>
              </a:rPr>
              <a:t>code to </a:t>
            </a:r>
            <a:r>
              <a:rPr lang="en-US" dirty="0" err="1">
                <a:solidFill>
                  <a:srgbClr val="404040"/>
                </a:solidFill>
              </a:rPr>
              <a:t>moodle</a:t>
            </a: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6C834A-3C14-1442-84A4-3AFADD32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NRC 290b week 5 – Data exploration - Looking at data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A4C1E8-8214-684A-AEEA-63D29A75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schemeClr val="bg2"/>
                </a:solidFill>
              </a:rPr>
              <a:t>22</a:t>
            </a:fld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3CB2FD-4784-0149-8BE7-8888E1C37E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332" t="7832" r="2119"/>
          <a:stretch/>
        </p:blipFill>
        <p:spPr>
          <a:xfrm>
            <a:off x="10646564" y="0"/>
            <a:ext cx="1545436" cy="1501714"/>
          </a:xfrm>
          <a:prstGeom prst="rect">
            <a:avLst/>
          </a:prstGeom>
        </p:spPr>
      </p:pic>
      <p:sp>
        <p:nvSpPr>
          <p:cNvPr id="6" name="AutoShape 4">
            <a:extLst>
              <a:ext uri="{FF2B5EF4-FFF2-40B4-BE49-F238E27FC236}">
                <a16:creationId xmlns:a16="http://schemas.microsoft.com/office/drawing/2014/main" id="{2F242F35-656E-4418-A9C7-96F629ECA8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B65FAE-90A0-414D-AC6F-5D857C57F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828" y="2199295"/>
            <a:ext cx="4407321" cy="397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04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C115-654E-7649-AED2-96FB963B8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152939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ctr"/>
            <a:r>
              <a:rPr lang="en-US" dirty="0"/>
              <a:t>Quick aside – outliers?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40C68-95EF-4C48-975C-3FDE27B30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44" y="1501714"/>
            <a:ext cx="5526156" cy="4854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404040"/>
                </a:solidFill>
              </a:rPr>
              <a:t>In R (and many other places), data points that are &gt;1.5x the </a:t>
            </a:r>
            <a:r>
              <a:rPr lang="en-US" dirty="0">
                <a:solidFill>
                  <a:schemeClr val="accent6"/>
                </a:solidFill>
              </a:rPr>
              <a:t>interquartile range </a:t>
            </a:r>
            <a:r>
              <a:rPr lang="en-US" dirty="0">
                <a:solidFill>
                  <a:srgbClr val="404040"/>
                </a:solidFill>
              </a:rPr>
              <a:t>(IQR) from the .25 and .75 quartiles are identified as </a:t>
            </a:r>
            <a:r>
              <a:rPr lang="en-US" i="1" dirty="0">
                <a:solidFill>
                  <a:schemeClr val="accent6"/>
                </a:solidFill>
              </a:rPr>
              <a:t>possible</a:t>
            </a:r>
            <a:r>
              <a:rPr lang="en-US" dirty="0">
                <a:solidFill>
                  <a:schemeClr val="accent6"/>
                </a:solidFill>
              </a:rPr>
              <a:t> outliers</a:t>
            </a:r>
            <a:r>
              <a:rPr lang="en-US" dirty="0">
                <a:solidFill>
                  <a:srgbClr val="404040"/>
                </a:solidFill>
              </a:rPr>
              <a:t> (something to explore)</a:t>
            </a:r>
          </a:p>
          <a:p>
            <a:r>
              <a:rPr lang="en-US" dirty="0">
                <a:solidFill>
                  <a:srgbClr val="404040"/>
                </a:solidFill>
              </a:rPr>
              <a:t>Plotted here as the open circles</a:t>
            </a:r>
          </a:p>
          <a:p>
            <a:r>
              <a:rPr lang="en-US" dirty="0">
                <a:solidFill>
                  <a:srgbClr val="404040"/>
                </a:solidFill>
              </a:rPr>
              <a:t>Identifying data points as possible outliers doesn’t mean they are </a:t>
            </a:r>
            <a:r>
              <a:rPr lang="en-US">
                <a:solidFill>
                  <a:srgbClr val="404040"/>
                </a:solidFill>
              </a:rPr>
              <a:t>“bad data”!</a:t>
            </a: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6C834A-3C14-1442-84A4-3AFADD32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NRC 290b week 5 – Data exploration - Looking at data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A4C1E8-8214-684A-AEEA-63D29A75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schemeClr val="bg2"/>
                </a:solidFill>
              </a:rPr>
              <a:t>23</a:t>
            </a:fld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3CB2FD-4784-0149-8BE7-8888E1C37E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332" t="7832" r="2119"/>
          <a:stretch/>
        </p:blipFill>
        <p:spPr>
          <a:xfrm>
            <a:off x="10646564" y="0"/>
            <a:ext cx="1545436" cy="1501714"/>
          </a:xfrm>
          <a:prstGeom prst="rect">
            <a:avLst/>
          </a:prstGeom>
        </p:spPr>
      </p:pic>
      <p:sp>
        <p:nvSpPr>
          <p:cNvPr id="6" name="AutoShape 4">
            <a:extLst>
              <a:ext uri="{FF2B5EF4-FFF2-40B4-BE49-F238E27FC236}">
                <a16:creationId xmlns:a16="http://schemas.microsoft.com/office/drawing/2014/main" id="{2F242F35-656E-4418-A9C7-96F629ECA8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B65FAE-90A0-414D-AC6F-5D857C57F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254" y="1501714"/>
            <a:ext cx="5179896" cy="467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62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C115-654E-7649-AED2-96FB963B8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152939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ctr"/>
            <a:r>
              <a:rPr lang="en-US" dirty="0"/>
              <a:t>For Monday: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40C68-95EF-4C48-975C-3FDE27B30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43" y="1457739"/>
            <a:ext cx="10999305" cy="447923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>
                <a:solidFill>
                  <a:srgbClr val="404040"/>
                </a:solidFill>
              </a:rPr>
              <a:t>Read Ch 10 (Skip 10.2) in Gardner (2017) – Differences between more than 2 samples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solidFill>
                  <a:srgbClr val="404040"/>
                </a:solidFill>
              </a:rPr>
              <a:t>Answer the individual evaluation questions on </a:t>
            </a:r>
            <a:r>
              <a:rPr lang="en-US" dirty="0" err="1">
                <a:solidFill>
                  <a:srgbClr val="404040"/>
                </a:solidFill>
              </a:rPr>
              <a:t>moodle</a:t>
            </a:r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404040"/>
                </a:solidFill>
              </a:rPr>
              <a:t>All before 11:55pm on Sunday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6C834A-3C14-1442-84A4-3AFADD32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NRC 290b week 7 – Tests for differences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A4C1E8-8214-684A-AEEA-63D29A75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schemeClr val="bg2"/>
                </a:solidFill>
              </a:rPr>
              <a:t>24</a:t>
            </a:fld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049" name="Picture 1" descr="page22image34760032">
            <a:extLst>
              <a:ext uri="{FF2B5EF4-FFF2-40B4-BE49-F238E27FC236}">
                <a16:creationId xmlns:a16="http://schemas.microsoft.com/office/drawing/2014/main" id="{C8C7D562-3D42-0F4F-A388-55885C15E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100" y="275100"/>
            <a:ext cx="1854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770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C115-654E-7649-AED2-96FB963B8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152939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40C68-95EF-4C48-975C-3FDE27B30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43" y="1457739"/>
            <a:ext cx="10999305" cy="4479235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6C834A-3C14-1442-84A4-3AFADD32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NRC 290b week 7 – Tests for differences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A4C1E8-8214-684A-AEEA-63D29A75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schemeClr val="bg2"/>
                </a:solidFill>
              </a:rPr>
              <a:t>25</a:t>
            </a:fld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715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C115-654E-7649-AED2-96FB963B8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152939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ctr"/>
            <a:r>
              <a:rPr lang="en-US" dirty="0"/>
              <a:t>Plot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40C68-95EF-4C48-975C-3FDE27B30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43" y="1457739"/>
            <a:ext cx="10999305" cy="46789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What your group should present (no longer than 3 minutes):</a:t>
            </a:r>
          </a:p>
          <a:p>
            <a:r>
              <a:rPr lang="en-US" dirty="0">
                <a:solidFill>
                  <a:schemeClr val="bg1"/>
                </a:solidFill>
              </a:rPr>
              <a:t>Your question and your hypotheses</a:t>
            </a:r>
          </a:p>
          <a:p>
            <a:r>
              <a:rPr lang="en-US" dirty="0">
                <a:solidFill>
                  <a:schemeClr val="bg1"/>
                </a:solidFill>
              </a:rPr>
              <a:t>The year of your data</a:t>
            </a:r>
          </a:p>
          <a:p>
            <a:r>
              <a:rPr lang="en-US" dirty="0">
                <a:solidFill>
                  <a:schemeClr val="bg1"/>
                </a:solidFill>
              </a:rPr>
              <a:t>What your plot visualizes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Feedback:</a:t>
            </a:r>
          </a:p>
          <a:p>
            <a:r>
              <a:rPr lang="en-US" dirty="0">
                <a:solidFill>
                  <a:schemeClr val="bg1"/>
                </a:solidFill>
              </a:rPr>
              <a:t>What did we learn from the plot (and what about the plot helped us learn it)?</a:t>
            </a:r>
          </a:p>
          <a:p>
            <a:r>
              <a:rPr lang="en-US" dirty="0">
                <a:solidFill>
                  <a:schemeClr val="bg1"/>
                </a:solidFill>
              </a:rPr>
              <a:t>What one thing could be improved to better visualize the answer to the question?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6C834A-3C14-1442-84A4-3AFADD32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NRC 290b week 7 – Tests for differences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A4C1E8-8214-684A-AEEA-63D29A75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schemeClr val="bg2"/>
                </a:solidFill>
              </a:rPr>
              <a:t>3</a:t>
            </a:fld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149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72473A-FA21-9747-A6DB-F6DB43C97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85085"/>
            <a:ext cx="10515600" cy="2852737"/>
          </a:xfrm>
        </p:spPr>
        <p:txBody>
          <a:bodyPr/>
          <a:lstStyle/>
          <a:p>
            <a:pPr algn="ctr"/>
            <a:r>
              <a:rPr lang="en-US" dirty="0"/>
              <a:t>Week 7 – Tests for differences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DADEBF-604F-2543-BA02-B54EACFDF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064810"/>
            <a:ext cx="10515600" cy="1500187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Part II - Wednesday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6C834A-3C14-1442-84A4-3AFADD32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NRC 290b week 7 – Tests for differences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A4C1E8-8214-684A-AEEA-63D29A75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schemeClr val="bg2"/>
                </a:solidFill>
              </a:rPr>
              <a:t>4</a:t>
            </a:fld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808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C115-654E-7649-AED2-96FB963B8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152939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ctr"/>
            <a:r>
              <a:rPr lang="en-US" dirty="0"/>
              <a:t>Statistical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40C68-95EF-4C48-975C-3FDE27B30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43" y="1363851"/>
            <a:ext cx="10999305" cy="44792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Which statistical test is right if you are looking for differences between two samples where you have less than 30 paired samples and the samples are normally distributed?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olidFill>
                  <a:schemeClr val="bg1"/>
                </a:solidFill>
              </a:rPr>
              <a:t>Kruskal-Wallis Test for multiple samples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olidFill>
                  <a:schemeClr val="bg1"/>
                </a:solidFill>
              </a:rPr>
              <a:t>Z-test for matched pairs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olidFill>
                  <a:schemeClr val="bg1"/>
                </a:solidFill>
              </a:rPr>
              <a:t>T-test for matched pairs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olidFill>
                  <a:schemeClr val="bg1"/>
                </a:solidFill>
              </a:rPr>
              <a:t>Mann-Whitney U-Test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6C834A-3C14-1442-84A4-3AFADD32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NRC 290b week 7 – Tests for differences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A4C1E8-8214-684A-AEEA-63D29A75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schemeClr val="bg2"/>
                </a:solidFill>
              </a:rPr>
              <a:t>5</a:t>
            </a:fld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025" name="Picture 1" descr="page4image34610704">
            <a:extLst>
              <a:ext uri="{FF2B5EF4-FFF2-40B4-BE49-F238E27FC236}">
                <a16:creationId xmlns:a16="http://schemas.microsoft.com/office/drawing/2014/main" id="{2D89391B-2313-1E48-A5A6-F1F99F6F1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808" y="5929311"/>
            <a:ext cx="2813540" cy="703385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097910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C115-654E-7649-AED2-96FB963B8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152939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ctr"/>
            <a:r>
              <a:rPr lang="en-US" dirty="0"/>
              <a:t>Statistical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40C68-95EF-4C48-975C-3FDE27B30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43" y="1363851"/>
            <a:ext cx="10999305" cy="44792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Using a t-test to test the difference between two samples, you calculate a </a:t>
            </a:r>
            <a:r>
              <a:rPr lang="en-US" i="1" dirty="0">
                <a:solidFill>
                  <a:schemeClr val="bg1"/>
                </a:solidFill>
              </a:rPr>
              <a:t>p</a:t>
            </a:r>
            <a:r>
              <a:rPr lang="en-US" dirty="0">
                <a:solidFill>
                  <a:schemeClr val="bg1"/>
                </a:solidFill>
              </a:rPr>
              <a:t>-value of 0.02.  If you using a 5% significance (alpha) level – what do you conclude?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olidFill>
                  <a:schemeClr val="bg1"/>
                </a:solidFill>
              </a:rPr>
              <a:t>You reject the null hypothesis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olidFill>
                  <a:schemeClr val="bg1"/>
                </a:solidFill>
              </a:rPr>
              <a:t>You accept the null hypothesis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olidFill>
                  <a:schemeClr val="bg1"/>
                </a:solidFill>
              </a:rPr>
              <a:t>You don’t reject the null hypothesis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olidFill>
                  <a:schemeClr val="bg1"/>
                </a:solidFill>
              </a:rPr>
              <a:t>You reject the alternative hypothesis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olidFill>
                  <a:schemeClr val="bg1"/>
                </a:solidFill>
              </a:rPr>
              <a:t>You don’t reject the alternative hypothesis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6C834A-3C14-1442-84A4-3AFADD32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NRC 290b week 7 – Tests for differences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A4C1E8-8214-684A-AEEA-63D29A75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schemeClr val="bg2"/>
                </a:solidFill>
              </a:rPr>
              <a:t>6</a:t>
            </a:fld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025" name="Picture 1" descr="page4image34610704">
            <a:extLst>
              <a:ext uri="{FF2B5EF4-FFF2-40B4-BE49-F238E27FC236}">
                <a16:creationId xmlns:a16="http://schemas.microsoft.com/office/drawing/2014/main" id="{2D89391B-2313-1E48-A5A6-F1F99F6F1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808" y="5929311"/>
            <a:ext cx="2813540" cy="703385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971536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C115-654E-7649-AED2-96FB963B8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152939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ctr"/>
            <a:r>
              <a:rPr lang="en-US" dirty="0"/>
              <a:t>Why do we conduct difference tests?</a:t>
            </a:r>
          </a:p>
        </p:txBody>
      </p:sp>
      <p:pic>
        <p:nvPicPr>
          <p:cNvPr id="5" name="Content Placeholder 4" descr="Question mark">
            <a:extLst>
              <a:ext uri="{FF2B5EF4-FFF2-40B4-BE49-F238E27FC236}">
                <a16:creationId xmlns:a16="http://schemas.microsoft.com/office/drawing/2014/main" id="{57C1347F-ABDE-F44F-B8C0-59D676FFD3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9561" y="2907321"/>
            <a:ext cx="1997441" cy="1997441"/>
          </a:xfr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6C834A-3C14-1442-84A4-3AFADD32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NRC 290b week 7 – Tests for differences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A4C1E8-8214-684A-AEEA-63D29A75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schemeClr val="bg2"/>
                </a:solidFill>
              </a:rPr>
              <a:t>7</a:t>
            </a:fld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214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C115-654E-7649-AED2-96FB963B8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152939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ctr"/>
            <a:r>
              <a:rPr lang="en-US" dirty="0"/>
              <a:t>Tests for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40C68-95EF-4C48-975C-3FDE27B30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43" y="1392422"/>
            <a:ext cx="5526157" cy="5263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404040"/>
                </a:solidFill>
              </a:rPr>
              <a:t>Ask the questions:</a:t>
            </a:r>
          </a:p>
          <a:p>
            <a:r>
              <a:rPr lang="en-US" dirty="0">
                <a:solidFill>
                  <a:srgbClr val="404040"/>
                </a:solidFill>
              </a:rPr>
              <a:t>Are the sample </a:t>
            </a:r>
            <a:r>
              <a:rPr lang="en-US" dirty="0">
                <a:solidFill>
                  <a:schemeClr val="accent6"/>
                </a:solidFill>
              </a:rPr>
              <a:t>means</a:t>
            </a:r>
            <a:r>
              <a:rPr lang="en-US" dirty="0">
                <a:solidFill>
                  <a:srgbClr val="404040"/>
                </a:solidFill>
              </a:rPr>
              <a:t> different?</a:t>
            </a:r>
          </a:p>
          <a:p>
            <a:r>
              <a:rPr lang="en-US" dirty="0">
                <a:solidFill>
                  <a:srgbClr val="404040"/>
                </a:solidFill>
              </a:rPr>
              <a:t>Are the sample </a:t>
            </a:r>
            <a:r>
              <a:rPr lang="en-US" dirty="0">
                <a:solidFill>
                  <a:schemeClr val="accent6"/>
                </a:solidFill>
              </a:rPr>
              <a:t>medians</a:t>
            </a:r>
            <a:r>
              <a:rPr lang="en-US" dirty="0">
                <a:solidFill>
                  <a:srgbClr val="404040"/>
                </a:solidFill>
              </a:rPr>
              <a:t> different?</a:t>
            </a:r>
          </a:p>
          <a:p>
            <a:r>
              <a:rPr lang="en-US" dirty="0">
                <a:solidFill>
                  <a:srgbClr val="404040"/>
                </a:solidFill>
              </a:rPr>
              <a:t>Are those differences </a:t>
            </a:r>
            <a:r>
              <a:rPr lang="en-US" dirty="0">
                <a:solidFill>
                  <a:schemeClr val="accent6"/>
                </a:solidFill>
              </a:rPr>
              <a:t>statistically significant</a:t>
            </a:r>
            <a:r>
              <a:rPr lang="en-US" dirty="0">
                <a:solidFill>
                  <a:srgbClr val="404040"/>
                </a:solidFill>
              </a:rPr>
              <a:t>?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6C834A-3C14-1442-84A4-3AFADD32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NRC 290b week 7 – Tests for differences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A4C1E8-8214-684A-AEEA-63D29A75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schemeClr val="bg2"/>
                </a:solidFill>
              </a:rPr>
              <a:t>8</a:t>
            </a:fld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A131AD-EC9E-6541-B01A-A43DAF55C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40974"/>
            <a:ext cx="562610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79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C115-654E-7649-AED2-96FB963B8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152939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ctr"/>
            <a:r>
              <a:rPr lang="en-US" dirty="0"/>
              <a:t>Tests for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40C68-95EF-4C48-975C-3FDE27B30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43" y="1392422"/>
            <a:ext cx="5526157" cy="5263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404040"/>
                </a:solidFill>
              </a:rPr>
              <a:t>Ask the questions:</a:t>
            </a:r>
          </a:p>
          <a:p>
            <a:r>
              <a:rPr lang="en-US" dirty="0">
                <a:solidFill>
                  <a:srgbClr val="404040"/>
                </a:solidFill>
              </a:rPr>
              <a:t>Are the sample </a:t>
            </a:r>
            <a:r>
              <a:rPr lang="en-US" dirty="0">
                <a:solidFill>
                  <a:schemeClr val="accent6"/>
                </a:solidFill>
              </a:rPr>
              <a:t>means</a:t>
            </a:r>
            <a:r>
              <a:rPr lang="en-US" dirty="0">
                <a:solidFill>
                  <a:srgbClr val="404040"/>
                </a:solidFill>
              </a:rPr>
              <a:t> different?</a:t>
            </a:r>
          </a:p>
          <a:p>
            <a:r>
              <a:rPr lang="en-US" dirty="0">
                <a:solidFill>
                  <a:srgbClr val="404040"/>
                </a:solidFill>
              </a:rPr>
              <a:t>Are the sample </a:t>
            </a:r>
            <a:r>
              <a:rPr lang="en-US" dirty="0">
                <a:solidFill>
                  <a:schemeClr val="accent6"/>
                </a:solidFill>
              </a:rPr>
              <a:t>medians</a:t>
            </a:r>
            <a:r>
              <a:rPr lang="en-US" dirty="0">
                <a:solidFill>
                  <a:srgbClr val="404040"/>
                </a:solidFill>
              </a:rPr>
              <a:t> different?</a:t>
            </a:r>
          </a:p>
          <a:p>
            <a:r>
              <a:rPr lang="en-US" dirty="0">
                <a:solidFill>
                  <a:srgbClr val="404040"/>
                </a:solidFill>
              </a:rPr>
              <a:t>Are those differences </a:t>
            </a:r>
            <a:r>
              <a:rPr lang="en-US" dirty="0">
                <a:solidFill>
                  <a:schemeClr val="accent6"/>
                </a:solidFill>
              </a:rPr>
              <a:t>statistically significant</a:t>
            </a:r>
            <a:r>
              <a:rPr lang="en-US" dirty="0">
                <a:solidFill>
                  <a:srgbClr val="404040"/>
                </a:solidFill>
              </a:rPr>
              <a:t>?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6C834A-3C14-1442-84A4-3AFADD32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NRC 290b week 7 – Tests for differences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A4C1E8-8214-684A-AEEA-63D29A75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schemeClr val="bg2"/>
                </a:solidFill>
              </a:rPr>
              <a:t>9</a:t>
            </a:fld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A74164-B73B-974E-8057-0FEBD539E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230" y="1458392"/>
            <a:ext cx="55626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02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RC_290b" id="{A16B928A-B17A-1B45-A843-5A9DD756BCE8}" vid="{4694D9CD-E3CE-EC41-ACBB-A76270478D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8561</TotalTime>
  <Words>1309</Words>
  <Application>Microsoft Macintosh PowerPoint</Application>
  <PresentationFormat>Widescreen</PresentationFormat>
  <Paragraphs>195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Cambria Math</vt:lpstr>
      <vt:lpstr>Garamond</vt:lpstr>
      <vt:lpstr>Trebuchet MS</vt:lpstr>
      <vt:lpstr>Office Theme</vt:lpstr>
      <vt:lpstr>NRC 290b Introduction to Quantitative Ecology   Week 7 – Tests for differences</vt:lpstr>
      <vt:lpstr>This week</vt:lpstr>
      <vt:lpstr>Plot feedback</vt:lpstr>
      <vt:lpstr>Week 7 – Tests for differences</vt:lpstr>
      <vt:lpstr>Statistical testing</vt:lpstr>
      <vt:lpstr>Statistical testing</vt:lpstr>
      <vt:lpstr>Why do we conduct difference tests?</vt:lpstr>
      <vt:lpstr>Tests for differences</vt:lpstr>
      <vt:lpstr>Tests for differences</vt:lpstr>
      <vt:lpstr>Tests for differences</vt:lpstr>
      <vt:lpstr>Student’s t-test</vt:lpstr>
      <vt:lpstr>T-test</vt:lpstr>
      <vt:lpstr>   T-test</vt:lpstr>
      <vt:lpstr>   T-test</vt:lpstr>
      <vt:lpstr>   T-test</vt:lpstr>
      <vt:lpstr>   T-test</vt:lpstr>
      <vt:lpstr>   T-test</vt:lpstr>
      <vt:lpstr>Paired t-test</vt:lpstr>
      <vt:lpstr>Paired t-test</vt:lpstr>
      <vt:lpstr>What happens when our data aren’t normally distributed?</vt:lpstr>
      <vt:lpstr>Difference tests for skewed data</vt:lpstr>
      <vt:lpstr>Today’s Exercise</vt:lpstr>
      <vt:lpstr>Quick aside – outliers?</vt:lpstr>
      <vt:lpstr>For Monday: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NRC 290b Introduction to Quantitative Ecology   Week 1 – Introductions</dc:title>
  <dc:creator>MacLean, Meghan Graham</dc:creator>
  <cp:lastModifiedBy>MacLean, Meghan Graham</cp:lastModifiedBy>
  <cp:revision>416</cp:revision>
  <cp:lastPrinted>2019-09-16T13:54:57Z</cp:lastPrinted>
  <dcterms:created xsi:type="dcterms:W3CDTF">2019-08-23T23:13:59Z</dcterms:created>
  <dcterms:modified xsi:type="dcterms:W3CDTF">2019-10-15T21:48:55Z</dcterms:modified>
</cp:coreProperties>
</file>