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7" r:id="rId1"/>
  </p:sldMasterIdLst>
  <p:notesMasterIdLst>
    <p:notesMasterId r:id="rId27"/>
  </p:notesMasterIdLst>
  <p:sldIdLst>
    <p:sldId id="256" r:id="rId2"/>
    <p:sldId id="257" r:id="rId3"/>
    <p:sldId id="353" r:id="rId4"/>
    <p:sldId id="370" r:id="rId5"/>
    <p:sldId id="367" r:id="rId6"/>
    <p:sldId id="421" r:id="rId7"/>
    <p:sldId id="422" r:id="rId8"/>
    <p:sldId id="428" r:id="rId9"/>
    <p:sldId id="424" r:id="rId10"/>
    <p:sldId id="372" r:id="rId11"/>
    <p:sldId id="423" r:id="rId12"/>
    <p:sldId id="427" r:id="rId13"/>
    <p:sldId id="405" r:id="rId14"/>
    <p:sldId id="426" r:id="rId15"/>
    <p:sldId id="425" r:id="rId16"/>
    <p:sldId id="429" r:id="rId17"/>
    <p:sldId id="430" r:id="rId18"/>
    <p:sldId id="431" r:id="rId19"/>
    <p:sldId id="407" r:id="rId20"/>
    <p:sldId id="432" r:id="rId21"/>
    <p:sldId id="433" r:id="rId22"/>
    <p:sldId id="274" r:id="rId23"/>
    <p:sldId id="368" r:id="rId24"/>
    <p:sldId id="265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han MacLean" initials="MM" lastIdx="1" clrIdx="0">
    <p:extLst>
      <p:ext uri="{19B8F6BF-5375-455C-9EA6-DF929625EA0E}">
        <p15:presenceInfo xmlns:p15="http://schemas.microsoft.com/office/powerpoint/2012/main" userId="S::mgmaclean@umass.edu::731c2c61-9fe9-4dae-b875-33b8258165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29" autoAdjust="0"/>
    <p:restoredTop sz="94663"/>
  </p:normalViewPr>
  <p:slideViewPr>
    <p:cSldViewPr snapToGrid="0" snapToObjects="1">
      <p:cViewPr varScale="1">
        <p:scale>
          <a:sx n="92" d="100"/>
          <a:sy n="92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0C58-9B46-2840-AFFA-113F52F444EF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CDF99-3C8D-A042-AD8F-9BA469BAB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9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1FFF-884A-40F4-BA4A-B82E9B968E91}" type="datetime1">
              <a:rPr lang="en-US" smtClean="0"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10 –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5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955-409E-47BB-8D7A-323B87C9DE27}" type="datetime1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10 –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F014-D1BB-4FBD-BFDC-213D535C171A}" type="datetime1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10 –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3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2C9-B95E-4F6E-AB24-2F03AF1E90FE}" type="datetime1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10 –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57B9-3D15-4CED-A50A-780E87E7BAAF}" type="datetime1">
              <a:rPr lang="en-US" smtClean="0"/>
              <a:t>11/4/19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10 –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7EA5-D4B3-41B6-9B92-47825B8CC5E0}" type="datetime1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10 – 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37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5D53-EF30-4C91-8819-8620199BA691}" type="datetime1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10 – Regression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63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A450-D387-47DB-AB45-43B3AF9D3FBA}" type="datetime1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10 –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DEC9-BDFA-4E16-A695-37D84484E762}" type="datetime1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10 –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7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B0C2-DEC9-43B6-AEEA-F6E0212ACD49}" type="datetime1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10 – Regression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27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DB4A-538E-4C72-A165-2FB41BB3746F}" type="datetime1">
              <a:rPr lang="en-US" smtClean="0"/>
              <a:t>11/4/19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NRC 290b week 10 – Regression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F033B6F-7A8F-4A1C-A303-39551A9B89D7}" type="datetime1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NRC 290b week 10 –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4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mgmaclean@umas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graphsketch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0FA2-DB46-EA4C-AB37-4D801CEAB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7394713" cy="6858000"/>
          </a:xfrm>
          <a:solidFill>
            <a:schemeClr val="bg2"/>
          </a:solidFill>
          <a:ln>
            <a:noFill/>
          </a:ln>
        </p:spPr>
        <p:txBody>
          <a:bodyPr lIns="365760" anchor="ctr">
            <a:normAutofit/>
          </a:bodyPr>
          <a:lstStyle/>
          <a:p>
            <a:r>
              <a:rPr lang="en-US" sz="5000" dirty="0"/>
              <a:t>NRC 290b</a:t>
            </a:r>
            <a:br>
              <a:rPr lang="en-US" sz="5000" dirty="0"/>
            </a:br>
            <a:r>
              <a:rPr lang="en-US" sz="5000" dirty="0"/>
              <a:t>Introduction to Quantitative Ecology</a:t>
            </a:r>
            <a:br>
              <a:rPr lang="en-US" sz="5000" dirty="0"/>
            </a:br>
            <a:br>
              <a:rPr lang="en-US" sz="5000" dirty="0"/>
            </a:br>
            <a:br>
              <a:rPr lang="en-US" sz="5000" dirty="0"/>
            </a:br>
            <a:r>
              <a:rPr lang="en-US" sz="4400" dirty="0"/>
              <a:t>Week 10 – Regression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7E1FC-E7C9-1449-B32F-4F1A5A8F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739" y="387626"/>
            <a:ext cx="4306957" cy="60827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Meg Graham MacLean, PhD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Department of Environmental Conservation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mgmaclean@umass.edu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2019 - Fall</a:t>
            </a:r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23B493B3-B7A7-45F5-B675-35F2318CE5F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0727" y="479969"/>
            <a:ext cx="2907665" cy="21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5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843" y="1457739"/>
                <a:ext cx="10999305" cy="46789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What happens when we have more than one explanatory variable?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i="1" dirty="0">
                    <a:solidFill>
                      <a:schemeClr val="bg1"/>
                    </a:solidFill>
                  </a:rPr>
                  <a:t>H</a:t>
                </a:r>
                <a:r>
                  <a:rPr lang="en-US" i="1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: there is </a:t>
                </a:r>
                <a:r>
                  <a:rPr lang="en-US" i="1" dirty="0">
                    <a:solidFill>
                      <a:schemeClr val="bg1"/>
                    </a:solidFill>
                  </a:rPr>
                  <a:t>no significant</a:t>
                </a:r>
                <a:r>
                  <a:rPr lang="en-US" dirty="0">
                    <a:solidFill>
                      <a:schemeClr val="bg1"/>
                    </a:solidFill>
                  </a:rPr>
                  <a:t> difference between the slopes and 0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Assumptions: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Data are normally distributed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Relationship is linear between the explanatory and response factors (in this case)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Little to no multicollinearity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843" y="1457739"/>
                <a:ext cx="10999305" cy="4678901"/>
              </a:xfrm>
              <a:blipFill>
                <a:blip r:embed="rId2"/>
                <a:stretch>
                  <a:fillRect l="-1108" t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10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BABB5-3D17-46C0-889A-25A8AD35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95614" y="4440362"/>
            <a:ext cx="2400772" cy="240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7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843" y="1457739"/>
                <a:ext cx="10999305" cy="46789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What happens when we have more than one explanatory variable?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i="1" dirty="0">
                    <a:solidFill>
                      <a:schemeClr val="bg1"/>
                    </a:solidFill>
                  </a:rPr>
                  <a:t>H</a:t>
                </a:r>
                <a:r>
                  <a:rPr lang="en-US" i="1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: there is </a:t>
                </a:r>
                <a:r>
                  <a:rPr lang="en-US" i="1" dirty="0">
                    <a:solidFill>
                      <a:schemeClr val="bg1"/>
                    </a:solidFill>
                  </a:rPr>
                  <a:t>no significant</a:t>
                </a:r>
                <a:r>
                  <a:rPr lang="en-US" dirty="0">
                    <a:solidFill>
                      <a:schemeClr val="bg1"/>
                    </a:solidFill>
                  </a:rPr>
                  <a:t> difference between the slopes and 0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Assumptions: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Data are normally distributed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Relationship is linear between the explanatory and response factors (in this case)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Little to no multicollinearity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Low heteroscedasticity or “uneven error”</a:t>
                </a:r>
              </a:p>
              <a:p>
                <a:pPr lvl="1"/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843" y="1457739"/>
                <a:ext cx="10999305" cy="4678901"/>
              </a:xfrm>
              <a:blipFill>
                <a:blip r:embed="rId2"/>
                <a:stretch>
                  <a:fillRect l="-1038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11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05277D-EB42-4181-8C26-5DDDBD89B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037" y="4816770"/>
            <a:ext cx="7400726" cy="191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69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843" y="1457739"/>
                <a:ext cx="10999305" cy="46789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What happens when we have more than one explanatory variable?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i="1" dirty="0">
                    <a:solidFill>
                      <a:schemeClr val="bg1"/>
                    </a:solidFill>
                  </a:rPr>
                  <a:t>H</a:t>
                </a:r>
                <a:r>
                  <a:rPr lang="en-US" i="1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: there is </a:t>
                </a:r>
                <a:r>
                  <a:rPr lang="en-US" i="1" dirty="0">
                    <a:solidFill>
                      <a:schemeClr val="bg1"/>
                    </a:solidFill>
                  </a:rPr>
                  <a:t>no significant</a:t>
                </a:r>
                <a:r>
                  <a:rPr lang="en-US" dirty="0">
                    <a:solidFill>
                      <a:schemeClr val="bg1"/>
                    </a:solidFill>
                  </a:rPr>
                  <a:t> difference between the slopes and 0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Assumptions: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Data are normally distributed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Relationship is linear between the explanatory and response factors (in this case)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Little to no multicollinearity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Low heteroscedasticity or “uneven error”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You want the most “parsimonious” model (best fit and </a:t>
                </a:r>
                <a:r>
                  <a:rPr lang="en-US" i="1" dirty="0">
                    <a:solidFill>
                      <a:schemeClr val="bg1"/>
                    </a:solidFill>
                  </a:rPr>
                  <a:t>simplest</a:t>
                </a:r>
                <a:r>
                  <a:rPr lang="en-US" dirty="0">
                    <a:solidFill>
                      <a:schemeClr val="bg1"/>
                    </a:solidFill>
                  </a:rPr>
                  <a:t>!)</a:t>
                </a: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Adjusted R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en-US" dirty="0">
                    <a:solidFill>
                      <a:schemeClr val="bg1"/>
                    </a:solidFill>
                  </a:rPr>
                  <a:t> and AIC penalize “fit” with each additional explanatory variable in the model</a:t>
                </a:r>
              </a:p>
              <a:p>
                <a:pPr marL="914400" lvl="2" indent="0" algn="ctr">
                  <a:buNone/>
                </a:pPr>
                <a:r>
                  <a:rPr lang="en-US" dirty="0" err="1">
                    <a:solidFill>
                      <a:schemeClr val="bg1"/>
                    </a:solidFill>
                    <a:hlinkClick r:id="rId2"/>
                  </a:rPr>
                  <a:t>GraphSketch.com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843" y="1457739"/>
                <a:ext cx="10999305" cy="4678901"/>
              </a:xfrm>
              <a:blipFill>
                <a:blip r:embed="rId3"/>
                <a:stretch>
                  <a:fillRect l="-1038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12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07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/>
              <a:t>     Multiple Regression - example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13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Picture 4" descr="http://labs.geog.uvic.ca/geog226/images/Lab3/img_pop_sample.gif">
            <a:extLst>
              <a:ext uri="{FF2B5EF4-FFF2-40B4-BE49-F238E27FC236}">
                <a16:creationId xmlns:a16="http://schemas.microsoft.com/office/drawing/2014/main" id="{7C75ABEA-55CA-42E6-9DC0-19A4951E5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7" t="-2700" r="-1616" b="-3231"/>
          <a:stretch/>
        </p:blipFill>
        <p:spPr bwMode="auto">
          <a:xfrm>
            <a:off x="1131987" y="1962923"/>
            <a:ext cx="5212848" cy="2832432"/>
          </a:xfrm>
          <a:prstGeom prst="rect">
            <a:avLst/>
          </a:prstGeom>
          <a:noFill/>
        </p:spPr>
      </p:pic>
      <p:pic>
        <p:nvPicPr>
          <p:cNvPr id="3074" name="Picture 2" descr="Image result for lakes map nh">
            <a:extLst>
              <a:ext uri="{FF2B5EF4-FFF2-40B4-BE49-F238E27FC236}">
                <a16:creationId xmlns:a16="http://schemas.microsoft.com/office/drawing/2014/main" id="{3E090D9D-DDAE-4572-A80E-9DB4313C24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243" y="-1"/>
            <a:ext cx="3883757" cy="675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Fish">
            <a:extLst>
              <a:ext uri="{FF2B5EF4-FFF2-40B4-BE49-F238E27FC236}">
                <a16:creationId xmlns:a16="http://schemas.microsoft.com/office/drawing/2014/main" id="{D26BCB27-3CFB-4887-AF75-2ADAC07A8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1910" y="364632"/>
            <a:ext cx="423672" cy="423672"/>
          </a:xfrm>
          <a:prstGeom prst="rect">
            <a:avLst/>
          </a:prstGeom>
        </p:spPr>
      </p:pic>
      <p:pic>
        <p:nvPicPr>
          <p:cNvPr id="13" name="Graphic 12" descr="Fish">
            <a:extLst>
              <a:ext uri="{FF2B5EF4-FFF2-40B4-BE49-F238E27FC236}">
                <a16:creationId xmlns:a16="http://schemas.microsoft.com/office/drawing/2014/main" id="{BDDF5B4D-C373-415B-A4E4-AB9152221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0364" y="3966480"/>
            <a:ext cx="423672" cy="423672"/>
          </a:xfrm>
          <a:prstGeom prst="rect">
            <a:avLst/>
          </a:prstGeom>
        </p:spPr>
      </p:pic>
      <p:pic>
        <p:nvPicPr>
          <p:cNvPr id="14" name="Graphic 13" descr="Fish">
            <a:extLst>
              <a:ext uri="{FF2B5EF4-FFF2-40B4-BE49-F238E27FC236}">
                <a16:creationId xmlns:a16="http://schemas.microsoft.com/office/drawing/2014/main" id="{DA28E607-FA87-41CC-8641-7774E41B5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60013" y="3542808"/>
            <a:ext cx="423672" cy="423672"/>
          </a:xfrm>
          <a:prstGeom prst="rect">
            <a:avLst/>
          </a:prstGeom>
        </p:spPr>
      </p:pic>
      <p:pic>
        <p:nvPicPr>
          <p:cNvPr id="15" name="Graphic 14" descr="Fish">
            <a:extLst>
              <a:ext uri="{FF2B5EF4-FFF2-40B4-BE49-F238E27FC236}">
                <a16:creationId xmlns:a16="http://schemas.microsoft.com/office/drawing/2014/main" id="{1B0133A9-ED0A-4C15-B6B9-FF5E20EE0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0293" y="4737743"/>
            <a:ext cx="423672" cy="423672"/>
          </a:xfrm>
          <a:prstGeom prst="rect">
            <a:avLst/>
          </a:prstGeom>
        </p:spPr>
      </p:pic>
      <p:pic>
        <p:nvPicPr>
          <p:cNvPr id="16" name="Graphic 15" descr="Fish">
            <a:extLst>
              <a:ext uri="{FF2B5EF4-FFF2-40B4-BE49-F238E27FC236}">
                <a16:creationId xmlns:a16="http://schemas.microsoft.com/office/drawing/2014/main" id="{8665EB23-F1FA-4379-A42C-07BE8BE67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1849" y="1152938"/>
            <a:ext cx="423672" cy="423672"/>
          </a:xfrm>
          <a:prstGeom prst="rect">
            <a:avLst/>
          </a:prstGeom>
        </p:spPr>
      </p:pic>
      <p:pic>
        <p:nvPicPr>
          <p:cNvPr id="17" name="Graphic 16" descr="Fish">
            <a:extLst>
              <a:ext uri="{FF2B5EF4-FFF2-40B4-BE49-F238E27FC236}">
                <a16:creationId xmlns:a16="http://schemas.microsoft.com/office/drawing/2014/main" id="{527C07AB-0BB8-4A8B-A1CE-1BD25520D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4622" y="3108265"/>
            <a:ext cx="423672" cy="4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5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Multiple Regression - example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14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348427-B0A3-4F93-BB22-726D79F34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74" y="1600425"/>
            <a:ext cx="11518251" cy="43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23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15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00D0D1-DCBC-4EE1-98B6-31D260061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87B488-AAB9-45F4-B7C3-52FEF997F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50" y="286328"/>
            <a:ext cx="10067925" cy="752475"/>
          </a:xfrm>
          <a:prstGeom prst="rect">
            <a:avLst/>
          </a:prstGeom>
          <a:ln w="28575" cap="sq">
            <a:solidFill>
              <a:srgbClr val="F8F8F8"/>
            </a:solidFill>
            <a:miter lim="800000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782B5-2E50-4E8B-8315-C6AB52B72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049" y="1018166"/>
            <a:ext cx="101441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Picking the best explanatory variables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16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00D0D1-DCBC-4EE1-98B6-31D260061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089"/>
            <a:ext cx="10515600" cy="48448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Akaike Information Criterion (AIC)</a:t>
            </a:r>
          </a:p>
          <a:p>
            <a:r>
              <a:rPr lang="en-US" dirty="0">
                <a:solidFill>
                  <a:schemeClr val="bg1"/>
                </a:solidFill>
              </a:rPr>
              <a:t>AIC penalizes when you add too many factors!</a:t>
            </a:r>
          </a:p>
          <a:p>
            <a:r>
              <a:rPr lang="en-US" dirty="0">
                <a:solidFill>
                  <a:schemeClr val="bg1"/>
                </a:solidFill>
              </a:rPr>
              <a:t>Is a measure of how “bad” your model is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 the higher the AIC the worse the model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Let’s try the bunny data!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E465EC-7062-4F68-B1D4-2F23B1A86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010" y="2959429"/>
            <a:ext cx="4873213" cy="3898571"/>
          </a:xfrm>
          <a:prstGeom prst="rect">
            <a:avLst/>
          </a:prstGeom>
        </p:spPr>
      </p:pic>
      <p:pic>
        <p:nvPicPr>
          <p:cNvPr id="4099" name="Picture 3" descr="Image result for annie's bunny grahams">
            <a:extLst>
              <a:ext uri="{FF2B5EF4-FFF2-40B4-BE49-F238E27FC236}">
                <a16:creationId xmlns:a16="http://schemas.microsoft.com/office/drawing/2014/main" id="{1395BF3F-0FC1-4995-BA51-D3441E528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4"/>
          <a:stretch/>
        </p:blipFill>
        <p:spPr bwMode="auto">
          <a:xfrm>
            <a:off x="1397725" y="3881437"/>
            <a:ext cx="2886347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0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Picking the best explanatory variables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17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00D0D1-DCBC-4EE1-98B6-31D260061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089"/>
            <a:ext cx="10515600" cy="4844874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B0F86E-FBD5-4CFF-A2CE-4EC97C8BD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32089"/>
            <a:ext cx="7476067" cy="258532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bunnies.glm_weight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Call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glm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formula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Floppy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~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Weight,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family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"binomial",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data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bunnies)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Coefficients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(Intercept) 	Weight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Lucida Console" panose="020B0609040504020204" pitchFamily="49" charset="0"/>
              </a:rPr>
              <a:t>1.953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Lucida Console" panose="020B0609040504020204" pitchFamily="49" charset="0"/>
              </a:rPr>
              <a:t>1.915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Degrees of Freedom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613 Total (i.e. Null); 612 Residual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Null Deviance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849.9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Residual Deviance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840 	AIC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844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80A33FF-1F43-45C9-8E8E-C5338A4BB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69812"/>
            <a:ext cx="7639756" cy="258532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bunnies.glm_</a:t>
            </a: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Call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glm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formula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Floppy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~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Body</a:t>
            </a: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family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"binomial",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data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bunnies)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Coefficients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(Intercept) 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BodyLength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Lucida Console" panose="020B0609040504020204" pitchFamily="49" charset="0"/>
              </a:rPr>
              <a:t>1.1057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	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-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0.5736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Degrees of Freedom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613 Total (i.e. Null); 612 Residual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Null Deviance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849.9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Residual Deviance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846.3 	AIC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850.3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98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Picking the best explanatory variables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18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00D0D1-DCBC-4EE1-98B6-31D260061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089"/>
            <a:ext cx="10515600" cy="48448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Weight only model: AIC = 844; Length only model: AIC = 850.3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80A33FF-1F43-45C9-8E8E-C5338A4BB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37" y="1799153"/>
            <a:ext cx="8555949" cy="473975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summary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bunnies.glm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Call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glm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formula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Floppy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~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Weight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Body</a:t>
            </a: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family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"binomial",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data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bunnies)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Deviance Residuals: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Min       1Q   Median       3Q      Max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-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1.5492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-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1.1149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-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0.9526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1.2166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1.5181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Coefficients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 Estimate Std. Error z value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Pr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&gt;|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z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|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) 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(Intercept)   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1.7304     0.6753   2.562  0.01039 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*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Weight       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-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3.7348     1.2501  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-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2.988  0.00281 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**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BodyLength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1.0370     0.6166   1.682  0.09262 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---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Signif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. codes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0 </a:t>
            </a:r>
            <a:r>
              <a:rPr lang="en-US" altLang="en-US" sz="1400" dirty="0">
                <a:solidFill>
                  <a:schemeClr val="accent6"/>
                </a:solidFill>
                <a:latin typeface="Lucida Console" panose="020B0609040504020204" pitchFamily="49" charset="0"/>
              </a:rPr>
              <a:t>‘***’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0.001 </a:t>
            </a:r>
            <a:r>
              <a:rPr lang="en-US" altLang="en-US" sz="1400" dirty="0">
                <a:solidFill>
                  <a:schemeClr val="accent6"/>
                </a:solidFill>
                <a:latin typeface="Lucida Console" panose="020B0609040504020204" pitchFamily="49" charset="0"/>
              </a:rPr>
              <a:t>‘**’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0.01 </a:t>
            </a:r>
            <a:r>
              <a:rPr lang="en-US" altLang="en-US" sz="1400" dirty="0">
                <a:solidFill>
                  <a:schemeClr val="accent6"/>
                </a:solidFill>
                <a:latin typeface="Lucida Console" panose="020B0609040504020204" pitchFamily="49" charset="0"/>
              </a:rPr>
              <a:t>‘*’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0.05 </a:t>
            </a:r>
            <a:r>
              <a:rPr lang="en-US" altLang="en-US" sz="1400" dirty="0">
                <a:solidFill>
                  <a:schemeClr val="accent6"/>
                </a:solidFill>
                <a:latin typeface="Lucida Console" panose="020B0609040504020204" pitchFamily="49" charset="0"/>
              </a:rPr>
              <a:t>‘.’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0.1 </a:t>
            </a:r>
            <a:r>
              <a:rPr lang="en-US" altLang="en-US" sz="1400" dirty="0">
                <a:solidFill>
                  <a:schemeClr val="accent6"/>
                </a:solidFill>
                <a:latin typeface="Lucida Console" panose="020B0609040504020204" pitchFamily="49" charset="0"/>
              </a:rPr>
              <a:t>‘ ’ 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(Dispersion parameter for binomial family taken to be 1)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   Null Deviance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849.91 on 613 degrees of freedom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Residual Deviance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837.10 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on 611 degrees of freedom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AIC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843.1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BDF7F-A4B4-4ADD-A6BB-EB816B7A42F0}"/>
              </a:ext>
            </a:extLst>
          </p:cNvPr>
          <p:cNvSpPr txBox="1"/>
          <p:nvPr/>
        </p:nvSpPr>
        <p:spPr>
          <a:xfrm>
            <a:off x="9926782" y="3661200"/>
            <a:ext cx="1828800" cy="1015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∆AIC &lt; 2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models aren’t different</a:t>
            </a:r>
          </a:p>
        </p:txBody>
      </p:sp>
    </p:spTree>
    <p:extLst>
      <p:ext uri="{BB962C8B-B14F-4D97-AF65-F5344CB8AC3E}">
        <p14:creationId xmlns:p14="http://schemas.microsoft.com/office/powerpoint/2010/main" val="245821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How is it all regression?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04CD5AB-DAFA-4686-B9C1-BEFA61205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737452"/>
              </p:ext>
            </p:extLst>
          </p:nvPr>
        </p:nvGraphicFramePr>
        <p:xfrm>
          <a:off x="1251366" y="1422127"/>
          <a:ext cx="9689267" cy="466503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721293">
                  <a:extLst>
                    <a:ext uri="{9D8B030D-6E8A-4147-A177-3AD203B41FA5}">
                      <a16:colId xmlns:a16="http://schemas.microsoft.com/office/drawing/2014/main" val="3599669737"/>
                    </a:ext>
                  </a:extLst>
                </a:gridCol>
                <a:gridCol w="3131080">
                  <a:extLst>
                    <a:ext uri="{9D8B030D-6E8A-4147-A177-3AD203B41FA5}">
                      <a16:colId xmlns:a16="http://schemas.microsoft.com/office/drawing/2014/main" val="3444869632"/>
                    </a:ext>
                  </a:extLst>
                </a:gridCol>
                <a:gridCol w="3836894">
                  <a:extLst>
                    <a:ext uri="{9D8B030D-6E8A-4147-A177-3AD203B41FA5}">
                      <a16:colId xmlns:a16="http://schemas.microsoft.com/office/drawing/2014/main" val="766704754"/>
                    </a:ext>
                  </a:extLst>
                </a:gridCol>
              </a:tblGrid>
              <a:tr h="945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Statistical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Regression 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163496"/>
                  </a:ext>
                </a:extLst>
              </a:tr>
              <a:tr h="547738">
                <a:tc>
                  <a:txBody>
                    <a:bodyPr/>
                    <a:lstStyle/>
                    <a:p>
                      <a:r>
                        <a:rPr lang="en-US" dirty="0"/>
                        <a:t>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 these two samples different?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variable is categorical and explanatory variable is continuous (logistic regression)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266894"/>
                  </a:ext>
                </a:extLst>
              </a:tr>
              <a:tr h="547738">
                <a:tc>
                  <a:txBody>
                    <a:bodyPr/>
                    <a:lstStyle/>
                    <a:p>
                      <a:r>
                        <a:rPr lang="en-US" dirty="0"/>
                        <a:t>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 these three (or more) samples different?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variable is continuous and explanatory variables are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17206"/>
                  </a:ext>
                </a:extLst>
              </a:tr>
              <a:tr h="945411">
                <a:tc>
                  <a:txBody>
                    <a:bodyPr/>
                    <a:lstStyle/>
                    <a:p>
                      <a:r>
                        <a:rPr lang="en-US" dirty="0"/>
                        <a:t>Correlation (Pearson’s)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there a link between these two continuous factors?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1 factor with only continuous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07177"/>
                  </a:ext>
                </a:extLst>
              </a:tr>
              <a:tr h="945411">
                <a:tc>
                  <a:txBody>
                    <a:bodyPr/>
                    <a:lstStyle/>
                    <a:p>
                      <a:r>
                        <a:rPr lang="en-US" dirty="0"/>
                        <a:t>Association (Chi-square)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there a link between the categorical factors?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All </a:t>
                      </a:r>
                      <a:r>
                        <a:rPr lang="en-US" dirty="0"/>
                        <a:t>categorical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47316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19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97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457739"/>
            <a:ext cx="10999305" cy="4678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Monday</a:t>
            </a:r>
          </a:p>
          <a:p>
            <a:r>
              <a:rPr lang="en-US" dirty="0">
                <a:solidFill>
                  <a:schemeClr val="bg1"/>
                </a:solidFill>
              </a:rPr>
              <a:t>Regression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Multiple regression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How does this relate to other tests?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Wednesday</a:t>
            </a:r>
          </a:p>
          <a:p>
            <a:r>
              <a:rPr lang="en-US" dirty="0">
                <a:solidFill>
                  <a:schemeClr val="bg1"/>
                </a:solidFill>
              </a:rPr>
              <a:t>Group exercise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Voles! Multiple regression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2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59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20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2AC954-E319-D442-B6BA-6EBB6DF54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7318" y="1348637"/>
            <a:ext cx="5254926" cy="4729434"/>
          </a:xfr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85C8BEAC-F484-3546-9C87-8154574D1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56" y="2351782"/>
            <a:ext cx="6228687" cy="215443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glm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formula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Floppy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~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Weight,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family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binomial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data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bunnies)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xweight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-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0.01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yweight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predict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bunnies.glm_weight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, list(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Weight = </a:t>
            </a: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xweight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), 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type = 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response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plot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bunnies$Weight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bunnies$Floppy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xlab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Weight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ylab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=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Floppy Ears (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yes, 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no)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xlim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c(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-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lines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xweight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yweight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14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21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2AC954-E319-D442-B6BA-6EBB6DF54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777318" y="1348637"/>
            <a:ext cx="5254926" cy="4729433"/>
          </a:xfr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85C8BEAC-F484-3546-9C87-8154574D1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56" y="2351782"/>
            <a:ext cx="6228687" cy="215443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glm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formula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Floppy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 ~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Weight,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family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binomial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Lucida Console" panose="020B0609040504020204" pitchFamily="49" charset="0"/>
              </a:rPr>
              <a:t>data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bunnies)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xweight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seq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-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4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0.01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yweight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predict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bunnies.glm_weight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, list(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Weight = </a:t>
            </a: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xweight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), 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type = 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response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plot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bunnies$Weight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bunnies$Floppy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xlab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Weight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ylab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 =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Floppy Ears (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yes, 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0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no)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xlim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c(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0.5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  <a:r>
              <a:rPr lang="en-US" altLang="en-US" sz="1400" dirty="0">
                <a:solidFill>
                  <a:schemeClr val="accent1"/>
                </a:solidFill>
                <a:latin typeface="Lucida Console" panose="020B0609040504020204" pitchFamily="49" charset="0"/>
              </a:rPr>
              <a:t>1.5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lines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xweight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yweight</a:t>
            </a:r>
            <a:r>
              <a:rPr lang="en-US" alt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00272-6328-7B44-A71F-1A2EE87932B5}"/>
              </a:ext>
            </a:extLst>
          </p:cNvPr>
          <p:cNvSpPr txBox="1"/>
          <p:nvPr/>
        </p:nvSpPr>
        <p:spPr>
          <a:xfrm>
            <a:off x="1746607" y="5197230"/>
            <a:ext cx="3054984" cy="1015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Dangerous to extrapolate beyond sampled range!</a:t>
            </a:r>
          </a:p>
        </p:txBody>
      </p:sp>
    </p:spTree>
    <p:extLst>
      <p:ext uri="{BB962C8B-B14F-4D97-AF65-F5344CB8AC3E}">
        <p14:creationId xmlns:p14="http://schemas.microsoft.com/office/powerpoint/2010/main" val="340073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72473A-FA21-9747-A6DB-F6DB43C9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85085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Week 10 –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ADEBF-604F-2543-BA02-B54EACFDF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64810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Part II - Wednesday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22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808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Today’s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1476274"/>
            <a:ext cx="10783956" cy="50654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New data!  Vole population data where we have counts and some landscape information on where they were found.  We’re trying to answer the question: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Does percent vegetation (</a:t>
            </a:r>
            <a:r>
              <a:rPr lang="en-US" dirty="0" err="1">
                <a:solidFill>
                  <a:schemeClr val="bg1"/>
                </a:solidFill>
              </a:rPr>
              <a:t>PercVeg</a:t>
            </a:r>
            <a:r>
              <a:rPr lang="en-US" dirty="0">
                <a:solidFill>
                  <a:schemeClr val="bg1"/>
                </a:solidFill>
              </a:rPr>
              <a:t>) or distance to road (Dist2Road) influence vole population locations?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 do so – split yourselves into 3 teams and create </a:t>
            </a:r>
            <a:r>
              <a:rPr lang="en-US" b="1" dirty="0">
                <a:solidFill>
                  <a:schemeClr val="bg1"/>
                </a:solidFill>
              </a:rPr>
              <a:t>one .R script </a:t>
            </a:r>
            <a:r>
              <a:rPr lang="en-US" dirty="0">
                <a:solidFill>
                  <a:schemeClr val="bg1"/>
                </a:solidFill>
              </a:rPr>
              <a:t>with everything below to turn in </a:t>
            </a:r>
            <a:r>
              <a:rPr lang="en-US" i="1" dirty="0">
                <a:solidFill>
                  <a:schemeClr val="bg1"/>
                </a:solidFill>
              </a:rPr>
              <a:t>before the end of today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exploration team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do each of the explanatory variables influence the response variable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Create scatter plots for each explanatory variable vs response variable and guess what you think the relationship is and make notes in your R comments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Multiple regression team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What hypotheses are you testing?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Create a model with both explanatory variables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Which variable(s) seems to explain some of the variation of the vole population?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Model choice team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the add1() function and AIC to pick the best model for explaining vole population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Which model is the best?  Why?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NRC 290b week 10 – Regression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23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CB2FD-4784-0149-8BE7-8888E1C3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693139" y="0"/>
            <a:ext cx="1501714" cy="1501714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2F242F35-656E-4418-A9C7-96F629ECA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4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For Monday: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457739"/>
            <a:ext cx="10999305" cy="447923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404040"/>
                </a:solidFill>
              </a:rPr>
              <a:t>Review all of your notes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404040"/>
                </a:solidFill>
              </a:rPr>
              <a:t>Send me </a:t>
            </a:r>
            <a:r>
              <a:rPr lang="en-US" i="1" dirty="0">
                <a:solidFill>
                  <a:srgbClr val="404040"/>
                </a:solidFill>
              </a:rPr>
              <a:t>at least</a:t>
            </a:r>
            <a:r>
              <a:rPr lang="en-US" dirty="0">
                <a:solidFill>
                  <a:srgbClr val="404040"/>
                </a:solidFill>
              </a:rPr>
              <a:t> one question you would like me to try to review next week!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404040"/>
                </a:solidFill>
              </a:rPr>
              <a:t>All before 11:55pm on Sunday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24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49" name="Picture 1" descr="page22image34760032">
            <a:extLst>
              <a:ext uri="{FF2B5EF4-FFF2-40B4-BE49-F238E27FC236}">
                <a16:creationId xmlns:a16="http://schemas.microsoft.com/office/drawing/2014/main" id="{C8C7D562-3D42-0F4F-A388-55885C15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275100"/>
            <a:ext cx="1854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770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457739"/>
            <a:ext cx="10999305" cy="447923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25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71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Statistical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363851"/>
            <a:ext cx="10999305" cy="4479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When doing a regression – what is the H</a:t>
            </a:r>
            <a:r>
              <a:rPr lang="en-US" baseline="-25000" dirty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the p-value is testing?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The slope is no different from 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The explanatory variable is no different than the response variable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The explanatory variable is significantly correlated with the response variable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There is no significant difference between groups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3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5" name="Picture 1" descr="page4image34610704">
            <a:extLst>
              <a:ext uri="{FF2B5EF4-FFF2-40B4-BE49-F238E27FC236}">
                <a16:creationId xmlns:a16="http://schemas.microsoft.com/office/drawing/2014/main" id="{2D89391B-2313-1E48-A5A6-F1F99F6F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808" y="5929311"/>
            <a:ext cx="2813540" cy="70338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8473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Regression vs.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843" y="1363851"/>
                <a:ext cx="10999305" cy="46907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Simple linear regression at its core is no different than a simple correlation!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bg1"/>
                    </a:solidFill>
                  </a:rPr>
                  <a:t>Except: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: slope is no different from 0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So, the p-value tells you something about the slope, rather than the strength of the correlation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843" y="1363851"/>
                <a:ext cx="10999305" cy="4690720"/>
              </a:xfrm>
              <a:blipFill>
                <a:blip r:embed="rId2"/>
                <a:stretch>
                  <a:fillRect l="-1108" t="-2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4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1912112-D22F-436C-A08E-B472F0401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414" y="3839830"/>
            <a:ext cx="5605172" cy="30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9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844" y="1457739"/>
                <a:ext cx="9369684" cy="46789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You have already done a simple linear regression model in R!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chemeClr val="bg1"/>
                    </a:solidFill>
                  </a:rPr>
                  <a:t>lm</a:t>
                </a:r>
                <a:r>
                  <a:rPr lang="en-US" dirty="0">
                    <a:solidFill>
                      <a:schemeClr val="bg1"/>
                    </a:solidFill>
                  </a:rPr>
                  <a:t>(Response ~ Explanatory) uses the equation: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And calculates the slope, intercept,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and if the slope is significantly different from 0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844" y="1457739"/>
                <a:ext cx="9369684" cy="4678901"/>
              </a:xfrm>
              <a:blipFill>
                <a:blip r:embed="rId2"/>
                <a:stretch>
                  <a:fillRect l="-1300" t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5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646F5EA-89A6-41C8-B3AD-C2643ABAE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301" y="2758832"/>
            <a:ext cx="4575699" cy="3431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DC2280-FB9E-46B5-ACA1-8BCA41495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44" y="2035351"/>
            <a:ext cx="61626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4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1457739"/>
            <a:ext cx="9369684" cy="46789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6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45AC52-A6A4-449C-A97E-1A67EC50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4" y="406179"/>
            <a:ext cx="10077450" cy="847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CE7D32-8197-4EE3-B28A-9848D77B8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26" y="1164580"/>
            <a:ext cx="10058400" cy="5429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066077-8A56-49D8-9B34-C68F282A0E50}"/>
              </a:ext>
            </a:extLst>
          </p:cNvPr>
          <p:cNvSpPr/>
          <p:nvPr/>
        </p:nvSpPr>
        <p:spPr>
          <a:xfrm>
            <a:off x="1027044" y="3328416"/>
            <a:ext cx="8821044" cy="20718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EF63B-558F-4664-BDEB-4ACC02EFC196}"/>
              </a:ext>
            </a:extLst>
          </p:cNvPr>
          <p:cNvSpPr txBox="1"/>
          <p:nvPr/>
        </p:nvSpPr>
        <p:spPr>
          <a:xfrm>
            <a:off x="2194560" y="466381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Slope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5FA0C01-3A2D-4515-81F4-F2F800047A83}"/>
              </a:ext>
            </a:extLst>
          </p:cNvPr>
          <p:cNvCxnSpPr/>
          <p:nvPr/>
        </p:nvCxnSpPr>
        <p:spPr>
          <a:xfrm flipV="1">
            <a:off x="2935468" y="4663811"/>
            <a:ext cx="603260" cy="182509"/>
          </a:xfrm>
          <a:prstGeom prst="curvedConnector3">
            <a:avLst>
              <a:gd name="adj1" fmla="val 9395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AC3D5A7-D1D8-4994-9653-CD7063480DFC}"/>
              </a:ext>
            </a:extLst>
          </p:cNvPr>
          <p:cNvSpPr/>
          <p:nvPr/>
        </p:nvSpPr>
        <p:spPr>
          <a:xfrm>
            <a:off x="8153400" y="4379976"/>
            <a:ext cx="167640" cy="283835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049F2B-EA9A-4DD1-807E-DAE6271B8568}"/>
              </a:ext>
            </a:extLst>
          </p:cNvPr>
          <p:cNvSpPr txBox="1"/>
          <p:nvPr/>
        </p:nvSpPr>
        <p:spPr>
          <a:xfrm>
            <a:off x="8349726" y="434863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Slope ≠0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0F753C-3793-4756-8284-800AA9848142}"/>
              </a:ext>
            </a:extLst>
          </p:cNvPr>
          <p:cNvSpPr/>
          <p:nvPr/>
        </p:nvSpPr>
        <p:spPr>
          <a:xfrm>
            <a:off x="3386666" y="2488333"/>
            <a:ext cx="982133" cy="6601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8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7" grpId="0" animBg="1"/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1457739"/>
            <a:ext cx="9369684" cy="46789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7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45AC52-A6A4-449C-A97E-1A67EC50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4" y="406179"/>
            <a:ext cx="10077450" cy="847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CE7D32-8197-4EE3-B28A-9848D77B8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26" y="1164580"/>
            <a:ext cx="10058400" cy="5429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066077-8A56-49D8-9B34-C68F282A0E50}"/>
              </a:ext>
            </a:extLst>
          </p:cNvPr>
          <p:cNvSpPr/>
          <p:nvPr/>
        </p:nvSpPr>
        <p:spPr>
          <a:xfrm>
            <a:off x="1027044" y="5839808"/>
            <a:ext cx="8821044" cy="3888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6C22ED1-8FA2-467C-B011-CEBEFE24832C}"/>
              </a:ext>
            </a:extLst>
          </p:cNvPr>
          <p:cNvCxnSpPr/>
          <p:nvPr/>
        </p:nvCxnSpPr>
        <p:spPr>
          <a:xfrm rot="10800000" flipV="1">
            <a:off x="9848088" y="5230368"/>
            <a:ext cx="813816" cy="7589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C0DAED-C1B1-418D-87EE-041DC0C29CFC}"/>
              </a:ext>
            </a:extLst>
          </p:cNvPr>
          <p:cNvSpPr txBox="1"/>
          <p:nvPr/>
        </p:nvSpPr>
        <p:spPr>
          <a:xfrm>
            <a:off x="10696616" y="5045702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043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Correlation = 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457739"/>
            <a:ext cx="11046423" cy="46789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R-squared (</a:t>
            </a:r>
            <a:r>
              <a:rPr lang="en-US" i="1" dirty="0">
                <a:solidFill>
                  <a:schemeClr val="bg1"/>
                </a:solidFill>
              </a:rPr>
              <a:t>R</a:t>
            </a:r>
            <a:r>
              <a:rPr lang="en-US" i="1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 = (Pearson’s correlation coefficient)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</a:p>
          <a:p>
            <a:r>
              <a:rPr lang="en-US" i="1" dirty="0">
                <a:solidFill>
                  <a:schemeClr val="bg1"/>
                </a:solidFill>
              </a:rPr>
              <a:t>R</a:t>
            </a:r>
            <a:r>
              <a:rPr lang="en-US" i="1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= how much of the variation in the response variable is explained by the explanatory variable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8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416E9A1B-4F5A-48CC-A4E9-5E5DC310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648387"/>
            <a:ext cx="4050531" cy="361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2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843" y="1457739"/>
                <a:ext cx="10783957" cy="46789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What happens when we have more than one explanatory variable?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i="1" dirty="0">
                    <a:solidFill>
                      <a:schemeClr val="bg1"/>
                    </a:solidFill>
                  </a:rPr>
                  <a:t>H</a:t>
                </a:r>
                <a:r>
                  <a:rPr lang="en-US" i="1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: there is </a:t>
                </a:r>
                <a:r>
                  <a:rPr lang="en-US" i="1" dirty="0">
                    <a:solidFill>
                      <a:schemeClr val="bg1"/>
                    </a:solidFill>
                  </a:rPr>
                  <a:t>no significant</a:t>
                </a:r>
                <a:r>
                  <a:rPr lang="en-US" dirty="0">
                    <a:solidFill>
                      <a:schemeClr val="bg1"/>
                    </a:solidFill>
                  </a:rPr>
                  <a:t> difference between the slopes and 0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Assumptions: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Data are normally distributed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Relationship is linear between the explanatory and response factors (in this case)</a:t>
                </a:r>
              </a:p>
              <a:p>
                <a:pPr lvl="1"/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40C68-95EF-4C48-975C-3FDE27B30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843" y="1457739"/>
                <a:ext cx="10783957" cy="4678901"/>
              </a:xfrm>
              <a:blipFill>
                <a:blip r:embed="rId2"/>
                <a:stretch>
                  <a:fillRect l="-1130" t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10 – Regression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9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F6ABD185-4758-4E60-8644-A2D2613D4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77" y="4156364"/>
            <a:ext cx="2701636" cy="2701636"/>
          </a:xfrm>
          <a:prstGeom prst="rect">
            <a:avLst/>
          </a:prstGeom>
        </p:spPr>
      </p:pic>
      <p:pic>
        <p:nvPicPr>
          <p:cNvPr id="15" name="Picture 14" descr="A picture containing different, skiing, man, boat&#10;&#10;Description automatically generated">
            <a:extLst>
              <a:ext uri="{FF2B5EF4-FFF2-40B4-BE49-F238E27FC236}">
                <a16:creationId xmlns:a16="http://schemas.microsoft.com/office/drawing/2014/main" id="{7268D1E7-40FA-4DFE-AFDE-88680C968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940" y="4156364"/>
            <a:ext cx="2701636" cy="2701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E9DC96-4AD5-46C6-9115-3FE105639679}"/>
                  </a:ext>
                </a:extLst>
              </p:cNvPr>
              <p:cNvSpPr txBox="1"/>
              <p:nvPr/>
            </p:nvSpPr>
            <p:spPr>
              <a:xfrm>
                <a:off x="8263261" y="4364497"/>
                <a:ext cx="2743201" cy="228536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Beta coefficient is a standardized way of comparing the effect of each individual explanatory variable on the response variable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E9DC96-4AD5-46C6-9115-3FE105639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261" y="4364497"/>
                <a:ext cx="2743201" cy="2285369"/>
              </a:xfrm>
              <a:prstGeom prst="rect">
                <a:avLst/>
              </a:prstGeom>
              <a:blipFill>
                <a:blip r:embed="rId5"/>
                <a:stretch>
                  <a:fillRect l="-221" r="-2655" b="-2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3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RC_290b" id="{A16B928A-B17A-1B45-A843-5A9DD756BCE8}" vid="{4694D9CD-E3CE-EC41-ACBB-A76270478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11846</TotalTime>
  <Words>1532</Words>
  <Application>Microsoft Macintosh PowerPoint</Application>
  <PresentationFormat>Widescreen</PresentationFormat>
  <Paragraphs>245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Garamond</vt:lpstr>
      <vt:lpstr>Lucida Console</vt:lpstr>
      <vt:lpstr>Trebuchet MS</vt:lpstr>
      <vt:lpstr>Office Theme</vt:lpstr>
      <vt:lpstr>NRC 290b Introduction to Quantitative Ecology   Week 10 – Regression</vt:lpstr>
      <vt:lpstr>This week</vt:lpstr>
      <vt:lpstr>Statistical testing</vt:lpstr>
      <vt:lpstr>Regression vs. Correlation</vt:lpstr>
      <vt:lpstr>Regression</vt:lpstr>
      <vt:lpstr>PowerPoint Presentation</vt:lpstr>
      <vt:lpstr>PowerPoint Presentation</vt:lpstr>
      <vt:lpstr>Correlation = simple Regression</vt:lpstr>
      <vt:lpstr>Multiple Regression</vt:lpstr>
      <vt:lpstr>Multiple Regression</vt:lpstr>
      <vt:lpstr>Multiple Regression</vt:lpstr>
      <vt:lpstr>Multiple Regression</vt:lpstr>
      <vt:lpstr>     Multiple Regression - example</vt:lpstr>
      <vt:lpstr>Multiple Regression - example</vt:lpstr>
      <vt:lpstr>PowerPoint Presentation</vt:lpstr>
      <vt:lpstr>Picking the best explanatory variables</vt:lpstr>
      <vt:lpstr>Picking the best explanatory variables</vt:lpstr>
      <vt:lpstr>Picking the best explanatory variables</vt:lpstr>
      <vt:lpstr>How is it all regression?</vt:lpstr>
      <vt:lpstr>Logistic Regression</vt:lpstr>
      <vt:lpstr>Logistic Regression</vt:lpstr>
      <vt:lpstr>Week 10 – Regression</vt:lpstr>
      <vt:lpstr>Today’s Exercise</vt:lpstr>
      <vt:lpstr>For Monday: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NRC 290b Introduction to Quantitative Ecology   Week 1 – Introductions</dc:title>
  <dc:creator>MacLean, Meghan Graham</dc:creator>
  <cp:lastModifiedBy>MacLean, Meghan Graham</cp:lastModifiedBy>
  <cp:revision>688</cp:revision>
  <cp:lastPrinted>2019-09-16T13:54:57Z</cp:lastPrinted>
  <dcterms:created xsi:type="dcterms:W3CDTF">2019-08-23T23:13:59Z</dcterms:created>
  <dcterms:modified xsi:type="dcterms:W3CDTF">2019-11-04T17:34:00Z</dcterms:modified>
</cp:coreProperties>
</file>