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84" r:id="rId1"/>
  </p:sldMasterIdLst>
  <p:sldIdLst>
    <p:sldId id="256" r:id="rId2"/>
  </p:sldIdLst>
  <p:sldSz cx="38404800" cy="25603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064" userDrawn="1">
          <p15:clr>
            <a:srgbClr val="A4A3A4"/>
          </p15:clr>
        </p15:guide>
        <p15:guide id="2" pos="120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014" autoAdjust="0"/>
  </p:normalViewPr>
  <p:slideViewPr>
    <p:cSldViewPr snapToGrid="0">
      <p:cViewPr varScale="1">
        <p:scale>
          <a:sx n="30" d="100"/>
          <a:sy n="30" d="100"/>
        </p:scale>
        <p:origin x="1248" y="132"/>
      </p:cViewPr>
      <p:guideLst>
        <p:guide orient="horz" pos="8064"/>
        <p:guide pos="12096"/>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426866443326664"/>
          <c:y val="1.8960999111647849E-3"/>
          <c:w val="0.71175773050796765"/>
          <c:h val="0.99810390008883521"/>
        </c:manualLayout>
      </c:layout>
      <c:doughnutChart>
        <c:varyColors val="1"/>
        <c:ser>
          <c:idx val="0"/>
          <c:order val="0"/>
          <c:tx>
            <c:strRef>
              <c:f>Sheet1!$B$1</c:f>
              <c:strCache>
                <c:ptCount val="1"/>
                <c:pt idx="0">
                  <c:v>FFO parcels</c:v>
                </c:pt>
              </c:strCache>
            </c:strRef>
          </c:tx>
          <c:dPt>
            <c:idx val="0"/>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1-AE63-4A88-84C9-03E311D46655}"/>
              </c:ext>
            </c:extLst>
          </c:dPt>
          <c:dPt>
            <c:idx val="1"/>
            <c:bubble3D val="0"/>
            <c:spPr>
              <a:solidFill>
                <a:schemeClr val="accent6">
                  <a:lumMod val="75000"/>
                </a:schemeClr>
              </a:solidFill>
              <a:ln w="19050">
                <a:solidFill>
                  <a:schemeClr val="lt1"/>
                </a:solidFill>
              </a:ln>
              <a:effectLst/>
            </c:spPr>
            <c:extLst>
              <c:ext xmlns:c16="http://schemas.microsoft.com/office/drawing/2014/chart" uri="{C3380CC4-5D6E-409C-BE32-E72D297353CC}">
                <c16:uniqueId val="{00000002-AE63-4A88-84C9-03E311D46655}"/>
              </c:ext>
            </c:extLst>
          </c:dPt>
          <c:dLbls>
            <c:dLbl>
              <c:idx val="0"/>
              <c:delete val="1"/>
              <c:extLst>
                <c:ext xmlns:c15="http://schemas.microsoft.com/office/drawing/2012/chart" uri="{CE6537A1-D6FC-4f65-9D91-7224C49458BB}"/>
                <c:ext xmlns:c16="http://schemas.microsoft.com/office/drawing/2014/chart" uri="{C3380CC4-5D6E-409C-BE32-E72D297353CC}">
                  <c16:uniqueId val="{00000001-AE63-4A88-84C9-03E311D46655}"/>
                </c:ext>
              </c:extLst>
            </c:dLbl>
            <c:dLbl>
              <c:idx val="1"/>
              <c:layout>
                <c:manualLayout>
                  <c:x val="6.75484530557158E-3"/>
                  <c:y val="-2.6183985837602442E-2"/>
                </c:manualLayout>
              </c:layout>
              <c:tx>
                <c:rich>
                  <a:bodyPr rot="0" spcFirstLastPara="1" vertOverflow="ellipsis" vert="horz" wrap="square" lIns="38100" tIns="19050" rIns="38100" bIns="19050" anchor="ctr" anchorCtr="1">
                    <a:noAutofit/>
                  </a:bodyPr>
                  <a:lstStyle/>
                  <a:p>
                    <a:pPr>
                      <a:defRPr sz="1197" b="0" i="0" u="none" strike="noStrike" kern="1200" baseline="0">
                        <a:solidFill>
                          <a:schemeClr val="bg1"/>
                        </a:solidFill>
                        <a:latin typeface="+mn-lt"/>
                        <a:ea typeface="+mn-ea"/>
                        <a:cs typeface="+mn-cs"/>
                      </a:defRPr>
                    </a:pPr>
                    <a:fld id="{4DEC67D6-19AC-410F-9D11-29BDD9134DFA}" type="PERCENTAGE">
                      <a:rPr lang="en-US" sz="1800" smtClean="0">
                        <a:solidFill>
                          <a:schemeClr val="bg1"/>
                        </a:solidFill>
                      </a:rPr>
                      <a:pPr>
                        <a:defRPr>
                          <a:solidFill>
                            <a:schemeClr val="bg1"/>
                          </a:solidFill>
                        </a:defRPr>
                      </a:pPr>
                      <a:t>[PERCENTAGE]</a:t>
                    </a:fld>
                    <a:endParaRPr lang="en-US"/>
                  </a:p>
                </c:rich>
              </c:tx>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30578740910473662"/>
                      <c:h val="0.23296674029860098"/>
                    </c:manualLayout>
                  </c15:layout>
                  <c15:dlblFieldTable/>
                  <c15:showDataLabelsRange val="0"/>
                </c:ext>
                <c:ext xmlns:c16="http://schemas.microsoft.com/office/drawing/2014/chart" uri="{C3380CC4-5D6E-409C-BE32-E72D297353CC}">
                  <c16:uniqueId val="{00000002-AE63-4A88-84C9-03E311D46655}"/>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No cut</c:v>
                </c:pt>
                <c:pt idx="1">
                  <c:v>Cut</c:v>
                </c:pt>
              </c:strCache>
            </c:strRef>
          </c:cat>
          <c:val>
            <c:numRef>
              <c:f>Sheet1!$B$2:$B$3</c:f>
              <c:numCache>
                <c:formatCode>General</c:formatCode>
                <c:ptCount val="2"/>
                <c:pt idx="0">
                  <c:v>75</c:v>
                </c:pt>
                <c:pt idx="1">
                  <c:v>25</c:v>
                </c:pt>
              </c:numCache>
            </c:numRef>
          </c:val>
          <c:extLst>
            <c:ext xmlns:c16="http://schemas.microsoft.com/office/drawing/2014/chart" uri="{C3380CC4-5D6E-409C-BE32-E72D297353CC}">
              <c16:uniqueId val="{00000000-AE63-4A88-84C9-03E311D46655}"/>
            </c:ext>
          </c:extLst>
        </c:ser>
        <c:dLbls>
          <c:showLegendKey val="0"/>
          <c:showVal val="0"/>
          <c:showCatName val="0"/>
          <c:showSerName val="0"/>
          <c:showPercent val="0"/>
          <c:showBubbleSize val="0"/>
          <c:showLeaderLines val="0"/>
        </c:dLbls>
        <c:firstSliceAng val="90"/>
        <c:holeSize val="33"/>
      </c:doughnutChart>
      <c:spPr>
        <a:noFill/>
        <a:ln w="104775">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Recent FIA Remeasured</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Harvest Frequency</c:v>
                </c:pt>
              </c:strCache>
            </c:strRef>
          </c:cat>
          <c:val>
            <c:numRef>
              <c:f>Sheet1!$B$2</c:f>
              <c:numCache>
                <c:formatCode>0.0%</c:formatCode>
                <c:ptCount val="1"/>
                <c:pt idx="0">
                  <c:v>2.9000000000000001E-2</c:v>
                </c:pt>
              </c:numCache>
            </c:numRef>
          </c:val>
          <c:extLst>
            <c:ext xmlns:c16="http://schemas.microsoft.com/office/drawing/2014/chart" uri="{C3380CC4-5D6E-409C-BE32-E72D297353CC}">
              <c16:uniqueId val="{00000000-DAA2-45E8-AC83-5FB4231DD95C}"/>
            </c:ext>
          </c:extLst>
        </c:ser>
        <c:ser>
          <c:idx val="1"/>
          <c:order val="1"/>
          <c:tx>
            <c:strRef>
              <c:f>Sheet1!$C$1</c:f>
              <c:strCache>
                <c:ptCount val="1"/>
                <c:pt idx="0">
                  <c:v>EAB response</c:v>
                </c:pt>
              </c:strCache>
            </c:strRef>
          </c:tx>
          <c:spPr>
            <a:solidFill>
              <a:schemeClr val="accent3">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Harvest Frequency</c:v>
                </c:pt>
              </c:strCache>
            </c:strRef>
          </c:cat>
          <c:val>
            <c:numRef>
              <c:f>Sheet1!$C$2</c:f>
              <c:numCache>
                <c:formatCode>0.0%</c:formatCode>
                <c:ptCount val="1"/>
                <c:pt idx="0">
                  <c:v>3.6999999999999998E-2</c:v>
                </c:pt>
              </c:numCache>
            </c:numRef>
          </c:val>
          <c:extLst>
            <c:ext xmlns:c16="http://schemas.microsoft.com/office/drawing/2014/chart" uri="{C3380CC4-5D6E-409C-BE32-E72D297353CC}">
              <c16:uniqueId val="{00000001-DAA2-45E8-AC83-5FB4231DD95C}"/>
            </c:ext>
          </c:extLst>
        </c:ser>
        <c:dLbls>
          <c:showLegendKey val="0"/>
          <c:showVal val="0"/>
          <c:showCatName val="0"/>
          <c:showSerName val="0"/>
          <c:showPercent val="0"/>
          <c:showBubbleSize val="0"/>
        </c:dLbls>
        <c:gapWidth val="50"/>
        <c:overlap val="-10"/>
        <c:axId val="891204272"/>
        <c:axId val="891205584"/>
      </c:barChart>
      <c:catAx>
        <c:axId val="891204272"/>
        <c:scaling>
          <c:orientation val="minMax"/>
        </c:scaling>
        <c:delete val="1"/>
        <c:axPos val="b"/>
        <c:numFmt formatCode="General" sourceLinked="1"/>
        <c:majorTickMark val="none"/>
        <c:minorTickMark val="none"/>
        <c:tickLblPos val="nextTo"/>
        <c:crossAx val="891205584"/>
        <c:crosses val="autoZero"/>
        <c:auto val="1"/>
        <c:lblAlgn val="ctr"/>
        <c:lblOffset val="100"/>
        <c:noMultiLvlLbl val="0"/>
      </c:catAx>
      <c:valAx>
        <c:axId val="89120558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8912042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Timber Removed</c:v>
                </c:pt>
              </c:strCache>
            </c:strRef>
          </c:tx>
          <c:spPr>
            <a:solidFill>
              <a:schemeClr val="accent2"/>
            </a:solidFill>
          </c:spPr>
          <c:dPt>
            <c:idx val="0"/>
            <c:bubble3D val="0"/>
            <c:spPr>
              <a:solidFill>
                <a:schemeClr val="accent2"/>
              </a:solidFill>
              <a:ln w="19050">
                <a:solidFill>
                  <a:schemeClr val="lt1"/>
                </a:solidFill>
              </a:ln>
              <a:effectLst/>
            </c:spPr>
            <c:extLst>
              <c:ext xmlns:c16="http://schemas.microsoft.com/office/drawing/2014/chart" uri="{C3380CC4-5D6E-409C-BE32-E72D297353CC}">
                <c16:uniqueId val="{00000002-5DFD-48CB-8E21-811BD5220535}"/>
              </c:ext>
            </c:extLst>
          </c:dPt>
          <c:dPt>
            <c:idx val="1"/>
            <c:bubble3D val="0"/>
            <c:spPr>
              <a:solidFill>
                <a:schemeClr val="accent2">
                  <a:lumMod val="75000"/>
                </a:schemeClr>
              </a:solidFill>
              <a:ln w="19050">
                <a:solidFill>
                  <a:schemeClr val="lt1"/>
                </a:solidFill>
              </a:ln>
              <a:effectLst/>
            </c:spPr>
            <c:extLst>
              <c:ext xmlns:c16="http://schemas.microsoft.com/office/drawing/2014/chart" uri="{C3380CC4-5D6E-409C-BE32-E72D297353CC}">
                <c16:uniqueId val="{00000001-5DFD-48CB-8E21-811BD5220535}"/>
              </c:ext>
            </c:extLst>
          </c:dPt>
          <c:dLbls>
            <c:dLbl>
              <c:idx val="0"/>
              <c:layout>
                <c:manualLayout>
                  <c:x val="-0.22418337667421054"/>
                  <c:y val="0.12388265611876474"/>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0.32429767999650222"/>
                      <c:h val="0.37553296200257358"/>
                    </c:manualLayout>
                  </c15:layout>
                </c:ext>
                <c:ext xmlns:c16="http://schemas.microsoft.com/office/drawing/2014/chart" uri="{C3380CC4-5D6E-409C-BE32-E72D297353CC}">
                  <c16:uniqueId val="{00000002-5DFD-48CB-8E21-811BD5220535}"/>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bg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Ash</c:v>
                </c:pt>
                <c:pt idx="1">
                  <c:v>Other</c:v>
                </c:pt>
              </c:strCache>
            </c:strRef>
          </c:cat>
          <c:val>
            <c:numRef>
              <c:f>Sheet1!$B$2:$B$3</c:f>
              <c:numCache>
                <c:formatCode>General</c:formatCode>
                <c:ptCount val="2"/>
                <c:pt idx="0">
                  <c:v>2.2000000000000002</c:v>
                </c:pt>
                <c:pt idx="1">
                  <c:v>9.4</c:v>
                </c:pt>
              </c:numCache>
            </c:numRef>
          </c:val>
          <c:extLst>
            <c:ext xmlns:c16="http://schemas.microsoft.com/office/drawing/2014/chart" uri="{C3380CC4-5D6E-409C-BE32-E72D297353CC}">
              <c16:uniqueId val="{00000000-5DFD-48CB-8E21-811BD5220535}"/>
            </c:ext>
          </c:extLst>
        </c:ser>
        <c:dLbls>
          <c:dLblPos val="ctr"/>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4190155"/>
            <a:ext cx="32644080" cy="8913707"/>
          </a:xfrm>
        </p:spPr>
        <p:txBody>
          <a:bodyPr anchor="b"/>
          <a:lstStyle>
            <a:lvl1pPr algn="ctr">
              <a:defRPr sz="22400"/>
            </a:lvl1pPr>
          </a:lstStyle>
          <a:p>
            <a:r>
              <a:rPr lang="en-US"/>
              <a:t>Click to edit Master title style</a:t>
            </a:r>
            <a:endParaRPr lang="en-US" dirty="0"/>
          </a:p>
        </p:txBody>
      </p:sp>
      <p:sp>
        <p:nvSpPr>
          <p:cNvPr id="3" name="Subtitle 2"/>
          <p:cNvSpPr>
            <a:spLocks noGrp="1"/>
          </p:cNvSpPr>
          <p:nvPr>
            <p:ph type="subTitle" idx="1"/>
          </p:nvPr>
        </p:nvSpPr>
        <p:spPr>
          <a:xfrm>
            <a:off x="4800600" y="13447609"/>
            <a:ext cx="28803600" cy="6181511"/>
          </a:xfrm>
        </p:spPr>
        <p:txBody>
          <a:bodyPr/>
          <a:lstStyle>
            <a:lvl1pPr marL="0" indent="0" algn="ctr">
              <a:buNone/>
              <a:defRPr sz="8960"/>
            </a:lvl1pPr>
            <a:lvl2pPr marL="1706865" indent="0" algn="ctr">
              <a:buNone/>
              <a:defRPr sz="7467"/>
            </a:lvl2pPr>
            <a:lvl3pPr marL="3413730" indent="0" algn="ctr">
              <a:buNone/>
              <a:defRPr sz="6720"/>
            </a:lvl3pPr>
            <a:lvl4pPr marL="5120594" indent="0" algn="ctr">
              <a:buNone/>
              <a:defRPr sz="5973"/>
            </a:lvl4pPr>
            <a:lvl5pPr marL="6827459" indent="0" algn="ctr">
              <a:buNone/>
              <a:defRPr sz="5973"/>
            </a:lvl5pPr>
            <a:lvl6pPr marL="8534324" indent="0" algn="ctr">
              <a:buNone/>
              <a:defRPr sz="5973"/>
            </a:lvl6pPr>
            <a:lvl7pPr marL="10241189" indent="0" algn="ctr">
              <a:buNone/>
              <a:defRPr sz="5973"/>
            </a:lvl7pPr>
            <a:lvl8pPr marL="11948053" indent="0" algn="ctr">
              <a:buNone/>
              <a:defRPr sz="5973"/>
            </a:lvl8pPr>
            <a:lvl9pPr marL="13654918" indent="0" algn="ctr">
              <a:buNone/>
              <a:defRPr sz="597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36D619-928E-407A-B3BD-C15F60B5E098}"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4D390-D44B-4937-9CFB-69C5C729C33B}" type="slidenum">
              <a:rPr lang="en-US" smtClean="0"/>
              <a:t>‹#›</a:t>
            </a:fld>
            <a:endParaRPr lang="en-US"/>
          </a:p>
        </p:txBody>
      </p:sp>
    </p:spTree>
    <p:extLst>
      <p:ext uri="{BB962C8B-B14F-4D97-AF65-F5344CB8AC3E}">
        <p14:creationId xmlns:p14="http://schemas.microsoft.com/office/powerpoint/2010/main" val="513750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36D619-928E-407A-B3BD-C15F60B5E098}"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4D390-D44B-4937-9CFB-69C5C729C33B}" type="slidenum">
              <a:rPr lang="en-US" smtClean="0"/>
              <a:t>‹#›</a:t>
            </a:fld>
            <a:endParaRPr lang="en-US"/>
          </a:p>
        </p:txBody>
      </p:sp>
    </p:spTree>
    <p:extLst>
      <p:ext uri="{BB962C8B-B14F-4D97-AF65-F5344CB8AC3E}">
        <p14:creationId xmlns:p14="http://schemas.microsoft.com/office/powerpoint/2010/main" val="643597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1363133"/>
            <a:ext cx="8281035" cy="216975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1363133"/>
            <a:ext cx="24363045" cy="2169752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36D619-928E-407A-B3BD-C15F60B5E098}"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4D390-D44B-4937-9CFB-69C5C729C33B}" type="slidenum">
              <a:rPr lang="en-US" smtClean="0"/>
              <a:t>‹#›</a:t>
            </a:fld>
            <a:endParaRPr lang="en-US"/>
          </a:p>
        </p:txBody>
      </p:sp>
    </p:spTree>
    <p:extLst>
      <p:ext uri="{BB962C8B-B14F-4D97-AF65-F5344CB8AC3E}">
        <p14:creationId xmlns:p14="http://schemas.microsoft.com/office/powerpoint/2010/main" val="673892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36D619-928E-407A-B3BD-C15F60B5E098}"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4D390-D44B-4937-9CFB-69C5C729C33B}" type="slidenum">
              <a:rPr lang="en-US" smtClean="0"/>
              <a:t>‹#›</a:t>
            </a:fld>
            <a:endParaRPr lang="en-US"/>
          </a:p>
        </p:txBody>
      </p:sp>
    </p:spTree>
    <p:extLst>
      <p:ext uri="{BB962C8B-B14F-4D97-AF65-F5344CB8AC3E}">
        <p14:creationId xmlns:p14="http://schemas.microsoft.com/office/powerpoint/2010/main" val="1219433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6383028"/>
            <a:ext cx="33124140" cy="10650218"/>
          </a:xfrm>
        </p:spPr>
        <p:txBody>
          <a:bodyPr anchor="b"/>
          <a:lstStyle>
            <a:lvl1pPr>
              <a:defRPr sz="22400"/>
            </a:lvl1pPr>
          </a:lstStyle>
          <a:p>
            <a:r>
              <a:rPr lang="en-US"/>
              <a:t>Click to edit Master title style</a:t>
            </a:r>
            <a:endParaRPr lang="en-US" dirty="0"/>
          </a:p>
        </p:txBody>
      </p:sp>
      <p:sp>
        <p:nvSpPr>
          <p:cNvPr id="3" name="Text Placeholder 2"/>
          <p:cNvSpPr>
            <a:spLocks noGrp="1"/>
          </p:cNvSpPr>
          <p:nvPr>
            <p:ph type="body" idx="1"/>
          </p:nvPr>
        </p:nvSpPr>
        <p:spPr>
          <a:xfrm>
            <a:off x="2620330" y="17134001"/>
            <a:ext cx="33124140" cy="5600698"/>
          </a:xfrm>
        </p:spPr>
        <p:txBody>
          <a:bodyPr/>
          <a:lstStyle>
            <a:lvl1pPr marL="0" indent="0">
              <a:buNone/>
              <a:defRPr sz="8960">
                <a:solidFill>
                  <a:schemeClr val="tx1"/>
                </a:solidFill>
              </a:defRPr>
            </a:lvl1pPr>
            <a:lvl2pPr marL="1706865" indent="0">
              <a:buNone/>
              <a:defRPr sz="7467">
                <a:solidFill>
                  <a:schemeClr val="tx1">
                    <a:tint val="75000"/>
                  </a:schemeClr>
                </a:solidFill>
              </a:defRPr>
            </a:lvl2pPr>
            <a:lvl3pPr marL="3413730" indent="0">
              <a:buNone/>
              <a:defRPr sz="6720">
                <a:solidFill>
                  <a:schemeClr val="tx1">
                    <a:tint val="75000"/>
                  </a:schemeClr>
                </a:solidFill>
              </a:defRPr>
            </a:lvl3pPr>
            <a:lvl4pPr marL="5120594" indent="0">
              <a:buNone/>
              <a:defRPr sz="5973">
                <a:solidFill>
                  <a:schemeClr val="tx1">
                    <a:tint val="75000"/>
                  </a:schemeClr>
                </a:solidFill>
              </a:defRPr>
            </a:lvl4pPr>
            <a:lvl5pPr marL="6827459" indent="0">
              <a:buNone/>
              <a:defRPr sz="5973">
                <a:solidFill>
                  <a:schemeClr val="tx1">
                    <a:tint val="75000"/>
                  </a:schemeClr>
                </a:solidFill>
              </a:defRPr>
            </a:lvl5pPr>
            <a:lvl6pPr marL="8534324" indent="0">
              <a:buNone/>
              <a:defRPr sz="5973">
                <a:solidFill>
                  <a:schemeClr val="tx1">
                    <a:tint val="75000"/>
                  </a:schemeClr>
                </a:solidFill>
              </a:defRPr>
            </a:lvl6pPr>
            <a:lvl7pPr marL="10241189" indent="0">
              <a:buNone/>
              <a:defRPr sz="5973">
                <a:solidFill>
                  <a:schemeClr val="tx1">
                    <a:tint val="75000"/>
                  </a:schemeClr>
                </a:solidFill>
              </a:defRPr>
            </a:lvl7pPr>
            <a:lvl8pPr marL="11948053" indent="0">
              <a:buNone/>
              <a:defRPr sz="5973">
                <a:solidFill>
                  <a:schemeClr val="tx1">
                    <a:tint val="75000"/>
                  </a:schemeClr>
                </a:solidFill>
              </a:defRPr>
            </a:lvl8pPr>
            <a:lvl9pPr marL="13654918" indent="0">
              <a:buNone/>
              <a:defRPr sz="597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36D619-928E-407A-B3BD-C15F60B5E098}"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4D390-D44B-4937-9CFB-69C5C729C33B}" type="slidenum">
              <a:rPr lang="en-US" smtClean="0"/>
              <a:t>‹#›</a:t>
            </a:fld>
            <a:endParaRPr lang="en-US"/>
          </a:p>
        </p:txBody>
      </p:sp>
    </p:spTree>
    <p:extLst>
      <p:ext uri="{BB962C8B-B14F-4D97-AF65-F5344CB8AC3E}">
        <p14:creationId xmlns:p14="http://schemas.microsoft.com/office/powerpoint/2010/main" val="284800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6815667"/>
            <a:ext cx="16322040" cy="162449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6815667"/>
            <a:ext cx="16322040" cy="162449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36D619-928E-407A-B3BD-C15F60B5E098}"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4D390-D44B-4937-9CFB-69C5C729C33B}" type="slidenum">
              <a:rPr lang="en-US" smtClean="0"/>
              <a:t>‹#›</a:t>
            </a:fld>
            <a:endParaRPr lang="en-US"/>
          </a:p>
        </p:txBody>
      </p:sp>
    </p:spTree>
    <p:extLst>
      <p:ext uri="{BB962C8B-B14F-4D97-AF65-F5344CB8AC3E}">
        <p14:creationId xmlns:p14="http://schemas.microsoft.com/office/powerpoint/2010/main" val="1431792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363139"/>
            <a:ext cx="33124140" cy="49487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6276342"/>
            <a:ext cx="16247028" cy="3075938"/>
          </a:xfrm>
        </p:spPr>
        <p:txBody>
          <a:bodyPr anchor="b"/>
          <a:lstStyle>
            <a:lvl1pPr marL="0" indent="0">
              <a:buNone/>
              <a:defRPr sz="8960" b="1"/>
            </a:lvl1pPr>
            <a:lvl2pPr marL="1706865" indent="0">
              <a:buNone/>
              <a:defRPr sz="7467" b="1"/>
            </a:lvl2pPr>
            <a:lvl3pPr marL="3413730" indent="0">
              <a:buNone/>
              <a:defRPr sz="6720" b="1"/>
            </a:lvl3pPr>
            <a:lvl4pPr marL="5120594" indent="0">
              <a:buNone/>
              <a:defRPr sz="5973" b="1"/>
            </a:lvl4pPr>
            <a:lvl5pPr marL="6827459" indent="0">
              <a:buNone/>
              <a:defRPr sz="5973" b="1"/>
            </a:lvl5pPr>
            <a:lvl6pPr marL="8534324" indent="0">
              <a:buNone/>
              <a:defRPr sz="5973" b="1"/>
            </a:lvl6pPr>
            <a:lvl7pPr marL="10241189" indent="0">
              <a:buNone/>
              <a:defRPr sz="5973" b="1"/>
            </a:lvl7pPr>
            <a:lvl8pPr marL="11948053" indent="0">
              <a:buNone/>
              <a:defRPr sz="5973" b="1"/>
            </a:lvl8pPr>
            <a:lvl9pPr marL="13654918" indent="0">
              <a:buNone/>
              <a:defRPr sz="5973" b="1"/>
            </a:lvl9pPr>
          </a:lstStyle>
          <a:p>
            <a:pPr lvl="0"/>
            <a:r>
              <a:rPr lang="en-US"/>
              <a:t>Edit Master text styles</a:t>
            </a:r>
          </a:p>
        </p:txBody>
      </p:sp>
      <p:sp>
        <p:nvSpPr>
          <p:cNvPr id="4" name="Content Placeholder 3"/>
          <p:cNvSpPr>
            <a:spLocks noGrp="1"/>
          </p:cNvSpPr>
          <p:nvPr>
            <p:ph sz="half" idx="2"/>
          </p:nvPr>
        </p:nvSpPr>
        <p:spPr>
          <a:xfrm>
            <a:off x="2645336" y="9352280"/>
            <a:ext cx="16247028" cy="137557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6276342"/>
            <a:ext cx="16327042" cy="3075938"/>
          </a:xfrm>
        </p:spPr>
        <p:txBody>
          <a:bodyPr anchor="b"/>
          <a:lstStyle>
            <a:lvl1pPr marL="0" indent="0">
              <a:buNone/>
              <a:defRPr sz="8960" b="1"/>
            </a:lvl1pPr>
            <a:lvl2pPr marL="1706865" indent="0">
              <a:buNone/>
              <a:defRPr sz="7467" b="1"/>
            </a:lvl2pPr>
            <a:lvl3pPr marL="3413730" indent="0">
              <a:buNone/>
              <a:defRPr sz="6720" b="1"/>
            </a:lvl3pPr>
            <a:lvl4pPr marL="5120594" indent="0">
              <a:buNone/>
              <a:defRPr sz="5973" b="1"/>
            </a:lvl4pPr>
            <a:lvl5pPr marL="6827459" indent="0">
              <a:buNone/>
              <a:defRPr sz="5973" b="1"/>
            </a:lvl5pPr>
            <a:lvl6pPr marL="8534324" indent="0">
              <a:buNone/>
              <a:defRPr sz="5973" b="1"/>
            </a:lvl6pPr>
            <a:lvl7pPr marL="10241189" indent="0">
              <a:buNone/>
              <a:defRPr sz="5973" b="1"/>
            </a:lvl7pPr>
            <a:lvl8pPr marL="11948053" indent="0">
              <a:buNone/>
              <a:defRPr sz="5973" b="1"/>
            </a:lvl8pPr>
            <a:lvl9pPr marL="13654918" indent="0">
              <a:buNone/>
              <a:defRPr sz="5973" b="1"/>
            </a:lvl9pPr>
          </a:lstStyle>
          <a:p>
            <a:pPr lvl="0"/>
            <a:r>
              <a:rPr lang="en-US"/>
              <a:t>Edit Master text styles</a:t>
            </a:r>
          </a:p>
        </p:txBody>
      </p:sp>
      <p:sp>
        <p:nvSpPr>
          <p:cNvPr id="6" name="Content Placeholder 5"/>
          <p:cNvSpPr>
            <a:spLocks noGrp="1"/>
          </p:cNvSpPr>
          <p:nvPr>
            <p:ph sz="quarter" idx="4"/>
          </p:nvPr>
        </p:nvSpPr>
        <p:spPr>
          <a:xfrm>
            <a:off x="19442432" y="9352280"/>
            <a:ext cx="16327042" cy="137557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36D619-928E-407A-B3BD-C15F60B5E098}" type="datetimeFigureOut">
              <a:rPr lang="en-US" smtClean="0"/>
              <a:t>11/14/2019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E4D390-D44B-4937-9CFB-69C5C729C33B}" type="slidenum">
              <a:rPr lang="en-US" smtClean="0"/>
              <a:t>‹#›</a:t>
            </a:fld>
            <a:endParaRPr lang="en-US"/>
          </a:p>
        </p:txBody>
      </p:sp>
    </p:spTree>
    <p:extLst>
      <p:ext uri="{BB962C8B-B14F-4D97-AF65-F5344CB8AC3E}">
        <p14:creationId xmlns:p14="http://schemas.microsoft.com/office/powerpoint/2010/main" val="1091979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36D619-928E-407A-B3BD-C15F60B5E098}" type="datetimeFigureOut">
              <a:rPr lang="en-US" smtClean="0"/>
              <a:t>11/14/2019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E4D390-D44B-4937-9CFB-69C5C729C33B}" type="slidenum">
              <a:rPr lang="en-US" smtClean="0"/>
              <a:t>‹#›</a:t>
            </a:fld>
            <a:endParaRPr lang="en-US"/>
          </a:p>
        </p:txBody>
      </p:sp>
    </p:spTree>
    <p:extLst>
      <p:ext uri="{BB962C8B-B14F-4D97-AF65-F5344CB8AC3E}">
        <p14:creationId xmlns:p14="http://schemas.microsoft.com/office/powerpoint/2010/main" val="1607073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36D619-928E-407A-B3BD-C15F60B5E098}" type="datetimeFigureOut">
              <a:rPr lang="en-US" smtClean="0"/>
              <a:t>11/14/2019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E4D390-D44B-4937-9CFB-69C5C729C33B}" type="slidenum">
              <a:rPr lang="en-US" smtClean="0"/>
              <a:t>‹#›</a:t>
            </a:fld>
            <a:endParaRPr lang="en-US"/>
          </a:p>
        </p:txBody>
      </p:sp>
    </p:spTree>
    <p:extLst>
      <p:ext uri="{BB962C8B-B14F-4D97-AF65-F5344CB8AC3E}">
        <p14:creationId xmlns:p14="http://schemas.microsoft.com/office/powerpoint/2010/main" val="1966740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706880"/>
            <a:ext cx="12386548" cy="5974080"/>
          </a:xfrm>
        </p:spPr>
        <p:txBody>
          <a:bodyPr anchor="b"/>
          <a:lstStyle>
            <a:lvl1pPr>
              <a:defRPr sz="11947"/>
            </a:lvl1pPr>
          </a:lstStyle>
          <a:p>
            <a:r>
              <a:rPr lang="en-US"/>
              <a:t>Click to edit Master title style</a:t>
            </a:r>
            <a:endParaRPr lang="en-US" dirty="0"/>
          </a:p>
        </p:txBody>
      </p:sp>
      <p:sp>
        <p:nvSpPr>
          <p:cNvPr id="3" name="Content Placeholder 2"/>
          <p:cNvSpPr>
            <a:spLocks noGrp="1"/>
          </p:cNvSpPr>
          <p:nvPr>
            <p:ph idx="1"/>
          </p:nvPr>
        </p:nvSpPr>
        <p:spPr>
          <a:xfrm>
            <a:off x="16327042" y="3686392"/>
            <a:ext cx="19442430" cy="18194867"/>
          </a:xfrm>
        </p:spPr>
        <p:txBody>
          <a:bodyPr/>
          <a:lstStyle>
            <a:lvl1pPr>
              <a:defRPr sz="11947"/>
            </a:lvl1pPr>
            <a:lvl2pPr>
              <a:defRPr sz="10453"/>
            </a:lvl2pPr>
            <a:lvl3pPr>
              <a:defRPr sz="8960"/>
            </a:lvl3pPr>
            <a:lvl4pPr>
              <a:defRPr sz="7467"/>
            </a:lvl4pPr>
            <a:lvl5pPr>
              <a:defRPr sz="7467"/>
            </a:lvl5pPr>
            <a:lvl6pPr>
              <a:defRPr sz="7467"/>
            </a:lvl6pPr>
            <a:lvl7pPr>
              <a:defRPr sz="7467"/>
            </a:lvl7pPr>
            <a:lvl8pPr>
              <a:defRPr sz="7467"/>
            </a:lvl8pPr>
            <a:lvl9pPr>
              <a:defRPr sz="74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7680960"/>
            <a:ext cx="12386548" cy="14229929"/>
          </a:xfrm>
        </p:spPr>
        <p:txBody>
          <a:bodyPr/>
          <a:lstStyle>
            <a:lvl1pPr marL="0" indent="0">
              <a:buNone/>
              <a:defRPr sz="5973"/>
            </a:lvl1pPr>
            <a:lvl2pPr marL="1706865" indent="0">
              <a:buNone/>
              <a:defRPr sz="5227"/>
            </a:lvl2pPr>
            <a:lvl3pPr marL="3413730" indent="0">
              <a:buNone/>
              <a:defRPr sz="4480"/>
            </a:lvl3pPr>
            <a:lvl4pPr marL="5120594" indent="0">
              <a:buNone/>
              <a:defRPr sz="3733"/>
            </a:lvl4pPr>
            <a:lvl5pPr marL="6827459" indent="0">
              <a:buNone/>
              <a:defRPr sz="3733"/>
            </a:lvl5pPr>
            <a:lvl6pPr marL="8534324" indent="0">
              <a:buNone/>
              <a:defRPr sz="3733"/>
            </a:lvl6pPr>
            <a:lvl7pPr marL="10241189" indent="0">
              <a:buNone/>
              <a:defRPr sz="3733"/>
            </a:lvl7pPr>
            <a:lvl8pPr marL="11948053" indent="0">
              <a:buNone/>
              <a:defRPr sz="3733"/>
            </a:lvl8pPr>
            <a:lvl9pPr marL="13654918" indent="0">
              <a:buNone/>
              <a:defRPr sz="3733"/>
            </a:lvl9pPr>
          </a:lstStyle>
          <a:p>
            <a:pPr lvl="0"/>
            <a:r>
              <a:rPr lang="en-US"/>
              <a:t>Edit Master text styles</a:t>
            </a:r>
          </a:p>
        </p:txBody>
      </p:sp>
      <p:sp>
        <p:nvSpPr>
          <p:cNvPr id="5" name="Date Placeholder 4"/>
          <p:cNvSpPr>
            <a:spLocks noGrp="1"/>
          </p:cNvSpPr>
          <p:nvPr>
            <p:ph type="dt" sz="half" idx="10"/>
          </p:nvPr>
        </p:nvSpPr>
        <p:spPr/>
        <p:txBody>
          <a:bodyPr/>
          <a:lstStyle/>
          <a:p>
            <a:fld id="{E436D619-928E-407A-B3BD-C15F60B5E098}"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4D390-D44B-4937-9CFB-69C5C729C33B}" type="slidenum">
              <a:rPr lang="en-US" smtClean="0"/>
              <a:t>‹#›</a:t>
            </a:fld>
            <a:endParaRPr lang="en-US"/>
          </a:p>
        </p:txBody>
      </p:sp>
    </p:spTree>
    <p:extLst>
      <p:ext uri="{BB962C8B-B14F-4D97-AF65-F5344CB8AC3E}">
        <p14:creationId xmlns:p14="http://schemas.microsoft.com/office/powerpoint/2010/main" val="2693485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706880"/>
            <a:ext cx="12386548" cy="5974080"/>
          </a:xfrm>
        </p:spPr>
        <p:txBody>
          <a:bodyPr anchor="b"/>
          <a:lstStyle>
            <a:lvl1pPr>
              <a:defRPr sz="11947"/>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3686392"/>
            <a:ext cx="19442430" cy="18194867"/>
          </a:xfrm>
        </p:spPr>
        <p:txBody>
          <a:bodyPr anchor="t"/>
          <a:lstStyle>
            <a:lvl1pPr marL="0" indent="0">
              <a:buNone/>
              <a:defRPr sz="11947"/>
            </a:lvl1pPr>
            <a:lvl2pPr marL="1706865" indent="0">
              <a:buNone/>
              <a:defRPr sz="10453"/>
            </a:lvl2pPr>
            <a:lvl3pPr marL="3413730" indent="0">
              <a:buNone/>
              <a:defRPr sz="8960"/>
            </a:lvl3pPr>
            <a:lvl4pPr marL="5120594" indent="0">
              <a:buNone/>
              <a:defRPr sz="7467"/>
            </a:lvl4pPr>
            <a:lvl5pPr marL="6827459" indent="0">
              <a:buNone/>
              <a:defRPr sz="7467"/>
            </a:lvl5pPr>
            <a:lvl6pPr marL="8534324" indent="0">
              <a:buNone/>
              <a:defRPr sz="7467"/>
            </a:lvl6pPr>
            <a:lvl7pPr marL="10241189" indent="0">
              <a:buNone/>
              <a:defRPr sz="7467"/>
            </a:lvl7pPr>
            <a:lvl8pPr marL="11948053" indent="0">
              <a:buNone/>
              <a:defRPr sz="7467"/>
            </a:lvl8pPr>
            <a:lvl9pPr marL="13654918" indent="0">
              <a:buNone/>
              <a:defRPr sz="7467"/>
            </a:lvl9pPr>
          </a:lstStyle>
          <a:p>
            <a:r>
              <a:rPr lang="en-US"/>
              <a:t>Click icon to add picture</a:t>
            </a:r>
            <a:endParaRPr lang="en-US" dirty="0"/>
          </a:p>
        </p:txBody>
      </p:sp>
      <p:sp>
        <p:nvSpPr>
          <p:cNvPr id="4" name="Text Placeholder 3"/>
          <p:cNvSpPr>
            <a:spLocks noGrp="1"/>
          </p:cNvSpPr>
          <p:nvPr>
            <p:ph type="body" sz="half" idx="2"/>
          </p:nvPr>
        </p:nvSpPr>
        <p:spPr>
          <a:xfrm>
            <a:off x="2645332" y="7680960"/>
            <a:ext cx="12386548" cy="14229929"/>
          </a:xfrm>
        </p:spPr>
        <p:txBody>
          <a:bodyPr/>
          <a:lstStyle>
            <a:lvl1pPr marL="0" indent="0">
              <a:buNone/>
              <a:defRPr sz="5973"/>
            </a:lvl1pPr>
            <a:lvl2pPr marL="1706865" indent="0">
              <a:buNone/>
              <a:defRPr sz="5227"/>
            </a:lvl2pPr>
            <a:lvl3pPr marL="3413730" indent="0">
              <a:buNone/>
              <a:defRPr sz="4480"/>
            </a:lvl3pPr>
            <a:lvl4pPr marL="5120594" indent="0">
              <a:buNone/>
              <a:defRPr sz="3733"/>
            </a:lvl4pPr>
            <a:lvl5pPr marL="6827459" indent="0">
              <a:buNone/>
              <a:defRPr sz="3733"/>
            </a:lvl5pPr>
            <a:lvl6pPr marL="8534324" indent="0">
              <a:buNone/>
              <a:defRPr sz="3733"/>
            </a:lvl6pPr>
            <a:lvl7pPr marL="10241189" indent="0">
              <a:buNone/>
              <a:defRPr sz="3733"/>
            </a:lvl7pPr>
            <a:lvl8pPr marL="11948053" indent="0">
              <a:buNone/>
              <a:defRPr sz="3733"/>
            </a:lvl8pPr>
            <a:lvl9pPr marL="13654918" indent="0">
              <a:buNone/>
              <a:defRPr sz="3733"/>
            </a:lvl9pPr>
          </a:lstStyle>
          <a:p>
            <a:pPr lvl="0"/>
            <a:r>
              <a:rPr lang="en-US"/>
              <a:t>Edit Master text styles</a:t>
            </a:r>
          </a:p>
        </p:txBody>
      </p:sp>
      <p:sp>
        <p:nvSpPr>
          <p:cNvPr id="5" name="Date Placeholder 4"/>
          <p:cNvSpPr>
            <a:spLocks noGrp="1"/>
          </p:cNvSpPr>
          <p:nvPr>
            <p:ph type="dt" sz="half" idx="10"/>
          </p:nvPr>
        </p:nvSpPr>
        <p:spPr/>
        <p:txBody>
          <a:bodyPr/>
          <a:lstStyle/>
          <a:p>
            <a:fld id="{E436D619-928E-407A-B3BD-C15F60B5E098}"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4D390-D44B-4937-9CFB-69C5C729C33B}" type="slidenum">
              <a:rPr lang="en-US" smtClean="0"/>
              <a:t>‹#›</a:t>
            </a:fld>
            <a:endParaRPr lang="en-US"/>
          </a:p>
        </p:txBody>
      </p:sp>
    </p:spTree>
    <p:extLst>
      <p:ext uri="{BB962C8B-B14F-4D97-AF65-F5344CB8AC3E}">
        <p14:creationId xmlns:p14="http://schemas.microsoft.com/office/powerpoint/2010/main" val="720784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1363139"/>
            <a:ext cx="33124140" cy="494876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6815667"/>
            <a:ext cx="33124140" cy="1624499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23730379"/>
            <a:ext cx="8641080" cy="1363133"/>
          </a:xfrm>
          <a:prstGeom prst="rect">
            <a:avLst/>
          </a:prstGeom>
        </p:spPr>
        <p:txBody>
          <a:bodyPr vert="horz" lIns="91440" tIns="45720" rIns="91440" bIns="45720" rtlCol="0" anchor="ctr"/>
          <a:lstStyle>
            <a:lvl1pPr algn="l">
              <a:defRPr sz="4480">
                <a:solidFill>
                  <a:schemeClr val="tx1">
                    <a:tint val="75000"/>
                  </a:schemeClr>
                </a:solidFill>
              </a:defRPr>
            </a:lvl1pPr>
          </a:lstStyle>
          <a:p>
            <a:fld id="{E436D619-928E-407A-B3BD-C15F60B5E098}" type="datetimeFigureOut">
              <a:rPr lang="en-US" smtClean="0"/>
              <a:t>11/14/2019</a:t>
            </a:fld>
            <a:endParaRPr lang="en-US"/>
          </a:p>
        </p:txBody>
      </p:sp>
      <p:sp>
        <p:nvSpPr>
          <p:cNvPr id="5" name="Footer Placeholder 4"/>
          <p:cNvSpPr>
            <a:spLocks noGrp="1"/>
          </p:cNvSpPr>
          <p:nvPr>
            <p:ph type="ftr" sz="quarter" idx="3"/>
          </p:nvPr>
        </p:nvSpPr>
        <p:spPr>
          <a:xfrm>
            <a:off x="12721590" y="23730379"/>
            <a:ext cx="12961620" cy="1363133"/>
          </a:xfrm>
          <a:prstGeom prst="rect">
            <a:avLst/>
          </a:prstGeom>
        </p:spPr>
        <p:txBody>
          <a:bodyPr vert="horz" lIns="91440" tIns="45720" rIns="91440" bIns="45720" rtlCol="0" anchor="ctr"/>
          <a:lstStyle>
            <a:lvl1pPr algn="ctr">
              <a:defRPr sz="44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23730379"/>
            <a:ext cx="8641080" cy="1363133"/>
          </a:xfrm>
          <a:prstGeom prst="rect">
            <a:avLst/>
          </a:prstGeom>
        </p:spPr>
        <p:txBody>
          <a:bodyPr vert="horz" lIns="91440" tIns="45720" rIns="91440" bIns="45720" rtlCol="0" anchor="ctr"/>
          <a:lstStyle>
            <a:lvl1pPr algn="r">
              <a:defRPr sz="4480">
                <a:solidFill>
                  <a:schemeClr val="tx1">
                    <a:tint val="75000"/>
                  </a:schemeClr>
                </a:solidFill>
              </a:defRPr>
            </a:lvl1pPr>
          </a:lstStyle>
          <a:p>
            <a:fld id="{03E4D390-D44B-4937-9CFB-69C5C729C33B}" type="slidenum">
              <a:rPr lang="en-US" smtClean="0"/>
              <a:t>‹#›</a:t>
            </a:fld>
            <a:endParaRPr lang="en-US"/>
          </a:p>
        </p:txBody>
      </p:sp>
    </p:spTree>
    <p:extLst>
      <p:ext uri="{BB962C8B-B14F-4D97-AF65-F5344CB8AC3E}">
        <p14:creationId xmlns:p14="http://schemas.microsoft.com/office/powerpoint/2010/main" val="16219512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413730" rtl="0" eaLnBrk="1" latinLnBrk="0" hangingPunct="1">
        <a:lnSpc>
          <a:spcPct val="90000"/>
        </a:lnSpc>
        <a:spcBef>
          <a:spcPct val="0"/>
        </a:spcBef>
        <a:buNone/>
        <a:defRPr sz="16427" kern="1200">
          <a:solidFill>
            <a:schemeClr val="tx1"/>
          </a:solidFill>
          <a:latin typeface="+mj-lt"/>
          <a:ea typeface="+mj-ea"/>
          <a:cs typeface="+mj-cs"/>
        </a:defRPr>
      </a:lvl1pPr>
    </p:titleStyle>
    <p:bodyStyle>
      <a:lvl1pPr marL="853432" indent="-853432" algn="l" defTabSz="3413730" rtl="0" eaLnBrk="1" latinLnBrk="0" hangingPunct="1">
        <a:lnSpc>
          <a:spcPct val="90000"/>
        </a:lnSpc>
        <a:spcBef>
          <a:spcPts val="3733"/>
        </a:spcBef>
        <a:buFont typeface="Arial" panose="020B0604020202020204" pitchFamily="34" charset="0"/>
        <a:buChar char="•"/>
        <a:defRPr sz="10453" kern="1200">
          <a:solidFill>
            <a:schemeClr val="tx1"/>
          </a:solidFill>
          <a:latin typeface="+mn-lt"/>
          <a:ea typeface="+mn-ea"/>
          <a:cs typeface="+mn-cs"/>
        </a:defRPr>
      </a:lvl1pPr>
      <a:lvl2pPr marL="2560297" indent="-853432" algn="l" defTabSz="3413730" rtl="0" eaLnBrk="1" latinLnBrk="0" hangingPunct="1">
        <a:lnSpc>
          <a:spcPct val="90000"/>
        </a:lnSpc>
        <a:spcBef>
          <a:spcPts val="1867"/>
        </a:spcBef>
        <a:buFont typeface="Arial" panose="020B0604020202020204" pitchFamily="34" charset="0"/>
        <a:buChar char="•"/>
        <a:defRPr sz="8960" kern="1200">
          <a:solidFill>
            <a:schemeClr val="tx1"/>
          </a:solidFill>
          <a:latin typeface="+mn-lt"/>
          <a:ea typeface="+mn-ea"/>
          <a:cs typeface="+mn-cs"/>
        </a:defRPr>
      </a:lvl2pPr>
      <a:lvl3pPr marL="4267162" indent="-853432" algn="l" defTabSz="3413730" rtl="0" eaLnBrk="1" latinLnBrk="0" hangingPunct="1">
        <a:lnSpc>
          <a:spcPct val="90000"/>
        </a:lnSpc>
        <a:spcBef>
          <a:spcPts val="1867"/>
        </a:spcBef>
        <a:buFont typeface="Arial" panose="020B0604020202020204" pitchFamily="34" charset="0"/>
        <a:buChar char="•"/>
        <a:defRPr sz="7467" kern="1200">
          <a:solidFill>
            <a:schemeClr val="tx1"/>
          </a:solidFill>
          <a:latin typeface="+mn-lt"/>
          <a:ea typeface="+mn-ea"/>
          <a:cs typeface="+mn-cs"/>
        </a:defRPr>
      </a:lvl3pPr>
      <a:lvl4pPr marL="5974027" indent="-853432" algn="l" defTabSz="3413730" rtl="0" eaLnBrk="1" latinLnBrk="0" hangingPunct="1">
        <a:lnSpc>
          <a:spcPct val="90000"/>
        </a:lnSpc>
        <a:spcBef>
          <a:spcPts val="1867"/>
        </a:spcBef>
        <a:buFont typeface="Arial" panose="020B0604020202020204" pitchFamily="34" charset="0"/>
        <a:buChar char="•"/>
        <a:defRPr sz="6720" kern="1200">
          <a:solidFill>
            <a:schemeClr val="tx1"/>
          </a:solidFill>
          <a:latin typeface="+mn-lt"/>
          <a:ea typeface="+mn-ea"/>
          <a:cs typeface="+mn-cs"/>
        </a:defRPr>
      </a:lvl4pPr>
      <a:lvl5pPr marL="7680891" indent="-853432" algn="l" defTabSz="3413730" rtl="0" eaLnBrk="1" latinLnBrk="0" hangingPunct="1">
        <a:lnSpc>
          <a:spcPct val="90000"/>
        </a:lnSpc>
        <a:spcBef>
          <a:spcPts val="1867"/>
        </a:spcBef>
        <a:buFont typeface="Arial" panose="020B0604020202020204" pitchFamily="34" charset="0"/>
        <a:buChar char="•"/>
        <a:defRPr sz="6720" kern="1200">
          <a:solidFill>
            <a:schemeClr val="tx1"/>
          </a:solidFill>
          <a:latin typeface="+mn-lt"/>
          <a:ea typeface="+mn-ea"/>
          <a:cs typeface="+mn-cs"/>
        </a:defRPr>
      </a:lvl5pPr>
      <a:lvl6pPr marL="9387756" indent="-853432" algn="l" defTabSz="3413730" rtl="0" eaLnBrk="1" latinLnBrk="0" hangingPunct="1">
        <a:lnSpc>
          <a:spcPct val="90000"/>
        </a:lnSpc>
        <a:spcBef>
          <a:spcPts val="1867"/>
        </a:spcBef>
        <a:buFont typeface="Arial" panose="020B0604020202020204" pitchFamily="34" charset="0"/>
        <a:buChar char="•"/>
        <a:defRPr sz="6720" kern="1200">
          <a:solidFill>
            <a:schemeClr val="tx1"/>
          </a:solidFill>
          <a:latin typeface="+mn-lt"/>
          <a:ea typeface="+mn-ea"/>
          <a:cs typeface="+mn-cs"/>
        </a:defRPr>
      </a:lvl6pPr>
      <a:lvl7pPr marL="11094621" indent="-853432" algn="l" defTabSz="3413730" rtl="0" eaLnBrk="1" latinLnBrk="0" hangingPunct="1">
        <a:lnSpc>
          <a:spcPct val="90000"/>
        </a:lnSpc>
        <a:spcBef>
          <a:spcPts val="1867"/>
        </a:spcBef>
        <a:buFont typeface="Arial" panose="020B0604020202020204" pitchFamily="34" charset="0"/>
        <a:buChar char="•"/>
        <a:defRPr sz="6720" kern="1200">
          <a:solidFill>
            <a:schemeClr val="tx1"/>
          </a:solidFill>
          <a:latin typeface="+mn-lt"/>
          <a:ea typeface="+mn-ea"/>
          <a:cs typeface="+mn-cs"/>
        </a:defRPr>
      </a:lvl7pPr>
      <a:lvl8pPr marL="12801486" indent="-853432" algn="l" defTabSz="3413730" rtl="0" eaLnBrk="1" latinLnBrk="0" hangingPunct="1">
        <a:lnSpc>
          <a:spcPct val="90000"/>
        </a:lnSpc>
        <a:spcBef>
          <a:spcPts val="1867"/>
        </a:spcBef>
        <a:buFont typeface="Arial" panose="020B0604020202020204" pitchFamily="34" charset="0"/>
        <a:buChar char="•"/>
        <a:defRPr sz="6720" kern="1200">
          <a:solidFill>
            <a:schemeClr val="tx1"/>
          </a:solidFill>
          <a:latin typeface="+mn-lt"/>
          <a:ea typeface="+mn-ea"/>
          <a:cs typeface="+mn-cs"/>
        </a:defRPr>
      </a:lvl8pPr>
      <a:lvl9pPr marL="14508350" indent="-853432" algn="l" defTabSz="3413730" rtl="0" eaLnBrk="1" latinLnBrk="0" hangingPunct="1">
        <a:lnSpc>
          <a:spcPct val="90000"/>
        </a:lnSpc>
        <a:spcBef>
          <a:spcPts val="1867"/>
        </a:spcBef>
        <a:buFont typeface="Arial" panose="020B0604020202020204" pitchFamily="34" charset="0"/>
        <a:buChar char="•"/>
        <a:defRPr sz="6720" kern="1200">
          <a:solidFill>
            <a:schemeClr val="tx1"/>
          </a:solidFill>
          <a:latin typeface="+mn-lt"/>
          <a:ea typeface="+mn-ea"/>
          <a:cs typeface="+mn-cs"/>
        </a:defRPr>
      </a:lvl9pPr>
    </p:bodyStyle>
    <p:otherStyle>
      <a:defPPr>
        <a:defRPr lang="en-US"/>
      </a:defPPr>
      <a:lvl1pPr marL="0" algn="l" defTabSz="3413730" rtl="0" eaLnBrk="1" latinLnBrk="0" hangingPunct="1">
        <a:defRPr sz="6720" kern="1200">
          <a:solidFill>
            <a:schemeClr val="tx1"/>
          </a:solidFill>
          <a:latin typeface="+mn-lt"/>
          <a:ea typeface="+mn-ea"/>
          <a:cs typeface="+mn-cs"/>
        </a:defRPr>
      </a:lvl1pPr>
      <a:lvl2pPr marL="1706865" algn="l" defTabSz="3413730" rtl="0" eaLnBrk="1" latinLnBrk="0" hangingPunct="1">
        <a:defRPr sz="6720" kern="1200">
          <a:solidFill>
            <a:schemeClr val="tx1"/>
          </a:solidFill>
          <a:latin typeface="+mn-lt"/>
          <a:ea typeface="+mn-ea"/>
          <a:cs typeface="+mn-cs"/>
        </a:defRPr>
      </a:lvl2pPr>
      <a:lvl3pPr marL="3413730" algn="l" defTabSz="3413730" rtl="0" eaLnBrk="1" latinLnBrk="0" hangingPunct="1">
        <a:defRPr sz="6720" kern="1200">
          <a:solidFill>
            <a:schemeClr val="tx1"/>
          </a:solidFill>
          <a:latin typeface="+mn-lt"/>
          <a:ea typeface="+mn-ea"/>
          <a:cs typeface="+mn-cs"/>
        </a:defRPr>
      </a:lvl3pPr>
      <a:lvl4pPr marL="5120594" algn="l" defTabSz="3413730" rtl="0" eaLnBrk="1" latinLnBrk="0" hangingPunct="1">
        <a:defRPr sz="6720" kern="1200">
          <a:solidFill>
            <a:schemeClr val="tx1"/>
          </a:solidFill>
          <a:latin typeface="+mn-lt"/>
          <a:ea typeface="+mn-ea"/>
          <a:cs typeface="+mn-cs"/>
        </a:defRPr>
      </a:lvl4pPr>
      <a:lvl5pPr marL="6827459" algn="l" defTabSz="3413730" rtl="0" eaLnBrk="1" latinLnBrk="0" hangingPunct="1">
        <a:defRPr sz="6720" kern="1200">
          <a:solidFill>
            <a:schemeClr val="tx1"/>
          </a:solidFill>
          <a:latin typeface="+mn-lt"/>
          <a:ea typeface="+mn-ea"/>
          <a:cs typeface="+mn-cs"/>
        </a:defRPr>
      </a:lvl5pPr>
      <a:lvl6pPr marL="8534324" algn="l" defTabSz="3413730" rtl="0" eaLnBrk="1" latinLnBrk="0" hangingPunct="1">
        <a:defRPr sz="6720" kern="1200">
          <a:solidFill>
            <a:schemeClr val="tx1"/>
          </a:solidFill>
          <a:latin typeface="+mn-lt"/>
          <a:ea typeface="+mn-ea"/>
          <a:cs typeface="+mn-cs"/>
        </a:defRPr>
      </a:lvl6pPr>
      <a:lvl7pPr marL="10241189" algn="l" defTabSz="3413730" rtl="0" eaLnBrk="1" latinLnBrk="0" hangingPunct="1">
        <a:defRPr sz="6720" kern="1200">
          <a:solidFill>
            <a:schemeClr val="tx1"/>
          </a:solidFill>
          <a:latin typeface="+mn-lt"/>
          <a:ea typeface="+mn-ea"/>
          <a:cs typeface="+mn-cs"/>
        </a:defRPr>
      </a:lvl7pPr>
      <a:lvl8pPr marL="11948053" algn="l" defTabSz="3413730" rtl="0" eaLnBrk="1" latinLnBrk="0" hangingPunct="1">
        <a:defRPr sz="6720" kern="1200">
          <a:solidFill>
            <a:schemeClr val="tx1"/>
          </a:solidFill>
          <a:latin typeface="+mn-lt"/>
          <a:ea typeface="+mn-ea"/>
          <a:cs typeface="+mn-cs"/>
        </a:defRPr>
      </a:lvl8pPr>
      <a:lvl9pPr marL="13654918" algn="l" defTabSz="3413730" rtl="0" eaLnBrk="1" latinLnBrk="0" hangingPunct="1">
        <a:defRPr sz="67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3.xml"/><Relationship Id="rId13" Type="http://schemas.openxmlformats.org/officeDocument/2006/relationships/image" Target="../media/image8.png"/><Relationship Id="rId3" Type="http://schemas.openxmlformats.org/officeDocument/2006/relationships/image" Target="../media/image2.jpeg"/><Relationship Id="rId7" Type="http://schemas.openxmlformats.org/officeDocument/2006/relationships/chart" Target="../charts/chart2.xml"/><Relationship Id="rId12"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chart" Target="../charts/chart1.xml"/><Relationship Id="rId11" Type="http://schemas.openxmlformats.org/officeDocument/2006/relationships/image" Target="../media/image6.png"/><Relationship Id="rId5" Type="http://schemas.openxmlformats.org/officeDocument/2006/relationships/image" Target="../media/image3.jpg"/><Relationship Id="rId10" Type="http://schemas.openxmlformats.org/officeDocument/2006/relationships/image" Target="../media/image5.jpeg"/><Relationship Id="rId4" Type="http://schemas.openxmlformats.org/officeDocument/2006/relationships/image" Target="../media/image3.png"/><Relationship Id="rId9" Type="http://schemas.openxmlformats.org/officeDocument/2006/relationships/image" Target="../media/image4.tiff"/></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lumMod val="40000"/>
              <a:lumOff val="60000"/>
            </a:schemeClr>
          </a:fgClr>
          <a:bgClr>
            <a:schemeClr val="bg1">
              <a:lumMod val="95000"/>
            </a:schemeClr>
          </a:bgClr>
        </a:patt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63A87D0-9084-41F3-81D1-5AC742D23C24}"/>
              </a:ext>
            </a:extLst>
          </p:cNvPr>
          <p:cNvSpPr/>
          <p:nvPr/>
        </p:nvSpPr>
        <p:spPr>
          <a:xfrm>
            <a:off x="12380495" y="4649779"/>
            <a:ext cx="13703968" cy="20060418"/>
          </a:xfrm>
          <a:prstGeom prst="rect">
            <a:avLst/>
          </a:prstGeom>
          <a:solidFill>
            <a:schemeClr val="bg1"/>
          </a:solidFill>
          <a:ln w="1270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365760" tIns="365760" rIns="365760" bIns="365760" rtlCol="0" anchor="t"/>
          <a:lstStyle/>
          <a:p>
            <a:pPr algn="just"/>
            <a:endParaRPr lang="en-US" altLang="en-US" sz="3200" b="1" dirty="0">
              <a:solidFill>
                <a:schemeClr val="tx1"/>
              </a:solidFill>
              <a:ea typeface="Times New Roman" panose="02020603050405020304" pitchFamily="18" charset="0"/>
            </a:endParaRPr>
          </a:p>
          <a:p>
            <a:pPr algn="just"/>
            <a:endParaRPr lang="en-US" altLang="en-US" sz="3200" b="1" dirty="0">
              <a:solidFill>
                <a:schemeClr val="tx1"/>
              </a:solidFill>
              <a:ea typeface="Times New Roman" panose="02020603050405020304" pitchFamily="18" charset="0"/>
            </a:endParaRPr>
          </a:p>
          <a:p>
            <a:pPr algn="just"/>
            <a:r>
              <a:rPr lang="en-US" altLang="en-US" sz="2800" dirty="0">
                <a:solidFill>
                  <a:schemeClr val="tx1"/>
                </a:solidFill>
                <a:ea typeface="Times New Roman" panose="02020603050405020304" pitchFamily="18" charset="0"/>
                <a:cs typeface="Arial" panose="020B0604020202020204" pitchFamily="34" charset="0"/>
              </a:rPr>
              <a:t>Using the survey responses, three agent functional types (AFTs) were created</a:t>
            </a:r>
            <a:r>
              <a:rPr lang="en-US" altLang="en-US" dirty="0">
                <a:solidFill>
                  <a:schemeClr val="tx1"/>
                </a:solidFill>
                <a:ea typeface="Times New Roman" panose="02020603050405020304" pitchFamily="18" charset="0"/>
                <a:cs typeface="Arial" panose="020B0604020202020204" pitchFamily="34" charset="0"/>
              </a:rPr>
              <a:t> </a:t>
            </a:r>
            <a:r>
              <a:rPr lang="en-US" altLang="en-US" dirty="0">
                <a:solidFill>
                  <a:schemeClr val="tx1"/>
                </a:solidFill>
                <a:ea typeface="Times New Roman" panose="02020603050405020304" pitchFamily="18" charset="0"/>
              </a:rPr>
              <a:t>(Holt et</a:t>
            </a:r>
            <a:r>
              <a:rPr lang="en-US" altLang="en-US" i="1" dirty="0">
                <a:solidFill>
                  <a:schemeClr val="tx1"/>
                </a:solidFill>
                <a:ea typeface="Times New Roman" panose="02020603050405020304" pitchFamily="18" charset="0"/>
              </a:rPr>
              <a:t> </a:t>
            </a:r>
            <a:r>
              <a:rPr lang="en-US" altLang="en-US" dirty="0">
                <a:solidFill>
                  <a:schemeClr val="tx1"/>
                </a:solidFill>
                <a:ea typeface="Times New Roman" panose="02020603050405020304" pitchFamily="18" charset="0"/>
              </a:rPr>
              <a:t>al.)</a:t>
            </a:r>
            <a:r>
              <a:rPr lang="en-US" altLang="en-US" sz="2800" dirty="0">
                <a:solidFill>
                  <a:schemeClr val="tx1"/>
                </a:solidFill>
                <a:ea typeface="Times New Roman" panose="02020603050405020304" pitchFamily="18" charset="0"/>
              </a:rPr>
              <a:t>:</a:t>
            </a:r>
            <a:endParaRPr lang="en-US" altLang="en-US" sz="2800" dirty="0">
              <a:solidFill>
                <a:schemeClr val="tx1"/>
              </a:solidFill>
              <a:ea typeface="Times New Roman" panose="02020603050405020304" pitchFamily="18" charset="0"/>
              <a:cs typeface="Arial" panose="020B0604020202020204" pitchFamily="34" charset="0"/>
            </a:endParaRPr>
          </a:p>
          <a:p>
            <a:pPr marL="2292350" indent="-514350">
              <a:buFont typeface="+mj-lt"/>
              <a:buAutoNum type="arabicPeriod"/>
            </a:pPr>
            <a:r>
              <a:rPr lang="en-US" altLang="en-US" sz="2800" b="1" dirty="0">
                <a:solidFill>
                  <a:schemeClr val="tx1"/>
                </a:solidFill>
                <a:ea typeface="Times New Roman" panose="02020603050405020304" pitchFamily="18" charset="0"/>
                <a:cs typeface="Arial" panose="020B0604020202020204" pitchFamily="34" charset="0"/>
              </a:rPr>
              <a:t>Cutter</a:t>
            </a:r>
            <a:r>
              <a:rPr lang="en-US" altLang="en-US" sz="2800" dirty="0">
                <a:solidFill>
                  <a:schemeClr val="tx1"/>
                </a:solidFill>
                <a:ea typeface="Times New Roman" panose="02020603050405020304" pitchFamily="18" charset="0"/>
                <a:cs typeface="Arial" panose="020B0604020202020204" pitchFamily="34" charset="0"/>
              </a:rPr>
              <a:t> – intend to cut in every presented scenario;</a:t>
            </a:r>
          </a:p>
          <a:p>
            <a:pPr marL="2292350" indent="-514350">
              <a:buFont typeface="+mj-lt"/>
              <a:buAutoNum type="arabicPeriod"/>
            </a:pPr>
            <a:r>
              <a:rPr lang="en-US" altLang="en-US" sz="2800" b="1" dirty="0">
                <a:solidFill>
                  <a:schemeClr val="tx1"/>
                </a:solidFill>
                <a:ea typeface="Times New Roman" panose="02020603050405020304" pitchFamily="18" charset="0"/>
                <a:cs typeface="Arial" panose="020B0604020202020204" pitchFamily="34" charset="0"/>
              </a:rPr>
              <a:t>Responsive cutter</a:t>
            </a:r>
            <a:r>
              <a:rPr lang="en-US" altLang="en-US" sz="2800" dirty="0">
                <a:solidFill>
                  <a:schemeClr val="tx1"/>
                </a:solidFill>
                <a:ea typeface="Times New Roman" panose="02020603050405020304" pitchFamily="18" charset="0"/>
                <a:cs typeface="Arial" panose="020B0604020202020204" pitchFamily="34" charset="0"/>
              </a:rPr>
              <a:t> – intend to cut in some scenarios; and</a:t>
            </a:r>
          </a:p>
          <a:p>
            <a:pPr marL="2292350" indent="-514350">
              <a:buFont typeface="+mj-lt"/>
              <a:buAutoNum type="arabicPeriod"/>
            </a:pPr>
            <a:r>
              <a:rPr lang="en-US" altLang="en-US" sz="2800" b="1" dirty="0">
                <a:solidFill>
                  <a:schemeClr val="tx1"/>
                </a:solidFill>
                <a:ea typeface="Times New Roman" panose="02020603050405020304" pitchFamily="18" charset="0"/>
                <a:cs typeface="Arial" panose="020B0604020202020204" pitchFamily="34" charset="0"/>
              </a:rPr>
              <a:t>Non-cutter</a:t>
            </a:r>
            <a:r>
              <a:rPr lang="en-US" altLang="en-US" sz="2800" dirty="0">
                <a:solidFill>
                  <a:schemeClr val="tx1"/>
                </a:solidFill>
                <a:ea typeface="Times New Roman" panose="02020603050405020304" pitchFamily="18" charset="0"/>
                <a:cs typeface="Arial" panose="020B0604020202020204" pitchFamily="34" charset="0"/>
              </a:rPr>
              <a:t> – intend to cut in none of the presented scenarios.</a:t>
            </a:r>
          </a:p>
          <a:p>
            <a:pPr algn="just"/>
            <a:r>
              <a:rPr lang="en-US" altLang="en-US" sz="2800" dirty="0">
                <a:solidFill>
                  <a:schemeClr val="tx1"/>
                </a:solidFill>
                <a:ea typeface="Times New Roman" panose="02020603050405020304" pitchFamily="18" charset="0"/>
                <a:cs typeface="Arial" panose="020B0604020202020204" pitchFamily="34" charset="0"/>
              </a:rPr>
              <a:t>We developed a model from continuous spatial data to assign AFTs to all FFO parcels in the CT River Watershed and used predictors of cut intent to assign harvest probabilities.</a:t>
            </a:r>
          </a:p>
          <a:p>
            <a:pPr algn="just"/>
            <a:endParaRPr lang="en-US" altLang="en-US" sz="2800" dirty="0">
              <a:solidFill>
                <a:schemeClr val="tx1"/>
              </a:solidFill>
              <a:ea typeface="Times New Roman" panose="02020603050405020304" pitchFamily="18" charset="0"/>
              <a:cs typeface="Arial" panose="020B0604020202020204" pitchFamily="34" charset="0"/>
            </a:endParaRPr>
          </a:p>
          <a:p>
            <a:pPr algn="just"/>
            <a:endParaRPr lang="en-US" altLang="en-US" sz="2800" dirty="0">
              <a:solidFill>
                <a:schemeClr val="tx1"/>
              </a:solidFill>
              <a:ea typeface="Times New Roman" panose="02020603050405020304" pitchFamily="18" charset="0"/>
              <a:cs typeface="Arial" panose="020B0604020202020204" pitchFamily="34" charset="0"/>
            </a:endParaRPr>
          </a:p>
          <a:p>
            <a:pPr algn="just"/>
            <a:endParaRPr lang="en-US" altLang="en-US" sz="2800" dirty="0">
              <a:solidFill>
                <a:schemeClr val="tx1"/>
              </a:solidFill>
              <a:ea typeface="Times New Roman" panose="02020603050405020304" pitchFamily="18" charset="0"/>
              <a:cs typeface="Arial" panose="020B0604020202020204" pitchFamily="34" charset="0"/>
            </a:endParaRPr>
          </a:p>
          <a:p>
            <a:pPr algn="just"/>
            <a:endParaRPr lang="en-US" altLang="en-US" sz="2800" dirty="0">
              <a:solidFill>
                <a:schemeClr val="tx1"/>
              </a:solidFill>
              <a:ea typeface="Times New Roman" panose="02020603050405020304" pitchFamily="18" charset="0"/>
              <a:cs typeface="Arial" panose="020B0604020202020204" pitchFamily="34" charset="0"/>
            </a:endParaRPr>
          </a:p>
          <a:p>
            <a:pPr algn="just"/>
            <a:endParaRPr lang="en-US" altLang="en-US" sz="2800" dirty="0">
              <a:solidFill>
                <a:schemeClr val="tx1"/>
              </a:solidFill>
              <a:ea typeface="Times New Roman" panose="02020603050405020304" pitchFamily="18" charset="0"/>
              <a:cs typeface="Arial" panose="020B0604020202020204" pitchFamily="34" charset="0"/>
            </a:endParaRPr>
          </a:p>
          <a:p>
            <a:pPr algn="just"/>
            <a:endParaRPr lang="en-US" altLang="en-US" sz="2800" dirty="0">
              <a:solidFill>
                <a:schemeClr val="tx1"/>
              </a:solidFill>
              <a:ea typeface="Times New Roman" panose="02020603050405020304" pitchFamily="18" charset="0"/>
              <a:cs typeface="Arial" panose="020B0604020202020204" pitchFamily="34" charset="0"/>
            </a:endParaRPr>
          </a:p>
          <a:p>
            <a:pPr algn="just"/>
            <a:endParaRPr lang="en-US" altLang="en-US" sz="2800" dirty="0">
              <a:solidFill>
                <a:schemeClr val="tx1"/>
              </a:solidFill>
              <a:ea typeface="Times New Roman" panose="02020603050405020304" pitchFamily="18" charset="0"/>
              <a:cs typeface="Arial" panose="020B0604020202020204" pitchFamily="34" charset="0"/>
            </a:endParaRPr>
          </a:p>
          <a:p>
            <a:pPr algn="just"/>
            <a:endParaRPr lang="en-US" altLang="en-US" sz="2800" dirty="0">
              <a:solidFill>
                <a:schemeClr val="tx1"/>
              </a:solidFill>
              <a:ea typeface="Times New Roman" panose="02020603050405020304" pitchFamily="18" charset="0"/>
              <a:cs typeface="Arial" panose="020B0604020202020204" pitchFamily="34" charset="0"/>
            </a:endParaRPr>
          </a:p>
          <a:p>
            <a:pPr algn="just"/>
            <a:endParaRPr lang="en-US" altLang="en-US" sz="2800" dirty="0">
              <a:solidFill>
                <a:schemeClr val="tx1"/>
              </a:solidFill>
              <a:ea typeface="Times New Roman" panose="02020603050405020304" pitchFamily="18" charset="0"/>
              <a:cs typeface="Arial" panose="020B0604020202020204" pitchFamily="34" charset="0"/>
            </a:endParaRPr>
          </a:p>
          <a:p>
            <a:pPr algn="just"/>
            <a:endParaRPr lang="en-US" altLang="en-US" sz="2800" dirty="0">
              <a:solidFill>
                <a:schemeClr val="tx1"/>
              </a:solidFill>
              <a:ea typeface="Times New Roman" panose="02020603050405020304" pitchFamily="18" charset="0"/>
              <a:cs typeface="Arial" panose="020B0604020202020204" pitchFamily="34" charset="0"/>
            </a:endParaRPr>
          </a:p>
          <a:p>
            <a:pPr algn="just"/>
            <a:endParaRPr lang="en-US" altLang="en-US" sz="2800" dirty="0">
              <a:solidFill>
                <a:schemeClr val="tx1"/>
              </a:solidFill>
              <a:ea typeface="Times New Roman" panose="02020603050405020304" pitchFamily="18" charset="0"/>
              <a:cs typeface="Arial" panose="020B0604020202020204" pitchFamily="34" charset="0"/>
            </a:endParaRPr>
          </a:p>
          <a:p>
            <a:pPr algn="just"/>
            <a:endParaRPr lang="en-US" altLang="en-US" sz="2800" dirty="0">
              <a:solidFill>
                <a:schemeClr val="tx1"/>
              </a:solidFill>
              <a:ea typeface="Times New Roman" panose="02020603050405020304" pitchFamily="18" charset="0"/>
              <a:cs typeface="Arial" panose="020B0604020202020204" pitchFamily="34" charset="0"/>
            </a:endParaRPr>
          </a:p>
          <a:p>
            <a:pPr algn="just"/>
            <a:endParaRPr lang="en-US" altLang="en-US" sz="2800" dirty="0">
              <a:solidFill>
                <a:schemeClr val="tx1"/>
              </a:solidFill>
              <a:ea typeface="Times New Roman" panose="02020603050405020304" pitchFamily="18" charset="0"/>
              <a:cs typeface="Arial" panose="020B0604020202020204" pitchFamily="34" charset="0"/>
            </a:endParaRPr>
          </a:p>
          <a:p>
            <a:pPr algn="just"/>
            <a:endParaRPr lang="en-US" altLang="en-US" sz="2800" dirty="0">
              <a:solidFill>
                <a:schemeClr val="tx1"/>
              </a:solidFill>
              <a:ea typeface="Times New Roman" panose="02020603050405020304" pitchFamily="18" charset="0"/>
              <a:cs typeface="Arial" panose="020B0604020202020204" pitchFamily="34" charset="0"/>
            </a:endParaRPr>
          </a:p>
          <a:p>
            <a:pPr algn="just"/>
            <a:endParaRPr lang="en-US" altLang="en-US" sz="2800" dirty="0">
              <a:solidFill>
                <a:schemeClr val="tx1"/>
              </a:solidFill>
              <a:ea typeface="Times New Roman" panose="02020603050405020304" pitchFamily="18" charset="0"/>
              <a:cs typeface="Arial" panose="020B0604020202020204" pitchFamily="34" charset="0"/>
            </a:endParaRPr>
          </a:p>
          <a:p>
            <a:pPr algn="just"/>
            <a:endParaRPr lang="en-US" altLang="en-US" sz="2800" dirty="0">
              <a:solidFill>
                <a:schemeClr val="tx1"/>
              </a:solidFill>
              <a:ea typeface="Times New Roman" panose="02020603050405020304" pitchFamily="18" charset="0"/>
              <a:cs typeface="Arial" panose="020B0604020202020204" pitchFamily="34" charset="0"/>
            </a:endParaRPr>
          </a:p>
          <a:p>
            <a:pPr algn="just"/>
            <a:endParaRPr lang="en-US" altLang="en-US" sz="2800" dirty="0">
              <a:solidFill>
                <a:schemeClr val="tx1"/>
              </a:solidFill>
              <a:ea typeface="Times New Roman" panose="02020603050405020304" pitchFamily="18" charset="0"/>
              <a:cs typeface="Arial" panose="020B0604020202020204" pitchFamily="34" charset="0"/>
            </a:endParaRPr>
          </a:p>
          <a:p>
            <a:pPr algn="just"/>
            <a:endParaRPr lang="en-US" altLang="en-US" sz="2800" dirty="0">
              <a:solidFill>
                <a:schemeClr val="tx1"/>
              </a:solidFill>
              <a:ea typeface="Times New Roman" panose="02020603050405020304" pitchFamily="18" charset="0"/>
              <a:cs typeface="Arial" panose="020B0604020202020204" pitchFamily="34" charset="0"/>
            </a:endParaRPr>
          </a:p>
          <a:p>
            <a:pPr algn="just"/>
            <a:endParaRPr lang="en-US" altLang="en-US" sz="2800" dirty="0">
              <a:solidFill>
                <a:schemeClr val="tx1"/>
              </a:solidFill>
              <a:ea typeface="Times New Roman" panose="02020603050405020304" pitchFamily="18" charset="0"/>
              <a:cs typeface="Arial" panose="020B0604020202020204" pitchFamily="34" charset="0"/>
            </a:endParaRPr>
          </a:p>
          <a:p>
            <a:pPr algn="just"/>
            <a:endParaRPr lang="en-US" altLang="en-US" sz="2800" dirty="0">
              <a:solidFill>
                <a:schemeClr val="tx1"/>
              </a:solidFill>
              <a:ea typeface="Times New Roman" panose="02020603050405020304" pitchFamily="18" charset="0"/>
              <a:cs typeface="Arial" panose="020B0604020202020204" pitchFamily="34" charset="0"/>
            </a:endParaRPr>
          </a:p>
          <a:p>
            <a:pPr algn="just"/>
            <a:endParaRPr lang="en-US" altLang="en-US" sz="2800" dirty="0">
              <a:solidFill>
                <a:schemeClr val="tx1"/>
              </a:solidFill>
              <a:ea typeface="Times New Roman" panose="02020603050405020304" pitchFamily="18" charset="0"/>
              <a:cs typeface="Arial" panose="020B0604020202020204" pitchFamily="34" charset="0"/>
            </a:endParaRPr>
          </a:p>
          <a:p>
            <a:pPr algn="just"/>
            <a:endParaRPr lang="en-US" altLang="en-US" sz="2800" dirty="0">
              <a:solidFill>
                <a:schemeClr val="tx1"/>
              </a:solidFill>
              <a:ea typeface="Times New Roman" panose="02020603050405020304" pitchFamily="18" charset="0"/>
              <a:cs typeface="Arial" panose="020B0604020202020204" pitchFamily="34" charset="0"/>
            </a:endParaRPr>
          </a:p>
          <a:p>
            <a:pPr algn="just"/>
            <a:endParaRPr lang="en-US" altLang="en-US" sz="2800" dirty="0">
              <a:solidFill>
                <a:schemeClr val="tx1"/>
              </a:solidFill>
              <a:ea typeface="Times New Roman" panose="02020603050405020304" pitchFamily="18" charset="0"/>
              <a:cs typeface="Arial" panose="020B0604020202020204" pitchFamily="34" charset="0"/>
            </a:endParaRPr>
          </a:p>
          <a:p>
            <a:pPr algn="just"/>
            <a:endParaRPr lang="en-US" altLang="en-US" sz="2800" dirty="0">
              <a:solidFill>
                <a:schemeClr val="tx1"/>
              </a:solidFill>
              <a:ea typeface="Times New Roman" panose="02020603050405020304" pitchFamily="18" charset="0"/>
              <a:cs typeface="Arial" panose="020B0604020202020204" pitchFamily="34" charset="0"/>
            </a:endParaRPr>
          </a:p>
          <a:p>
            <a:pPr algn="just"/>
            <a:endParaRPr lang="en-US" altLang="en-US" sz="2800" dirty="0">
              <a:solidFill>
                <a:schemeClr val="tx1"/>
              </a:solidFill>
              <a:ea typeface="Times New Roman" panose="02020603050405020304" pitchFamily="18" charset="0"/>
              <a:cs typeface="Arial" panose="020B0604020202020204" pitchFamily="34" charset="0"/>
            </a:endParaRPr>
          </a:p>
          <a:p>
            <a:pPr algn="just"/>
            <a:endParaRPr lang="en-US" altLang="en-US" sz="2800" dirty="0">
              <a:solidFill>
                <a:schemeClr val="tx1"/>
              </a:solidFill>
              <a:ea typeface="Times New Roman" panose="02020603050405020304" pitchFamily="18" charset="0"/>
              <a:cs typeface="Arial" panose="020B0604020202020204" pitchFamily="34" charset="0"/>
            </a:endParaRPr>
          </a:p>
          <a:p>
            <a:pPr algn="just"/>
            <a:endParaRPr lang="en-US" altLang="en-US" sz="2800" dirty="0">
              <a:solidFill>
                <a:schemeClr val="tx1"/>
              </a:solidFill>
              <a:ea typeface="Times New Roman" panose="02020603050405020304" pitchFamily="18" charset="0"/>
              <a:cs typeface="Arial" panose="020B0604020202020204" pitchFamily="34" charset="0"/>
            </a:endParaRPr>
          </a:p>
          <a:p>
            <a:pPr algn="just"/>
            <a:endParaRPr lang="en-US" altLang="en-US" sz="2800" dirty="0">
              <a:solidFill>
                <a:schemeClr val="tx1"/>
              </a:solidFill>
              <a:ea typeface="Times New Roman" panose="02020603050405020304" pitchFamily="18" charset="0"/>
              <a:cs typeface="Arial" panose="020B0604020202020204" pitchFamily="34" charset="0"/>
            </a:endParaRPr>
          </a:p>
          <a:p>
            <a:pPr algn="just"/>
            <a:endParaRPr lang="en-US" altLang="en-US" sz="2800" dirty="0">
              <a:solidFill>
                <a:schemeClr val="tx1"/>
              </a:solidFill>
              <a:ea typeface="Times New Roman" panose="02020603050405020304" pitchFamily="18" charset="0"/>
              <a:cs typeface="Arial" panose="020B0604020202020204" pitchFamily="34" charset="0"/>
            </a:endParaRPr>
          </a:p>
          <a:p>
            <a:pPr algn="just"/>
            <a:endParaRPr lang="en-US" altLang="en-US" sz="2400" dirty="0">
              <a:solidFill>
                <a:schemeClr val="tx1"/>
              </a:solidFill>
              <a:ea typeface="Times New Roman" panose="02020603050405020304" pitchFamily="18" charset="0"/>
              <a:cs typeface="Arial" panose="020B0604020202020204" pitchFamily="34" charset="0"/>
            </a:endParaRPr>
          </a:p>
          <a:p>
            <a:pPr algn="just"/>
            <a:endParaRPr lang="en-US" altLang="en-US" sz="2800" b="1" dirty="0">
              <a:solidFill>
                <a:schemeClr val="tx1"/>
              </a:solidFill>
              <a:ea typeface="Times New Roman" panose="02020603050405020304" pitchFamily="18" charset="0"/>
              <a:cs typeface="Arial" panose="020B0604020202020204" pitchFamily="34" charset="0"/>
            </a:endParaRPr>
          </a:p>
          <a:p>
            <a:pPr algn="just"/>
            <a:r>
              <a:rPr lang="en-US" altLang="en-US" sz="2800" b="1" dirty="0">
                <a:solidFill>
                  <a:schemeClr val="tx1"/>
                </a:solidFill>
                <a:ea typeface="Times New Roman" panose="02020603050405020304" pitchFamily="18" charset="0"/>
                <a:cs typeface="Arial" panose="020B0604020202020204" pitchFamily="34" charset="0"/>
              </a:rPr>
              <a:t>Table 2. </a:t>
            </a:r>
            <a:r>
              <a:rPr lang="en-US" altLang="en-US" sz="2800" dirty="0">
                <a:solidFill>
                  <a:schemeClr val="tx1"/>
                </a:solidFill>
                <a:ea typeface="Times New Roman" panose="02020603050405020304" pitchFamily="18" charset="0"/>
                <a:cs typeface="Arial" panose="020B0604020202020204" pitchFamily="34" charset="0"/>
              </a:rPr>
              <a:t>Breakdown of parcels in each AFT. 25%±0.07% of the total eligible parcels are predicted to harvest, equaling 37%±0.7% of the forested area in the CTRW FFO parcels.</a:t>
            </a:r>
          </a:p>
        </p:txBody>
      </p:sp>
      <p:sp>
        <p:nvSpPr>
          <p:cNvPr id="4" name="Rectangle 3">
            <a:extLst>
              <a:ext uri="{FF2B5EF4-FFF2-40B4-BE49-F238E27FC236}">
                <a16:creationId xmlns:a16="http://schemas.microsoft.com/office/drawing/2014/main" id="{953A484D-571A-4FB7-90CB-C70741FE7A80}"/>
              </a:ext>
            </a:extLst>
          </p:cNvPr>
          <p:cNvSpPr/>
          <p:nvPr/>
        </p:nvSpPr>
        <p:spPr>
          <a:xfrm>
            <a:off x="0" y="-1"/>
            <a:ext cx="38404800" cy="3795343"/>
          </a:xfrm>
          <a:prstGeom prst="rect">
            <a:avLst/>
          </a:prstGeom>
          <a:solidFill>
            <a:schemeClr val="accent1"/>
          </a:solid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6000" b="1" dirty="0">
                <a:solidFill>
                  <a:schemeClr val="bg1"/>
                </a:solidFill>
                <a:latin typeface="Felix Titling" panose="04060505060202020A04" pitchFamily="82" charset="0"/>
              </a:rPr>
              <a:t>Potential impacts of insect-induced salvage harvests in mixed forests of New England</a:t>
            </a:r>
            <a:endParaRPr lang="en-US" sz="6000" dirty="0">
              <a:solidFill>
                <a:schemeClr val="bg1"/>
              </a:solidFill>
              <a:latin typeface="Felix Titling" panose="04060505060202020A04" pitchFamily="82" charset="0"/>
            </a:endParaRPr>
          </a:p>
          <a:p>
            <a:pPr algn="ctr"/>
            <a:r>
              <a:rPr lang="en-US" sz="4400" b="1" dirty="0">
                <a:solidFill>
                  <a:schemeClr val="bg1"/>
                </a:solidFill>
              </a:rPr>
              <a:t>Meghan Graham MacLean</a:t>
            </a:r>
            <a:r>
              <a:rPr lang="en-US" sz="4400" b="1" baseline="30000" dirty="0">
                <a:solidFill>
                  <a:schemeClr val="bg1"/>
                </a:solidFill>
              </a:rPr>
              <a:t>*</a:t>
            </a:r>
            <a:r>
              <a:rPr lang="en-US" sz="4400" baseline="30000" dirty="0">
                <a:solidFill>
                  <a:schemeClr val="bg1"/>
                </a:solidFill>
              </a:rPr>
              <a:t>1,</a:t>
            </a:r>
            <a:r>
              <a:rPr lang="en-US" sz="4400" dirty="0">
                <a:solidFill>
                  <a:schemeClr val="bg1"/>
                </a:solidFill>
              </a:rPr>
              <a:t> Marla Markowski-Lindsay</a:t>
            </a:r>
            <a:r>
              <a:rPr lang="en-US" sz="4400" baseline="30000" dirty="0">
                <a:solidFill>
                  <a:schemeClr val="bg1"/>
                </a:solidFill>
              </a:rPr>
              <a:t>3</a:t>
            </a:r>
            <a:r>
              <a:rPr lang="en-US" sz="4400" dirty="0">
                <a:solidFill>
                  <a:schemeClr val="bg1"/>
                </a:solidFill>
              </a:rPr>
              <a:t>, Jonathan Holt</a:t>
            </a:r>
            <a:r>
              <a:rPr lang="en-US" sz="4400" baseline="30000" dirty="0">
                <a:solidFill>
                  <a:schemeClr val="bg1"/>
                </a:solidFill>
              </a:rPr>
              <a:t>2</a:t>
            </a:r>
            <a:r>
              <a:rPr lang="en-US" sz="4400" dirty="0">
                <a:solidFill>
                  <a:schemeClr val="bg1"/>
                </a:solidFill>
              </a:rPr>
              <a:t>, Brett J. Butler</a:t>
            </a:r>
            <a:r>
              <a:rPr lang="en-US" sz="4400" baseline="30000" dirty="0">
                <a:solidFill>
                  <a:schemeClr val="bg1"/>
                </a:solidFill>
              </a:rPr>
              <a:t>4</a:t>
            </a:r>
            <a:r>
              <a:rPr lang="en-US" sz="4400" dirty="0">
                <a:solidFill>
                  <a:schemeClr val="bg1"/>
                </a:solidFill>
              </a:rPr>
              <a:t>, David B. Kittredge</a:t>
            </a:r>
            <a:r>
              <a:rPr lang="en-US" sz="4400" baseline="30000" dirty="0">
                <a:solidFill>
                  <a:schemeClr val="bg1"/>
                </a:solidFill>
              </a:rPr>
              <a:t>1</a:t>
            </a:r>
            <a:r>
              <a:rPr lang="en-US" sz="4400" dirty="0">
                <a:solidFill>
                  <a:schemeClr val="bg1"/>
                </a:solidFill>
              </a:rPr>
              <a:t>, Mark Borsuk</a:t>
            </a:r>
            <a:r>
              <a:rPr lang="en-US" sz="4400" baseline="30000" dirty="0">
                <a:solidFill>
                  <a:schemeClr val="bg1"/>
                </a:solidFill>
              </a:rPr>
              <a:t>2</a:t>
            </a:r>
            <a:r>
              <a:rPr lang="en-US" sz="4400" dirty="0">
                <a:solidFill>
                  <a:schemeClr val="bg1"/>
                </a:solidFill>
              </a:rPr>
              <a:t>, </a:t>
            </a:r>
          </a:p>
          <a:p>
            <a:pPr algn="ctr"/>
            <a:r>
              <a:rPr lang="en-US" sz="4400" dirty="0">
                <a:solidFill>
                  <a:schemeClr val="bg1"/>
                </a:solidFill>
              </a:rPr>
              <a:t>Matthew J. Duveneck</a:t>
            </a:r>
            <a:r>
              <a:rPr lang="en-US" sz="4400" baseline="30000" dirty="0">
                <a:solidFill>
                  <a:schemeClr val="bg1"/>
                </a:solidFill>
              </a:rPr>
              <a:t>1</a:t>
            </a:r>
            <a:r>
              <a:rPr lang="en-US" sz="4400" dirty="0">
                <a:solidFill>
                  <a:schemeClr val="bg1"/>
                </a:solidFill>
              </a:rPr>
              <a:t>, Danelle Laflower</a:t>
            </a:r>
            <a:r>
              <a:rPr lang="en-US" sz="4400" baseline="30000" dirty="0">
                <a:solidFill>
                  <a:schemeClr val="bg1"/>
                </a:solidFill>
              </a:rPr>
              <a:t>1</a:t>
            </a:r>
            <a:r>
              <a:rPr lang="en-US" sz="4400" dirty="0">
                <a:solidFill>
                  <a:schemeClr val="bg1"/>
                </a:solidFill>
              </a:rPr>
              <a:t>, David A. Orwig</a:t>
            </a:r>
            <a:r>
              <a:rPr lang="en-US" sz="4400" baseline="30000" dirty="0">
                <a:solidFill>
                  <a:schemeClr val="bg1"/>
                </a:solidFill>
              </a:rPr>
              <a:t>1</a:t>
            </a:r>
            <a:r>
              <a:rPr lang="en-US" sz="4400" dirty="0">
                <a:solidFill>
                  <a:schemeClr val="bg1"/>
                </a:solidFill>
              </a:rPr>
              <a:t>, David R. Foster</a:t>
            </a:r>
            <a:r>
              <a:rPr lang="en-US" sz="4400" baseline="30000" dirty="0">
                <a:solidFill>
                  <a:schemeClr val="bg1"/>
                </a:solidFill>
              </a:rPr>
              <a:t>1</a:t>
            </a:r>
            <a:r>
              <a:rPr lang="en-US" sz="4400" dirty="0">
                <a:solidFill>
                  <a:schemeClr val="bg1"/>
                </a:solidFill>
              </a:rPr>
              <a:t>, Jonathan R. Thompson</a:t>
            </a:r>
            <a:r>
              <a:rPr lang="en-US" sz="4400" baseline="30000" dirty="0">
                <a:solidFill>
                  <a:schemeClr val="bg1"/>
                </a:solidFill>
              </a:rPr>
              <a:t>1</a:t>
            </a:r>
            <a:endParaRPr lang="en-US" sz="4400" dirty="0">
              <a:solidFill>
                <a:schemeClr val="bg1"/>
              </a:solidFill>
            </a:endParaRPr>
          </a:p>
          <a:p>
            <a:pPr algn="ctr"/>
            <a:r>
              <a:rPr lang="en-US" sz="2400" dirty="0">
                <a:solidFill>
                  <a:schemeClr val="bg1"/>
                </a:solidFill>
              </a:rPr>
              <a:t>*Corresponding author: megmaclean@fas.harvard.edu</a:t>
            </a:r>
          </a:p>
          <a:p>
            <a:pPr marL="342900" indent="-342900" algn="ctr">
              <a:buFont typeface="Arial" panose="020B0604020202020204" pitchFamily="34" charset="0"/>
              <a:buChar char="•"/>
            </a:pPr>
            <a:endParaRPr lang="en-US" sz="2400" dirty="0">
              <a:solidFill>
                <a:schemeClr val="bg1"/>
              </a:solidFill>
            </a:endParaRPr>
          </a:p>
        </p:txBody>
      </p:sp>
      <p:sp>
        <p:nvSpPr>
          <p:cNvPr id="5" name="Rectangle 4">
            <a:extLst>
              <a:ext uri="{FF2B5EF4-FFF2-40B4-BE49-F238E27FC236}">
                <a16:creationId xmlns:a16="http://schemas.microsoft.com/office/drawing/2014/main" id="{40274D98-21B9-4E24-A245-5509391E2581}"/>
              </a:ext>
            </a:extLst>
          </p:cNvPr>
          <p:cNvSpPr/>
          <p:nvPr/>
        </p:nvSpPr>
        <p:spPr>
          <a:xfrm>
            <a:off x="851338" y="4661338"/>
            <a:ext cx="11004331" cy="7971820"/>
          </a:xfrm>
          <a:prstGeom prst="rect">
            <a:avLst/>
          </a:prstGeom>
          <a:solidFill>
            <a:schemeClr val="bg1"/>
          </a:solidFill>
          <a:ln w="1270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365760" tIns="365760" rIns="365760" bIns="365760" rtlCol="0" anchor="t"/>
          <a:lstStyle/>
          <a:p>
            <a:pPr algn="just"/>
            <a:endParaRPr lang="en-US" sz="3200" b="1" dirty="0">
              <a:solidFill>
                <a:schemeClr val="tx1"/>
              </a:solidFill>
            </a:endParaRPr>
          </a:p>
          <a:p>
            <a:pPr algn="just"/>
            <a:r>
              <a:rPr lang="en-US" sz="2800" dirty="0">
                <a:solidFill>
                  <a:schemeClr val="tx1"/>
                </a:solidFill>
              </a:rPr>
              <a:t>Forest insects and pathogens (FIPs) have significant impacts on U.S. forests, each year affecting an area nearly three times the area of wildfires and timber harvesting combined.  In 2017, we surveyed family forest owners (FFOs) in the northeastern U.S. on their intent to harvest in response to FIPs, and 84% of respondents indicated they would harvest host trees in at least one of the presented FIP infestation scenarios. This harvest response represents a potentially significant shift in the timing, extent, and species selection of harvesting in the Northeast.  </a:t>
            </a:r>
          </a:p>
          <a:p>
            <a:pPr algn="just"/>
            <a:endParaRPr lang="en-US" sz="2800" b="1" dirty="0">
              <a:solidFill>
                <a:schemeClr val="tx1"/>
              </a:solidFill>
            </a:endParaRPr>
          </a:p>
          <a:p>
            <a:pPr marL="2674938" algn="just"/>
            <a:r>
              <a:rPr lang="en-US" sz="2800" b="1" dirty="0">
                <a:solidFill>
                  <a:schemeClr val="tx1"/>
                </a:solidFill>
              </a:rPr>
              <a:t>Here we used the landowner survey, regional forest inventory data, and characteristics of the emerald ash borer (EAB, </a:t>
            </a:r>
            <a:r>
              <a:rPr lang="en-US" sz="2800" b="1" i="1" dirty="0" err="1">
                <a:solidFill>
                  <a:schemeClr val="tx1"/>
                </a:solidFill>
              </a:rPr>
              <a:t>Agrilus</a:t>
            </a:r>
            <a:r>
              <a:rPr lang="en-US" sz="2800" b="1" i="1" dirty="0">
                <a:solidFill>
                  <a:schemeClr val="tx1"/>
                </a:solidFill>
              </a:rPr>
              <a:t> </a:t>
            </a:r>
            <a:r>
              <a:rPr lang="en-US" sz="2800" b="1" i="1" dirty="0" err="1">
                <a:solidFill>
                  <a:schemeClr val="tx1"/>
                </a:solidFill>
              </a:rPr>
              <a:t>planipennis</a:t>
            </a:r>
            <a:r>
              <a:rPr lang="en-US" sz="2800" b="1" dirty="0">
                <a:solidFill>
                  <a:schemeClr val="tx1"/>
                </a:solidFill>
              </a:rPr>
              <a:t>) invasion to examine the potential for a rapidly spreading FIP to alter harvest regimes and alter rest conditions.</a:t>
            </a:r>
          </a:p>
        </p:txBody>
      </p:sp>
      <p:pic>
        <p:nvPicPr>
          <p:cNvPr id="2061" name="Picture 5">
            <a:extLst>
              <a:ext uri="{FF2B5EF4-FFF2-40B4-BE49-F238E27FC236}">
                <a16:creationId xmlns:a16="http://schemas.microsoft.com/office/drawing/2014/main" id="{C93465DE-2173-4948-875E-6B223D6545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87" r="28060" b="3302"/>
          <a:stretch/>
        </p:blipFill>
        <p:spPr bwMode="auto">
          <a:xfrm>
            <a:off x="23065540" y="16994098"/>
            <a:ext cx="2586305" cy="4401205"/>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a:extLst>
              <a:ext uri="{FF2B5EF4-FFF2-40B4-BE49-F238E27FC236}">
                <a16:creationId xmlns:a16="http://schemas.microsoft.com/office/drawing/2014/main" id="{9DF63B54-AAB4-4387-9EF0-C02B6E732B92}"/>
              </a:ext>
            </a:extLst>
          </p:cNvPr>
          <p:cNvGrpSpPr/>
          <p:nvPr/>
        </p:nvGrpSpPr>
        <p:grpSpPr>
          <a:xfrm>
            <a:off x="12666213" y="8647563"/>
            <a:ext cx="9348527" cy="7168497"/>
            <a:chOff x="285781" y="0"/>
            <a:chExt cx="5195922" cy="4286525"/>
          </a:xfrm>
        </p:grpSpPr>
        <p:sp>
          <p:nvSpPr>
            <p:cNvPr id="29" name="Flowchart: Process 28">
              <a:extLst>
                <a:ext uri="{FF2B5EF4-FFF2-40B4-BE49-F238E27FC236}">
                  <a16:creationId xmlns:a16="http://schemas.microsoft.com/office/drawing/2014/main" id="{D2E9364C-44C5-4DED-BD48-5B27B4BD185D}"/>
                </a:ext>
              </a:extLst>
            </p:cNvPr>
            <p:cNvSpPr/>
            <p:nvPr/>
          </p:nvSpPr>
          <p:spPr>
            <a:xfrm>
              <a:off x="756905" y="2178020"/>
              <a:ext cx="4287434" cy="746693"/>
            </a:xfrm>
            <a:prstGeom prst="flowChartProcess">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t"/>
            <a:lstStyle/>
            <a:p>
              <a:pPr algn="ctr"/>
              <a:endParaRPr lang="en-US" sz="2400" dirty="0">
                <a:solidFill>
                  <a:schemeClr val="tx1"/>
                </a:solidFill>
              </a:endParaRPr>
            </a:p>
          </p:txBody>
        </p:sp>
        <p:sp>
          <p:nvSpPr>
            <p:cNvPr id="30" name="Flowchart: Terminator 29">
              <a:extLst>
                <a:ext uri="{FF2B5EF4-FFF2-40B4-BE49-F238E27FC236}">
                  <a16:creationId xmlns:a16="http://schemas.microsoft.com/office/drawing/2014/main" id="{A2F2D23A-A2F5-440C-B8BA-B8049147D537}"/>
                </a:ext>
              </a:extLst>
            </p:cNvPr>
            <p:cNvSpPr/>
            <p:nvPr/>
          </p:nvSpPr>
          <p:spPr>
            <a:xfrm>
              <a:off x="3948884" y="688782"/>
              <a:ext cx="995686" cy="286873"/>
            </a:xfrm>
            <a:prstGeom prst="flowChartTerminator">
              <a:avLst/>
            </a:prstGeom>
            <a:solidFill>
              <a:schemeClr val="bg1"/>
            </a:solidFill>
            <a:ln w="12700"/>
          </p:spPr>
          <p:style>
            <a:lnRef idx="2">
              <a:schemeClr val="dk1">
                <a:shade val="50000"/>
              </a:schemeClr>
            </a:lnRef>
            <a:fillRef idx="1">
              <a:schemeClr val="dk1"/>
            </a:fillRef>
            <a:effectRef idx="0">
              <a:schemeClr val="dk1"/>
            </a:effectRef>
            <a:fontRef idx="minor">
              <a:schemeClr val="lt1"/>
            </a:fontRef>
          </p:style>
          <p:txBody>
            <a:bodyPr lIns="91440" tIns="91440" rIns="91440" bIns="91440" spcCol="0" rtlCol="0" anchor="ctr"/>
            <a:lstStyle/>
            <a:p>
              <a:pPr marL="0" marR="0" algn="ctr">
                <a:spcBef>
                  <a:spcPts val="0"/>
                </a:spcBef>
                <a:spcAft>
                  <a:spcPts val="0"/>
                </a:spcAft>
              </a:pPr>
              <a:r>
                <a:rPr lang="en-US" sz="2400" kern="1200">
                  <a:solidFill>
                    <a:srgbClr val="000000"/>
                  </a:solidFill>
                  <a:effectLst/>
                  <a:ea typeface="MS Mincho" panose="02020609040205080304" pitchFamily="49" charset="-128"/>
                </a:rPr>
                <a:t>Large + NH</a:t>
              </a:r>
              <a:endParaRPr lang="en-US" sz="2400">
                <a:effectLst/>
                <a:ea typeface="MS Mincho" panose="02020609040205080304" pitchFamily="49" charset="-128"/>
              </a:endParaRPr>
            </a:p>
          </p:txBody>
        </p:sp>
        <p:sp>
          <p:nvSpPr>
            <p:cNvPr id="31" name="Flowchart: Terminator 30">
              <a:extLst>
                <a:ext uri="{FF2B5EF4-FFF2-40B4-BE49-F238E27FC236}">
                  <a16:creationId xmlns:a16="http://schemas.microsoft.com/office/drawing/2014/main" id="{B73E8DA9-66BA-4878-8C02-0B8087028C1F}"/>
                </a:ext>
              </a:extLst>
            </p:cNvPr>
            <p:cNvSpPr/>
            <p:nvPr/>
          </p:nvSpPr>
          <p:spPr>
            <a:xfrm>
              <a:off x="943677" y="691747"/>
              <a:ext cx="782458" cy="283901"/>
            </a:xfrm>
            <a:prstGeom prst="flowChartTerminator">
              <a:avLst/>
            </a:prstGeom>
            <a:solidFill>
              <a:schemeClr val="bg1"/>
            </a:solidFill>
            <a:ln w="12700"/>
          </p:spPr>
          <p:style>
            <a:lnRef idx="2">
              <a:schemeClr val="dk1">
                <a:shade val="50000"/>
              </a:schemeClr>
            </a:lnRef>
            <a:fillRef idx="1">
              <a:schemeClr val="dk1"/>
            </a:fillRef>
            <a:effectRef idx="0">
              <a:schemeClr val="dk1"/>
            </a:effectRef>
            <a:fontRef idx="minor">
              <a:schemeClr val="lt1"/>
            </a:fontRef>
          </p:style>
          <p:txBody>
            <a:bodyPr lIns="91440" tIns="91440" rIns="91440" bIns="91440" spcCol="0" rtlCol="0" anchor="ctr"/>
            <a:lstStyle/>
            <a:p>
              <a:pPr marL="0" marR="0" algn="ctr">
                <a:spcBef>
                  <a:spcPts val="0"/>
                </a:spcBef>
                <a:spcAft>
                  <a:spcPts val="0"/>
                </a:spcAft>
              </a:pPr>
              <a:r>
                <a:rPr lang="en-US" sz="2400" kern="1200">
                  <a:solidFill>
                    <a:srgbClr val="000000"/>
                  </a:solidFill>
                  <a:effectLst/>
                  <a:ea typeface="MS Mincho" panose="02020609040205080304" pitchFamily="49" charset="-128"/>
                </a:rPr>
                <a:t>Small</a:t>
              </a:r>
              <a:endParaRPr lang="en-US" sz="2400">
                <a:effectLst/>
                <a:ea typeface="MS Mincho" panose="02020609040205080304" pitchFamily="49" charset="-128"/>
              </a:endParaRPr>
            </a:p>
          </p:txBody>
        </p:sp>
        <p:sp>
          <p:nvSpPr>
            <p:cNvPr id="32" name="Flowchart: Terminator 31">
              <a:extLst>
                <a:ext uri="{FF2B5EF4-FFF2-40B4-BE49-F238E27FC236}">
                  <a16:creationId xmlns:a16="http://schemas.microsoft.com/office/drawing/2014/main" id="{9524474A-EBF1-41B7-BF7B-8094F61C18D2}"/>
                </a:ext>
              </a:extLst>
            </p:cNvPr>
            <p:cNvSpPr/>
            <p:nvPr/>
          </p:nvSpPr>
          <p:spPr>
            <a:xfrm>
              <a:off x="3937304" y="2500329"/>
              <a:ext cx="1028065" cy="374650"/>
            </a:xfrm>
            <a:prstGeom prst="flowChartTerminator">
              <a:avLst/>
            </a:prstGeom>
            <a:solidFill>
              <a:srgbClr val="1B9E77"/>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spcCol="0" rtlCol="0" anchor="ctr"/>
            <a:lstStyle/>
            <a:p>
              <a:pPr marL="0" marR="0" algn="ctr">
                <a:spcBef>
                  <a:spcPts val="0"/>
                </a:spcBef>
                <a:spcAft>
                  <a:spcPts val="0"/>
                </a:spcAft>
              </a:pPr>
              <a:r>
                <a:rPr lang="en-US" sz="2400" kern="1200" dirty="0">
                  <a:solidFill>
                    <a:srgbClr val="000000"/>
                  </a:solidFill>
                  <a:effectLst/>
                  <a:ea typeface="MS Mincho" panose="02020609040205080304" pitchFamily="49" charset="-128"/>
                </a:rPr>
                <a:t>Cutter</a:t>
              </a:r>
              <a:endParaRPr lang="en-US" sz="2400" dirty="0">
                <a:effectLst/>
                <a:ea typeface="MS Mincho" panose="02020609040205080304" pitchFamily="49" charset="-128"/>
              </a:endParaRPr>
            </a:p>
          </p:txBody>
        </p:sp>
        <p:sp>
          <p:nvSpPr>
            <p:cNvPr id="33" name="Flowchart: Terminator 32">
              <a:extLst>
                <a:ext uri="{FF2B5EF4-FFF2-40B4-BE49-F238E27FC236}">
                  <a16:creationId xmlns:a16="http://schemas.microsoft.com/office/drawing/2014/main" id="{2EA5D6C2-FD8F-441B-9454-E5B5E44BD4ED}"/>
                </a:ext>
              </a:extLst>
            </p:cNvPr>
            <p:cNvSpPr/>
            <p:nvPr/>
          </p:nvSpPr>
          <p:spPr>
            <a:xfrm>
              <a:off x="818471" y="2500329"/>
              <a:ext cx="1028065" cy="374650"/>
            </a:xfrm>
            <a:prstGeom prst="flowChartTerminator">
              <a:avLst/>
            </a:prstGeom>
            <a:solidFill>
              <a:srgbClr val="7570B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spcCol="0" rtlCol="0" anchor="ctr"/>
            <a:lstStyle/>
            <a:p>
              <a:pPr marL="0" marR="0" algn="ctr">
                <a:spcBef>
                  <a:spcPts val="0"/>
                </a:spcBef>
                <a:spcAft>
                  <a:spcPts val="0"/>
                </a:spcAft>
              </a:pPr>
              <a:r>
                <a:rPr lang="en-US" sz="2400" kern="1200" dirty="0">
                  <a:solidFill>
                    <a:srgbClr val="000000"/>
                  </a:solidFill>
                  <a:effectLst/>
                  <a:ea typeface="MS Mincho" panose="02020609040205080304" pitchFamily="49" charset="-128"/>
                </a:rPr>
                <a:t>Non-cutter</a:t>
              </a:r>
              <a:endParaRPr lang="en-US" sz="2400" dirty="0">
                <a:effectLst/>
                <a:ea typeface="MS Mincho" panose="02020609040205080304" pitchFamily="49" charset="-128"/>
              </a:endParaRPr>
            </a:p>
          </p:txBody>
        </p:sp>
        <p:sp>
          <p:nvSpPr>
            <p:cNvPr id="34" name="Diamond 33">
              <a:extLst>
                <a:ext uri="{FF2B5EF4-FFF2-40B4-BE49-F238E27FC236}">
                  <a16:creationId xmlns:a16="http://schemas.microsoft.com/office/drawing/2014/main" id="{3026356E-DE23-4DEA-95EC-C05A118A7DDE}"/>
                </a:ext>
              </a:extLst>
            </p:cNvPr>
            <p:cNvSpPr/>
            <p:nvPr/>
          </p:nvSpPr>
          <p:spPr>
            <a:xfrm>
              <a:off x="1614115" y="0"/>
              <a:ext cx="2595245" cy="834555"/>
            </a:xfrm>
            <a:prstGeom prst="diamon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spcCol="0" rtlCol="0" anchor="ctr">
              <a:noAutofit/>
            </a:bodyPr>
            <a:lstStyle/>
            <a:p>
              <a:pPr marL="0" marR="0" algn="ctr">
                <a:spcBef>
                  <a:spcPts val="0"/>
                </a:spcBef>
                <a:spcAft>
                  <a:spcPts val="0"/>
                </a:spcAft>
              </a:pPr>
              <a:r>
                <a:rPr lang="en-US" sz="2400" dirty="0">
                  <a:solidFill>
                    <a:srgbClr val="000000"/>
                  </a:solidFill>
                  <a:effectLst/>
                  <a:ea typeface="MS Mincho" panose="02020609040205080304" pitchFamily="49" charset="-128"/>
                </a:rPr>
                <a:t>Landowner with      &gt; 20 ha or in NH?</a:t>
              </a:r>
              <a:endParaRPr lang="en-US" sz="2400" dirty="0">
                <a:effectLst/>
                <a:ea typeface="MS Mincho" panose="02020609040205080304" pitchFamily="49" charset="-128"/>
              </a:endParaRPr>
            </a:p>
          </p:txBody>
        </p:sp>
        <p:cxnSp>
          <p:nvCxnSpPr>
            <p:cNvPr id="35" name="Elbow Connector 19">
              <a:extLst>
                <a:ext uri="{FF2B5EF4-FFF2-40B4-BE49-F238E27FC236}">
                  <a16:creationId xmlns:a16="http://schemas.microsoft.com/office/drawing/2014/main" id="{7017E55D-BBA3-42A0-97C5-9DFAC169BCFC}"/>
                </a:ext>
              </a:extLst>
            </p:cNvPr>
            <p:cNvCxnSpPr>
              <a:cxnSpLocks/>
              <a:endCxn id="30" idx="0"/>
            </p:cNvCxnSpPr>
            <p:nvPr/>
          </p:nvCxnSpPr>
          <p:spPr>
            <a:xfrm rot="16200000" flipH="1">
              <a:off x="4188827" y="430881"/>
              <a:ext cx="275314" cy="240487"/>
            </a:xfrm>
            <a:prstGeom prst="bentConnector3">
              <a:avLst>
                <a:gd name="adj1" fmla="val 4479"/>
              </a:avLst>
            </a:prstGeom>
            <a:ln>
              <a:tailEnd type="arrow"/>
            </a:ln>
          </p:spPr>
          <p:style>
            <a:lnRef idx="1">
              <a:schemeClr val="dk1"/>
            </a:lnRef>
            <a:fillRef idx="0">
              <a:schemeClr val="dk1"/>
            </a:fillRef>
            <a:effectRef idx="0">
              <a:schemeClr val="dk1"/>
            </a:effectRef>
            <a:fontRef idx="minor">
              <a:schemeClr val="tx1"/>
            </a:fontRef>
          </p:style>
        </p:cxnSp>
        <p:cxnSp>
          <p:nvCxnSpPr>
            <p:cNvPr id="36" name="Elbow Connector 20">
              <a:extLst>
                <a:ext uri="{FF2B5EF4-FFF2-40B4-BE49-F238E27FC236}">
                  <a16:creationId xmlns:a16="http://schemas.microsoft.com/office/drawing/2014/main" id="{1282EB10-FC66-430A-BFB9-9F9BBF1C3B7C}"/>
                </a:ext>
              </a:extLst>
            </p:cNvPr>
            <p:cNvCxnSpPr>
              <a:cxnSpLocks/>
            </p:cNvCxnSpPr>
            <p:nvPr/>
          </p:nvCxnSpPr>
          <p:spPr>
            <a:xfrm rot="10800000" flipV="1">
              <a:off x="1335819" y="413468"/>
              <a:ext cx="273050" cy="281305"/>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37" name="Flowchart: Terminator 36">
              <a:extLst>
                <a:ext uri="{FF2B5EF4-FFF2-40B4-BE49-F238E27FC236}">
                  <a16:creationId xmlns:a16="http://schemas.microsoft.com/office/drawing/2014/main" id="{DF434C07-BEED-4CEE-B4B3-CA2E97399D64}"/>
                </a:ext>
              </a:extLst>
            </p:cNvPr>
            <p:cNvSpPr/>
            <p:nvPr/>
          </p:nvSpPr>
          <p:spPr>
            <a:xfrm>
              <a:off x="2069997" y="2499847"/>
              <a:ext cx="1608743" cy="374650"/>
            </a:xfrm>
            <a:prstGeom prst="flowChartTerminator">
              <a:avLst/>
            </a:prstGeom>
            <a:solidFill>
              <a:srgbClr val="D95F0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spcCol="0" rtlCol="0" anchor="ctr"/>
            <a:lstStyle/>
            <a:p>
              <a:pPr marL="0" marR="0" algn="ctr">
                <a:spcBef>
                  <a:spcPts val="0"/>
                </a:spcBef>
                <a:spcAft>
                  <a:spcPts val="0"/>
                </a:spcAft>
              </a:pPr>
              <a:r>
                <a:rPr lang="en-US" sz="2400" kern="1200" dirty="0">
                  <a:solidFill>
                    <a:srgbClr val="000000"/>
                  </a:solidFill>
                  <a:effectLst/>
                  <a:ea typeface="MS Mincho" panose="02020609040205080304" pitchFamily="49" charset="-128"/>
                </a:rPr>
                <a:t>Responsive Cutter</a:t>
              </a:r>
              <a:endParaRPr lang="en-US" sz="2400" dirty="0">
                <a:effectLst/>
                <a:ea typeface="MS Mincho" panose="02020609040205080304" pitchFamily="49" charset="-128"/>
              </a:endParaRPr>
            </a:p>
          </p:txBody>
        </p:sp>
        <p:sp>
          <p:nvSpPr>
            <p:cNvPr id="38" name="Flowchart: Process 37">
              <a:extLst>
                <a:ext uri="{FF2B5EF4-FFF2-40B4-BE49-F238E27FC236}">
                  <a16:creationId xmlns:a16="http://schemas.microsoft.com/office/drawing/2014/main" id="{371B73E9-E5C3-4F25-9BFF-58B92599AB52}"/>
                </a:ext>
              </a:extLst>
            </p:cNvPr>
            <p:cNvSpPr/>
            <p:nvPr/>
          </p:nvSpPr>
          <p:spPr>
            <a:xfrm>
              <a:off x="285781" y="1111577"/>
              <a:ext cx="2546621" cy="846476"/>
            </a:xfrm>
            <a:prstGeom prst="flowChartProcess">
              <a:avLst/>
            </a:prstGeom>
            <a:solidFill>
              <a:schemeClr val="bg1"/>
            </a:solidFill>
            <a:ln w="12700"/>
          </p:spPr>
          <p:style>
            <a:lnRef idx="2">
              <a:schemeClr val="dk1">
                <a:shade val="50000"/>
              </a:schemeClr>
            </a:lnRef>
            <a:fillRef idx="1">
              <a:schemeClr val="dk1"/>
            </a:fillRef>
            <a:effectRef idx="0">
              <a:schemeClr val="dk1"/>
            </a:effectRef>
            <a:fontRef idx="minor">
              <a:schemeClr val="lt1"/>
            </a:fontRef>
          </p:style>
          <p:txBody>
            <a:bodyPr lIns="91440" tIns="91440" rIns="91440" bIns="91440" rtlCol="0" anchor="ctr"/>
            <a:lstStyle/>
            <a:p>
              <a:pPr marL="0" marR="0" algn="ctr">
                <a:spcBef>
                  <a:spcPts val="0"/>
                </a:spcBef>
                <a:spcAft>
                  <a:spcPts val="0"/>
                </a:spcAft>
              </a:pPr>
              <a:r>
                <a:rPr lang="en-US" sz="2400" kern="1200" dirty="0">
                  <a:solidFill>
                    <a:srgbClr val="000000"/>
                  </a:solidFill>
                  <a:effectLst/>
                  <a:ea typeface="MS Mincho" panose="02020609040205080304" pitchFamily="49" charset="-128"/>
                </a:rPr>
                <a:t>Assignment into landowner type class, probabilities based on:</a:t>
              </a:r>
              <a:endParaRPr lang="en-US" sz="2400" dirty="0">
                <a:effectLst/>
                <a:ea typeface="MS Mincho" panose="02020609040205080304" pitchFamily="49" charset="-128"/>
              </a:endParaRPr>
            </a:p>
            <a:p>
              <a:pPr marL="342900" marR="0" lvl="0" indent="-342900">
                <a:spcBef>
                  <a:spcPts val="0"/>
                </a:spcBef>
                <a:spcAft>
                  <a:spcPts val="0"/>
                </a:spcAft>
                <a:buFont typeface="Arial" panose="020B0604020202020204" pitchFamily="34" charset="0"/>
                <a:buChar char="•"/>
                <a:tabLst>
                  <a:tab pos="457200" algn="l"/>
                </a:tabLst>
              </a:pPr>
              <a:r>
                <a:rPr lang="en-US" sz="2400" kern="1200" dirty="0">
                  <a:solidFill>
                    <a:srgbClr val="000000"/>
                  </a:solidFill>
                  <a:effectLst/>
                  <a:ea typeface="Times New Roman" panose="02020603050405020304" pitchFamily="18" charset="0"/>
                  <a:cs typeface="Times New Roman" panose="02020603050405020304" pitchFamily="18" charset="0"/>
                </a:rPr>
                <a:t>Acres of forest owned (+)</a:t>
              </a:r>
              <a:endParaRPr lang="en-US" sz="2400" dirty="0">
                <a:solidFill>
                  <a:srgbClr val="00000A"/>
                </a:solidFill>
                <a:effectLst/>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tabLst>
                  <a:tab pos="457200" algn="l"/>
                </a:tabLst>
              </a:pPr>
              <a:r>
                <a:rPr lang="en-US" sz="2400" kern="1200" dirty="0">
                  <a:solidFill>
                    <a:srgbClr val="000000"/>
                  </a:solidFill>
                  <a:effectLst/>
                  <a:ea typeface="Times New Roman" panose="02020603050405020304" pitchFamily="18" charset="0"/>
                  <a:cs typeface="Times New Roman" panose="02020603050405020304" pitchFamily="18" charset="0"/>
                </a:rPr>
                <a:t>Acres of forest in the town (+)</a:t>
              </a:r>
              <a:endParaRPr lang="en-US" sz="2400" dirty="0">
                <a:solidFill>
                  <a:srgbClr val="00000A"/>
                </a:solidFill>
                <a:effectLst/>
                <a:ea typeface="Times New Roman" panose="02020603050405020304" pitchFamily="18" charset="0"/>
                <a:cs typeface="Times New Roman" panose="02020603050405020304" pitchFamily="18" charset="0"/>
              </a:endParaRPr>
            </a:p>
          </p:txBody>
        </p:sp>
        <p:sp>
          <p:nvSpPr>
            <p:cNvPr id="39" name="Flowchart: Process 38">
              <a:extLst>
                <a:ext uri="{FF2B5EF4-FFF2-40B4-BE49-F238E27FC236}">
                  <a16:creationId xmlns:a16="http://schemas.microsoft.com/office/drawing/2014/main" id="{7C175CA4-4983-4893-9932-692722328179}"/>
                </a:ext>
              </a:extLst>
            </p:cNvPr>
            <p:cNvSpPr/>
            <p:nvPr/>
          </p:nvSpPr>
          <p:spPr>
            <a:xfrm>
              <a:off x="3038370" y="1162478"/>
              <a:ext cx="2443333" cy="762818"/>
            </a:xfrm>
            <a:prstGeom prst="flowChartProcess">
              <a:avLst/>
            </a:prstGeom>
            <a:solidFill>
              <a:schemeClr val="bg1"/>
            </a:solidFill>
            <a:ln w="12700"/>
          </p:spPr>
          <p:style>
            <a:lnRef idx="2">
              <a:schemeClr val="dk1">
                <a:shade val="50000"/>
              </a:schemeClr>
            </a:lnRef>
            <a:fillRef idx="1">
              <a:schemeClr val="dk1"/>
            </a:fillRef>
            <a:effectRef idx="0">
              <a:schemeClr val="dk1"/>
            </a:effectRef>
            <a:fontRef idx="minor">
              <a:schemeClr val="lt1"/>
            </a:fontRef>
          </p:style>
          <p:txBody>
            <a:bodyPr lIns="91440" tIns="91440" rIns="91440" bIns="91440" rtlCol="0" anchor="ctr"/>
            <a:lstStyle/>
            <a:p>
              <a:pPr marL="0" marR="0" algn="ctr">
                <a:spcBef>
                  <a:spcPts val="0"/>
                </a:spcBef>
                <a:spcAft>
                  <a:spcPts val="0"/>
                </a:spcAft>
              </a:pPr>
              <a:r>
                <a:rPr lang="en-US" sz="2400" kern="1200" dirty="0">
                  <a:solidFill>
                    <a:srgbClr val="000000"/>
                  </a:solidFill>
                  <a:effectLst/>
                  <a:ea typeface="MS Mincho" panose="02020609040205080304" pitchFamily="49" charset="-128"/>
                </a:rPr>
                <a:t>Assignment into landowner type class, probabilities based on:</a:t>
              </a:r>
              <a:endParaRPr lang="en-US" sz="2400" dirty="0">
                <a:effectLst/>
                <a:ea typeface="MS Mincho" panose="02020609040205080304" pitchFamily="49" charset="-128"/>
              </a:endParaRPr>
            </a:p>
            <a:p>
              <a:pPr marL="342900" marR="0" lvl="0" indent="-342900">
                <a:spcBef>
                  <a:spcPts val="0"/>
                </a:spcBef>
                <a:spcAft>
                  <a:spcPts val="0"/>
                </a:spcAft>
                <a:buFont typeface="Arial" panose="020B0604020202020204" pitchFamily="34" charset="0"/>
                <a:buChar char="•"/>
                <a:tabLst>
                  <a:tab pos="457200" algn="l"/>
                </a:tabLst>
              </a:pPr>
              <a:r>
                <a:rPr lang="en-US" sz="2400" kern="1200" dirty="0">
                  <a:solidFill>
                    <a:srgbClr val="000000"/>
                  </a:solidFill>
                  <a:effectLst/>
                  <a:ea typeface="Times New Roman" panose="02020603050405020304" pitchFamily="18" charset="0"/>
                  <a:cs typeface="Times New Roman" panose="02020603050405020304" pitchFamily="18" charset="0"/>
                </a:rPr>
                <a:t>Acres of forest owned (+)</a:t>
              </a:r>
              <a:endParaRPr lang="en-US" sz="2400" dirty="0">
                <a:solidFill>
                  <a:srgbClr val="00000A"/>
                </a:solidFill>
                <a:effectLst/>
                <a:ea typeface="Times New Roman" panose="02020603050405020304" pitchFamily="18" charset="0"/>
                <a:cs typeface="Times New Roman" panose="02020603050405020304" pitchFamily="18" charset="0"/>
              </a:endParaRPr>
            </a:p>
          </p:txBody>
        </p:sp>
        <p:cxnSp>
          <p:nvCxnSpPr>
            <p:cNvPr id="40" name="Elbow Connector 24">
              <a:extLst>
                <a:ext uri="{FF2B5EF4-FFF2-40B4-BE49-F238E27FC236}">
                  <a16:creationId xmlns:a16="http://schemas.microsoft.com/office/drawing/2014/main" id="{9B1D47FD-7ECD-4DC1-92C3-8C1C4BB23FAE}"/>
                </a:ext>
              </a:extLst>
            </p:cNvPr>
            <p:cNvCxnSpPr>
              <a:cxnSpLocks/>
              <a:endCxn id="33" idx="0"/>
            </p:cNvCxnSpPr>
            <p:nvPr/>
          </p:nvCxnSpPr>
          <p:spPr>
            <a:xfrm rot="16200000" flipH="1">
              <a:off x="1061365" y="2229190"/>
              <a:ext cx="542277" cy="1"/>
            </a:xfrm>
            <a:prstGeom prst="bentConnector3">
              <a:avLst/>
            </a:prstGeom>
            <a:ln>
              <a:tailEnd type="arrow"/>
            </a:ln>
          </p:spPr>
          <p:style>
            <a:lnRef idx="1">
              <a:schemeClr val="dk1"/>
            </a:lnRef>
            <a:fillRef idx="0">
              <a:schemeClr val="dk1"/>
            </a:fillRef>
            <a:effectRef idx="0">
              <a:schemeClr val="dk1"/>
            </a:effectRef>
            <a:fontRef idx="minor">
              <a:schemeClr val="tx1"/>
            </a:fontRef>
          </p:style>
        </p:cxnSp>
        <p:cxnSp>
          <p:nvCxnSpPr>
            <p:cNvPr id="41" name="Elbow Connector 25">
              <a:extLst>
                <a:ext uri="{FF2B5EF4-FFF2-40B4-BE49-F238E27FC236}">
                  <a16:creationId xmlns:a16="http://schemas.microsoft.com/office/drawing/2014/main" id="{4149E2B1-2B5C-4240-AA78-269CE8C5D179}"/>
                </a:ext>
              </a:extLst>
            </p:cNvPr>
            <p:cNvCxnSpPr>
              <a:cxnSpLocks/>
              <a:endCxn id="37" idx="0"/>
            </p:cNvCxnSpPr>
            <p:nvPr/>
          </p:nvCxnSpPr>
          <p:spPr>
            <a:xfrm>
              <a:off x="1327681" y="2071830"/>
              <a:ext cx="1546688" cy="428017"/>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42" name="Elbow Connector 26">
              <a:extLst>
                <a:ext uri="{FF2B5EF4-FFF2-40B4-BE49-F238E27FC236}">
                  <a16:creationId xmlns:a16="http://schemas.microsoft.com/office/drawing/2014/main" id="{D272F91A-2DD3-403C-91CA-B30AB8694D6D}"/>
                </a:ext>
              </a:extLst>
            </p:cNvPr>
            <p:cNvCxnSpPr>
              <a:cxnSpLocks/>
              <a:endCxn id="32" idx="0"/>
            </p:cNvCxnSpPr>
            <p:nvPr/>
          </p:nvCxnSpPr>
          <p:spPr>
            <a:xfrm>
              <a:off x="1327683" y="2072312"/>
              <a:ext cx="3123654" cy="428017"/>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9635625-DAD6-4C55-A47D-51E3D3E8CD52}"/>
                </a:ext>
              </a:extLst>
            </p:cNvPr>
            <p:cNvCxnSpPr>
              <a:cxnSpLocks/>
              <a:stCxn id="31" idx="2"/>
            </p:cNvCxnSpPr>
            <p:nvPr/>
          </p:nvCxnSpPr>
          <p:spPr>
            <a:xfrm flipH="1">
              <a:off x="1332503" y="975648"/>
              <a:ext cx="2403" cy="135929"/>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A8D8F4F5-6B80-444D-8198-D54899944C64}"/>
                </a:ext>
              </a:extLst>
            </p:cNvPr>
            <p:cNvCxnSpPr>
              <a:cxnSpLocks/>
              <a:stCxn id="30" idx="2"/>
            </p:cNvCxnSpPr>
            <p:nvPr/>
          </p:nvCxnSpPr>
          <p:spPr>
            <a:xfrm>
              <a:off x="4446727" y="975655"/>
              <a:ext cx="4609" cy="186823"/>
            </a:xfrm>
            <a:prstGeom prst="line">
              <a:avLst/>
            </a:prstGeom>
          </p:spPr>
          <p:style>
            <a:lnRef idx="1">
              <a:schemeClr val="dk1"/>
            </a:lnRef>
            <a:fillRef idx="0">
              <a:schemeClr val="dk1"/>
            </a:fillRef>
            <a:effectRef idx="0">
              <a:schemeClr val="dk1"/>
            </a:effectRef>
            <a:fontRef idx="minor">
              <a:schemeClr val="tx1"/>
            </a:fontRef>
          </p:style>
        </p:cxnSp>
        <p:sp>
          <p:nvSpPr>
            <p:cNvPr id="45" name="Flowchart: Terminator 32">
              <a:extLst>
                <a:ext uri="{FF2B5EF4-FFF2-40B4-BE49-F238E27FC236}">
                  <a16:creationId xmlns:a16="http://schemas.microsoft.com/office/drawing/2014/main" id="{7E3EDDDB-398B-4B0A-B973-8CC3A20D6C0C}"/>
                </a:ext>
              </a:extLst>
            </p:cNvPr>
            <p:cNvSpPr/>
            <p:nvPr/>
          </p:nvSpPr>
          <p:spPr>
            <a:xfrm>
              <a:off x="858045" y="3911875"/>
              <a:ext cx="4079161" cy="374650"/>
            </a:xfrm>
            <a:prstGeom prst="rect">
              <a:avLst/>
            </a:prstGeom>
            <a:solidFill>
              <a:schemeClr val="accent6">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lIns="91440" tIns="91440" rIns="91440" bIns="91440" spcCol="0" rtlCol="0" anchor="ctr"/>
            <a:lstStyle/>
            <a:p>
              <a:pPr marL="0" marR="0" algn="ctr">
                <a:spcBef>
                  <a:spcPts val="0"/>
                </a:spcBef>
                <a:spcAft>
                  <a:spcPts val="0"/>
                </a:spcAft>
              </a:pPr>
              <a:r>
                <a:rPr lang="en-US" sz="2400" kern="1200" dirty="0">
                  <a:solidFill>
                    <a:srgbClr val="FFFFFF"/>
                  </a:solidFill>
                  <a:effectLst/>
                  <a:ea typeface="MS Mincho" panose="02020609040205080304" pitchFamily="49" charset="-128"/>
                </a:rPr>
                <a:t>Harvest Probability</a:t>
              </a:r>
              <a:endParaRPr lang="en-US" sz="2400" dirty="0">
                <a:effectLst/>
                <a:ea typeface="MS Mincho" panose="02020609040205080304" pitchFamily="49" charset="-128"/>
              </a:endParaRPr>
            </a:p>
          </p:txBody>
        </p:sp>
        <p:cxnSp>
          <p:nvCxnSpPr>
            <p:cNvPr id="46" name="Elbow Connector 33">
              <a:extLst>
                <a:ext uri="{FF2B5EF4-FFF2-40B4-BE49-F238E27FC236}">
                  <a16:creationId xmlns:a16="http://schemas.microsoft.com/office/drawing/2014/main" id="{C53953C5-7581-4D3B-8911-5F344904A433}"/>
                </a:ext>
              </a:extLst>
            </p:cNvPr>
            <p:cNvCxnSpPr>
              <a:cxnSpLocks/>
            </p:cNvCxnSpPr>
            <p:nvPr/>
          </p:nvCxnSpPr>
          <p:spPr>
            <a:xfrm rot="16200000" flipH="1">
              <a:off x="815692" y="3391309"/>
              <a:ext cx="1036941" cy="3319"/>
            </a:xfrm>
            <a:prstGeom prst="bentConnector3">
              <a:avLst/>
            </a:prstGeom>
            <a:ln>
              <a:tailEnd type="arrow"/>
            </a:ln>
          </p:spPr>
          <p:style>
            <a:lnRef idx="1">
              <a:schemeClr val="dk1"/>
            </a:lnRef>
            <a:fillRef idx="0">
              <a:schemeClr val="dk1"/>
            </a:fillRef>
            <a:effectRef idx="0">
              <a:schemeClr val="dk1"/>
            </a:effectRef>
            <a:fontRef idx="minor">
              <a:schemeClr val="tx1"/>
            </a:fontRef>
          </p:style>
        </p:cxnSp>
        <p:sp>
          <p:nvSpPr>
            <p:cNvPr id="47" name="TextBox 40">
              <a:extLst>
                <a:ext uri="{FF2B5EF4-FFF2-40B4-BE49-F238E27FC236}">
                  <a16:creationId xmlns:a16="http://schemas.microsoft.com/office/drawing/2014/main" id="{90A48B5F-2DBB-42C3-9092-97D851916379}"/>
                </a:ext>
              </a:extLst>
            </p:cNvPr>
            <p:cNvSpPr txBox="1"/>
            <p:nvPr/>
          </p:nvSpPr>
          <p:spPr>
            <a:xfrm>
              <a:off x="1164598" y="158838"/>
              <a:ext cx="248196" cy="288531"/>
            </a:xfrm>
            <a:prstGeom prst="rect">
              <a:avLst/>
            </a:prstGeom>
            <a:noFill/>
          </p:spPr>
          <p:txBody>
            <a:bodyPr wrap="none" lIns="91440" tIns="91440" rIns="91440" bIns="91440" rtlCol="0">
              <a:spAutoFit/>
            </a:bodyPr>
            <a:lstStyle/>
            <a:p>
              <a:pPr marL="0" marR="0" algn="ctr">
                <a:spcBef>
                  <a:spcPts val="0"/>
                </a:spcBef>
                <a:spcAft>
                  <a:spcPts val="0"/>
                </a:spcAft>
              </a:pPr>
              <a:r>
                <a:rPr lang="en-US" sz="2400" kern="1200" dirty="0">
                  <a:solidFill>
                    <a:srgbClr val="000000"/>
                  </a:solidFill>
                  <a:effectLst/>
                  <a:ea typeface="MS Mincho" panose="02020609040205080304" pitchFamily="49" charset="-128"/>
                </a:rPr>
                <a:t>no</a:t>
              </a:r>
              <a:endParaRPr lang="en-US" sz="2400" dirty="0">
                <a:effectLst/>
                <a:ea typeface="MS Mincho" panose="02020609040205080304" pitchFamily="49" charset="-128"/>
              </a:endParaRPr>
            </a:p>
          </p:txBody>
        </p:sp>
        <p:sp>
          <p:nvSpPr>
            <p:cNvPr id="48" name="TextBox 41">
              <a:extLst>
                <a:ext uri="{FF2B5EF4-FFF2-40B4-BE49-F238E27FC236}">
                  <a16:creationId xmlns:a16="http://schemas.microsoft.com/office/drawing/2014/main" id="{89044495-1A9B-4B9F-B059-D4241C0019CC}"/>
                </a:ext>
              </a:extLst>
            </p:cNvPr>
            <p:cNvSpPr txBox="1"/>
            <p:nvPr/>
          </p:nvSpPr>
          <p:spPr>
            <a:xfrm>
              <a:off x="4324574" y="174732"/>
              <a:ext cx="290166" cy="288531"/>
            </a:xfrm>
            <a:prstGeom prst="rect">
              <a:avLst/>
            </a:prstGeom>
            <a:noFill/>
          </p:spPr>
          <p:txBody>
            <a:bodyPr wrap="none" lIns="91440" tIns="91440" rIns="91440" bIns="91440" rtlCol="0">
              <a:spAutoFit/>
            </a:bodyPr>
            <a:lstStyle/>
            <a:p>
              <a:pPr marL="0" marR="0" algn="ctr">
                <a:spcBef>
                  <a:spcPts val="0"/>
                </a:spcBef>
                <a:spcAft>
                  <a:spcPts val="0"/>
                </a:spcAft>
              </a:pPr>
              <a:r>
                <a:rPr lang="en-US" sz="2400" kern="1200" dirty="0">
                  <a:solidFill>
                    <a:srgbClr val="000000"/>
                  </a:solidFill>
                  <a:effectLst/>
                  <a:ea typeface="MS Mincho" panose="02020609040205080304" pitchFamily="49" charset="-128"/>
                </a:rPr>
                <a:t>yes</a:t>
              </a:r>
              <a:endParaRPr lang="en-US" sz="2400" dirty="0">
                <a:effectLst/>
                <a:ea typeface="MS Mincho" panose="02020609040205080304" pitchFamily="49" charset="-128"/>
              </a:endParaRPr>
            </a:p>
          </p:txBody>
        </p:sp>
        <p:cxnSp>
          <p:nvCxnSpPr>
            <p:cNvPr id="49" name="Elbow Connector 33">
              <a:extLst>
                <a:ext uri="{FF2B5EF4-FFF2-40B4-BE49-F238E27FC236}">
                  <a16:creationId xmlns:a16="http://schemas.microsoft.com/office/drawing/2014/main" id="{0B8F694C-FD94-43A6-B102-EFC095EF56B9}"/>
                </a:ext>
              </a:extLst>
            </p:cNvPr>
            <p:cNvCxnSpPr>
              <a:cxnSpLocks/>
              <a:stCxn id="32" idx="2"/>
            </p:cNvCxnSpPr>
            <p:nvPr/>
          </p:nvCxnSpPr>
          <p:spPr>
            <a:xfrm rot="5400000">
              <a:off x="3933106" y="3393210"/>
              <a:ext cx="1036461" cy="1"/>
            </a:xfrm>
            <a:prstGeom prst="bentConnector3">
              <a:avLst/>
            </a:prstGeom>
            <a:ln>
              <a:tailEnd type="arrow"/>
            </a:ln>
          </p:spPr>
          <p:style>
            <a:lnRef idx="1">
              <a:schemeClr val="dk1"/>
            </a:lnRef>
            <a:fillRef idx="0">
              <a:schemeClr val="dk1"/>
            </a:fillRef>
            <a:effectRef idx="0">
              <a:schemeClr val="dk1"/>
            </a:effectRef>
            <a:fontRef idx="minor">
              <a:schemeClr val="tx1"/>
            </a:fontRef>
          </p:style>
        </p:cxnSp>
        <p:cxnSp>
          <p:nvCxnSpPr>
            <p:cNvPr id="50" name="Elbow Connector 24">
              <a:extLst>
                <a:ext uri="{FF2B5EF4-FFF2-40B4-BE49-F238E27FC236}">
                  <a16:creationId xmlns:a16="http://schemas.microsoft.com/office/drawing/2014/main" id="{601B1446-BCA1-4070-9D05-BB3E6A5D8878}"/>
                </a:ext>
              </a:extLst>
            </p:cNvPr>
            <p:cNvCxnSpPr>
              <a:cxnSpLocks/>
              <a:endCxn id="32" idx="0"/>
            </p:cNvCxnSpPr>
            <p:nvPr/>
          </p:nvCxnSpPr>
          <p:spPr>
            <a:xfrm rot="5400000">
              <a:off x="4163822" y="2212812"/>
              <a:ext cx="575032" cy="2"/>
            </a:xfrm>
            <a:prstGeom prst="bentConnector3">
              <a:avLst/>
            </a:prstGeom>
            <a:ln>
              <a:tailEnd type="arrow"/>
            </a:ln>
          </p:spPr>
          <p:style>
            <a:lnRef idx="1">
              <a:schemeClr val="dk1"/>
            </a:lnRef>
            <a:fillRef idx="0">
              <a:schemeClr val="dk1"/>
            </a:fillRef>
            <a:effectRef idx="0">
              <a:schemeClr val="dk1"/>
            </a:effectRef>
            <a:fontRef idx="minor">
              <a:schemeClr val="tx1"/>
            </a:fontRef>
          </p:style>
        </p:cxnSp>
      </p:grpSp>
      <p:pic>
        <p:nvPicPr>
          <p:cNvPr id="2073" name="Picture 40">
            <a:extLst>
              <a:ext uri="{FF2B5EF4-FFF2-40B4-BE49-F238E27FC236}">
                <a16:creationId xmlns:a16="http://schemas.microsoft.com/office/drawing/2014/main" id="{2952EA20-EA33-4C24-873C-DB1DDA9E6B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65" r="28343" b="3396"/>
          <a:stretch/>
        </p:blipFill>
        <p:spPr bwMode="auto">
          <a:xfrm>
            <a:off x="20003353" y="16994098"/>
            <a:ext cx="2578186" cy="4401205"/>
          </a:xfrm>
          <a:prstGeom prst="rect">
            <a:avLst/>
          </a:prstGeom>
          <a:noFill/>
          <a:extLst>
            <a:ext uri="{909E8E84-426E-40DD-AFC4-6F175D3DCCD1}">
              <a14:hiddenFill xmlns:a14="http://schemas.microsoft.com/office/drawing/2010/main">
                <a:solidFill>
                  <a:srgbClr val="FFFFFF"/>
                </a:solidFill>
              </a14:hiddenFill>
            </a:ext>
          </a:extLst>
        </p:spPr>
      </p:pic>
      <p:sp>
        <p:nvSpPr>
          <p:cNvPr id="23" name="Flowchart: Process 30">
            <a:extLst>
              <a:ext uri="{FF2B5EF4-FFF2-40B4-BE49-F238E27FC236}">
                <a16:creationId xmlns:a16="http://schemas.microsoft.com/office/drawing/2014/main" id="{2CA90082-39F7-461D-B61A-3D0F7C342B71}"/>
              </a:ext>
            </a:extLst>
          </p:cNvPr>
          <p:cNvSpPr>
            <a:spLocks noChangeArrowheads="1"/>
          </p:cNvSpPr>
          <p:nvPr/>
        </p:nvSpPr>
        <p:spPr bwMode="auto">
          <a:xfrm>
            <a:off x="19210993" y="13706744"/>
            <a:ext cx="1894485" cy="1115749"/>
          </a:xfrm>
          <a:prstGeom prst="flowChartProcess">
            <a:avLst/>
          </a:prstGeom>
          <a:solidFill>
            <a:srgbClr val="FFFFFF"/>
          </a:solidFill>
          <a:ln w="12700">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ea typeface="MS Mincho" panose="02020609040205080304" pitchFamily="49" charset="-128"/>
                <a:cs typeface="Times New Roman" panose="02020603050405020304" pitchFamily="18" charset="0"/>
              </a:rPr>
              <a:t>Probability from certainty distribution</a:t>
            </a:r>
            <a:endParaRPr kumimoji="0" lang="en-US" altLang="en-US" sz="2400" b="0" i="0" u="none" strike="noStrike" cap="none" normalizeH="0" baseline="0" dirty="0">
              <a:ln>
                <a:noFill/>
              </a:ln>
              <a:solidFill>
                <a:schemeClr val="tx1"/>
              </a:solidFill>
              <a:effectLst/>
            </a:endParaRPr>
          </a:p>
        </p:txBody>
      </p:sp>
      <p:sp>
        <p:nvSpPr>
          <p:cNvPr id="24" name="AutoShape 49">
            <a:extLst>
              <a:ext uri="{FF2B5EF4-FFF2-40B4-BE49-F238E27FC236}">
                <a16:creationId xmlns:a16="http://schemas.microsoft.com/office/drawing/2014/main" id="{A07FDF30-C8B1-4A75-BC45-95CDC7BC26C9}"/>
              </a:ext>
            </a:extLst>
          </p:cNvPr>
          <p:cNvSpPr>
            <a:spLocks noChangeArrowheads="1"/>
          </p:cNvSpPr>
          <p:nvPr/>
        </p:nvSpPr>
        <p:spPr bwMode="auto">
          <a:xfrm>
            <a:off x="13730452" y="13703513"/>
            <a:ext cx="1670408" cy="1115749"/>
          </a:xfrm>
          <a:prstGeom prst="flowChartProcess">
            <a:avLst/>
          </a:prstGeom>
          <a:solidFill>
            <a:srgbClr val="FFFFFF"/>
          </a:solidFill>
          <a:ln w="12700">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ea typeface="MS Mincho" panose="02020609040205080304" pitchFamily="49" charset="-128"/>
                <a:cs typeface="Times New Roman" panose="02020603050405020304" pitchFamily="18" charset="0"/>
              </a:rPr>
              <a:t>Probability: </a:t>
            </a:r>
            <a:endParaRPr kumimoji="0" lang="en-US" altLang="en-US" sz="2400" b="0" i="0" u="none" strike="noStrike" cap="none" normalizeH="0" baseline="0" dirty="0">
              <a:ln>
                <a:noFill/>
              </a:ln>
              <a:solidFill>
                <a:schemeClr val="tx1"/>
              </a:solidFill>
              <a:effectLst/>
              <a:ea typeface="MS Mincho" panose="02020609040205080304" pitchFamily="49" charset="-128"/>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ea typeface="MS Mincho" panose="02020609040205080304" pitchFamily="49" charset="-128"/>
                <a:cs typeface="Times New Roman" panose="02020603050405020304" pitchFamily="18" charset="0"/>
              </a:rPr>
              <a:t>1-certainty distribution</a:t>
            </a:r>
            <a:endParaRPr kumimoji="0" lang="en-US" altLang="en-US" sz="2400" b="0" i="0" u="none" strike="noStrike" cap="none" normalizeH="0" baseline="0" dirty="0">
              <a:ln>
                <a:noFill/>
              </a:ln>
              <a:solidFill>
                <a:schemeClr val="tx1"/>
              </a:solidFill>
              <a:effectLst/>
            </a:endParaRPr>
          </a:p>
        </p:txBody>
      </p:sp>
      <p:cxnSp>
        <p:nvCxnSpPr>
          <p:cNvPr id="55" name="Straight Arrow Connector 54">
            <a:extLst>
              <a:ext uri="{FF2B5EF4-FFF2-40B4-BE49-F238E27FC236}">
                <a16:creationId xmlns:a16="http://schemas.microsoft.com/office/drawing/2014/main" id="{3C04888A-708A-4899-A65B-9337B4F8A06C}"/>
              </a:ext>
            </a:extLst>
          </p:cNvPr>
          <p:cNvCxnSpPr>
            <a:cxnSpLocks/>
            <a:stCxn id="37" idx="2"/>
          </p:cNvCxnSpPr>
          <p:nvPr/>
        </p:nvCxnSpPr>
        <p:spPr>
          <a:xfrm flipH="1">
            <a:off x="17323611" y="13454680"/>
            <a:ext cx="1" cy="1733308"/>
          </a:xfrm>
          <a:prstGeom prst="straightConnector1">
            <a:avLst/>
          </a:prstGeom>
          <a:ln w="6350">
            <a:headEnd type="none" w="med" len="med"/>
            <a:tailEnd type="arrow" w="med" len="med"/>
          </a:ln>
          <a:effectLst/>
        </p:spPr>
        <p:style>
          <a:lnRef idx="2">
            <a:schemeClr val="dk1"/>
          </a:lnRef>
          <a:fillRef idx="0">
            <a:schemeClr val="dk1"/>
          </a:fillRef>
          <a:effectRef idx="1">
            <a:schemeClr val="dk1"/>
          </a:effectRef>
          <a:fontRef idx="minor">
            <a:schemeClr val="tx1"/>
          </a:fontRef>
        </p:style>
      </p:cxnSp>
      <p:sp>
        <p:nvSpPr>
          <p:cNvPr id="25" name="AutoShape 50">
            <a:extLst>
              <a:ext uri="{FF2B5EF4-FFF2-40B4-BE49-F238E27FC236}">
                <a16:creationId xmlns:a16="http://schemas.microsoft.com/office/drawing/2014/main" id="{9EAFEB29-EA63-4545-B13F-6400DD228C4D}"/>
              </a:ext>
            </a:extLst>
          </p:cNvPr>
          <p:cNvSpPr>
            <a:spLocks noChangeArrowheads="1"/>
          </p:cNvSpPr>
          <p:nvPr/>
        </p:nvSpPr>
        <p:spPr bwMode="auto">
          <a:xfrm>
            <a:off x="15562841" y="13705913"/>
            <a:ext cx="3513386" cy="1115749"/>
          </a:xfrm>
          <a:prstGeom prst="flowChartProcess">
            <a:avLst/>
          </a:prstGeom>
          <a:solidFill>
            <a:srgbClr val="FFFFFF"/>
          </a:solidFill>
          <a:ln w="12700">
            <a:solidFill>
              <a:srgbClr val="000000"/>
            </a:solidFill>
            <a:miter lim="800000"/>
            <a:headEnd/>
            <a:tailEnd/>
          </a:ln>
        </p:spPr>
        <p:txBody>
          <a:bodyPr vert="horz" wrap="square" lIns="91440" tIns="91440" rIns="91440" bIns="91440" numCol="1" anchor="ctr" anchorCtr="0" compatLnSpc="1">
            <a:prstTxWarp prst="textNoShape">
              <a:avLst/>
            </a:prstTxWarp>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altLang="en-US" sz="2400" b="0" i="0" u="none" strike="noStrike" cap="none" normalizeH="0" baseline="0" dirty="0">
                <a:ln>
                  <a:noFill/>
                </a:ln>
                <a:solidFill>
                  <a:srgbClr val="000000"/>
                </a:solidFill>
                <a:effectLst/>
                <a:latin typeface="+mn-lt"/>
                <a:ea typeface="MS Mincho" panose="02020609040205080304" pitchFamily="49" charset="-128"/>
                <a:cs typeface="Times New Roman" panose="02020603050405020304" pitchFamily="18" charset="0"/>
              </a:rPr>
              <a:t>Probability based on:</a:t>
            </a:r>
            <a:endParaRPr kumimoji="0" lang="en-US" altLang="en-US" sz="2400" b="0" i="0" u="none" strike="noStrike" cap="none" normalizeH="0" baseline="0" dirty="0">
              <a:ln>
                <a:noFill/>
              </a:ln>
              <a:solidFill>
                <a:schemeClr val="tx1"/>
              </a:solidFill>
              <a:effectLst/>
              <a:latin typeface="+mn-lt"/>
              <a:ea typeface="MS Mincho" panose="02020609040205080304" pitchFamily="49"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400" b="0" i="0" u="none" strike="noStrike" cap="none" normalizeH="0" baseline="0" dirty="0">
                <a:ln>
                  <a:noFill/>
                </a:ln>
                <a:solidFill>
                  <a:srgbClr val="000000"/>
                </a:solidFill>
                <a:effectLst/>
                <a:latin typeface="+mn-lt"/>
                <a:ea typeface="Times New Roman" panose="02020603050405020304" pitchFamily="18" charset="0"/>
                <a:cs typeface="Times New Roman" panose="02020603050405020304" pitchFamily="18" charset="0"/>
              </a:rPr>
              <a:t>% of trees infested (+)</a:t>
            </a:r>
            <a:endParaRPr kumimoji="0" lang="en-US" altLang="en-US" sz="2400" b="0" i="0" u="none" strike="noStrike" cap="none" normalizeH="0" baseline="0" dirty="0">
              <a:ln>
                <a:noFill/>
              </a:ln>
              <a:solidFill>
                <a:schemeClr val="tx1"/>
              </a:solidFill>
              <a:effectLst/>
              <a:latin typeface="+mn-lt"/>
              <a:ea typeface="MS Mincho" panose="02020609040205080304" pitchFamily="49"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400" b="0" i="0" u="none" strike="noStrike" cap="none" normalizeH="0" baseline="0" dirty="0">
                <a:ln>
                  <a:noFill/>
                </a:ln>
                <a:solidFill>
                  <a:srgbClr val="000000"/>
                </a:solidFill>
                <a:effectLst/>
                <a:latin typeface="+mn-lt"/>
                <a:ea typeface="Times New Roman" panose="02020603050405020304" pitchFamily="18" charset="0"/>
                <a:cs typeface="Times New Roman" panose="02020603050405020304" pitchFamily="18" charset="0"/>
              </a:rPr>
              <a:t>Years to tree mortality (-)</a:t>
            </a:r>
            <a:endParaRPr kumimoji="0" lang="en-US" altLang="en-US" sz="2400" b="0" i="0" u="none" strike="noStrike" cap="none" normalizeH="0" baseline="0" dirty="0">
              <a:ln>
                <a:noFill/>
              </a:ln>
              <a:solidFill>
                <a:schemeClr val="tx1"/>
              </a:solidFill>
              <a:effectLst/>
              <a:latin typeface="+mn-lt"/>
            </a:endParaRPr>
          </a:p>
        </p:txBody>
      </p:sp>
      <p:sp>
        <p:nvSpPr>
          <p:cNvPr id="51" name="Rectangle 50">
            <a:extLst>
              <a:ext uri="{FF2B5EF4-FFF2-40B4-BE49-F238E27FC236}">
                <a16:creationId xmlns:a16="http://schemas.microsoft.com/office/drawing/2014/main" id="{AC01EC78-8929-4B09-ACA9-8257987E184F}"/>
              </a:ext>
            </a:extLst>
          </p:cNvPr>
          <p:cNvSpPr/>
          <p:nvPr/>
        </p:nvSpPr>
        <p:spPr>
          <a:xfrm>
            <a:off x="26591495" y="17982191"/>
            <a:ext cx="11004331" cy="6728006"/>
          </a:xfrm>
          <a:prstGeom prst="rect">
            <a:avLst/>
          </a:prstGeom>
          <a:solidFill>
            <a:schemeClr val="bg1"/>
          </a:solidFill>
          <a:ln w="1270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365760" tIns="365760" rIns="365760" bIns="365760" rtlCol="0" anchor="t"/>
          <a:lstStyle/>
          <a:p>
            <a:pPr marL="2286000" algn="just"/>
            <a:endParaRPr lang="en-US" sz="2400" dirty="0">
              <a:solidFill>
                <a:schemeClr val="tx1"/>
              </a:solidFill>
            </a:endParaRPr>
          </a:p>
          <a:p>
            <a:pPr marL="2286000" algn="just"/>
            <a:r>
              <a:rPr lang="en-US" sz="2800" b="1" dirty="0">
                <a:solidFill>
                  <a:schemeClr val="tx1"/>
                </a:solidFill>
              </a:rPr>
              <a:t>25% of FFO parcels </a:t>
            </a:r>
            <a:r>
              <a:rPr lang="en-US" sz="2800" dirty="0">
                <a:solidFill>
                  <a:schemeClr val="tx1"/>
                </a:solidFill>
              </a:rPr>
              <a:t>in the CT River Watershed </a:t>
            </a:r>
            <a:r>
              <a:rPr lang="en-US" sz="2800" b="1" dirty="0">
                <a:solidFill>
                  <a:schemeClr val="tx1"/>
                </a:solidFill>
              </a:rPr>
              <a:t>are predicted to harvest due to EAB </a:t>
            </a:r>
            <a:r>
              <a:rPr lang="en-US" sz="2800" dirty="0">
                <a:solidFill>
                  <a:schemeClr val="tx1"/>
                </a:solidFill>
              </a:rPr>
              <a:t>within 10 years.</a:t>
            </a:r>
          </a:p>
          <a:p>
            <a:pPr marL="2286000" algn="just"/>
            <a:endParaRPr lang="en-US" sz="2800" b="1" dirty="0">
              <a:solidFill>
                <a:schemeClr val="tx1"/>
              </a:solidFill>
            </a:endParaRPr>
          </a:p>
          <a:p>
            <a:pPr marL="2286000" algn="just"/>
            <a:r>
              <a:rPr lang="en-US" sz="2800" b="1" dirty="0">
                <a:solidFill>
                  <a:schemeClr val="tx1"/>
                </a:solidFill>
              </a:rPr>
              <a:t>Harvest frequencies could increase from 2.9%/</a:t>
            </a:r>
            <a:r>
              <a:rPr lang="en-US" sz="2800" b="1" dirty="0" err="1">
                <a:solidFill>
                  <a:schemeClr val="tx1"/>
                </a:solidFill>
              </a:rPr>
              <a:t>yr</a:t>
            </a:r>
            <a:r>
              <a:rPr lang="en-US" sz="2800" b="1" dirty="0">
                <a:solidFill>
                  <a:schemeClr val="tx1"/>
                </a:solidFill>
              </a:rPr>
              <a:t> to 3.7%/</a:t>
            </a:r>
            <a:r>
              <a:rPr lang="en-US" sz="2800" b="1" dirty="0" err="1">
                <a:solidFill>
                  <a:schemeClr val="tx1"/>
                </a:solidFill>
              </a:rPr>
              <a:t>yr</a:t>
            </a:r>
            <a:r>
              <a:rPr lang="en-US" sz="2800" dirty="0">
                <a:solidFill>
                  <a:schemeClr val="tx1"/>
                </a:solidFill>
              </a:rPr>
              <a:t> on FFO woodlands in those 10 years.</a:t>
            </a:r>
          </a:p>
          <a:p>
            <a:pPr marL="2286000" algn="just"/>
            <a:endParaRPr lang="en-US" sz="2800" dirty="0">
              <a:solidFill>
                <a:schemeClr val="tx1"/>
              </a:solidFill>
            </a:endParaRPr>
          </a:p>
          <a:p>
            <a:pPr marL="2286000" algn="just"/>
            <a:r>
              <a:rPr lang="en-US" sz="2800" dirty="0">
                <a:solidFill>
                  <a:schemeClr val="tx1"/>
                </a:solidFill>
              </a:rPr>
              <a:t>At typical harvest intensities, </a:t>
            </a:r>
            <a:r>
              <a:rPr lang="en-US" sz="2800" b="1" dirty="0">
                <a:solidFill>
                  <a:schemeClr val="tx1"/>
                </a:solidFill>
              </a:rPr>
              <a:t>13% of the total aboveground merchantable timber carbon is removed through these salvage harvests and 81% of that carbon is from species other than ash. </a:t>
            </a:r>
          </a:p>
          <a:p>
            <a:pPr marL="2286000" algn="just"/>
            <a:endParaRPr lang="en-US" sz="2800" dirty="0">
              <a:solidFill>
                <a:schemeClr val="tx1"/>
              </a:solidFill>
            </a:endParaRPr>
          </a:p>
          <a:p>
            <a:pPr marL="2286000" algn="just"/>
            <a:r>
              <a:rPr lang="en-US" sz="2800" dirty="0">
                <a:solidFill>
                  <a:schemeClr val="tx1"/>
                </a:solidFill>
              </a:rPr>
              <a:t>This represents </a:t>
            </a:r>
            <a:r>
              <a:rPr lang="en-US" sz="2800" b="1" dirty="0">
                <a:solidFill>
                  <a:schemeClr val="tx1"/>
                </a:solidFill>
              </a:rPr>
              <a:t>a forest disturbance that is over twice the magnitude of the disturbance from EAB alone</a:t>
            </a:r>
            <a:r>
              <a:rPr lang="en-US" sz="2800" dirty="0">
                <a:solidFill>
                  <a:schemeClr val="tx1"/>
                </a:solidFill>
              </a:rPr>
              <a:t>.</a:t>
            </a:r>
          </a:p>
        </p:txBody>
      </p:sp>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81B7CB68-BA02-4D21-BB94-A528901966CB}"/>
                  </a:ext>
                </a:extLst>
              </p:cNvPr>
              <p:cNvSpPr/>
              <p:nvPr/>
            </p:nvSpPr>
            <p:spPr>
              <a:xfrm>
                <a:off x="851338" y="13519380"/>
                <a:ext cx="11004331" cy="11193484"/>
              </a:xfrm>
              <a:prstGeom prst="rect">
                <a:avLst/>
              </a:prstGeom>
              <a:solidFill>
                <a:schemeClr val="bg1"/>
              </a:solidFill>
              <a:ln w="1270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365760" tIns="365760" rIns="365760" bIns="365760" rtlCol="0" anchor="t"/>
              <a:lstStyle/>
              <a:p>
                <a:pPr algn="just"/>
                <a:endParaRPr lang="en-US" sz="2800" dirty="0">
                  <a:solidFill>
                    <a:schemeClr val="tx1"/>
                  </a:solidFill>
                </a:endParaRPr>
              </a:p>
              <a:p>
                <a:pPr lvl="0"/>
                <a:r>
                  <a:rPr lang="en-US" sz="2800" dirty="0">
                    <a:solidFill>
                      <a:schemeClr val="tx1"/>
                    </a:solidFill>
                  </a:rPr>
                  <a:t>Each survey included four unique versions of this scenario:</a:t>
                </a:r>
              </a:p>
              <a:p>
                <a:pPr lvl="0"/>
                <a:r>
                  <a:rPr lang="en-US" sz="2400" i="1" dirty="0">
                    <a:solidFill>
                      <a:prstClr val="black"/>
                    </a:solidFill>
                  </a:rPr>
                  <a:t>___________________________________________________________________</a:t>
                </a:r>
                <a:endParaRPr lang="en-US" sz="2400" i="1" dirty="0">
                  <a:solidFill>
                    <a:schemeClr val="tx1"/>
                  </a:solidFill>
                </a:endParaRPr>
              </a:p>
              <a:p>
                <a:r>
                  <a:rPr lang="en-US" sz="2400" i="1" dirty="0">
                    <a:solidFill>
                      <a:schemeClr val="tx1"/>
                    </a:solidFill>
                  </a:rPr>
                  <a:t>Suppose a woodland insect arrives on your land</a:t>
                </a:r>
                <a:endParaRPr lang="en-US" sz="2400" dirty="0">
                  <a:solidFill>
                    <a:schemeClr val="tx1"/>
                  </a:solidFill>
                </a:endParaRPr>
              </a:p>
              <a:p>
                <a:r>
                  <a:rPr lang="en-US" sz="2400" dirty="0">
                    <a:solidFill>
                      <a:schemeClr val="tx1"/>
                    </a:solidFill>
                  </a:rPr>
                  <a:t> </a:t>
                </a:r>
              </a:p>
              <a:p>
                <a:r>
                  <a:rPr lang="en-US" sz="2400" dirty="0">
                    <a:solidFill>
                      <a:schemeClr val="tx1"/>
                    </a:solidFill>
                  </a:rPr>
                  <a:t>- A new woodland insect will arrive on your land in </a:t>
                </a:r>
                <a:r>
                  <a:rPr lang="en-US" sz="2400" i="1" dirty="0">
                    <a:solidFill>
                      <a:schemeClr val="tx1"/>
                    </a:solidFill>
                  </a:rPr>
                  <a:t>Q</a:t>
                </a:r>
                <a:r>
                  <a:rPr lang="en-US" sz="2400" dirty="0">
                    <a:solidFill>
                      <a:schemeClr val="tx1"/>
                    </a:solidFill>
                  </a:rPr>
                  <a:t> years </a:t>
                </a:r>
                <a14:m>
                  <m:oMath xmlns:m="http://schemas.openxmlformats.org/officeDocument/2006/math">
                    <m:r>
                      <a:rPr lang="en-US" sz="2400" i="1">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𝑄</m:t>
                    </m:r>
                    <m:r>
                      <a:rPr lang="en-US" sz="2400" i="1">
                        <a:solidFill>
                          <a:schemeClr val="tx1"/>
                        </a:solidFill>
                        <a:latin typeface="Cambria Math" panose="02040503050406030204" pitchFamily="18" charset="0"/>
                      </a:rPr>
                      <m:t>∈ </m:t>
                    </m:r>
                    <m:d>
                      <m:dPr>
                        <m:begChr m:val="{"/>
                        <m:endChr m:val="}"/>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0,5</m:t>
                        </m:r>
                      </m:e>
                    </m:d>
                  </m:oMath>
                </a14:m>
                <a:r>
                  <a:rPr lang="en-US" sz="2400" dirty="0">
                    <a:solidFill>
                      <a:schemeClr val="tx1"/>
                    </a:solidFill>
                  </a:rPr>
                  <a:t>)</a:t>
                </a:r>
              </a:p>
              <a:p>
                <a:r>
                  <a:rPr lang="en-US" sz="2400" dirty="0">
                    <a:solidFill>
                      <a:schemeClr val="tx1"/>
                    </a:solidFill>
                  </a:rPr>
                  <a:t>- The insect will kill </a:t>
                </a:r>
                <a:r>
                  <a:rPr lang="en-US" sz="2400" i="1" dirty="0">
                    <a:solidFill>
                      <a:schemeClr val="tx1"/>
                    </a:solidFill>
                  </a:rPr>
                  <a:t>X</a:t>
                </a:r>
                <a:r>
                  <a:rPr lang="en-US" sz="2400" dirty="0">
                    <a:solidFill>
                      <a:schemeClr val="tx1"/>
                    </a:solidFill>
                  </a:rPr>
                  <a:t> percent of your trees (</a:t>
                </a:r>
                <a14:m>
                  <m:oMath xmlns:m="http://schemas.openxmlformats.org/officeDocument/2006/math">
                    <m:r>
                      <a:rPr lang="en-US" sz="2400" i="1">
                        <a:solidFill>
                          <a:schemeClr val="tx1"/>
                        </a:solidFill>
                        <a:latin typeface="Cambria Math" panose="02040503050406030204" pitchFamily="18" charset="0"/>
                      </a:rPr>
                      <m:t>𝑋</m:t>
                    </m:r>
                    <m:r>
                      <a:rPr lang="en-US" sz="2400" i="1">
                        <a:solidFill>
                          <a:schemeClr val="tx1"/>
                        </a:solidFill>
                        <a:latin typeface="Cambria Math" panose="02040503050406030204" pitchFamily="18" charset="0"/>
                      </a:rPr>
                      <m:t>∈ </m:t>
                    </m:r>
                    <m:d>
                      <m:dPr>
                        <m:begChr m:val="{"/>
                        <m:endChr m:val="}"/>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10,50,90</m:t>
                        </m:r>
                      </m:e>
                    </m:d>
                  </m:oMath>
                </a14:m>
                <a:r>
                  <a:rPr lang="en-US" sz="2400" dirty="0">
                    <a:solidFill>
                      <a:schemeClr val="tx1"/>
                    </a:solidFill>
                  </a:rPr>
                  <a:t>)</a:t>
                </a:r>
              </a:p>
              <a:p>
                <a:r>
                  <a:rPr lang="en-US" sz="2400" dirty="0">
                    <a:solidFill>
                      <a:schemeClr val="tx1"/>
                    </a:solidFill>
                  </a:rPr>
                  <a:t>- Those trees will be killed within </a:t>
                </a:r>
                <a:r>
                  <a:rPr lang="en-US" sz="2400" i="1" dirty="0">
                    <a:solidFill>
                      <a:schemeClr val="tx1"/>
                    </a:solidFill>
                  </a:rPr>
                  <a:t>Y</a:t>
                </a:r>
                <a:r>
                  <a:rPr lang="en-US" sz="2400" dirty="0">
                    <a:solidFill>
                      <a:schemeClr val="tx1"/>
                    </a:solidFill>
                  </a:rPr>
                  <a:t> years (after the insect arrives) (</a:t>
                </a:r>
                <a14:m>
                  <m:oMath xmlns:m="http://schemas.openxmlformats.org/officeDocument/2006/math">
                    <m:r>
                      <a:rPr lang="en-US" sz="2400" b="0" i="1" smtClean="0">
                        <a:solidFill>
                          <a:schemeClr val="tx1"/>
                        </a:solidFill>
                        <a:latin typeface="Cambria Math" panose="02040503050406030204" pitchFamily="18" charset="0"/>
                      </a:rPr>
                      <m:t>𝑌</m:t>
                    </m:r>
                    <m:r>
                      <a:rPr lang="en-US" sz="2400" i="1">
                        <a:solidFill>
                          <a:schemeClr val="tx1"/>
                        </a:solidFill>
                        <a:latin typeface="Cambria Math" panose="02040503050406030204" pitchFamily="18" charset="0"/>
                      </a:rPr>
                      <m:t>∈ </m:t>
                    </m:r>
                    <m:d>
                      <m:dPr>
                        <m:begChr m:val="{"/>
                        <m:endChr m:val="}"/>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5,15</m:t>
                        </m:r>
                      </m:e>
                    </m:d>
                  </m:oMath>
                </a14:m>
                <a:r>
                  <a:rPr lang="en-US" sz="2400" dirty="0">
                    <a:solidFill>
                      <a:schemeClr val="tx1"/>
                    </a:solidFill>
                  </a:rPr>
                  <a:t>)</a:t>
                </a:r>
              </a:p>
              <a:p>
                <a:r>
                  <a:rPr lang="en-US" sz="2400" dirty="0">
                    <a:solidFill>
                      <a:schemeClr val="tx1"/>
                    </a:solidFill>
                  </a:rPr>
                  <a:t>- The insect will reduce the value of your timber by </a:t>
                </a:r>
                <a:r>
                  <a:rPr lang="en-US" sz="2400" i="1" dirty="0">
                    <a:solidFill>
                      <a:schemeClr val="tx1"/>
                    </a:solidFill>
                  </a:rPr>
                  <a:t>Z</a:t>
                </a:r>
                <a:r>
                  <a:rPr lang="en-US" sz="2400" dirty="0">
                    <a:solidFill>
                      <a:schemeClr val="tx1"/>
                    </a:solidFill>
                  </a:rPr>
                  <a:t> percent (</a:t>
                </a:r>
                <a14:m>
                  <m:oMath xmlns:m="http://schemas.openxmlformats.org/officeDocument/2006/math">
                    <m:r>
                      <a:rPr lang="en-US" sz="2400" b="0" i="1" smtClean="0">
                        <a:solidFill>
                          <a:schemeClr val="tx1"/>
                        </a:solidFill>
                        <a:latin typeface="Cambria Math" panose="02040503050406030204" pitchFamily="18" charset="0"/>
                      </a:rPr>
                      <m:t>𝑍</m:t>
                    </m:r>
                    <m:r>
                      <a:rPr lang="en-US" sz="2400" i="1">
                        <a:solidFill>
                          <a:schemeClr val="tx1"/>
                        </a:solidFill>
                        <a:latin typeface="Cambria Math" panose="02040503050406030204" pitchFamily="18" charset="0"/>
                      </a:rPr>
                      <m:t>∈ </m:t>
                    </m:r>
                    <m:d>
                      <m:dPr>
                        <m:begChr m:val="{"/>
                        <m:endChr m:val="}"/>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10,50,90</m:t>
                        </m:r>
                      </m:e>
                    </m:d>
                  </m:oMath>
                </a14:m>
                <a:r>
                  <a:rPr lang="en-US" sz="2400" dirty="0">
                    <a:solidFill>
                      <a:schemeClr val="tx1"/>
                    </a:solidFill>
                  </a:rPr>
                  <a:t>)</a:t>
                </a:r>
              </a:p>
              <a:p>
                <a:r>
                  <a:rPr lang="en-US" sz="2400" dirty="0">
                    <a:solidFill>
                      <a:schemeClr val="tx1"/>
                    </a:solidFill>
                  </a:rPr>
                  <a:t> </a:t>
                </a:r>
              </a:p>
              <a:p>
                <a:r>
                  <a:rPr lang="en-US" sz="2400" i="1" dirty="0">
                    <a:solidFill>
                      <a:schemeClr val="tx1"/>
                    </a:solidFill>
                  </a:rPr>
                  <a:t>If this scenario were true, would this cause you or someone you hire to cut or remove trees targeted by this insect?</a:t>
                </a:r>
              </a:p>
              <a:p>
                <a:pPr algn="ctr"/>
                <a:r>
                  <a:rPr lang="en-US" sz="2400" dirty="0">
                    <a:solidFill>
                      <a:schemeClr val="tx1"/>
                    </a:solidFill>
                  </a:rPr>
                  <a:t>Yes	 	or 		No</a:t>
                </a:r>
              </a:p>
              <a:p>
                <a:endParaRPr lang="en-US" sz="2400" i="1" dirty="0">
                  <a:solidFill>
                    <a:schemeClr val="tx1"/>
                  </a:solidFill>
                </a:endParaRPr>
              </a:p>
              <a:p>
                <a:r>
                  <a:rPr lang="en-US" sz="2400" i="1" dirty="0">
                    <a:solidFill>
                      <a:schemeClr val="tx1"/>
                    </a:solidFill>
                  </a:rPr>
                  <a:t>How certain are you of your response:</a:t>
                </a:r>
              </a:p>
              <a:p>
                <a:pPr algn="ctr"/>
                <a:r>
                  <a:rPr lang="en-US" sz="2400" dirty="0">
                    <a:solidFill>
                      <a:schemeClr val="tx1"/>
                    </a:solidFill>
                  </a:rPr>
                  <a:t>1					2					3					4					5</a:t>
                </a:r>
              </a:p>
              <a:p>
                <a:r>
                  <a:rPr lang="en-US" sz="2400" dirty="0">
                    <a:solidFill>
                      <a:schemeClr val="tx1"/>
                    </a:solidFill>
                  </a:rPr>
                  <a:t>Very uncertain																Very certain</a:t>
                </a:r>
              </a:p>
              <a:p>
                <a:r>
                  <a:rPr lang="en-US" sz="2400" i="1" dirty="0">
                    <a:solidFill>
                      <a:schemeClr val="tx1"/>
                    </a:solidFill>
                  </a:rPr>
                  <a:t>___________________________________________________________________</a:t>
                </a:r>
                <a:endParaRPr lang="en-US" sz="3200" i="1" dirty="0">
                  <a:solidFill>
                    <a:schemeClr val="tx1"/>
                  </a:solidFill>
                </a:endParaRPr>
              </a:p>
              <a:p>
                <a:pPr algn="just"/>
                <a:endParaRPr lang="en-US" sz="3200" dirty="0">
                  <a:solidFill>
                    <a:schemeClr val="tx1"/>
                  </a:solidFill>
                </a:endParaRPr>
              </a:p>
              <a:p>
                <a:pPr algn="just"/>
                <a:r>
                  <a:rPr lang="en-US" sz="2800" b="1" dirty="0">
                    <a:solidFill>
                      <a:schemeClr val="tx1"/>
                    </a:solidFill>
                  </a:rPr>
                  <a:t>Table 1.</a:t>
                </a:r>
                <a:r>
                  <a:rPr lang="en-US" sz="2800" dirty="0">
                    <a:solidFill>
                      <a:schemeClr val="tx1"/>
                    </a:solidFill>
                  </a:rPr>
                  <a:t> Distribution of cut intention of respondents (</a:t>
                </a:r>
                <a:r>
                  <a:rPr lang="en-US" sz="2800" i="1" dirty="0">
                    <a:solidFill>
                      <a:schemeClr val="tx1"/>
                    </a:solidFill>
                  </a:rPr>
                  <a:t>n</a:t>
                </a:r>
                <a:r>
                  <a:rPr lang="en-US" sz="2800" dirty="0">
                    <a:solidFill>
                      <a:schemeClr val="tx1"/>
                    </a:solidFill>
                  </a:rPr>
                  <a:t> = 688) </a:t>
                </a:r>
                <a:r>
                  <a:rPr lang="en-US" dirty="0">
                    <a:solidFill>
                      <a:schemeClr val="tx1"/>
                    </a:solidFill>
                  </a:rPr>
                  <a:t>(</a:t>
                </a:r>
                <a:r>
                  <a:rPr lang="en-US" dirty="0" err="1">
                    <a:solidFill>
                      <a:schemeClr val="tx1"/>
                    </a:solidFill>
                  </a:rPr>
                  <a:t>Markowski</a:t>
                </a:r>
                <a:r>
                  <a:rPr lang="en-US" dirty="0">
                    <a:solidFill>
                      <a:schemeClr val="tx1"/>
                    </a:solidFill>
                  </a:rPr>
                  <a:t>-Lindsay et al.)</a:t>
                </a:r>
              </a:p>
            </p:txBody>
          </p:sp>
        </mc:Choice>
        <mc:Fallback xmlns="">
          <p:sp>
            <p:nvSpPr>
              <p:cNvPr id="52" name="Rectangle 51">
                <a:extLst>
                  <a:ext uri="{FF2B5EF4-FFF2-40B4-BE49-F238E27FC236}">
                    <a16:creationId xmlns:a16="http://schemas.microsoft.com/office/drawing/2014/main" id="{81B7CB68-BA02-4D21-BB94-A528901966CB}"/>
                  </a:ext>
                </a:extLst>
              </p:cNvPr>
              <p:cNvSpPr>
                <a:spLocks noRot="1" noChangeAspect="1" noMove="1" noResize="1" noEditPoints="1" noAdjustHandles="1" noChangeArrowheads="1" noChangeShapeType="1" noTextEdit="1"/>
              </p:cNvSpPr>
              <p:nvPr/>
            </p:nvSpPr>
            <p:spPr>
              <a:xfrm>
                <a:off x="851338" y="13519380"/>
                <a:ext cx="11004331" cy="11193484"/>
              </a:xfrm>
              <a:prstGeom prst="rect">
                <a:avLst/>
              </a:prstGeom>
              <a:blipFill>
                <a:blip r:embed="rId4"/>
                <a:stretch>
                  <a:fillRect/>
                </a:stretch>
              </a:blipFill>
              <a:ln w="127000">
                <a:solidFill>
                  <a:schemeClr val="accent2"/>
                </a:solidFill>
              </a:ln>
            </p:spPr>
            <p:txBody>
              <a:bodyPr/>
              <a:lstStyle/>
              <a:p>
                <a:r>
                  <a:rPr lang="en-US">
                    <a:noFill/>
                  </a:rPr>
                  <a:t> </a:t>
                </a:r>
              </a:p>
            </p:txBody>
          </p:sp>
        </mc:Fallback>
      </mc:AlternateContent>
      <p:graphicFrame>
        <p:nvGraphicFramePr>
          <p:cNvPr id="7" name="Table 6">
            <a:extLst>
              <a:ext uri="{FF2B5EF4-FFF2-40B4-BE49-F238E27FC236}">
                <a16:creationId xmlns:a16="http://schemas.microsoft.com/office/drawing/2014/main" id="{3EF10D81-9B43-498C-B772-508382B0B65E}"/>
              </a:ext>
            </a:extLst>
          </p:cNvPr>
          <p:cNvGraphicFramePr>
            <a:graphicFrameLocks noGrp="1"/>
          </p:cNvGraphicFramePr>
          <p:nvPr>
            <p:extLst>
              <p:ext uri="{D42A27DB-BD31-4B8C-83A1-F6EECF244321}">
                <p14:modId xmlns:p14="http://schemas.microsoft.com/office/powerpoint/2010/main" val="4100519294"/>
              </p:ext>
            </p:extLst>
          </p:nvPr>
        </p:nvGraphicFramePr>
        <p:xfrm>
          <a:off x="1149356" y="21872246"/>
          <a:ext cx="10327042" cy="2684182"/>
        </p:xfrm>
        <a:graphic>
          <a:graphicData uri="http://schemas.openxmlformats.org/drawingml/2006/table">
            <a:tbl>
              <a:tblPr firstRow="1">
                <a:tableStyleId>{B301B821-A1FF-4177-AEE7-76D212191A09}</a:tableStyleId>
              </a:tblPr>
              <a:tblGrid>
                <a:gridCol w="7060324">
                  <a:extLst>
                    <a:ext uri="{9D8B030D-6E8A-4147-A177-3AD203B41FA5}">
                      <a16:colId xmlns:a16="http://schemas.microsoft.com/office/drawing/2014/main" val="4083033292"/>
                    </a:ext>
                  </a:extLst>
                </a:gridCol>
                <a:gridCol w="3266718">
                  <a:extLst>
                    <a:ext uri="{9D8B030D-6E8A-4147-A177-3AD203B41FA5}">
                      <a16:colId xmlns:a16="http://schemas.microsoft.com/office/drawing/2014/main" val="970505296"/>
                    </a:ext>
                  </a:extLst>
                </a:gridCol>
              </a:tblGrid>
              <a:tr h="377645">
                <a:tc>
                  <a:txBody>
                    <a:bodyPr/>
                    <a:lstStyle/>
                    <a:p>
                      <a:pPr marL="0" marR="0" algn="ctr">
                        <a:spcBef>
                          <a:spcPts val="0"/>
                        </a:spcBef>
                        <a:spcAft>
                          <a:spcPts val="0"/>
                        </a:spcAft>
                      </a:pPr>
                      <a:r>
                        <a:rPr lang="en-US" sz="2400" dirty="0">
                          <a:effectLst/>
                        </a:rPr>
                        <a:t>Response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3025" marR="73025" marT="0" marB="0"/>
                </a:tc>
                <a:tc>
                  <a:txBody>
                    <a:bodyPr/>
                    <a:lstStyle/>
                    <a:p>
                      <a:pPr marL="0" marR="0" algn="ctr">
                        <a:spcBef>
                          <a:spcPts val="0"/>
                        </a:spcBef>
                        <a:spcAft>
                          <a:spcPts val="0"/>
                        </a:spcAft>
                      </a:pPr>
                      <a:r>
                        <a:rPr lang="en-US" sz="2400" dirty="0">
                          <a:effectLst/>
                        </a:rPr>
                        <a:t>Response frequency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742191896"/>
                  </a:ext>
                </a:extLst>
              </a:tr>
              <a:tr h="775624">
                <a:tc>
                  <a:txBody>
                    <a:bodyPr/>
                    <a:lstStyle/>
                    <a:p>
                      <a:pPr marL="0" marR="0" algn="ctr">
                        <a:spcBef>
                          <a:spcPts val="0"/>
                        </a:spcBef>
                        <a:spcAft>
                          <a:spcPts val="0"/>
                        </a:spcAft>
                      </a:pPr>
                      <a:r>
                        <a:rPr lang="en-US" sz="2400" dirty="0">
                          <a:effectLst/>
                        </a:rPr>
                        <a:t>Respondent would cut under every scenario </a:t>
                      </a:r>
                    </a:p>
                    <a:p>
                      <a:pPr marL="0" marR="0" algn="ctr">
                        <a:spcBef>
                          <a:spcPts val="0"/>
                        </a:spcBef>
                        <a:spcAft>
                          <a:spcPts val="0"/>
                        </a:spcAft>
                      </a:pPr>
                      <a:r>
                        <a:rPr lang="en-US" sz="2400" dirty="0">
                          <a:effectLst/>
                        </a:rPr>
                        <a:t>(Very certain or Certain)</a:t>
                      </a:r>
                    </a:p>
                  </a:txBody>
                  <a:tcPr marL="73025" marR="73025" marT="0" marB="0"/>
                </a:tc>
                <a:tc>
                  <a:txBody>
                    <a:bodyPr/>
                    <a:lstStyle/>
                    <a:p>
                      <a:pPr marL="0" marR="0" algn="ctr">
                        <a:spcBef>
                          <a:spcPts val="0"/>
                        </a:spcBef>
                        <a:spcAft>
                          <a:spcPts val="0"/>
                        </a:spcAft>
                      </a:pPr>
                      <a:r>
                        <a:rPr lang="en-US" sz="2400">
                          <a:effectLst/>
                        </a:rPr>
                        <a:t>196 (28.5%)</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2611321335"/>
                  </a:ext>
                </a:extLst>
              </a:tr>
              <a:tr h="755289">
                <a:tc>
                  <a:txBody>
                    <a:bodyPr/>
                    <a:lstStyle/>
                    <a:p>
                      <a:pPr marL="0" marR="0" algn="ctr">
                        <a:spcBef>
                          <a:spcPts val="0"/>
                        </a:spcBef>
                        <a:spcAft>
                          <a:spcPts val="0"/>
                        </a:spcAft>
                      </a:pPr>
                      <a:r>
                        <a:rPr lang="en-US" sz="2400" dirty="0">
                          <a:effectLst/>
                        </a:rPr>
                        <a:t>Respondent cut intention and/or certainty varies across scenarios</a:t>
                      </a:r>
                    </a:p>
                  </a:txBody>
                  <a:tcPr marL="73025" marR="73025" marT="0" marB="0"/>
                </a:tc>
                <a:tc>
                  <a:txBody>
                    <a:bodyPr/>
                    <a:lstStyle/>
                    <a:p>
                      <a:pPr marL="0" marR="0" algn="ctr">
                        <a:spcBef>
                          <a:spcPts val="0"/>
                        </a:spcBef>
                        <a:spcAft>
                          <a:spcPts val="0"/>
                        </a:spcAft>
                      </a:pPr>
                      <a:r>
                        <a:rPr lang="en-US" sz="2400" dirty="0">
                          <a:effectLst/>
                        </a:rPr>
                        <a:t>435 (63.2%)</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1131743544"/>
                  </a:ext>
                </a:extLst>
              </a:tr>
              <a:tr h="775624">
                <a:tc>
                  <a:txBody>
                    <a:bodyPr/>
                    <a:lstStyle/>
                    <a:p>
                      <a:pPr marL="0" marR="0" algn="ctr">
                        <a:spcBef>
                          <a:spcPts val="0"/>
                        </a:spcBef>
                        <a:spcAft>
                          <a:spcPts val="0"/>
                        </a:spcAft>
                      </a:pPr>
                      <a:r>
                        <a:rPr lang="en-US" sz="2400" dirty="0">
                          <a:effectLst/>
                        </a:rPr>
                        <a:t>Respondent would not cut under every scenario </a:t>
                      </a:r>
                    </a:p>
                    <a:p>
                      <a:pPr marL="0" marR="0" algn="ctr">
                        <a:spcBef>
                          <a:spcPts val="0"/>
                        </a:spcBef>
                        <a:spcAft>
                          <a:spcPts val="0"/>
                        </a:spcAft>
                      </a:pPr>
                      <a:r>
                        <a:rPr lang="en-US" sz="2400" dirty="0">
                          <a:effectLst/>
                        </a:rPr>
                        <a:t>(Very certain or Certain)</a:t>
                      </a:r>
                    </a:p>
                  </a:txBody>
                  <a:tcPr marL="73025" marR="73025" marT="0" marB="0"/>
                </a:tc>
                <a:tc>
                  <a:txBody>
                    <a:bodyPr/>
                    <a:lstStyle/>
                    <a:p>
                      <a:pPr marL="0" marR="0" algn="ctr">
                        <a:spcBef>
                          <a:spcPts val="0"/>
                        </a:spcBef>
                        <a:spcAft>
                          <a:spcPts val="0"/>
                        </a:spcAft>
                      </a:pPr>
                      <a:r>
                        <a:rPr lang="en-US" sz="2400" dirty="0">
                          <a:effectLst/>
                        </a:rPr>
                        <a:t>57 (8.3%)</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3637415842"/>
                  </a:ext>
                </a:extLst>
              </a:tr>
            </a:tbl>
          </a:graphicData>
        </a:graphic>
      </p:graphicFrame>
      <p:sp>
        <p:nvSpPr>
          <p:cNvPr id="56" name="Rectangle 55">
            <a:extLst>
              <a:ext uri="{FF2B5EF4-FFF2-40B4-BE49-F238E27FC236}">
                <a16:creationId xmlns:a16="http://schemas.microsoft.com/office/drawing/2014/main" id="{B463E9A3-67FC-442C-AC23-B4EC14FB0A99}"/>
              </a:ext>
            </a:extLst>
          </p:cNvPr>
          <p:cNvSpPr/>
          <p:nvPr/>
        </p:nvSpPr>
        <p:spPr>
          <a:xfrm>
            <a:off x="26591495" y="4661338"/>
            <a:ext cx="11004331" cy="12454857"/>
          </a:xfrm>
          <a:prstGeom prst="rect">
            <a:avLst/>
          </a:prstGeom>
          <a:solidFill>
            <a:schemeClr val="bg1"/>
          </a:solidFill>
          <a:ln w="1270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365760" tIns="365760" rIns="365760" bIns="365760" rtlCol="0" anchor="t"/>
          <a:lstStyle/>
          <a:p>
            <a:pPr algn="just"/>
            <a:endParaRPr lang="en-US" sz="2800" b="1" dirty="0">
              <a:solidFill>
                <a:schemeClr val="tx1"/>
              </a:solidFill>
            </a:endParaRPr>
          </a:p>
          <a:p>
            <a:pPr algn="just"/>
            <a:r>
              <a:rPr lang="en-US" sz="2800" dirty="0">
                <a:solidFill>
                  <a:schemeClr val="tx1"/>
                </a:solidFill>
              </a:rPr>
              <a:t>We created 3 scenarios of harvest to capture some of the potential harvest responses of FFOs to EAB. Harvest intensities and species preferences both are calculated from remeasured Forest Inventory and Analysis (FIA) data.</a:t>
            </a:r>
          </a:p>
          <a:p>
            <a:pPr algn="just"/>
            <a:endParaRPr lang="en-US" sz="2800" dirty="0">
              <a:solidFill>
                <a:schemeClr val="tx1"/>
              </a:solidFill>
            </a:endParaRPr>
          </a:p>
          <a:p>
            <a:pPr algn="just"/>
            <a:endParaRPr lang="en-US" sz="2800" dirty="0">
              <a:solidFill>
                <a:schemeClr val="tx1"/>
              </a:solidFill>
            </a:endParaRPr>
          </a:p>
          <a:p>
            <a:pPr algn="just"/>
            <a:endParaRPr lang="en-US" sz="2800" dirty="0">
              <a:solidFill>
                <a:schemeClr val="tx1"/>
              </a:solidFill>
            </a:endParaRPr>
          </a:p>
          <a:p>
            <a:pPr algn="just"/>
            <a:endParaRPr lang="en-US" sz="2800" dirty="0">
              <a:solidFill>
                <a:schemeClr val="tx1"/>
              </a:solidFill>
            </a:endParaRPr>
          </a:p>
          <a:p>
            <a:pPr algn="just"/>
            <a:endParaRPr lang="en-US" sz="2800" dirty="0">
              <a:solidFill>
                <a:schemeClr val="tx1"/>
              </a:solidFill>
            </a:endParaRPr>
          </a:p>
          <a:p>
            <a:pPr algn="just"/>
            <a:endParaRPr lang="en-US" sz="2800" dirty="0">
              <a:solidFill>
                <a:schemeClr val="tx1"/>
              </a:solidFill>
            </a:endParaRPr>
          </a:p>
          <a:p>
            <a:pPr algn="just"/>
            <a:endParaRPr lang="en-US" sz="2800" dirty="0">
              <a:solidFill>
                <a:schemeClr val="tx1"/>
              </a:solidFill>
            </a:endParaRPr>
          </a:p>
          <a:p>
            <a:pPr algn="just"/>
            <a:endParaRPr lang="en-US" sz="2800" dirty="0">
              <a:solidFill>
                <a:schemeClr val="tx1"/>
              </a:solidFill>
            </a:endParaRPr>
          </a:p>
          <a:p>
            <a:pPr algn="just"/>
            <a:endParaRPr lang="en-US" sz="2800" dirty="0">
              <a:solidFill>
                <a:schemeClr val="tx1"/>
              </a:solidFill>
            </a:endParaRPr>
          </a:p>
          <a:p>
            <a:pPr algn="just"/>
            <a:endParaRPr lang="en-US" sz="2800" dirty="0">
              <a:solidFill>
                <a:schemeClr val="tx1"/>
              </a:solidFill>
            </a:endParaRPr>
          </a:p>
          <a:p>
            <a:pPr algn="just"/>
            <a:endParaRPr lang="en-US" sz="2800" dirty="0">
              <a:solidFill>
                <a:schemeClr val="tx1"/>
              </a:solidFill>
            </a:endParaRPr>
          </a:p>
          <a:p>
            <a:pPr algn="just"/>
            <a:r>
              <a:rPr lang="en-US" sz="2800" b="1" dirty="0">
                <a:solidFill>
                  <a:schemeClr val="tx1"/>
                </a:solidFill>
              </a:rPr>
              <a:t>Table 3. </a:t>
            </a:r>
            <a:r>
              <a:rPr lang="en-US" sz="2800" dirty="0">
                <a:solidFill>
                  <a:schemeClr val="tx1"/>
                </a:solidFill>
              </a:rPr>
              <a:t>Merchantable timber removed in each scenario.  For reference, there is 4.1 </a:t>
            </a:r>
            <a:r>
              <a:rPr lang="en-US" sz="2800" dirty="0" err="1">
                <a:solidFill>
                  <a:schemeClr val="tx1"/>
                </a:solidFill>
              </a:rPr>
              <a:t>Tg</a:t>
            </a:r>
            <a:r>
              <a:rPr lang="en-US" sz="2800" dirty="0">
                <a:solidFill>
                  <a:schemeClr val="tx1"/>
                </a:solidFill>
              </a:rPr>
              <a:t> C of ash on FFO parcels in the CT River Watershed, 99% of which we expect to eventually die from EAB.  2.2 </a:t>
            </a:r>
            <a:r>
              <a:rPr lang="en-US" sz="2800" dirty="0" err="1">
                <a:solidFill>
                  <a:schemeClr val="tx1"/>
                </a:solidFill>
              </a:rPr>
              <a:t>Tg</a:t>
            </a:r>
            <a:r>
              <a:rPr lang="en-US" sz="2800" dirty="0">
                <a:solidFill>
                  <a:schemeClr val="tx1"/>
                </a:solidFill>
              </a:rPr>
              <a:t> C of that timber was removed in all scenarios.</a:t>
            </a:r>
          </a:p>
        </p:txBody>
      </p:sp>
      <p:pic>
        <p:nvPicPr>
          <p:cNvPr id="12" name="Picture 11">
            <a:extLst>
              <a:ext uri="{FF2B5EF4-FFF2-40B4-BE49-F238E27FC236}">
                <a16:creationId xmlns:a16="http://schemas.microsoft.com/office/drawing/2014/main" id="{737AE680-EF2D-4432-90CC-0EB5A40F6D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9355" y="10284831"/>
            <a:ext cx="2503329" cy="1220373"/>
          </a:xfrm>
          <a:prstGeom prst="rect">
            <a:avLst/>
          </a:prstGeom>
          <a:ln w="38100" cap="sq">
            <a:solidFill>
              <a:schemeClr val="tx1"/>
            </a:solidFill>
            <a:prstDash val="solid"/>
            <a:miter lim="800000"/>
          </a:ln>
          <a:effectLst>
            <a:outerShdw blurRad="50800" dist="38100" dir="5400000" algn="t" rotWithShape="0">
              <a:prstClr val="black">
                <a:alpha val="40000"/>
              </a:prstClr>
            </a:outerShdw>
          </a:effectLst>
        </p:spPr>
      </p:pic>
      <p:sp>
        <p:nvSpPr>
          <p:cNvPr id="13" name="TextBox 12">
            <a:extLst>
              <a:ext uri="{FF2B5EF4-FFF2-40B4-BE49-F238E27FC236}">
                <a16:creationId xmlns:a16="http://schemas.microsoft.com/office/drawing/2014/main" id="{3D7C1179-7BB1-4700-BD88-6F6232DA185B}"/>
              </a:ext>
            </a:extLst>
          </p:cNvPr>
          <p:cNvSpPr txBox="1"/>
          <p:nvPr/>
        </p:nvSpPr>
        <p:spPr>
          <a:xfrm>
            <a:off x="22189060" y="9703519"/>
            <a:ext cx="3719573" cy="5262979"/>
          </a:xfrm>
          <a:prstGeom prst="rect">
            <a:avLst/>
          </a:prstGeom>
          <a:noFill/>
        </p:spPr>
        <p:txBody>
          <a:bodyPr wrap="square" rtlCol="0">
            <a:spAutoFit/>
          </a:bodyPr>
          <a:lstStyle/>
          <a:p>
            <a:r>
              <a:rPr lang="en-US" sz="2800" b="1" dirty="0">
                <a:cs typeface="Arial" panose="020B0604020202020204" pitchFamily="34" charset="0"/>
              </a:rPr>
              <a:t>Figure 1. </a:t>
            </a:r>
            <a:r>
              <a:rPr lang="en-US" sz="2800" dirty="0">
                <a:cs typeface="Arial" panose="020B0604020202020204" pitchFamily="34" charset="0"/>
              </a:rPr>
              <a:t>The model for assigning AFTs and harvest probabilities to parcels in the CT River Watershed.  The relationships between probability of being classified as a Cutter landowner type or with higher probability of harvest are shown in parenthesis.</a:t>
            </a:r>
            <a:endParaRPr lang="en-US" sz="2800" b="1" dirty="0">
              <a:cs typeface="Arial" panose="020B0604020202020204" pitchFamily="34" charset="0"/>
            </a:endParaRPr>
          </a:p>
        </p:txBody>
      </p:sp>
      <p:sp>
        <p:nvSpPr>
          <p:cNvPr id="2058" name="TextBox 2057">
            <a:extLst>
              <a:ext uri="{FF2B5EF4-FFF2-40B4-BE49-F238E27FC236}">
                <a16:creationId xmlns:a16="http://schemas.microsoft.com/office/drawing/2014/main" id="{6F7FE61C-FBCC-437F-81AD-8521FF3A2BBA}"/>
              </a:ext>
            </a:extLst>
          </p:cNvPr>
          <p:cNvSpPr txBox="1"/>
          <p:nvPr/>
        </p:nvSpPr>
        <p:spPr>
          <a:xfrm>
            <a:off x="15614427" y="12308831"/>
            <a:ext cx="1053110" cy="461665"/>
          </a:xfrm>
          <a:prstGeom prst="rect">
            <a:avLst/>
          </a:prstGeom>
          <a:noFill/>
        </p:spPr>
        <p:txBody>
          <a:bodyPr wrap="square" rtlCol="0">
            <a:spAutoFit/>
          </a:bodyPr>
          <a:lstStyle/>
          <a:p>
            <a:r>
              <a:rPr lang="en-US" sz="2400" dirty="0"/>
              <a:t>AFTs</a:t>
            </a:r>
          </a:p>
        </p:txBody>
      </p:sp>
      <p:sp>
        <p:nvSpPr>
          <p:cNvPr id="2089" name="TextBox 2088">
            <a:extLst>
              <a:ext uri="{FF2B5EF4-FFF2-40B4-BE49-F238E27FC236}">
                <a16:creationId xmlns:a16="http://schemas.microsoft.com/office/drawing/2014/main" id="{A98E6275-D44C-4390-A76A-A1EAE447962E}"/>
              </a:ext>
            </a:extLst>
          </p:cNvPr>
          <p:cNvSpPr txBox="1"/>
          <p:nvPr/>
        </p:nvSpPr>
        <p:spPr>
          <a:xfrm>
            <a:off x="1077362" y="11469814"/>
            <a:ext cx="1779077" cy="276999"/>
          </a:xfrm>
          <a:prstGeom prst="rect">
            <a:avLst/>
          </a:prstGeom>
          <a:noFill/>
        </p:spPr>
        <p:txBody>
          <a:bodyPr wrap="none" rtlCol="0">
            <a:spAutoFit/>
          </a:bodyPr>
          <a:lstStyle/>
          <a:p>
            <a:r>
              <a:rPr lang="en-US" sz="1200" i="1" dirty="0"/>
              <a:t>Michigan State University</a:t>
            </a:r>
          </a:p>
        </p:txBody>
      </p:sp>
      <p:sp>
        <p:nvSpPr>
          <p:cNvPr id="2094" name="Rectangle 2093">
            <a:extLst>
              <a:ext uri="{FF2B5EF4-FFF2-40B4-BE49-F238E27FC236}">
                <a16:creationId xmlns:a16="http://schemas.microsoft.com/office/drawing/2014/main" id="{02E5078E-37BF-436C-82E1-E8AD9DEB319C}"/>
              </a:ext>
            </a:extLst>
          </p:cNvPr>
          <p:cNvSpPr/>
          <p:nvPr/>
        </p:nvSpPr>
        <p:spPr>
          <a:xfrm>
            <a:off x="1192085" y="4054474"/>
            <a:ext cx="10327043" cy="1220373"/>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Felix Titling" panose="04060505060202020A04" pitchFamily="82" charset="0"/>
              </a:rPr>
              <a:t>Introduction</a:t>
            </a:r>
          </a:p>
        </p:txBody>
      </p:sp>
      <p:sp>
        <p:nvSpPr>
          <p:cNvPr id="111" name="Rectangle 110">
            <a:extLst>
              <a:ext uri="{FF2B5EF4-FFF2-40B4-BE49-F238E27FC236}">
                <a16:creationId xmlns:a16="http://schemas.microsoft.com/office/drawing/2014/main" id="{0EEA8676-BEBB-4E27-9EA6-74C8EDFC5E5D}"/>
              </a:ext>
            </a:extLst>
          </p:cNvPr>
          <p:cNvSpPr/>
          <p:nvPr/>
        </p:nvSpPr>
        <p:spPr>
          <a:xfrm>
            <a:off x="1192085" y="12898492"/>
            <a:ext cx="10327043" cy="1220373"/>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Felix Titling" panose="04060505060202020A04" pitchFamily="82" charset="0"/>
              </a:rPr>
              <a:t>Family Forest Owner Survey</a:t>
            </a:r>
          </a:p>
        </p:txBody>
      </p:sp>
      <p:sp>
        <p:nvSpPr>
          <p:cNvPr id="113" name="Rectangle 112">
            <a:extLst>
              <a:ext uri="{FF2B5EF4-FFF2-40B4-BE49-F238E27FC236}">
                <a16:creationId xmlns:a16="http://schemas.microsoft.com/office/drawing/2014/main" id="{97C1CE5C-9269-4831-891D-B0914E65D2E7}"/>
              </a:ext>
            </a:extLst>
          </p:cNvPr>
          <p:cNvSpPr/>
          <p:nvPr/>
        </p:nvSpPr>
        <p:spPr>
          <a:xfrm>
            <a:off x="26930138" y="17374419"/>
            <a:ext cx="10327043" cy="1220373"/>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Felix Titling" panose="04060505060202020A04" pitchFamily="82" charset="0"/>
              </a:rPr>
              <a:t>EAB Case Study Conclusions</a:t>
            </a:r>
            <a:endParaRPr lang="en-US" sz="3600" b="1" dirty="0">
              <a:solidFill>
                <a:schemeClr val="bg1"/>
              </a:solidFill>
              <a:latin typeface="Felix Titling" panose="04060505060202020A04" pitchFamily="82" charset="0"/>
            </a:endParaRPr>
          </a:p>
        </p:txBody>
      </p:sp>
      <p:sp>
        <p:nvSpPr>
          <p:cNvPr id="115" name="Rectangle 114">
            <a:extLst>
              <a:ext uri="{FF2B5EF4-FFF2-40B4-BE49-F238E27FC236}">
                <a16:creationId xmlns:a16="http://schemas.microsoft.com/office/drawing/2014/main" id="{4035B6BF-5F8C-4ADB-ABBE-0895C48F5C7D}"/>
              </a:ext>
            </a:extLst>
          </p:cNvPr>
          <p:cNvSpPr/>
          <p:nvPr/>
        </p:nvSpPr>
        <p:spPr>
          <a:xfrm>
            <a:off x="26944865" y="4051151"/>
            <a:ext cx="10327043" cy="1220373"/>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Felix Titling" panose="04060505060202020A04" pitchFamily="82" charset="0"/>
              </a:rPr>
              <a:t>Salvage harvest impacts</a:t>
            </a:r>
          </a:p>
        </p:txBody>
      </p:sp>
      <p:sp>
        <p:nvSpPr>
          <p:cNvPr id="2095" name="TextBox 2094">
            <a:extLst>
              <a:ext uri="{FF2B5EF4-FFF2-40B4-BE49-F238E27FC236}">
                <a16:creationId xmlns:a16="http://schemas.microsoft.com/office/drawing/2014/main" id="{ABB6720D-C58D-4638-BD11-7193D315DF49}"/>
              </a:ext>
            </a:extLst>
          </p:cNvPr>
          <p:cNvSpPr txBox="1"/>
          <p:nvPr/>
        </p:nvSpPr>
        <p:spPr>
          <a:xfrm>
            <a:off x="12379531" y="4680636"/>
            <a:ext cx="13704932" cy="1261884"/>
          </a:xfrm>
          <a:prstGeom prst="rect">
            <a:avLst/>
          </a:prstGeom>
          <a:solidFill>
            <a:schemeClr val="accent2"/>
          </a:solidFill>
        </p:spPr>
        <p:txBody>
          <a:bodyPr wrap="square" rtlCol="0">
            <a:spAutoFit/>
          </a:bodyPr>
          <a:lstStyle/>
          <a:p>
            <a:pPr lvl="0" algn="ctr"/>
            <a:endParaRPr lang="en-US" sz="1200" dirty="0">
              <a:solidFill>
                <a:schemeClr val="bg1"/>
              </a:solidFill>
            </a:endParaRPr>
          </a:p>
          <a:p>
            <a:pPr lvl="0" algn="ctr"/>
            <a:endParaRPr lang="en-US" sz="3200" dirty="0">
              <a:solidFill>
                <a:schemeClr val="bg1"/>
              </a:solidFill>
            </a:endParaRPr>
          </a:p>
          <a:p>
            <a:pPr lvl="0" algn="ctr"/>
            <a:r>
              <a:rPr lang="en-US" sz="3200" dirty="0">
                <a:solidFill>
                  <a:schemeClr val="bg1"/>
                </a:solidFill>
                <a:latin typeface="Felix Titling" panose="04060505060202020A04" pitchFamily="82" charset="0"/>
              </a:rPr>
              <a:t>Creating Agent Functional Types for FFO response to FIPs </a:t>
            </a:r>
          </a:p>
        </p:txBody>
      </p:sp>
      <p:sp>
        <p:nvSpPr>
          <p:cNvPr id="112" name="Rectangle 111">
            <a:extLst>
              <a:ext uri="{FF2B5EF4-FFF2-40B4-BE49-F238E27FC236}">
                <a16:creationId xmlns:a16="http://schemas.microsoft.com/office/drawing/2014/main" id="{D8A6D24D-5064-4C58-86F6-A09C4930F19C}"/>
              </a:ext>
            </a:extLst>
          </p:cNvPr>
          <p:cNvSpPr/>
          <p:nvPr/>
        </p:nvSpPr>
        <p:spPr>
          <a:xfrm>
            <a:off x="12818637" y="4046450"/>
            <a:ext cx="12826719" cy="1220373"/>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Felix Titling" panose="04060505060202020A04" pitchFamily="82" charset="0"/>
              </a:rPr>
              <a:t>Predicting who will Salvage harvest</a:t>
            </a:r>
            <a:endParaRPr lang="en-US" sz="3600" b="1" dirty="0">
              <a:solidFill>
                <a:schemeClr val="bg1"/>
              </a:solidFill>
              <a:latin typeface="Felix Titling" panose="04060505060202020A04" pitchFamily="82" charset="0"/>
            </a:endParaRPr>
          </a:p>
        </p:txBody>
      </p:sp>
      <p:sp>
        <p:nvSpPr>
          <p:cNvPr id="117" name="TextBox 116">
            <a:extLst>
              <a:ext uri="{FF2B5EF4-FFF2-40B4-BE49-F238E27FC236}">
                <a16:creationId xmlns:a16="http://schemas.microsoft.com/office/drawing/2014/main" id="{ED9FBA66-795C-4DC8-824B-F78E991F3345}"/>
              </a:ext>
            </a:extLst>
          </p:cNvPr>
          <p:cNvSpPr txBox="1"/>
          <p:nvPr/>
        </p:nvSpPr>
        <p:spPr>
          <a:xfrm>
            <a:off x="12372520" y="16245670"/>
            <a:ext cx="13704932" cy="584775"/>
          </a:xfrm>
          <a:prstGeom prst="rect">
            <a:avLst/>
          </a:prstGeom>
          <a:solidFill>
            <a:schemeClr val="accent2"/>
          </a:solidFill>
        </p:spPr>
        <p:txBody>
          <a:bodyPr wrap="square" rtlCol="0" anchor="ctr">
            <a:spAutoFit/>
          </a:bodyPr>
          <a:lstStyle/>
          <a:p>
            <a:pPr lvl="0" algn="ctr"/>
            <a:r>
              <a:rPr lang="en-US" sz="3200" dirty="0">
                <a:solidFill>
                  <a:schemeClr val="bg1"/>
                </a:solidFill>
                <a:latin typeface="Felix Titling" panose="04060505060202020A04" pitchFamily="82" charset="0"/>
              </a:rPr>
              <a:t>EAB Salvage Harvesting Case Study </a:t>
            </a:r>
          </a:p>
        </p:txBody>
      </p:sp>
      <p:sp>
        <p:nvSpPr>
          <p:cNvPr id="121" name="Arrow: Right 120">
            <a:extLst>
              <a:ext uri="{FF2B5EF4-FFF2-40B4-BE49-F238E27FC236}">
                <a16:creationId xmlns:a16="http://schemas.microsoft.com/office/drawing/2014/main" id="{3F862987-F243-4ECE-AEC1-C1ABDA383C91}"/>
              </a:ext>
            </a:extLst>
          </p:cNvPr>
          <p:cNvSpPr/>
          <p:nvPr/>
        </p:nvSpPr>
        <p:spPr>
          <a:xfrm>
            <a:off x="22691767" y="18978575"/>
            <a:ext cx="1173618" cy="3624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23" name="Content Placeholder 5">
            <a:extLst>
              <a:ext uri="{FF2B5EF4-FFF2-40B4-BE49-F238E27FC236}">
                <a16:creationId xmlns:a16="http://schemas.microsoft.com/office/drawing/2014/main" id="{821B4D54-1C23-4E99-ACCE-5887DFBCC9EB}"/>
              </a:ext>
            </a:extLst>
          </p:cNvPr>
          <p:cNvSpPr txBox="1">
            <a:spLocks/>
          </p:cNvSpPr>
          <p:nvPr/>
        </p:nvSpPr>
        <p:spPr>
          <a:xfrm>
            <a:off x="27180450" y="7323540"/>
            <a:ext cx="3109111" cy="2176463"/>
          </a:xfrm>
          <a:prstGeom prst="rect">
            <a:avLst/>
          </a:prstGeom>
          <a:solidFill>
            <a:schemeClr val="accent5">
              <a:lumMod val="75000"/>
            </a:schemeClr>
          </a:solidFill>
          <a:ln w="76200">
            <a:solidFill>
              <a:schemeClr val="accent5">
                <a:lumMod val="75000"/>
              </a:schemeClr>
            </a:solidFill>
          </a:ln>
        </p:spPr>
        <p:txBody>
          <a:bodyPr vert="horz" lIns="91440" tIns="45720" rIns="91440" bIns="45720" rtlCol="0" anchor="ctr">
            <a:normAutofit/>
          </a:bodyPr>
          <a:lstStyle>
            <a:lvl1pPr marL="0" indent="0" algn="ctr" defTabSz="3413730" rtl="0" eaLnBrk="1" latinLnBrk="0" hangingPunct="1">
              <a:lnSpc>
                <a:spcPct val="90000"/>
              </a:lnSpc>
              <a:spcBef>
                <a:spcPts val="3733"/>
              </a:spcBef>
              <a:buFont typeface="Arial" panose="020B0604020202020204" pitchFamily="34" charset="0"/>
              <a:buNone/>
              <a:defRPr sz="8960" kern="1200">
                <a:solidFill>
                  <a:schemeClr val="tx1"/>
                </a:solidFill>
                <a:latin typeface="+mn-lt"/>
                <a:ea typeface="+mn-ea"/>
                <a:cs typeface="+mn-cs"/>
              </a:defRPr>
            </a:lvl1pPr>
            <a:lvl2pPr marL="1706865" indent="0" algn="ctr" defTabSz="3413730" rtl="0" eaLnBrk="1" latinLnBrk="0" hangingPunct="1">
              <a:lnSpc>
                <a:spcPct val="90000"/>
              </a:lnSpc>
              <a:spcBef>
                <a:spcPts val="1867"/>
              </a:spcBef>
              <a:buFont typeface="Arial" panose="020B0604020202020204" pitchFamily="34" charset="0"/>
              <a:buNone/>
              <a:defRPr sz="7467" kern="1200">
                <a:solidFill>
                  <a:schemeClr val="tx1"/>
                </a:solidFill>
                <a:latin typeface="+mn-lt"/>
                <a:ea typeface="+mn-ea"/>
                <a:cs typeface="+mn-cs"/>
              </a:defRPr>
            </a:lvl2pPr>
            <a:lvl3pPr marL="3413730" indent="0" algn="ctr" defTabSz="3413730" rtl="0" eaLnBrk="1" latinLnBrk="0" hangingPunct="1">
              <a:lnSpc>
                <a:spcPct val="90000"/>
              </a:lnSpc>
              <a:spcBef>
                <a:spcPts val="1867"/>
              </a:spcBef>
              <a:buFont typeface="Arial" panose="020B0604020202020204" pitchFamily="34" charset="0"/>
              <a:buNone/>
              <a:defRPr sz="6720" kern="1200">
                <a:solidFill>
                  <a:schemeClr val="tx1"/>
                </a:solidFill>
                <a:latin typeface="+mn-lt"/>
                <a:ea typeface="+mn-ea"/>
                <a:cs typeface="+mn-cs"/>
              </a:defRPr>
            </a:lvl3pPr>
            <a:lvl4pPr marL="5120594" indent="0" algn="ctr" defTabSz="3413730" rtl="0" eaLnBrk="1" latinLnBrk="0" hangingPunct="1">
              <a:lnSpc>
                <a:spcPct val="90000"/>
              </a:lnSpc>
              <a:spcBef>
                <a:spcPts val="1867"/>
              </a:spcBef>
              <a:buFont typeface="Arial" panose="020B0604020202020204" pitchFamily="34" charset="0"/>
              <a:buNone/>
              <a:defRPr sz="5973" kern="1200">
                <a:solidFill>
                  <a:schemeClr val="tx1"/>
                </a:solidFill>
                <a:latin typeface="+mn-lt"/>
                <a:ea typeface="+mn-ea"/>
                <a:cs typeface="+mn-cs"/>
              </a:defRPr>
            </a:lvl4pPr>
            <a:lvl5pPr marL="6827459" indent="0" algn="ctr" defTabSz="3413730" rtl="0" eaLnBrk="1" latinLnBrk="0" hangingPunct="1">
              <a:lnSpc>
                <a:spcPct val="90000"/>
              </a:lnSpc>
              <a:spcBef>
                <a:spcPts val="1867"/>
              </a:spcBef>
              <a:buFont typeface="Arial" panose="020B0604020202020204" pitchFamily="34" charset="0"/>
              <a:buNone/>
              <a:defRPr sz="5973" kern="1200">
                <a:solidFill>
                  <a:schemeClr val="tx1"/>
                </a:solidFill>
                <a:latin typeface="+mn-lt"/>
                <a:ea typeface="+mn-ea"/>
                <a:cs typeface="+mn-cs"/>
              </a:defRPr>
            </a:lvl5pPr>
            <a:lvl6pPr marL="8534324" indent="0" algn="ctr" defTabSz="3413730" rtl="0" eaLnBrk="1" latinLnBrk="0" hangingPunct="1">
              <a:lnSpc>
                <a:spcPct val="90000"/>
              </a:lnSpc>
              <a:spcBef>
                <a:spcPts val="1867"/>
              </a:spcBef>
              <a:buFont typeface="Arial" panose="020B0604020202020204" pitchFamily="34" charset="0"/>
              <a:buNone/>
              <a:defRPr sz="5973" kern="1200">
                <a:solidFill>
                  <a:schemeClr val="tx1"/>
                </a:solidFill>
                <a:latin typeface="+mn-lt"/>
                <a:ea typeface="+mn-ea"/>
                <a:cs typeface="+mn-cs"/>
              </a:defRPr>
            </a:lvl6pPr>
            <a:lvl7pPr marL="10241189" indent="0" algn="ctr" defTabSz="3413730" rtl="0" eaLnBrk="1" latinLnBrk="0" hangingPunct="1">
              <a:lnSpc>
                <a:spcPct val="90000"/>
              </a:lnSpc>
              <a:spcBef>
                <a:spcPts val="1867"/>
              </a:spcBef>
              <a:buFont typeface="Arial" panose="020B0604020202020204" pitchFamily="34" charset="0"/>
              <a:buNone/>
              <a:defRPr sz="5973" kern="1200">
                <a:solidFill>
                  <a:schemeClr val="tx1"/>
                </a:solidFill>
                <a:latin typeface="+mn-lt"/>
                <a:ea typeface="+mn-ea"/>
                <a:cs typeface="+mn-cs"/>
              </a:defRPr>
            </a:lvl7pPr>
            <a:lvl8pPr marL="11948053" indent="0" algn="ctr" defTabSz="3413730" rtl="0" eaLnBrk="1" latinLnBrk="0" hangingPunct="1">
              <a:lnSpc>
                <a:spcPct val="90000"/>
              </a:lnSpc>
              <a:spcBef>
                <a:spcPts val="1867"/>
              </a:spcBef>
              <a:buFont typeface="Arial" panose="020B0604020202020204" pitchFamily="34" charset="0"/>
              <a:buNone/>
              <a:defRPr sz="5973" kern="1200">
                <a:solidFill>
                  <a:schemeClr val="tx1"/>
                </a:solidFill>
                <a:latin typeface="+mn-lt"/>
                <a:ea typeface="+mn-ea"/>
                <a:cs typeface="+mn-cs"/>
              </a:defRPr>
            </a:lvl8pPr>
            <a:lvl9pPr marL="13654918" indent="0" algn="ctr" defTabSz="3413730" rtl="0" eaLnBrk="1" latinLnBrk="0" hangingPunct="1">
              <a:lnSpc>
                <a:spcPct val="90000"/>
              </a:lnSpc>
              <a:spcBef>
                <a:spcPts val="1867"/>
              </a:spcBef>
              <a:buFont typeface="Arial" panose="020B0604020202020204" pitchFamily="34" charset="0"/>
              <a:buNone/>
              <a:defRPr sz="5973" kern="1200">
                <a:solidFill>
                  <a:schemeClr val="tx1"/>
                </a:solidFill>
                <a:latin typeface="+mn-lt"/>
                <a:ea typeface="+mn-ea"/>
                <a:cs typeface="+mn-cs"/>
              </a:defRPr>
            </a:lvl9pPr>
          </a:lstStyle>
          <a:p>
            <a:pPr>
              <a:lnSpc>
                <a:spcPct val="100000"/>
              </a:lnSpc>
              <a:spcBef>
                <a:spcPts val="0"/>
              </a:spcBef>
            </a:pPr>
            <a:r>
              <a:rPr lang="en-US" sz="3200" dirty="0">
                <a:solidFill>
                  <a:schemeClr val="bg1"/>
                </a:solidFill>
              </a:rPr>
              <a:t>Scenario 1</a:t>
            </a:r>
          </a:p>
          <a:p>
            <a:pPr>
              <a:spcBef>
                <a:spcPts val="1000"/>
              </a:spcBef>
            </a:pPr>
            <a:r>
              <a:rPr lang="en-US" sz="2400" dirty="0">
                <a:solidFill>
                  <a:schemeClr val="bg1"/>
                </a:solidFill>
              </a:rPr>
              <a:t>Typical harvest intensities and no species preferences</a:t>
            </a:r>
          </a:p>
        </p:txBody>
      </p:sp>
      <p:sp>
        <p:nvSpPr>
          <p:cNvPr id="124" name="Content Placeholder 5">
            <a:extLst>
              <a:ext uri="{FF2B5EF4-FFF2-40B4-BE49-F238E27FC236}">
                <a16:creationId xmlns:a16="http://schemas.microsoft.com/office/drawing/2014/main" id="{A3361E7F-69F6-4EFA-AA19-D055388D6477}"/>
              </a:ext>
            </a:extLst>
          </p:cNvPr>
          <p:cNvSpPr txBox="1">
            <a:spLocks/>
          </p:cNvSpPr>
          <p:nvPr/>
        </p:nvSpPr>
        <p:spPr>
          <a:xfrm>
            <a:off x="30517375" y="7323540"/>
            <a:ext cx="3109111" cy="2176449"/>
          </a:xfrm>
          <a:prstGeom prst="rect">
            <a:avLst/>
          </a:prstGeom>
          <a:solidFill>
            <a:schemeClr val="accent3">
              <a:lumMod val="75000"/>
            </a:schemeClr>
          </a:solidFill>
          <a:ln w="76200">
            <a:solidFill>
              <a:schemeClr val="accent3">
                <a:lumMod val="75000"/>
              </a:schemeClr>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200" dirty="0">
                <a:solidFill>
                  <a:schemeClr val="bg1"/>
                </a:solidFill>
              </a:rPr>
              <a:t>Scenario 2</a:t>
            </a:r>
          </a:p>
          <a:p>
            <a:pPr marL="0" indent="0" algn="ctr">
              <a:buFont typeface="Arial" panose="020B0604020202020204" pitchFamily="34" charset="0"/>
              <a:buNone/>
            </a:pPr>
            <a:r>
              <a:rPr lang="en-US" sz="2400" dirty="0">
                <a:solidFill>
                  <a:schemeClr val="bg1"/>
                </a:solidFill>
              </a:rPr>
              <a:t>Typical harvest intensities and species preferences</a:t>
            </a:r>
          </a:p>
        </p:txBody>
      </p:sp>
      <p:sp>
        <p:nvSpPr>
          <p:cNvPr id="125" name="Content Placeholder 5">
            <a:extLst>
              <a:ext uri="{FF2B5EF4-FFF2-40B4-BE49-F238E27FC236}">
                <a16:creationId xmlns:a16="http://schemas.microsoft.com/office/drawing/2014/main" id="{C48BA2C9-88FB-4A71-9543-D2E783A0652F}"/>
              </a:ext>
            </a:extLst>
          </p:cNvPr>
          <p:cNvSpPr txBox="1">
            <a:spLocks/>
          </p:cNvSpPr>
          <p:nvPr/>
        </p:nvSpPr>
        <p:spPr>
          <a:xfrm>
            <a:off x="33854300" y="7323540"/>
            <a:ext cx="3109111" cy="2176457"/>
          </a:xfrm>
          <a:prstGeom prst="rect">
            <a:avLst/>
          </a:prstGeom>
          <a:solidFill>
            <a:schemeClr val="accent6">
              <a:lumMod val="75000"/>
            </a:schemeClr>
          </a:solidFill>
          <a:ln w="76200">
            <a:solidFill>
              <a:schemeClr val="accent6">
                <a:lumMod val="75000"/>
              </a:schemeClr>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200" dirty="0">
                <a:solidFill>
                  <a:schemeClr val="bg1"/>
                </a:solidFill>
              </a:rPr>
              <a:t>Scenario 3</a:t>
            </a:r>
          </a:p>
          <a:p>
            <a:pPr marL="0" indent="0" algn="ctr">
              <a:buFont typeface="Arial" panose="020B0604020202020204" pitchFamily="34" charset="0"/>
              <a:buNone/>
            </a:pPr>
            <a:r>
              <a:rPr lang="en-US" sz="2400" dirty="0">
                <a:solidFill>
                  <a:schemeClr val="bg1"/>
                </a:solidFill>
              </a:rPr>
              <a:t>Decreased harvest intensities and increased species preferences</a:t>
            </a:r>
          </a:p>
        </p:txBody>
      </p:sp>
      <p:sp>
        <p:nvSpPr>
          <p:cNvPr id="126" name="Content Placeholder 5">
            <a:extLst>
              <a:ext uri="{FF2B5EF4-FFF2-40B4-BE49-F238E27FC236}">
                <a16:creationId xmlns:a16="http://schemas.microsoft.com/office/drawing/2014/main" id="{C7071649-6DB5-448D-8CBF-0C2EF857814B}"/>
              </a:ext>
            </a:extLst>
          </p:cNvPr>
          <p:cNvSpPr txBox="1">
            <a:spLocks/>
          </p:cNvSpPr>
          <p:nvPr/>
        </p:nvSpPr>
        <p:spPr>
          <a:xfrm>
            <a:off x="27180449" y="9503911"/>
            <a:ext cx="3109111" cy="2176463"/>
          </a:xfrm>
          <a:prstGeom prst="rect">
            <a:avLst/>
          </a:prstGeom>
          <a:solidFill>
            <a:schemeClr val="accent5">
              <a:lumMod val="20000"/>
              <a:lumOff val="80000"/>
            </a:schemeClr>
          </a:solidFill>
          <a:ln w="76200">
            <a:solidFill>
              <a:schemeClr val="accent5">
                <a:lumMod val="75000"/>
              </a:schemeClr>
            </a:solidFill>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We assume EAB is an exogenous force that initiates typical FFO harvests, but there are no species preferences in removal</a:t>
            </a:r>
          </a:p>
        </p:txBody>
      </p:sp>
      <p:sp>
        <p:nvSpPr>
          <p:cNvPr id="127" name="Content Placeholder 5">
            <a:extLst>
              <a:ext uri="{FF2B5EF4-FFF2-40B4-BE49-F238E27FC236}">
                <a16:creationId xmlns:a16="http://schemas.microsoft.com/office/drawing/2014/main" id="{108135B2-28D4-4FE4-BFF0-3791DA88B6A7}"/>
              </a:ext>
            </a:extLst>
          </p:cNvPr>
          <p:cNvSpPr txBox="1">
            <a:spLocks/>
          </p:cNvSpPr>
          <p:nvPr/>
        </p:nvSpPr>
        <p:spPr>
          <a:xfrm>
            <a:off x="30517374" y="9503910"/>
            <a:ext cx="3109111" cy="2176463"/>
          </a:xfrm>
          <a:prstGeom prst="rect">
            <a:avLst/>
          </a:prstGeom>
          <a:solidFill>
            <a:schemeClr val="accent3">
              <a:lumMod val="20000"/>
              <a:lumOff val="80000"/>
            </a:schemeClr>
          </a:solidFill>
          <a:ln w="76200">
            <a:solidFill>
              <a:schemeClr val="accent3">
                <a:lumMod val="75000"/>
              </a:schemeClr>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Again, we assume that EAB initiates typical FFO harvests, but certain species are preferentially removed (based on FIA data)</a:t>
            </a:r>
          </a:p>
        </p:txBody>
      </p:sp>
      <p:sp>
        <p:nvSpPr>
          <p:cNvPr id="128" name="Content Placeholder 5">
            <a:extLst>
              <a:ext uri="{FF2B5EF4-FFF2-40B4-BE49-F238E27FC236}">
                <a16:creationId xmlns:a16="http://schemas.microsoft.com/office/drawing/2014/main" id="{9A41DEFF-EBDC-4655-A7A8-7B18A27309D0}"/>
              </a:ext>
            </a:extLst>
          </p:cNvPr>
          <p:cNvSpPr txBox="1">
            <a:spLocks/>
          </p:cNvSpPr>
          <p:nvPr/>
        </p:nvSpPr>
        <p:spPr>
          <a:xfrm>
            <a:off x="33854300" y="9503909"/>
            <a:ext cx="3109111" cy="2176463"/>
          </a:xfrm>
          <a:prstGeom prst="rect">
            <a:avLst/>
          </a:prstGeom>
          <a:solidFill>
            <a:schemeClr val="accent6">
              <a:lumMod val="20000"/>
              <a:lumOff val="80000"/>
            </a:schemeClr>
          </a:solidFill>
          <a:ln w="76200">
            <a:solidFill>
              <a:schemeClr val="accent6">
                <a:lumMod val="75000"/>
              </a:schemeClr>
            </a:solidFill>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We examine the possibility that salvage harvests are more reactionary and fewer have harvest volumes as a planned objective</a:t>
            </a:r>
          </a:p>
        </p:txBody>
      </p:sp>
      <p:sp>
        <p:nvSpPr>
          <p:cNvPr id="2100" name="Rectangle 2099">
            <a:extLst>
              <a:ext uri="{FF2B5EF4-FFF2-40B4-BE49-F238E27FC236}">
                <a16:creationId xmlns:a16="http://schemas.microsoft.com/office/drawing/2014/main" id="{7DBDCC47-6236-49A4-8644-FF20D2586EBB}"/>
              </a:ext>
            </a:extLst>
          </p:cNvPr>
          <p:cNvSpPr/>
          <p:nvPr/>
        </p:nvSpPr>
        <p:spPr>
          <a:xfrm>
            <a:off x="12585988" y="16982131"/>
            <a:ext cx="7004518" cy="4401205"/>
          </a:xfrm>
          <a:prstGeom prst="rect">
            <a:avLst/>
          </a:prstGeom>
        </p:spPr>
        <p:txBody>
          <a:bodyPr wrap="square">
            <a:spAutoFit/>
          </a:bodyPr>
          <a:lstStyle/>
          <a:p>
            <a:pPr algn="just"/>
            <a:r>
              <a:rPr lang="en-US" altLang="en-US" sz="2800" b="1" dirty="0">
                <a:ea typeface="Times New Roman" panose="02020603050405020304" pitchFamily="18" charset="0"/>
                <a:cs typeface="Arial" panose="020B0604020202020204" pitchFamily="34" charset="0"/>
              </a:rPr>
              <a:t>Figure 2. </a:t>
            </a:r>
            <a:r>
              <a:rPr lang="en-US" altLang="en-US" sz="2800" dirty="0">
                <a:ea typeface="Times New Roman" panose="02020603050405020304" pitchFamily="18" charset="0"/>
                <a:cs typeface="Arial" panose="020B0604020202020204" pitchFamily="34" charset="0"/>
              </a:rPr>
              <a:t>We applied the AFT model to FFO parcels in the CT River Watershed using characteristics of the EAB invasion to predict which FFOs will likely salvage harvest in response to EAB. </a:t>
            </a:r>
          </a:p>
          <a:p>
            <a:pPr algn="just"/>
            <a:r>
              <a:rPr lang="en-US" altLang="en-US" sz="2800" dirty="0">
                <a:ea typeface="Times New Roman" panose="02020603050405020304" pitchFamily="18" charset="0"/>
                <a:cs typeface="Arial" panose="020B0604020202020204" pitchFamily="34" charset="0"/>
              </a:rPr>
              <a:t>Responsive cutter AFT harvest probabilities were computed for each parcel based on:</a:t>
            </a:r>
          </a:p>
          <a:p>
            <a:pPr marL="457200" indent="-457200" algn="just">
              <a:buFont typeface="Arial" panose="020B0604020202020204" pitchFamily="34" charset="0"/>
              <a:buChar char="•"/>
            </a:pPr>
            <a:r>
              <a:rPr lang="en-US" altLang="en-US" sz="2800" dirty="0">
                <a:ea typeface="Times New Roman" panose="02020603050405020304" pitchFamily="18" charset="0"/>
                <a:cs typeface="Arial" panose="020B0604020202020204" pitchFamily="34" charset="0"/>
              </a:rPr>
              <a:t>Relative abundance of ash (EAB’s host) in that parcel</a:t>
            </a:r>
          </a:p>
          <a:p>
            <a:pPr marL="457200" indent="-457200" algn="just">
              <a:buFont typeface="Arial" panose="020B0604020202020204" pitchFamily="34" charset="0"/>
              <a:buChar char="•"/>
            </a:pPr>
            <a:r>
              <a:rPr lang="en-US" altLang="en-US" sz="2800" dirty="0">
                <a:ea typeface="Times New Roman" panose="02020603050405020304" pitchFamily="18" charset="0"/>
                <a:cs typeface="Arial" panose="020B0604020202020204" pitchFamily="34" charset="0"/>
              </a:rPr>
              <a:t>8 years to mortality</a:t>
            </a:r>
          </a:p>
        </p:txBody>
      </p:sp>
      <p:sp>
        <p:nvSpPr>
          <p:cNvPr id="2101" name="TextBox 2100">
            <a:extLst>
              <a:ext uri="{FF2B5EF4-FFF2-40B4-BE49-F238E27FC236}">
                <a16:creationId xmlns:a16="http://schemas.microsoft.com/office/drawing/2014/main" id="{7A7A866F-A157-41FB-B024-7905777F7C35}"/>
              </a:ext>
            </a:extLst>
          </p:cNvPr>
          <p:cNvSpPr txBox="1"/>
          <p:nvPr/>
        </p:nvSpPr>
        <p:spPr>
          <a:xfrm>
            <a:off x="20023124" y="19215537"/>
            <a:ext cx="1198854" cy="646331"/>
          </a:xfrm>
          <a:prstGeom prst="rect">
            <a:avLst/>
          </a:prstGeom>
          <a:solidFill>
            <a:schemeClr val="bg1"/>
          </a:solidFill>
        </p:spPr>
        <p:txBody>
          <a:bodyPr wrap="none" rtlCol="0">
            <a:spAutoFit/>
          </a:bodyPr>
          <a:lstStyle/>
          <a:p>
            <a:r>
              <a:rPr lang="en-US" dirty="0"/>
              <a:t>Harvest </a:t>
            </a:r>
          </a:p>
          <a:p>
            <a:r>
              <a:rPr lang="en-US" dirty="0"/>
              <a:t>probability</a:t>
            </a:r>
          </a:p>
        </p:txBody>
      </p:sp>
      <p:sp>
        <p:nvSpPr>
          <p:cNvPr id="131" name="TextBox 130">
            <a:extLst>
              <a:ext uri="{FF2B5EF4-FFF2-40B4-BE49-F238E27FC236}">
                <a16:creationId xmlns:a16="http://schemas.microsoft.com/office/drawing/2014/main" id="{A48D2FBA-FF33-4299-ACB0-085218EE53F4}"/>
              </a:ext>
            </a:extLst>
          </p:cNvPr>
          <p:cNvSpPr txBox="1"/>
          <p:nvPr/>
        </p:nvSpPr>
        <p:spPr>
          <a:xfrm>
            <a:off x="23549336" y="19449529"/>
            <a:ext cx="903324" cy="369332"/>
          </a:xfrm>
          <a:prstGeom prst="rect">
            <a:avLst/>
          </a:prstGeom>
          <a:solidFill>
            <a:schemeClr val="bg1"/>
          </a:solidFill>
        </p:spPr>
        <p:txBody>
          <a:bodyPr wrap="none" rtlCol="0">
            <a:spAutoFit/>
          </a:bodyPr>
          <a:lstStyle/>
          <a:p>
            <a:r>
              <a:rPr lang="en-US" dirty="0"/>
              <a:t>Harvest</a:t>
            </a:r>
          </a:p>
        </p:txBody>
      </p:sp>
      <p:sp>
        <p:nvSpPr>
          <p:cNvPr id="132" name="TextBox 131">
            <a:extLst>
              <a:ext uri="{FF2B5EF4-FFF2-40B4-BE49-F238E27FC236}">
                <a16:creationId xmlns:a16="http://schemas.microsoft.com/office/drawing/2014/main" id="{E18AF3ED-3474-4D5D-9477-E15BB5D61E74}"/>
              </a:ext>
            </a:extLst>
          </p:cNvPr>
          <p:cNvSpPr txBox="1"/>
          <p:nvPr/>
        </p:nvSpPr>
        <p:spPr>
          <a:xfrm>
            <a:off x="20316217" y="19774149"/>
            <a:ext cx="568489" cy="369332"/>
          </a:xfrm>
          <a:prstGeom prst="rect">
            <a:avLst/>
          </a:prstGeom>
          <a:solidFill>
            <a:schemeClr val="bg1"/>
          </a:solidFill>
        </p:spPr>
        <p:txBody>
          <a:bodyPr wrap="none" rtlCol="0">
            <a:spAutoFit/>
          </a:bodyPr>
          <a:lstStyle/>
          <a:p>
            <a:r>
              <a:rPr lang="en-US" dirty="0"/>
              <a:t>Low</a:t>
            </a:r>
          </a:p>
        </p:txBody>
      </p:sp>
      <p:sp>
        <p:nvSpPr>
          <p:cNvPr id="133" name="TextBox 132">
            <a:extLst>
              <a:ext uri="{FF2B5EF4-FFF2-40B4-BE49-F238E27FC236}">
                <a16:creationId xmlns:a16="http://schemas.microsoft.com/office/drawing/2014/main" id="{7988C255-C5D2-4604-B6E9-B84660769A3E}"/>
              </a:ext>
            </a:extLst>
          </p:cNvPr>
          <p:cNvSpPr txBox="1"/>
          <p:nvPr/>
        </p:nvSpPr>
        <p:spPr>
          <a:xfrm>
            <a:off x="20316217" y="20496223"/>
            <a:ext cx="612668" cy="369332"/>
          </a:xfrm>
          <a:prstGeom prst="rect">
            <a:avLst/>
          </a:prstGeom>
          <a:solidFill>
            <a:schemeClr val="bg1"/>
          </a:solidFill>
        </p:spPr>
        <p:txBody>
          <a:bodyPr wrap="none" rtlCol="0">
            <a:spAutoFit/>
          </a:bodyPr>
          <a:lstStyle/>
          <a:p>
            <a:r>
              <a:rPr lang="en-US" dirty="0"/>
              <a:t>High</a:t>
            </a:r>
          </a:p>
        </p:txBody>
      </p:sp>
      <p:sp>
        <p:nvSpPr>
          <p:cNvPr id="2102" name="Rectangle 2101">
            <a:extLst>
              <a:ext uri="{FF2B5EF4-FFF2-40B4-BE49-F238E27FC236}">
                <a16:creationId xmlns:a16="http://schemas.microsoft.com/office/drawing/2014/main" id="{0FB215C8-8150-4A41-9CD4-9020097ED32C}"/>
              </a:ext>
            </a:extLst>
          </p:cNvPr>
          <p:cNvSpPr/>
          <p:nvPr/>
        </p:nvSpPr>
        <p:spPr>
          <a:xfrm>
            <a:off x="23210691" y="19834903"/>
            <a:ext cx="1058007" cy="72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5" name="Content Placeholder 6">
            <a:extLst>
              <a:ext uri="{FF2B5EF4-FFF2-40B4-BE49-F238E27FC236}">
                <a16:creationId xmlns:a16="http://schemas.microsoft.com/office/drawing/2014/main" id="{79121956-1535-4210-A64D-92262FA6A833}"/>
              </a:ext>
            </a:extLst>
          </p:cNvPr>
          <p:cNvGraphicFramePr>
            <a:graphicFrameLocks/>
          </p:cNvGraphicFramePr>
          <p:nvPr>
            <p:extLst>
              <p:ext uri="{D42A27DB-BD31-4B8C-83A1-F6EECF244321}">
                <p14:modId xmlns:p14="http://schemas.microsoft.com/office/powerpoint/2010/main" val="3652805226"/>
              </p:ext>
            </p:extLst>
          </p:nvPr>
        </p:nvGraphicFramePr>
        <p:xfrm>
          <a:off x="12744483" y="22711619"/>
          <a:ext cx="13024804" cy="1828800"/>
        </p:xfrm>
        <a:graphic>
          <a:graphicData uri="http://schemas.openxmlformats.org/drawingml/2006/table">
            <a:tbl>
              <a:tblPr firstRow="1" bandRow="1"/>
              <a:tblGrid>
                <a:gridCol w="2964942">
                  <a:extLst>
                    <a:ext uri="{9D8B030D-6E8A-4147-A177-3AD203B41FA5}">
                      <a16:colId xmlns:a16="http://schemas.microsoft.com/office/drawing/2014/main" val="3693492966"/>
                    </a:ext>
                  </a:extLst>
                </a:gridCol>
                <a:gridCol w="2678748">
                  <a:extLst>
                    <a:ext uri="{9D8B030D-6E8A-4147-A177-3AD203B41FA5}">
                      <a16:colId xmlns:a16="http://schemas.microsoft.com/office/drawing/2014/main" val="4052780498"/>
                    </a:ext>
                  </a:extLst>
                </a:gridCol>
                <a:gridCol w="4717987">
                  <a:extLst>
                    <a:ext uri="{9D8B030D-6E8A-4147-A177-3AD203B41FA5}">
                      <a16:colId xmlns:a16="http://schemas.microsoft.com/office/drawing/2014/main" val="2390223641"/>
                    </a:ext>
                  </a:extLst>
                </a:gridCol>
                <a:gridCol w="2663127">
                  <a:extLst>
                    <a:ext uri="{9D8B030D-6E8A-4147-A177-3AD203B41FA5}">
                      <a16:colId xmlns:a16="http://schemas.microsoft.com/office/drawing/2014/main" val="3950925873"/>
                    </a:ext>
                  </a:extLst>
                </a:gridCol>
              </a:tblGrid>
              <a:tr h="419762">
                <a:tc>
                  <a:txBody>
                    <a:bodyPr/>
                    <a:lstStyle>
                      <a:lvl1pPr marL="0" algn="l" defTabSz="3413730" rtl="0" eaLnBrk="1" latinLnBrk="0" hangingPunct="1">
                        <a:defRPr sz="6720" b="1" kern="1200">
                          <a:solidFill>
                            <a:schemeClr val="lt1"/>
                          </a:solidFill>
                          <a:latin typeface="Calibri" panose="020F0502020204030204"/>
                        </a:defRPr>
                      </a:lvl1pPr>
                      <a:lvl2pPr marL="1706865" algn="l" defTabSz="3413730" rtl="0" eaLnBrk="1" latinLnBrk="0" hangingPunct="1">
                        <a:defRPr sz="6720" b="1" kern="1200">
                          <a:solidFill>
                            <a:schemeClr val="lt1"/>
                          </a:solidFill>
                          <a:latin typeface="Calibri" panose="020F0502020204030204"/>
                        </a:defRPr>
                      </a:lvl2pPr>
                      <a:lvl3pPr marL="3413730" algn="l" defTabSz="3413730" rtl="0" eaLnBrk="1" latinLnBrk="0" hangingPunct="1">
                        <a:defRPr sz="6720" b="1" kern="1200">
                          <a:solidFill>
                            <a:schemeClr val="lt1"/>
                          </a:solidFill>
                          <a:latin typeface="Calibri" panose="020F0502020204030204"/>
                        </a:defRPr>
                      </a:lvl3pPr>
                      <a:lvl4pPr marL="5120594" algn="l" defTabSz="3413730" rtl="0" eaLnBrk="1" latinLnBrk="0" hangingPunct="1">
                        <a:defRPr sz="6720" b="1" kern="1200">
                          <a:solidFill>
                            <a:schemeClr val="lt1"/>
                          </a:solidFill>
                          <a:latin typeface="Calibri" panose="020F0502020204030204"/>
                        </a:defRPr>
                      </a:lvl4pPr>
                      <a:lvl5pPr marL="6827459" algn="l" defTabSz="3413730" rtl="0" eaLnBrk="1" latinLnBrk="0" hangingPunct="1">
                        <a:defRPr sz="6720" b="1" kern="1200">
                          <a:solidFill>
                            <a:schemeClr val="lt1"/>
                          </a:solidFill>
                          <a:latin typeface="Calibri" panose="020F0502020204030204"/>
                        </a:defRPr>
                      </a:lvl5pPr>
                      <a:lvl6pPr marL="8534324" algn="l" defTabSz="3413730" rtl="0" eaLnBrk="1" latinLnBrk="0" hangingPunct="1">
                        <a:defRPr sz="6720" b="1" kern="1200">
                          <a:solidFill>
                            <a:schemeClr val="lt1"/>
                          </a:solidFill>
                          <a:latin typeface="Calibri" panose="020F0502020204030204"/>
                        </a:defRPr>
                      </a:lvl6pPr>
                      <a:lvl7pPr marL="10241189" algn="l" defTabSz="3413730" rtl="0" eaLnBrk="1" latinLnBrk="0" hangingPunct="1">
                        <a:defRPr sz="6720" b="1" kern="1200">
                          <a:solidFill>
                            <a:schemeClr val="lt1"/>
                          </a:solidFill>
                          <a:latin typeface="Calibri" panose="020F0502020204030204"/>
                        </a:defRPr>
                      </a:lvl7pPr>
                      <a:lvl8pPr marL="11948053" algn="l" defTabSz="3413730" rtl="0" eaLnBrk="1" latinLnBrk="0" hangingPunct="1">
                        <a:defRPr sz="6720" b="1" kern="1200">
                          <a:solidFill>
                            <a:schemeClr val="lt1"/>
                          </a:solidFill>
                          <a:latin typeface="Calibri" panose="020F0502020204030204"/>
                        </a:defRPr>
                      </a:lvl8pPr>
                      <a:lvl9pPr marL="13654918" algn="l" defTabSz="3413730" rtl="0" eaLnBrk="1" latinLnBrk="0" hangingPunct="1">
                        <a:defRPr sz="6720" b="1" kern="1200">
                          <a:solidFill>
                            <a:schemeClr val="lt1"/>
                          </a:solidFill>
                          <a:latin typeface="Calibri" panose="020F0502020204030204"/>
                        </a:defRPr>
                      </a:lvl9pPr>
                    </a:lstStyle>
                    <a:p>
                      <a:r>
                        <a:rPr lang="en-US" sz="2400" dirty="0"/>
                        <a:t>AFT</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1"/>
                    </a:solidFill>
                  </a:tcPr>
                </a:tc>
                <a:tc>
                  <a:txBody>
                    <a:bodyPr/>
                    <a:lstStyle>
                      <a:lvl1pPr marL="0" algn="l" defTabSz="3413730" rtl="0" eaLnBrk="1" latinLnBrk="0" hangingPunct="1">
                        <a:defRPr sz="6720" b="1" kern="1200">
                          <a:solidFill>
                            <a:schemeClr val="lt1"/>
                          </a:solidFill>
                          <a:latin typeface="Calibri" panose="020F0502020204030204"/>
                        </a:defRPr>
                      </a:lvl1pPr>
                      <a:lvl2pPr marL="1706865" algn="l" defTabSz="3413730" rtl="0" eaLnBrk="1" latinLnBrk="0" hangingPunct="1">
                        <a:defRPr sz="6720" b="1" kern="1200">
                          <a:solidFill>
                            <a:schemeClr val="lt1"/>
                          </a:solidFill>
                          <a:latin typeface="Calibri" panose="020F0502020204030204"/>
                        </a:defRPr>
                      </a:lvl2pPr>
                      <a:lvl3pPr marL="3413730" algn="l" defTabSz="3413730" rtl="0" eaLnBrk="1" latinLnBrk="0" hangingPunct="1">
                        <a:defRPr sz="6720" b="1" kern="1200">
                          <a:solidFill>
                            <a:schemeClr val="lt1"/>
                          </a:solidFill>
                          <a:latin typeface="Calibri" panose="020F0502020204030204"/>
                        </a:defRPr>
                      </a:lvl3pPr>
                      <a:lvl4pPr marL="5120594" algn="l" defTabSz="3413730" rtl="0" eaLnBrk="1" latinLnBrk="0" hangingPunct="1">
                        <a:defRPr sz="6720" b="1" kern="1200">
                          <a:solidFill>
                            <a:schemeClr val="lt1"/>
                          </a:solidFill>
                          <a:latin typeface="Calibri" panose="020F0502020204030204"/>
                        </a:defRPr>
                      </a:lvl4pPr>
                      <a:lvl5pPr marL="6827459" algn="l" defTabSz="3413730" rtl="0" eaLnBrk="1" latinLnBrk="0" hangingPunct="1">
                        <a:defRPr sz="6720" b="1" kern="1200">
                          <a:solidFill>
                            <a:schemeClr val="lt1"/>
                          </a:solidFill>
                          <a:latin typeface="Calibri" panose="020F0502020204030204"/>
                        </a:defRPr>
                      </a:lvl5pPr>
                      <a:lvl6pPr marL="8534324" algn="l" defTabSz="3413730" rtl="0" eaLnBrk="1" latinLnBrk="0" hangingPunct="1">
                        <a:defRPr sz="6720" b="1" kern="1200">
                          <a:solidFill>
                            <a:schemeClr val="lt1"/>
                          </a:solidFill>
                          <a:latin typeface="Calibri" panose="020F0502020204030204"/>
                        </a:defRPr>
                      </a:lvl6pPr>
                      <a:lvl7pPr marL="10241189" algn="l" defTabSz="3413730" rtl="0" eaLnBrk="1" latinLnBrk="0" hangingPunct="1">
                        <a:defRPr sz="6720" b="1" kern="1200">
                          <a:solidFill>
                            <a:schemeClr val="lt1"/>
                          </a:solidFill>
                          <a:latin typeface="Calibri" panose="020F0502020204030204"/>
                        </a:defRPr>
                      </a:lvl7pPr>
                      <a:lvl8pPr marL="11948053" algn="l" defTabSz="3413730" rtl="0" eaLnBrk="1" latinLnBrk="0" hangingPunct="1">
                        <a:defRPr sz="6720" b="1" kern="1200">
                          <a:solidFill>
                            <a:schemeClr val="lt1"/>
                          </a:solidFill>
                          <a:latin typeface="Calibri" panose="020F0502020204030204"/>
                        </a:defRPr>
                      </a:lvl8pPr>
                      <a:lvl9pPr marL="13654918" algn="l" defTabSz="3413730" rtl="0" eaLnBrk="1" latinLnBrk="0" hangingPunct="1">
                        <a:defRPr sz="6720" b="1" kern="1200">
                          <a:solidFill>
                            <a:schemeClr val="lt1"/>
                          </a:solidFill>
                          <a:latin typeface="Calibri" panose="020F0502020204030204"/>
                        </a:defRPr>
                      </a:lvl9pPr>
                    </a:lstStyle>
                    <a:p>
                      <a:pPr algn="ctr"/>
                      <a:r>
                        <a:rPr lang="en-US" sz="2400" dirty="0"/>
                        <a:t>% of FFO parcels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1"/>
                    </a:solidFill>
                  </a:tcPr>
                </a:tc>
                <a:tc>
                  <a:txBody>
                    <a:bodyPr/>
                    <a:lstStyle>
                      <a:lvl1pPr marL="0" algn="l" defTabSz="3413730" rtl="0" eaLnBrk="1" latinLnBrk="0" hangingPunct="1">
                        <a:defRPr sz="6720" b="1" kern="1200">
                          <a:solidFill>
                            <a:schemeClr val="lt1"/>
                          </a:solidFill>
                          <a:latin typeface="Calibri" panose="020F0502020204030204"/>
                        </a:defRPr>
                      </a:lvl1pPr>
                      <a:lvl2pPr marL="1706865" algn="l" defTabSz="3413730" rtl="0" eaLnBrk="1" latinLnBrk="0" hangingPunct="1">
                        <a:defRPr sz="6720" b="1" kern="1200">
                          <a:solidFill>
                            <a:schemeClr val="lt1"/>
                          </a:solidFill>
                          <a:latin typeface="Calibri" panose="020F0502020204030204"/>
                        </a:defRPr>
                      </a:lvl2pPr>
                      <a:lvl3pPr marL="3413730" algn="l" defTabSz="3413730" rtl="0" eaLnBrk="1" latinLnBrk="0" hangingPunct="1">
                        <a:defRPr sz="6720" b="1" kern="1200">
                          <a:solidFill>
                            <a:schemeClr val="lt1"/>
                          </a:solidFill>
                          <a:latin typeface="Calibri" panose="020F0502020204030204"/>
                        </a:defRPr>
                      </a:lvl3pPr>
                      <a:lvl4pPr marL="5120594" algn="l" defTabSz="3413730" rtl="0" eaLnBrk="1" latinLnBrk="0" hangingPunct="1">
                        <a:defRPr sz="6720" b="1" kern="1200">
                          <a:solidFill>
                            <a:schemeClr val="lt1"/>
                          </a:solidFill>
                          <a:latin typeface="Calibri" panose="020F0502020204030204"/>
                        </a:defRPr>
                      </a:lvl4pPr>
                      <a:lvl5pPr marL="6827459" algn="l" defTabSz="3413730" rtl="0" eaLnBrk="1" latinLnBrk="0" hangingPunct="1">
                        <a:defRPr sz="6720" b="1" kern="1200">
                          <a:solidFill>
                            <a:schemeClr val="lt1"/>
                          </a:solidFill>
                          <a:latin typeface="Calibri" panose="020F0502020204030204"/>
                        </a:defRPr>
                      </a:lvl5pPr>
                      <a:lvl6pPr marL="8534324" algn="l" defTabSz="3413730" rtl="0" eaLnBrk="1" latinLnBrk="0" hangingPunct="1">
                        <a:defRPr sz="6720" b="1" kern="1200">
                          <a:solidFill>
                            <a:schemeClr val="lt1"/>
                          </a:solidFill>
                          <a:latin typeface="Calibri" panose="020F0502020204030204"/>
                        </a:defRPr>
                      </a:lvl6pPr>
                      <a:lvl7pPr marL="10241189" algn="l" defTabSz="3413730" rtl="0" eaLnBrk="1" latinLnBrk="0" hangingPunct="1">
                        <a:defRPr sz="6720" b="1" kern="1200">
                          <a:solidFill>
                            <a:schemeClr val="lt1"/>
                          </a:solidFill>
                          <a:latin typeface="Calibri" panose="020F0502020204030204"/>
                        </a:defRPr>
                      </a:lvl7pPr>
                      <a:lvl8pPr marL="11948053" algn="l" defTabSz="3413730" rtl="0" eaLnBrk="1" latinLnBrk="0" hangingPunct="1">
                        <a:defRPr sz="6720" b="1" kern="1200">
                          <a:solidFill>
                            <a:schemeClr val="lt1"/>
                          </a:solidFill>
                          <a:latin typeface="Calibri" panose="020F0502020204030204"/>
                        </a:defRPr>
                      </a:lvl8pPr>
                      <a:lvl9pPr marL="13654918" algn="l" defTabSz="3413730" rtl="0" eaLnBrk="1" latinLnBrk="0" hangingPunct="1">
                        <a:defRPr sz="6720" b="1" kern="1200">
                          <a:solidFill>
                            <a:schemeClr val="lt1"/>
                          </a:solidFill>
                          <a:latin typeface="Calibri" panose="020F0502020204030204"/>
                        </a:defRPr>
                      </a:lvl9pPr>
                    </a:lstStyle>
                    <a:p>
                      <a:pPr algn="ctr"/>
                      <a:r>
                        <a:rPr lang="en-US" sz="2400" dirty="0"/>
                        <a:t>Average probability of harvest</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1"/>
                    </a:solidFill>
                  </a:tcPr>
                </a:tc>
                <a:tc>
                  <a:txBody>
                    <a:bodyPr/>
                    <a:lstStyle>
                      <a:lvl1pPr marL="0" algn="l" defTabSz="3413730" rtl="0" eaLnBrk="1" latinLnBrk="0" hangingPunct="1">
                        <a:defRPr sz="6720" b="1" kern="1200">
                          <a:solidFill>
                            <a:schemeClr val="lt1"/>
                          </a:solidFill>
                          <a:latin typeface="Calibri" panose="020F0502020204030204"/>
                        </a:defRPr>
                      </a:lvl1pPr>
                      <a:lvl2pPr marL="1706865" algn="l" defTabSz="3413730" rtl="0" eaLnBrk="1" latinLnBrk="0" hangingPunct="1">
                        <a:defRPr sz="6720" b="1" kern="1200">
                          <a:solidFill>
                            <a:schemeClr val="lt1"/>
                          </a:solidFill>
                          <a:latin typeface="Calibri" panose="020F0502020204030204"/>
                        </a:defRPr>
                      </a:lvl2pPr>
                      <a:lvl3pPr marL="3413730" algn="l" defTabSz="3413730" rtl="0" eaLnBrk="1" latinLnBrk="0" hangingPunct="1">
                        <a:defRPr sz="6720" b="1" kern="1200">
                          <a:solidFill>
                            <a:schemeClr val="lt1"/>
                          </a:solidFill>
                          <a:latin typeface="Calibri" panose="020F0502020204030204"/>
                        </a:defRPr>
                      </a:lvl3pPr>
                      <a:lvl4pPr marL="5120594" algn="l" defTabSz="3413730" rtl="0" eaLnBrk="1" latinLnBrk="0" hangingPunct="1">
                        <a:defRPr sz="6720" b="1" kern="1200">
                          <a:solidFill>
                            <a:schemeClr val="lt1"/>
                          </a:solidFill>
                          <a:latin typeface="Calibri" panose="020F0502020204030204"/>
                        </a:defRPr>
                      </a:lvl4pPr>
                      <a:lvl5pPr marL="6827459" algn="l" defTabSz="3413730" rtl="0" eaLnBrk="1" latinLnBrk="0" hangingPunct="1">
                        <a:defRPr sz="6720" b="1" kern="1200">
                          <a:solidFill>
                            <a:schemeClr val="lt1"/>
                          </a:solidFill>
                          <a:latin typeface="Calibri" panose="020F0502020204030204"/>
                        </a:defRPr>
                      </a:lvl5pPr>
                      <a:lvl6pPr marL="8534324" algn="l" defTabSz="3413730" rtl="0" eaLnBrk="1" latinLnBrk="0" hangingPunct="1">
                        <a:defRPr sz="6720" b="1" kern="1200">
                          <a:solidFill>
                            <a:schemeClr val="lt1"/>
                          </a:solidFill>
                          <a:latin typeface="Calibri" panose="020F0502020204030204"/>
                        </a:defRPr>
                      </a:lvl6pPr>
                      <a:lvl7pPr marL="10241189" algn="l" defTabSz="3413730" rtl="0" eaLnBrk="1" latinLnBrk="0" hangingPunct="1">
                        <a:defRPr sz="6720" b="1" kern="1200">
                          <a:solidFill>
                            <a:schemeClr val="lt1"/>
                          </a:solidFill>
                          <a:latin typeface="Calibri" panose="020F0502020204030204"/>
                        </a:defRPr>
                      </a:lvl7pPr>
                      <a:lvl8pPr marL="11948053" algn="l" defTabSz="3413730" rtl="0" eaLnBrk="1" latinLnBrk="0" hangingPunct="1">
                        <a:defRPr sz="6720" b="1" kern="1200">
                          <a:solidFill>
                            <a:schemeClr val="lt1"/>
                          </a:solidFill>
                          <a:latin typeface="Calibri" panose="020F0502020204030204"/>
                        </a:defRPr>
                      </a:lvl8pPr>
                      <a:lvl9pPr marL="13654918" algn="l" defTabSz="3413730" rtl="0" eaLnBrk="1" latinLnBrk="0" hangingPunct="1">
                        <a:defRPr sz="6720" b="1" kern="1200">
                          <a:solidFill>
                            <a:schemeClr val="lt1"/>
                          </a:solidFill>
                          <a:latin typeface="Calibri" panose="020F0502020204030204"/>
                        </a:defRPr>
                      </a:lvl9pPr>
                    </a:lstStyle>
                    <a:p>
                      <a:pPr algn="ctr"/>
                      <a:r>
                        <a:rPr lang="en-US" sz="2400" dirty="0"/>
                        <a:t>% of all harvests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059587537"/>
                  </a:ext>
                </a:extLst>
              </a:tr>
              <a:tr h="419762">
                <a:tc>
                  <a:txBody>
                    <a:bodyPr/>
                    <a:lstStyle>
                      <a:lvl1pPr marL="0" algn="l" defTabSz="3413730" rtl="0" eaLnBrk="1" latinLnBrk="0" hangingPunct="1">
                        <a:defRPr sz="6720" kern="1200">
                          <a:solidFill>
                            <a:schemeClr val="dk1"/>
                          </a:solidFill>
                          <a:latin typeface="Calibri" panose="020F0502020204030204"/>
                        </a:defRPr>
                      </a:lvl1pPr>
                      <a:lvl2pPr marL="1706865" algn="l" defTabSz="3413730" rtl="0" eaLnBrk="1" latinLnBrk="0" hangingPunct="1">
                        <a:defRPr sz="6720" kern="1200">
                          <a:solidFill>
                            <a:schemeClr val="dk1"/>
                          </a:solidFill>
                          <a:latin typeface="Calibri" panose="020F0502020204030204"/>
                        </a:defRPr>
                      </a:lvl2pPr>
                      <a:lvl3pPr marL="3413730" algn="l" defTabSz="3413730" rtl="0" eaLnBrk="1" latinLnBrk="0" hangingPunct="1">
                        <a:defRPr sz="6720" kern="1200">
                          <a:solidFill>
                            <a:schemeClr val="dk1"/>
                          </a:solidFill>
                          <a:latin typeface="Calibri" panose="020F0502020204030204"/>
                        </a:defRPr>
                      </a:lvl3pPr>
                      <a:lvl4pPr marL="5120594" algn="l" defTabSz="3413730" rtl="0" eaLnBrk="1" latinLnBrk="0" hangingPunct="1">
                        <a:defRPr sz="6720" kern="1200">
                          <a:solidFill>
                            <a:schemeClr val="dk1"/>
                          </a:solidFill>
                          <a:latin typeface="Calibri" panose="020F0502020204030204"/>
                        </a:defRPr>
                      </a:lvl4pPr>
                      <a:lvl5pPr marL="6827459" algn="l" defTabSz="3413730" rtl="0" eaLnBrk="1" latinLnBrk="0" hangingPunct="1">
                        <a:defRPr sz="6720" kern="1200">
                          <a:solidFill>
                            <a:schemeClr val="dk1"/>
                          </a:solidFill>
                          <a:latin typeface="Calibri" panose="020F0502020204030204"/>
                        </a:defRPr>
                      </a:lvl5pPr>
                      <a:lvl6pPr marL="8534324" algn="l" defTabSz="3413730" rtl="0" eaLnBrk="1" latinLnBrk="0" hangingPunct="1">
                        <a:defRPr sz="6720" kern="1200">
                          <a:solidFill>
                            <a:schemeClr val="dk1"/>
                          </a:solidFill>
                          <a:latin typeface="Calibri" panose="020F0502020204030204"/>
                        </a:defRPr>
                      </a:lvl6pPr>
                      <a:lvl7pPr marL="10241189" algn="l" defTabSz="3413730" rtl="0" eaLnBrk="1" latinLnBrk="0" hangingPunct="1">
                        <a:defRPr sz="6720" kern="1200">
                          <a:solidFill>
                            <a:schemeClr val="dk1"/>
                          </a:solidFill>
                          <a:latin typeface="Calibri" panose="020F0502020204030204"/>
                        </a:defRPr>
                      </a:lvl7pPr>
                      <a:lvl8pPr marL="11948053" algn="l" defTabSz="3413730" rtl="0" eaLnBrk="1" latinLnBrk="0" hangingPunct="1">
                        <a:defRPr sz="6720" kern="1200">
                          <a:solidFill>
                            <a:schemeClr val="dk1"/>
                          </a:solidFill>
                          <a:latin typeface="Calibri" panose="020F0502020204030204"/>
                        </a:defRPr>
                      </a:lvl8pPr>
                      <a:lvl9pPr marL="13654918" algn="l" defTabSz="3413730" rtl="0" eaLnBrk="1" latinLnBrk="0" hangingPunct="1">
                        <a:defRPr sz="6720" kern="1200">
                          <a:solidFill>
                            <a:schemeClr val="dk1"/>
                          </a:solidFill>
                          <a:latin typeface="Calibri" panose="020F0502020204030204"/>
                        </a:defRPr>
                      </a:lvl9pPr>
                    </a:lstStyle>
                    <a:p>
                      <a:r>
                        <a:rPr lang="en-US" sz="2400" dirty="0"/>
                        <a:t>Cutters</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lumMod val="60000"/>
                        <a:lumOff val="40000"/>
                      </a:srgbClr>
                    </a:solidFill>
                  </a:tcPr>
                </a:tc>
                <a:tc>
                  <a:txBody>
                    <a:bodyPr/>
                    <a:lstStyle>
                      <a:lvl1pPr marL="0" algn="l" defTabSz="3413730" rtl="0" eaLnBrk="1" latinLnBrk="0" hangingPunct="1">
                        <a:defRPr sz="6720" kern="1200">
                          <a:solidFill>
                            <a:schemeClr val="dk1"/>
                          </a:solidFill>
                          <a:latin typeface="Calibri" panose="020F0502020204030204"/>
                        </a:defRPr>
                      </a:lvl1pPr>
                      <a:lvl2pPr marL="1706865" algn="l" defTabSz="3413730" rtl="0" eaLnBrk="1" latinLnBrk="0" hangingPunct="1">
                        <a:defRPr sz="6720" kern="1200">
                          <a:solidFill>
                            <a:schemeClr val="dk1"/>
                          </a:solidFill>
                          <a:latin typeface="Calibri" panose="020F0502020204030204"/>
                        </a:defRPr>
                      </a:lvl2pPr>
                      <a:lvl3pPr marL="3413730" algn="l" defTabSz="3413730" rtl="0" eaLnBrk="1" latinLnBrk="0" hangingPunct="1">
                        <a:defRPr sz="6720" kern="1200">
                          <a:solidFill>
                            <a:schemeClr val="dk1"/>
                          </a:solidFill>
                          <a:latin typeface="Calibri" panose="020F0502020204030204"/>
                        </a:defRPr>
                      </a:lvl3pPr>
                      <a:lvl4pPr marL="5120594" algn="l" defTabSz="3413730" rtl="0" eaLnBrk="1" latinLnBrk="0" hangingPunct="1">
                        <a:defRPr sz="6720" kern="1200">
                          <a:solidFill>
                            <a:schemeClr val="dk1"/>
                          </a:solidFill>
                          <a:latin typeface="Calibri" panose="020F0502020204030204"/>
                        </a:defRPr>
                      </a:lvl4pPr>
                      <a:lvl5pPr marL="6827459" algn="l" defTabSz="3413730" rtl="0" eaLnBrk="1" latinLnBrk="0" hangingPunct="1">
                        <a:defRPr sz="6720" kern="1200">
                          <a:solidFill>
                            <a:schemeClr val="dk1"/>
                          </a:solidFill>
                          <a:latin typeface="Calibri" panose="020F0502020204030204"/>
                        </a:defRPr>
                      </a:lvl5pPr>
                      <a:lvl6pPr marL="8534324" algn="l" defTabSz="3413730" rtl="0" eaLnBrk="1" latinLnBrk="0" hangingPunct="1">
                        <a:defRPr sz="6720" kern="1200">
                          <a:solidFill>
                            <a:schemeClr val="dk1"/>
                          </a:solidFill>
                          <a:latin typeface="Calibri" panose="020F0502020204030204"/>
                        </a:defRPr>
                      </a:lvl6pPr>
                      <a:lvl7pPr marL="10241189" algn="l" defTabSz="3413730" rtl="0" eaLnBrk="1" latinLnBrk="0" hangingPunct="1">
                        <a:defRPr sz="6720" kern="1200">
                          <a:solidFill>
                            <a:schemeClr val="dk1"/>
                          </a:solidFill>
                          <a:latin typeface="Calibri" panose="020F0502020204030204"/>
                        </a:defRPr>
                      </a:lvl7pPr>
                      <a:lvl8pPr marL="11948053" algn="l" defTabSz="3413730" rtl="0" eaLnBrk="1" latinLnBrk="0" hangingPunct="1">
                        <a:defRPr sz="6720" kern="1200">
                          <a:solidFill>
                            <a:schemeClr val="dk1"/>
                          </a:solidFill>
                          <a:latin typeface="Calibri" panose="020F0502020204030204"/>
                        </a:defRPr>
                      </a:lvl8pPr>
                      <a:lvl9pPr marL="13654918" algn="l" defTabSz="3413730" rtl="0" eaLnBrk="1" latinLnBrk="0" hangingPunct="1">
                        <a:defRPr sz="6720" kern="1200">
                          <a:solidFill>
                            <a:schemeClr val="dk1"/>
                          </a:solidFill>
                          <a:latin typeface="Calibri" panose="020F0502020204030204"/>
                        </a:defRPr>
                      </a:lvl9pPr>
                    </a:lstStyle>
                    <a:p>
                      <a:pPr algn="ctr"/>
                      <a:r>
                        <a:rPr lang="en-US" sz="2400" dirty="0"/>
                        <a:t>42%±0.2% </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lumMod val="60000"/>
                        <a:lumOff val="40000"/>
                      </a:srgbClr>
                    </a:solidFill>
                  </a:tcPr>
                </a:tc>
                <a:tc>
                  <a:txBody>
                    <a:bodyPr/>
                    <a:lstStyle>
                      <a:lvl1pPr marL="0" algn="l" defTabSz="3413730" rtl="0" eaLnBrk="1" latinLnBrk="0" hangingPunct="1">
                        <a:defRPr sz="6720" kern="1200">
                          <a:solidFill>
                            <a:schemeClr val="dk1"/>
                          </a:solidFill>
                          <a:latin typeface="Calibri" panose="020F0502020204030204"/>
                        </a:defRPr>
                      </a:lvl1pPr>
                      <a:lvl2pPr marL="1706865" algn="l" defTabSz="3413730" rtl="0" eaLnBrk="1" latinLnBrk="0" hangingPunct="1">
                        <a:defRPr sz="6720" kern="1200">
                          <a:solidFill>
                            <a:schemeClr val="dk1"/>
                          </a:solidFill>
                          <a:latin typeface="Calibri" panose="020F0502020204030204"/>
                        </a:defRPr>
                      </a:lvl2pPr>
                      <a:lvl3pPr marL="3413730" algn="l" defTabSz="3413730" rtl="0" eaLnBrk="1" latinLnBrk="0" hangingPunct="1">
                        <a:defRPr sz="6720" kern="1200">
                          <a:solidFill>
                            <a:schemeClr val="dk1"/>
                          </a:solidFill>
                          <a:latin typeface="Calibri" panose="020F0502020204030204"/>
                        </a:defRPr>
                      </a:lvl3pPr>
                      <a:lvl4pPr marL="5120594" algn="l" defTabSz="3413730" rtl="0" eaLnBrk="1" latinLnBrk="0" hangingPunct="1">
                        <a:defRPr sz="6720" kern="1200">
                          <a:solidFill>
                            <a:schemeClr val="dk1"/>
                          </a:solidFill>
                          <a:latin typeface="Calibri" panose="020F0502020204030204"/>
                        </a:defRPr>
                      </a:lvl4pPr>
                      <a:lvl5pPr marL="6827459" algn="l" defTabSz="3413730" rtl="0" eaLnBrk="1" latinLnBrk="0" hangingPunct="1">
                        <a:defRPr sz="6720" kern="1200">
                          <a:solidFill>
                            <a:schemeClr val="dk1"/>
                          </a:solidFill>
                          <a:latin typeface="Calibri" panose="020F0502020204030204"/>
                        </a:defRPr>
                      </a:lvl5pPr>
                      <a:lvl6pPr marL="8534324" algn="l" defTabSz="3413730" rtl="0" eaLnBrk="1" latinLnBrk="0" hangingPunct="1">
                        <a:defRPr sz="6720" kern="1200">
                          <a:solidFill>
                            <a:schemeClr val="dk1"/>
                          </a:solidFill>
                          <a:latin typeface="Calibri" panose="020F0502020204030204"/>
                        </a:defRPr>
                      </a:lvl6pPr>
                      <a:lvl7pPr marL="10241189" algn="l" defTabSz="3413730" rtl="0" eaLnBrk="1" latinLnBrk="0" hangingPunct="1">
                        <a:defRPr sz="6720" kern="1200">
                          <a:solidFill>
                            <a:schemeClr val="dk1"/>
                          </a:solidFill>
                          <a:latin typeface="Calibri" panose="020F0502020204030204"/>
                        </a:defRPr>
                      </a:lvl7pPr>
                      <a:lvl8pPr marL="11948053" algn="l" defTabSz="3413730" rtl="0" eaLnBrk="1" latinLnBrk="0" hangingPunct="1">
                        <a:defRPr sz="6720" kern="1200">
                          <a:solidFill>
                            <a:schemeClr val="dk1"/>
                          </a:solidFill>
                          <a:latin typeface="Calibri" panose="020F0502020204030204"/>
                        </a:defRPr>
                      </a:lvl8pPr>
                      <a:lvl9pPr marL="13654918" algn="l" defTabSz="3413730" rtl="0" eaLnBrk="1" latinLnBrk="0" hangingPunct="1">
                        <a:defRPr sz="6720" kern="1200">
                          <a:solidFill>
                            <a:schemeClr val="dk1"/>
                          </a:solidFill>
                          <a:latin typeface="Calibri" panose="020F0502020204030204"/>
                        </a:defRPr>
                      </a:lvl9pPr>
                    </a:lstStyle>
                    <a:p>
                      <a:pPr algn="ctr"/>
                      <a:r>
                        <a:rPr lang="en-US" sz="2400" dirty="0"/>
                        <a:t>0.89±0.003</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lumMod val="60000"/>
                        <a:lumOff val="40000"/>
                      </a:srgbClr>
                    </a:solidFill>
                  </a:tcPr>
                </a:tc>
                <a:tc>
                  <a:txBody>
                    <a:bodyPr/>
                    <a:lstStyle>
                      <a:lvl1pPr marL="0" algn="l" defTabSz="3413730" rtl="0" eaLnBrk="1" latinLnBrk="0" hangingPunct="1">
                        <a:defRPr sz="6720" kern="1200">
                          <a:solidFill>
                            <a:schemeClr val="dk1"/>
                          </a:solidFill>
                          <a:latin typeface="Calibri" panose="020F0502020204030204"/>
                        </a:defRPr>
                      </a:lvl1pPr>
                      <a:lvl2pPr marL="1706865" algn="l" defTabSz="3413730" rtl="0" eaLnBrk="1" latinLnBrk="0" hangingPunct="1">
                        <a:defRPr sz="6720" kern="1200">
                          <a:solidFill>
                            <a:schemeClr val="dk1"/>
                          </a:solidFill>
                          <a:latin typeface="Calibri" panose="020F0502020204030204"/>
                        </a:defRPr>
                      </a:lvl2pPr>
                      <a:lvl3pPr marL="3413730" algn="l" defTabSz="3413730" rtl="0" eaLnBrk="1" latinLnBrk="0" hangingPunct="1">
                        <a:defRPr sz="6720" kern="1200">
                          <a:solidFill>
                            <a:schemeClr val="dk1"/>
                          </a:solidFill>
                          <a:latin typeface="Calibri" panose="020F0502020204030204"/>
                        </a:defRPr>
                      </a:lvl3pPr>
                      <a:lvl4pPr marL="5120594" algn="l" defTabSz="3413730" rtl="0" eaLnBrk="1" latinLnBrk="0" hangingPunct="1">
                        <a:defRPr sz="6720" kern="1200">
                          <a:solidFill>
                            <a:schemeClr val="dk1"/>
                          </a:solidFill>
                          <a:latin typeface="Calibri" panose="020F0502020204030204"/>
                        </a:defRPr>
                      </a:lvl4pPr>
                      <a:lvl5pPr marL="6827459" algn="l" defTabSz="3413730" rtl="0" eaLnBrk="1" latinLnBrk="0" hangingPunct="1">
                        <a:defRPr sz="6720" kern="1200">
                          <a:solidFill>
                            <a:schemeClr val="dk1"/>
                          </a:solidFill>
                          <a:latin typeface="Calibri" panose="020F0502020204030204"/>
                        </a:defRPr>
                      </a:lvl5pPr>
                      <a:lvl6pPr marL="8534324" algn="l" defTabSz="3413730" rtl="0" eaLnBrk="1" latinLnBrk="0" hangingPunct="1">
                        <a:defRPr sz="6720" kern="1200">
                          <a:solidFill>
                            <a:schemeClr val="dk1"/>
                          </a:solidFill>
                          <a:latin typeface="Calibri" panose="020F0502020204030204"/>
                        </a:defRPr>
                      </a:lvl6pPr>
                      <a:lvl7pPr marL="10241189" algn="l" defTabSz="3413730" rtl="0" eaLnBrk="1" latinLnBrk="0" hangingPunct="1">
                        <a:defRPr sz="6720" kern="1200">
                          <a:solidFill>
                            <a:schemeClr val="dk1"/>
                          </a:solidFill>
                          <a:latin typeface="Calibri" panose="020F0502020204030204"/>
                        </a:defRPr>
                      </a:lvl7pPr>
                      <a:lvl8pPr marL="11948053" algn="l" defTabSz="3413730" rtl="0" eaLnBrk="1" latinLnBrk="0" hangingPunct="1">
                        <a:defRPr sz="6720" kern="1200">
                          <a:solidFill>
                            <a:schemeClr val="dk1"/>
                          </a:solidFill>
                          <a:latin typeface="Calibri" panose="020F0502020204030204"/>
                        </a:defRPr>
                      </a:lvl8pPr>
                      <a:lvl9pPr marL="13654918" algn="l" defTabSz="3413730" rtl="0" eaLnBrk="1" latinLnBrk="0" hangingPunct="1">
                        <a:defRPr sz="6720" kern="1200">
                          <a:solidFill>
                            <a:schemeClr val="dk1"/>
                          </a:solidFill>
                          <a:latin typeface="Calibri" panose="020F0502020204030204"/>
                        </a:defRPr>
                      </a:lvl9pPr>
                    </a:lstStyle>
                    <a:p>
                      <a:pPr algn="ctr"/>
                      <a:r>
                        <a:rPr lang="en-US" sz="2400" dirty="0"/>
                        <a:t>77%±0.3% </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lumMod val="60000"/>
                        <a:lumOff val="40000"/>
                      </a:srgbClr>
                    </a:solidFill>
                  </a:tcPr>
                </a:tc>
                <a:extLst>
                  <a:ext uri="{0D108BD9-81ED-4DB2-BD59-A6C34878D82A}">
                    <a16:rowId xmlns:a16="http://schemas.microsoft.com/office/drawing/2014/main" val="2511535019"/>
                  </a:ext>
                </a:extLst>
              </a:tr>
              <a:tr h="419762">
                <a:tc>
                  <a:txBody>
                    <a:bodyPr/>
                    <a:lstStyle>
                      <a:lvl1pPr marL="0" algn="l" defTabSz="3413730" rtl="0" eaLnBrk="1" latinLnBrk="0" hangingPunct="1">
                        <a:defRPr sz="6720" kern="1200">
                          <a:solidFill>
                            <a:schemeClr val="dk1"/>
                          </a:solidFill>
                          <a:latin typeface="Calibri" panose="020F0502020204030204"/>
                        </a:defRPr>
                      </a:lvl1pPr>
                      <a:lvl2pPr marL="1706865" algn="l" defTabSz="3413730" rtl="0" eaLnBrk="1" latinLnBrk="0" hangingPunct="1">
                        <a:defRPr sz="6720" kern="1200">
                          <a:solidFill>
                            <a:schemeClr val="dk1"/>
                          </a:solidFill>
                          <a:latin typeface="Calibri" panose="020F0502020204030204"/>
                        </a:defRPr>
                      </a:lvl2pPr>
                      <a:lvl3pPr marL="3413730" algn="l" defTabSz="3413730" rtl="0" eaLnBrk="1" latinLnBrk="0" hangingPunct="1">
                        <a:defRPr sz="6720" kern="1200">
                          <a:solidFill>
                            <a:schemeClr val="dk1"/>
                          </a:solidFill>
                          <a:latin typeface="Calibri" panose="020F0502020204030204"/>
                        </a:defRPr>
                      </a:lvl3pPr>
                      <a:lvl4pPr marL="5120594" algn="l" defTabSz="3413730" rtl="0" eaLnBrk="1" latinLnBrk="0" hangingPunct="1">
                        <a:defRPr sz="6720" kern="1200">
                          <a:solidFill>
                            <a:schemeClr val="dk1"/>
                          </a:solidFill>
                          <a:latin typeface="Calibri" panose="020F0502020204030204"/>
                        </a:defRPr>
                      </a:lvl4pPr>
                      <a:lvl5pPr marL="6827459" algn="l" defTabSz="3413730" rtl="0" eaLnBrk="1" latinLnBrk="0" hangingPunct="1">
                        <a:defRPr sz="6720" kern="1200">
                          <a:solidFill>
                            <a:schemeClr val="dk1"/>
                          </a:solidFill>
                          <a:latin typeface="Calibri" panose="020F0502020204030204"/>
                        </a:defRPr>
                      </a:lvl5pPr>
                      <a:lvl6pPr marL="8534324" algn="l" defTabSz="3413730" rtl="0" eaLnBrk="1" latinLnBrk="0" hangingPunct="1">
                        <a:defRPr sz="6720" kern="1200">
                          <a:solidFill>
                            <a:schemeClr val="dk1"/>
                          </a:solidFill>
                          <a:latin typeface="Calibri" panose="020F0502020204030204"/>
                        </a:defRPr>
                      </a:lvl6pPr>
                      <a:lvl7pPr marL="10241189" algn="l" defTabSz="3413730" rtl="0" eaLnBrk="1" latinLnBrk="0" hangingPunct="1">
                        <a:defRPr sz="6720" kern="1200">
                          <a:solidFill>
                            <a:schemeClr val="dk1"/>
                          </a:solidFill>
                          <a:latin typeface="Calibri" panose="020F0502020204030204"/>
                        </a:defRPr>
                      </a:lvl7pPr>
                      <a:lvl8pPr marL="11948053" algn="l" defTabSz="3413730" rtl="0" eaLnBrk="1" latinLnBrk="0" hangingPunct="1">
                        <a:defRPr sz="6720" kern="1200">
                          <a:solidFill>
                            <a:schemeClr val="dk1"/>
                          </a:solidFill>
                          <a:latin typeface="Calibri" panose="020F0502020204030204"/>
                        </a:defRPr>
                      </a:lvl8pPr>
                      <a:lvl9pPr marL="13654918" algn="l" defTabSz="3413730" rtl="0" eaLnBrk="1" latinLnBrk="0" hangingPunct="1">
                        <a:defRPr sz="6720" kern="1200">
                          <a:solidFill>
                            <a:schemeClr val="dk1"/>
                          </a:solidFill>
                          <a:latin typeface="Calibri" panose="020F0502020204030204"/>
                        </a:defRPr>
                      </a:lvl9pPr>
                    </a:lstStyle>
                    <a:p>
                      <a:r>
                        <a:rPr lang="en-US" sz="2400" dirty="0"/>
                        <a:t>Responsive cutters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D7D31">
                        <a:lumMod val="60000"/>
                        <a:lumOff val="40000"/>
                      </a:srgbClr>
                    </a:solidFill>
                  </a:tcPr>
                </a:tc>
                <a:tc>
                  <a:txBody>
                    <a:bodyPr/>
                    <a:lstStyle>
                      <a:lvl1pPr marL="0" algn="l" defTabSz="3413730" rtl="0" eaLnBrk="1" latinLnBrk="0" hangingPunct="1">
                        <a:defRPr sz="6720" kern="1200">
                          <a:solidFill>
                            <a:schemeClr val="dk1"/>
                          </a:solidFill>
                          <a:latin typeface="Calibri" panose="020F0502020204030204"/>
                        </a:defRPr>
                      </a:lvl1pPr>
                      <a:lvl2pPr marL="1706865" algn="l" defTabSz="3413730" rtl="0" eaLnBrk="1" latinLnBrk="0" hangingPunct="1">
                        <a:defRPr sz="6720" kern="1200">
                          <a:solidFill>
                            <a:schemeClr val="dk1"/>
                          </a:solidFill>
                          <a:latin typeface="Calibri" panose="020F0502020204030204"/>
                        </a:defRPr>
                      </a:lvl2pPr>
                      <a:lvl3pPr marL="3413730" algn="l" defTabSz="3413730" rtl="0" eaLnBrk="1" latinLnBrk="0" hangingPunct="1">
                        <a:defRPr sz="6720" kern="1200">
                          <a:solidFill>
                            <a:schemeClr val="dk1"/>
                          </a:solidFill>
                          <a:latin typeface="Calibri" panose="020F0502020204030204"/>
                        </a:defRPr>
                      </a:lvl3pPr>
                      <a:lvl4pPr marL="5120594" algn="l" defTabSz="3413730" rtl="0" eaLnBrk="1" latinLnBrk="0" hangingPunct="1">
                        <a:defRPr sz="6720" kern="1200">
                          <a:solidFill>
                            <a:schemeClr val="dk1"/>
                          </a:solidFill>
                          <a:latin typeface="Calibri" panose="020F0502020204030204"/>
                        </a:defRPr>
                      </a:lvl4pPr>
                      <a:lvl5pPr marL="6827459" algn="l" defTabSz="3413730" rtl="0" eaLnBrk="1" latinLnBrk="0" hangingPunct="1">
                        <a:defRPr sz="6720" kern="1200">
                          <a:solidFill>
                            <a:schemeClr val="dk1"/>
                          </a:solidFill>
                          <a:latin typeface="Calibri" panose="020F0502020204030204"/>
                        </a:defRPr>
                      </a:lvl5pPr>
                      <a:lvl6pPr marL="8534324" algn="l" defTabSz="3413730" rtl="0" eaLnBrk="1" latinLnBrk="0" hangingPunct="1">
                        <a:defRPr sz="6720" kern="1200">
                          <a:solidFill>
                            <a:schemeClr val="dk1"/>
                          </a:solidFill>
                          <a:latin typeface="Calibri" panose="020F0502020204030204"/>
                        </a:defRPr>
                      </a:lvl6pPr>
                      <a:lvl7pPr marL="10241189" algn="l" defTabSz="3413730" rtl="0" eaLnBrk="1" latinLnBrk="0" hangingPunct="1">
                        <a:defRPr sz="6720" kern="1200">
                          <a:solidFill>
                            <a:schemeClr val="dk1"/>
                          </a:solidFill>
                          <a:latin typeface="Calibri" panose="020F0502020204030204"/>
                        </a:defRPr>
                      </a:lvl7pPr>
                      <a:lvl8pPr marL="11948053" algn="l" defTabSz="3413730" rtl="0" eaLnBrk="1" latinLnBrk="0" hangingPunct="1">
                        <a:defRPr sz="6720" kern="1200">
                          <a:solidFill>
                            <a:schemeClr val="dk1"/>
                          </a:solidFill>
                          <a:latin typeface="Calibri" panose="020F0502020204030204"/>
                        </a:defRPr>
                      </a:lvl8pPr>
                      <a:lvl9pPr marL="13654918" algn="l" defTabSz="3413730" rtl="0" eaLnBrk="1" latinLnBrk="0" hangingPunct="1">
                        <a:defRPr sz="6720" kern="1200">
                          <a:solidFill>
                            <a:schemeClr val="dk1"/>
                          </a:solidFill>
                          <a:latin typeface="Calibri" panose="020F0502020204030204"/>
                        </a:defRPr>
                      </a:lvl9pPr>
                    </a:lstStyle>
                    <a:p>
                      <a:pPr algn="ctr"/>
                      <a:r>
                        <a:rPr lang="en-US" sz="2400" dirty="0"/>
                        <a:t>44%±0.1%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D7D31">
                        <a:lumMod val="60000"/>
                        <a:lumOff val="40000"/>
                      </a:srgbClr>
                    </a:solidFill>
                  </a:tcPr>
                </a:tc>
                <a:tc>
                  <a:txBody>
                    <a:bodyPr/>
                    <a:lstStyle>
                      <a:lvl1pPr marL="0" algn="l" defTabSz="3413730" rtl="0" eaLnBrk="1" latinLnBrk="0" hangingPunct="1">
                        <a:defRPr sz="6720" kern="1200">
                          <a:solidFill>
                            <a:schemeClr val="dk1"/>
                          </a:solidFill>
                          <a:latin typeface="Calibri" panose="020F0502020204030204"/>
                        </a:defRPr>
                      </a:lvl1pPr>
                      <a:lvl2pPr marL="1706865" algn="l" defTabSz="3413730" rtl="0" eaLnBrk="1" latinLnBrk="0" hangingPunct="1">
                        <a:defRPr sz="6720" kern="1200">
                          <a:solidFill>
                            <a:schemeClr val="dk1"/>
                          </a:solidFill>
                          <a:latin typeface="Calibri" panose="020F0502020204030204"/>
                        </a:defRPr>
                      </a:lvl2pPr>
                      <a:lvl3pPr marL="3413730" algn="l" defTabSz="3413730" rtl="0" eaLnBrk="1" latinLnBrk="0" hangingPunct="1">
                        <a:defRPr sz="6720" kern="1200">
                          <a:solidFill>
                            <a:schemeClr val="dk1"/>
                          </a:solidFill>
                          <a:latin typeface="Calibri" panose="020F0502020204030204"/>
                        </a:defRPr>
                      </a:lvl3pPr>
                      <a:lvl4pPr marL="5120594" algn="l" defTabSz="3413730" rtl="0" eaLnBrk="1" latinLnBrk="0" hangingPunct="1">
                        <a:defRPr sz="6720" kern="1200">
                          <a:solidFill>
                            <a:schemeClr val="dk1"/>
                          </a:solidFill>
                          <a:latin typeface="Calibri" panose="020F0502020204030204"/>
                        </a:defRPr>
                      </a:lvl4pPr>
                      <a:lvl5pPr marL="6827459" algn="l" defTabSz="3413730" rtl="0" eaLnBrk="1" latinLnBrk="0" hangingPunct="1">
                        <a:defRPr sz="6720" kern="1200">
                          <a:solidFill>
                            <a:schemeClr val="dk1"/>
                          </a:solidFill>
                          <a:latin typeface="Calibri" panose="020F0502020204030204"/>
                        </a:defRPr>
                      </a:lvl5pPr>
                      <a:lvl6pPr marL="8534324" algn="l" defTabSz="3413730" rtl="0" eaLnBrk="1" latinLnBrk="0" hangingPunct="1">
                        <a:defRPr sz="6720" kern="1200">
                          <a:solidFill>
                            <a:schemeClr val="dk1"/>
                          </a:solidFill>
                          <a:latin typeface="Calibri" panose="020F0502020204030204"/>
                        </a:defRPr>
                      </a:lvl6pPr>
                      <a:lvl7pPr marL="10241189" algn="l" defTabSz="3413730" rtl="0" eaLnBrk="1" latinLnBrk="0" hangingPunct="1">
                        <a:defRPr sz="6720" kern="1200">
                          <a:solidFill>
                            <a:schemeClr val="dk1"/>
                          </a:solidFill>
                          <a:latin typeface="Calibri" panose="020F0502020204030204"/>
                        </a:defRPr>
                      </a:lvl7pPr>
                      <a:lvl8pPr marL="11948053" algn="l" defTabSz="3413730" rtl="0" eaLnBrk="1" latinLnBrk="0" hangingPunct="1">
                        <a:defRPr sz="6720" kern="1200">
                          <a:solidFill>
                            <a:schemeClr val="dk1"/>
                          </a:solidFill>
                          <a:latin typeface="Calibri" panose="020F0502020204030204"/>
                        </a:defRPr>
                      </a:lvl8pPr>
                      <a:lvl9pPr marL="13654918" algn="l" defTabSz="3413730" rtl="0" eaLnBrk="1" latinLnBrk="0" hangingPunct="1">
                        <a:defRPr sz="6720" kern="1200">
                          <a:solidFill>
                            <a:schemeClr val="dk1"/>
                          </a:solidFill>
                          <a:latin typeface="Calibri" panose="020F0502020204030204"/>
                        </a:defRPr>
                      </a:lvl9pPr>
                    </a:lstStyle>
                    <a:p>
                      <a:pPr algn="ctr"/>
                      <a:r>
                        <a:rPr lang="en-US" sz="2400" dirty="0"/>
                        <a:t>0.22±0.004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D7D31">
                        <a:lumMod val="60000"/>
                        <a:lumOff val="40000"/>
                      </a:srgbClr>
                    </a:solidFill>
                  </a:tcPr>
                </a:tc>
                <a:tc>
                  <a:txBody>
                    <a:bodyPr/>
                    <a:lstStyle>
                      <a:lvl1pPr marL="0" algn="l" defTabSz="3413730" rtl="0" eaLnBrk="1" latinLnBrk="0" hangingPunct="1">
                        <a:defRPr sz="6720" kern="1200">
                          <a:solidFill>
                            <a:schemeClr val="dk1"/>
                          </a:solidFill>
                          <a:latin typeface="Calibri" panose="020F0502020204030204"/>
                        </a:defRPr>
                      </a:lvl1pPr>
                      <a:lvl2pPr marL="1706865" algn="l" defTabSz="3413730" rtl="0" eaLnBrk="1" latinLnBrk="0" hangingPunct="1">
                        <a:defRPr sz="6720" kern="1200">
                          <a:solidFill>
                            <a:schemeClr val="dk1"/>
                          </a:solidFill>
                          <a:latin typeface="Calibri" panose="020F0502020204030204"/>
                        </a:defRPr>
                      </a:lvl2pPr>
                      <a:lvl3pPr marL="3413730" algn="l" defTabSz="3413730" rtl="0" eaLnBrk="1" latinLnBrk="0" hangingPunct="1">
                        <a:defRPr sz="6720" kern="1200">
                          <a:solidFill>
                            <a:schemeClr val="dk1"/>
                          </a:solidFill>
                          <a:latin typeface="Calibri" panose="020F0502020204030204"/>
                        </a:defRPr>
                      </a:lvl3pPr>
                      <a:lvl4pPr marL="5120594" algn="l" defTabSz="3413730" rtl="0" eaLnBrk="1" latinLnBrk="0" hangingPunct="1">
                        <a:defRPr sz="6720" kern="1200">
                          <a:solidFill>
                            <a:schemeClr val="dk1"/>
                          </a:solidFill>
                          <a:latin typeface="Calibri" panose="020F0502020204030204"/>
                        </a:defRPr>
                      </a:lvl4pPr>
                      <a:lvl5pPr marL="6827459" algn="l" defTabSz="3413730" rtl="0" eaLnBrk="1" latinLnBrk="0" hangingPunct="1">
                        <a:defRPr sz="6720" kern="1200">
                          <a:solidFill>
                            <a:schemeClr val="dk1"/>
                          </a:solidFill>
                          <a:latin typeface="Calibri" panose="020F0502020204030204"/>
                        </a:defRPr>
                      </a:lvl5pPr>
                      <a:lvl6pPr marL="8534324" algn="l" defTabSz="3413730" rtl="0" eaLnBrk="1" latinLnBrk="0" hangingPunct="1">
                        <a:defRPr sz="6720" kern="1200">
                          <a:solidFill>
                            <a:schemeClr val="dk1"/>
                          </a:solidFill>
                          <a:latin typeface="Calibri" panose="020F0502020204030204"/>
                        </a:defRPr>
                      </a:lvl6pPr>
                      <a:lvl7pPr marL="10241189" algn="l" defTabSz="3413730" rtl="0" eaLnBrk="1" latinLnBrk="0" hangingPunct="1">
                        <a:defRPr sz="6720" kern="1200">
                          <a:solidFill>
                            <a:schemeClr val="dk1"/>
                          </a:solidFill>
                          <a:latin typeface="Calibri" panose="020F0502020204030204"/>
                        </a:defRPr>
                      </a:lvl7pPr>
                      <a:lvl8pPr marL="11948053" algn="l" defTabSz="3413730" rtl="0" eaLnBrk="1" latinLnBrk="0" hangingPunct="1">
                        <a:defRPr sz="6720" kern="1200">
                          <a:solidFill>
                            <a:schemeClr val="dk1"/>
                          </a:solidFill>
                          <a:latin typeface="Calibri" panose="020F0502020204030204"/>
                        </a:defRPr>
                      </a:lvl8pPr>
                      <a:lvl9pPr marL="13654918" algn="l" defTabSz="3413730" rtl="0" eaLnBrk="1" latinLnBrk="0" hangingPunct="1">
                        <a:defRPr sz="6720" kern="1200">
                          <a:solidFill>
                            <a:schemeClr val="dk1"/>
                          </a:solidFill>
                          <a:latin typeface="Calibri" panose="020F0502020204030204"/>
                        </a:defRPr>
                      </a:lvl9pPr>
                    </a:lstStyle>
                    <a:p>
                      <a:pPr algn="ctr"/>
                      <a:r>
                        <a:rPr lang="en-US" sz="2400" dirty="0"/>
                        <a:t>19%±0.3%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D7D31">
                        <a:lumMod val="60000"/>
                        <a:lumOff val="40000"/>
                      </a:srgbClr>
                    </a:solidFill>
                  </a:tcPr>
                </a:tc>
                <a:extLst>
                  <a:ext uri="{0D108BD9-81ED-4DB2-BD59-A6C34878D82A}">
                    <a16:rowId xmlns:a16="http://schemas.microsoft.com/office/drawing/2014/main" val="239051542"/>
                  </a:ext>
                </a:extLst>
              </a:tr>
              <a:tr h="419762">
                <a:tc>
                  <a:txBody>
                    <a:bodyPr/>
                    <a:lstStyle>
                      <a:lvl1pPr marL="0" algn="l" defTabSz="3413730" rtl="0" eaLnBrk="1" latinLnBrk="0" hangingPunct="1">
                        <a:defRPr sz="6720" kern="1200">
                          <a:solidFill>
                            <a:schemeClr val="dk1"/>
                          </a:solidFill>
                          <a:latin typeface="Calibri" panose="020F0502020204030204"/>
                        </a:defRPr>
                      </a:lvl1pPr>
                      <a:lvl2pPr marL="1706865" algn="l" defTabSz="3413730" rtl="0" eaLnBrk="1" latinLnBrk="0" hangingPunct="1">
                        <a:defRPr sz="6720" kern="1200">
                          <a:solidFill>
                            <a:schemeClr val="dk1"/>
                          </a:solidFill>
                          <a:latin typeface="Calibri" panose="020F0502020204030204"/>
                        </a:defRPr>
                      </a:lvl2pPr>
                      <a:lvl3pPr marL="3413730" algn="l" defTabSz="3413730" rtl="0" eaLnBrk="1" latinLnBrk="0" hangingPunct="1">
                        <a:defRPr sz="6720" kern="1200">
                          <a:solidFill>
                            <a:schemeClr val="dk1"/>
                          </a:solidFill>
                          <a:latin typeface="Calibri" panose="020F0502020204030204"/>
                        </a:defRPr>
                      </a:lvl3pPr>
                      <a:lvl4pPr marL="5120594" algn="l" defTabSz="3413730" rtl="0" eaLnBrk="1" latinLnBrk="0" hangingPunct="1">
                        <a:defRPr sz="6720" kern="1200">
                          <a:solidFill>
                            <a:schemeClr val="dk1"/>
                          </a:solidFill>
                          <a:latin typeface="Calibri" panose="020F0502020204030204"/>
                        </a:defRPr>
                      </a:lvl4pPr>
                      <a:lvl5pPr marL="6827459" algn="l" defTabSz="3413730" rtl="0" eaLnBrk="1" latinLnBrk="0" hangingPunct="1">
                        <a:defRPr sz="6720" kern="1200">
                          <a:solidFill>
                            <a:schemeClr val="dk1"/>
                          </a:solidFill>
                          <a:latin typeface="Calibri" panose="020F0502020204030204"/>
                        </a:defRPr>
                      </a:lvl5pPr>
                      <a:lvl6pPr marL="8534324" algn="l" defTabSz="3413730" rtl="0" eaLnBrk="1" latinLnBrk="0" hangingPunct="1">
                        <a:defRPr sz="6720" kern="1200">
                          <a:solidFill>
                            <a:schemeClr val="dk1"/>
                          </a:solidFill>
                          <a:latin typeface="Calibri" panose="020F0502020204030204"/>
                        </a:defRPr>
                      </a:lvl6pPr>
                      <a:lvl7pPr marL="10241189" algn="l" defTabSz="3413730" rtl="0" eaLnBrk="1" latinLnBrk="0" hangingPunct="1">
                        <a:defRPr sz="6720" kern="1200">
                          <a:solidFill>
                            <a:schemeClr val="dk1"/>
                          </a:solidFill>
                          <a:latin typeface="Calibri" panose="020F0502020204030204"/>
                        </a:defRPr>
                      </a:lvl7pPr>
                      <a:lvl8pPr marL="11948053" algn="l" defTabSz="3413730" rtl="0" eaLnBrk="1" latinLnBrk="0" hangingPunct="1">
                        <a:defRPr sz="6720" kern="1200">
                          <a:solidFill>
                            <a:schemeClr val="dk1"/>
                          </a:solidFill>
                          <a:latin typeface="Calibri" panose="020F0502020204030204"/>
                        </a:defRPr>
                      </a:lvl8pPr>
                      <a:lvl9pPr marL="13654918" algn="l" defTabSz="3413730" rtl="0" eaLnBrk="1" latinLnBrk="0" hangingPunct="1">
                        <a:defRPr sz="6720" kern="1200">
                          <a:solidFill>
                            <a:schemeClr val="dk1"/>
                          </a:solidFill>
                          <a:latin typeface="Calibri" panose="020F0502020204030204"/>
                        </a:defRPr>
                      </a:lvl9pPr>
                    </a:lstStyle>
                    <a:p>
                      <a:r>
                        <a:rPr lang="en-US" sz="2400" dirty="0"/>
                        <a:t>Non-cutters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3413730" rtl="0" eaLnBrk="1" latinLnBrk="0" hangingPunct="1">
                        <a:defRPr sz="6720" kern="1200">
                          <a:solidFill>
                            <a:schemeClr val="dk1"/>
                          </a:solidFill>
                          <a:latin typeface="Calibri" panose="020F0502020204030204"/>
                        </a:defRPr>
                      </a:lvl1pPr>
                      <a:lvl2pPr marL="1706865" algn="l" defTabSz="3413730" rtl="0" eaLnBrk="1" latinLnBrk="0" hangingPunct="1">
                        <a:defRPr sz="6720" kern="1200">
                          <a:solidFill>
                            <a:schemeClr val="dk1"/>
                          </a:solidFill>
                          <a:latin typeface="Calibri" panose="020F0502020204030204"/>
                        </a:defRPr>
                      </a:lvl2pPr>
                      <a:lvl3pPr marL="3413730" algn="l" defTabSz="3413730" rtl="0" eaLnBrk="1" latinLnBrk="0" hangingPunct="1">
                        <a:defRPr sz="6720" kern="1200">
                          <a:solidFill>
                            <a:schemeClr val="dk1"/>
                          </a:solidFill>
                          <a:latin typeface="Calibri" panose="020F0502020204030204"/>
                        </a:defRPr>
                      </a:lvl3pPr>
                      <a:lvl4pPr marL="5120594" algn="l" defTabSz="3413730" rtl="0" eaLnBrk="1" latinLnBrk="0" hangingPunct="1">
                        <a:defRPr sz="6720" kern="1200">
                          <a:solidFill>
                            <a:schemeClr val="dk1"/>
                          </a:solidFill>
                          <a:latin typeface="Calibri" panose="020F0502020204030204"/>
                        </a:defRPr>
                      </a:lvl4pPr>
                      <a:lvl5pPr marL="6827459" algn="l" defTabSz="3413730" rtl="0" eaLnBrk="1" latinLnBrk="0" hangingPunct="1">
                        <a:defRPr sz="6720" kern="1200">
                          <a:solidFill>
                            <a:schemeClr val="dk1"/>
                          </a:solidFill>
                          <a:latin typeface="Calibri" panose="020F0502020204030204"/>
                        </a:defRPr>
                      </a:lvl5pPr>
                      <a:lvl6pPr marL="8534324" algn="l" defTabSz="3413730" rtl="0" eaLnBrk="1" latinLnBrk="0" hangingPunct="1">
                        <a:defRPr sz="6720" kern="1200">
                          <a:solidFill>
                            <a:schemeClr val="dk1"/>
                          </a:solidFill>
                          <a:latin typeface="Calibri" panose="020F0502020204030204"/>
                        </a:defRPr>
                      </a:lvl6pPr>
                      <a:lvl7pPr marL="10241189" algn="l" defTabSz="3413730" rtl="0" eaLnBrk="1" latinLnBrk="0" hangingPunct="1">
                        <a:defRPr sz="6720" kern="1200">
                          <a:solidFill>
                            <a:schemeClr val="dk1"/>
                          </a:solidFill>
                          <a:latin typeface="Calibri" panose="020F0502020204030204"/>
                        </a:defRPr>
                      </a:lvl7pPr>
                      <a:lvl8pPr marL="11948053" algn="l" defTabSz="3413730" rtl="0" eaLnBrk="1" latinLnBrk="0" hangingPunct="1">
                        <a:defRPr sz="6720" kern="1200">
                          <a:solidFill>
                            <a:schemeClr val="dk1"/>
                          </a:solidFill>
                          <a:latin typeface="Calibri" panose="020F0502020204030204"/>
                        </a:defRPr>
                      </a:lvl8pPr>
                      <a:lvl9pPr marL="13654918" algn="l" defTabSz="3413730" rtl="0" eaLnBrk="1" latinLnBrk="0" hangingPunct="1">
                        <a:defRPr sz="6720" kern="1200">
                          <a:solidFill>
                            <a:schemeClr val="dk1"/>
                          </a:solidFill>
                          <a:latin typeface="Calibri" panose="020F0502020204030204"/>
                        </a:defRPr>
                      </a:lvl9pPr>
                    </a:lstStyle>
                    <a:p>
                      <a:pPr algn="ctr"/>
                      <a:r>
                        <a:rPr lang="en-US" sz="2400" dirty="0"/>
                        <a:t>14%±0.1%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3413730" rtl="0" eaLnBrk="1" latinLnBrk="0" hangingPunct="1">
                        <a:defRPr sz="6720" kern="1200">
                          <a:solidFill>
                            <a:schemeClr val="dk1"/>
                          </a:solidFill>
                          <a:latin typeface="Calibri" panose="020F0502020204030204"/>
                        </a:defRPr>
                      </a:lvl1pPr>
                      <a:lvl2pPr marL="1706865" algn="l" defTabSz="3413730" rtl="0" eaLnBrk="1" latinLnBrk="0" hangingPunct="1">
                        <a:defRPr sz="6720" kern="1200">
                          <a:solidFill>
                            <a:schemeClr val="dk1"/>
                          </a:solidFill>
                          <a:latin typeface="Calibri" panose="020F0502020204030204"/>
                        </a:defRPr>
                      </a:lvl2pPr>
                      <a:lvl3pPr marL="3413730" algn="l" defTabSz="3413730" rtl="0" eaLnBrk="1" latinLnBrk="0" hangingPunct="1">
                        <a:defRPr sz="6720" kern="1200">
                          <a:solidFill>
                            <a:schemeClr val="dk1"/>
                          </a:solidFill>
                          <a:latin typeface="Calibri" panose="020F0502020204030204"/>
                        </a:defRPr>
                      </a:lvl3pPr>
                      <a:lvl4pPr marL="5120594" algn="l" defTabSz="3413730" rtl="0" eaLnBrk="1" latinLnBrk="0" hangingPunct="1">
                        <a:defRPr sz="6720" kern="1200">
                          <a:solidFill>
                            <a:schemeClr val="dk1"/>
                          </a:solidFill>
                          <a:latin typeface="Calibri" panose="020F0502020204030204"/>
                        </a:defRPr>
                      </a:lvl4pPr>
                      <a:lvl5pPr marL="6827459" algn="l" defTabSz="3413730" rtl="0" eaLnBrk="1" latinLnBrk="0" hangingPunct="1">
                        <a:defRPr sz="6720" kern="1200">
                          <a:solidFill>
                            <a:schemeClr val="dk1"/>
                          </a:solidFill>
                          <a:latin typeface="Calibri" panose="020F0502020204030204"/>
                        </a:defRPr>
                      </a:lvl5pPr>
                      <a:lvl6pPr marL="8534324" algn="l" defTabSz="3413730" rtl="0" eaLnBrk="1" latinLnBrk="0" hangingPunct="1">
                        <a:defRPr sz="6720" kern="1200">
                          <a:solidFill>
                            <a:schemeClr val="dk1"/>
                          </a:solidFill>
                          <a:latin typeface="Calibri" panose="020F0502020204030204"/>
                        </a:defRPr>
                      </a:lvl6pPr>
                      <a:lvl7pPr marL="10241189" algn="l" defTabSz="3413730" rtl="0" eaLnBrk="1" latinLnBrk="0" hangingPunct="1">
                        <a:defRPr sz="6720" kern="1200">
                          <a:solidFill>
                            <a:schemeClr val="dk1"/>
                          </a:solidFill>
                          <a:latin typeface="Calibri" panose="020F0502020204030204"/>
                        </a:defRPr>
                      </a:lvl7pPr>
                      <a:lvl8pPr marL="11948053" algn="l" defTabSz="3413730" rtl="0" eaLnBrk="1" latinLnBrk="0" hangingPunct="1">
                        <a:defRPr sz="6720" kern="1200">
                          <a:solidFill>
                            <a:schemeClr val="dk1"/>
                          </a:solidFill>
                          <a:latin typeface="Calibri" panose="020F0502020204030204"/>
                        </a:defRPr>
                      </a:lvl8pPr>
                      <a:lvl9pPr marL="13654918" algn="l" defTabSz="3413730" rtl="0" eaLnBrk="1" latinLnBrk="0" hangingPunct="1">
                        <a:defRPr sz="6720" kern="1200">
                          <a:solidFill>
                            <a:schemeClr val="dk1"/>
                          </a:solidFill>
                          <a:latin typeface="Calibri" panose="020F0502020204030204"/>
                        </a:defRPr>
                      </a:lvl9pPr>
                    </a:lstStyle>
                    <a:p>
                      <a:pPr algn="ctr"/>
                      <a:r>
                        <a:rPr lang="en-US" sz="2400" dirty="0"/>
                        <a:t>0.12±0.004</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3413730" rtl="0" eaLnBrk="1" latinLnBrk="0" hangingPunct="1">
                        <a:defRPr sz="6720" kern="1200">
                          <a:solidFill>
                            <a:schemeClr val="dk1"/>
                          </a:solidFill>
                          <a:latin typeface="Calibri" panose="020F0502020204030204"/>
                        </a:defRPr>
                      </a:lvl1pPr>
                      <a:lvl2pPr marL="1706865" algn="l" defTabSz="3413730" rtl="0" eaLnBrk="1" latinLnBrk="0" hangingPunct="1">
                        <a:defRPr sz="6720" kern="1200">
                          <a:solidFill>
                            <a:schemeClr val="dk1"/>
                          </a:solidFill>
                          <a:latin typeface="Calibri" panose="020F0502020204030204"/>
                        </a:defRPr>
                      </a:lvl2pPr>
                      <a:lvl3pPr marL="3413730" algn="l" defTabSz="3413730" rtl="0" eaLnBrk="1" latinLnBrk="0" hangingPunct="1">
                        <a:defRPr sz="6720" kern="1200">
                          <a:solidFill>
                            <a:schemeClr val="dk1"/>
                          </a:solidFill>
                          <a:latin typeface="Calibri" panose="020F0502020204030204"/>
                        </a:defRPr>
                      </a:lvl3pPr>
                      <a:lvl4pPr marL="5120594" algn="l" defTabSz="3413730" rtl="0" eaLnBrk="1" latinLnBrk="0" hangingPunct="1">
                        <a:defRPr sz="6720" kern="1200">
                          <a:solidFill>
                            <a:schemeClr val="dk1"/>
                          </a:solidFill>
                          <a:latin typeface="Calibri" panose="020F0502020204030204"/>
                        </a:defRPr>
                      </a:lvl4pPr>
                      <a:lvl5pPr marL="6827459" algn="l" defTabSz="3413730" rtl="0" eaLnBrk="1" latinLnBrk="0" hangingPunct="1">
                        <a:defRPr sz="6720" kern="1200">
                          <a:solidFill>
                            <a:schemeClr val="dk1"/>
                          </a:solidFill>
                          <a:latin typeface="Calibri" panose="020F0502020204030204"/>
                        </a:defRPr>
                      </a:lvl5pPr>
                      <a:lvl6pPr marL="8534324" algn="l" defTabSz="3413730" rtl="0" eaLnBrk="1" latinLnBrk="0" hangingPunct="1">
                        <a:defRPr sz="6720" kern="1200">
                          <a:solidFill>
                            <a:schemeClr val="dk1"/>
                          </a:solidFill>
                          <a:latin typeface="Calibri" panose="020F0502020204030204"/>
                        </a:defRPr>
                      </a:lvl6pPr>
                      <a:lvl7pPr marL="10241189" algn="l" defTabSz="3413730" rtl="0" eaLnBrk="1" latinLnBrk="0" hangingPunct="1">
                        <a:defRPr sz="6720" kern="1200">
                          <a:solidFill>
                            <a:schemeClr val="dk1"/>
                          </a:solidFill>
                          <a:latin typeface="Calibri" panose="020F0502020204030204"/>
                        </a:defRPr>
                      </a:lvl7pPr>
                      <a:lvl8pPr marL="11948053" algn="l" defTabSz="3413730" rtl="0" eaLnBrk="1" latinLnBrk="0" hangingPunct="1">
                        <a:defRPr sz="6720" kern="1200">
                          <a:solidFill>
                            <a:schemeClr val="dk1"/>
                          </a:solidFill>
                          <a:latin typeface="Calibri" panose="020F0502020204030204"/>
                        </a:defRPr>
                      </a:lvl8pPr>
                      <a:lvl9pPr marL="13654918" algn="l" defTabSz="3413730" rtl="0" eaLnBrk="1" latinLnBrk="0" hangingPunct="1">
                        <a:defRPr sz="6720" kern="1200">
                          <a:solidFill>
                            <a:schemeClr val="dk1"/>
                          </a:solidFill>
                          <a:latin typeface="Calibri" panose="020F0502020204030204"/>
                        </a:defRPr>
                      </a:lvl9pPr>
                    </a:lstStyle>
                    <a:p>
                      <a:pPr algn="ctr"/>
                      <a:r>
                        <a:rPr lang="en-US" sz="2400" dirty="0"/>
                        <a:t>4%±0.1%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3745220105"/>
                  </a:ext>
                </a:extLst>
              </a:tr>
            </a:tbl>
          </a:graphicData>
        </a:graphic>
      </p:graphicFrame>
      <p:graphicFrame>
        <p:nvGraphicFramePr>
          <p:cNvPr id="136" name="Content Placeholder 6">
            <a:extLst>
              <a:ext uri="{FF2B5EF4-FFF2-40B4-BE49-F238E27FC236}">
                <a16:creationId xmlns:a16="http://schemas.microsoft.com/office/drawing/2014/main" id="{663A7F33-499A-4FB6-A8D5-BEBFAC9135E2}"/>
              </a:ext>
            </a:extLst>
          </p:cNvPr>
          <p:cNvGraphicFramePr>
            <a:graphicFrameLocks/>
          </p:cNvGraphicFramePr>
          <p:nvPr>
            <p:extLst>
              <p:ext uri="{D42A27DB-BD31-4B8C-83A1-F6EECF244321}">
                <p14:modId xmlns:p14="http://schemas.microsoft.com/office/powerpoint/2010/main" val="3892060002"/>
              </p:ext>
            </p:extLst>
          </p:nvPr>
        </p:nvGraphicFramePr>
        <p:xfrm>
          <a:off x="26906191" y="13605237"/>
          <a:ext cx="10377093" cy="3291840"/>
        </p:xfrm>
        <a:graphic>
          <a:graphicData uri="http://schemas.openxmlformats.org/drawingml/2006/table">
            <a:tbl>
              <a:tblPr firstRow="1" bandRow="1"/>
              <a:tblGrid>
                <a:gridCol w="1537018">
                  <a:extLst>
                    <a:ext uri="{9D8B030D-6E8A-4147-A177-3AD203B41FA5}">
                      <a16:colId xmlns:a16="http://schemas.microsoft.com/office/drawing/2014/main" val="3693492966"/>
                    </a:ext>
                  </a:extLst>
                </a:gridCol>
                <a:gridCol w="2285560">
                  <a:extLst>
                    <a:ext uri="{9D8B030D-6E8A-4147-A177-3AD203B41FA5}">
                      <a16:colId xmlns:a16="http://schemas.microsoft.com/office/drawing/2014/main" val="4052780498"/>
                    </a:ext>
                  </a:extLst>
                </a:gridCol>
                <a:gridCol w="2301082">
                  <a:extLst>
                    <a:ext uri="{9D8B030D-6E8A-4147-A177-3AD203B41FA5}">
                      <a16:colId xmlns:a16="http://schemas.microsoft.com/office/drawing/2014/main" val="2390223641"/>
                    </a:ext>
                  </a:extLst>
                </a:gridCol>
                <a:gridCol w="4253433">
                  <a:extLst>
                    <a:ext uri="{9D8B030D-6E8A-4147-A177-3AD203B41FA5}">
                      <a16:colId xmlns:a16="http://schemas.microsoft.com/office/drawing/2014/main" val="3950925873"/>
                    </a:ext>
                  </a:extLst>
                </a:gridCol>
              </a:tblGrid>
              <a:tr h="419762">
                <a:tc>
                  <a:txBody>
                    <a:bodyPr/>
                    <a:lstStyle>
                      <a:lvl1pPr marL="0" algn="l" defTabSz="3413730" rtl="0" eaLnBrk="1" latinLnBrk="0" hangingPunct="1">
                        <a:defRPr sz="6720" b="1" kern="1200">
                          <a:solidFill>
                            <a:schemeClr val="lt1"/>
                          </a:solidFill>
                          <a:latin typeface="Calibri" panose="020F0502020204030204"/>
                        </a:defRPr>
                      </a:lvl1pPr>
                      <a:lvl2pPr marL="1706865" algn="l" defTabSz="3413730" rtl="0" eaLnBrk="1" latinLnBrk="0" hangingPunct="1">
                        <a:defRPr sz="6720" b="1" kern="1200">
                          <a:solidFill>
                            <a:schemeClr val="lt1"/>
                          </a:solidFill>
                          <a:latin typeface="Calibri" panose="020F0502020204030204"/>
                        </a:defRPr>
                      </a:lvl2pPr>
                      <a:lvl3pPr marL="3413730" algn="l" defTabSz="3413730" rtl="0" eaLnBrk="1" latinLnBrk="0" hangingPunct="1">
                        <a:defRPr sz="6720" b="1" kern="1200">
                          <a:solidFill>
                            <a:schemeClr val="lt1"/>
                          </a:solidFill>
                          <a:latin typeface="Calibri" panose="020F0502020204030204"/>
                        </a:defRPr>
                      </a:lvl3pPr>
                      <a:lvl4pPr marL="5120594" algn="l" defTabSz="3413730" rtl="0" eaLnBrk="1" latinLnBrk="0" hangingPunct="1">
                        <a:defRPr sz="6720" b="1" kern="1200">
                          <a:solidFill>
                            <a:schemeClr val="lt1"/>
                          </a:solidFill>
                          <a:latin typeface="Calibri" panose="020F0502020204030204"/>
                        </a:defRPr>
                      </a:lvl4pPr>
                      <a:lvl5pPr marL="6827459" algn="l" defTabSz="3413730" rtl="0" eaLnBrk="1" latinLnBrk="0" hangingPunct="1">
                        <a:defRPr sz="6720" b="1" kern="1200">
                          <a:solidFill>
                            <a:schemeClr val="lt1"/>
                          </a:solidFill>
                          <a:latin typeface="Calibri" panose="020F0502020204030204"/>
                        </a:defRPr>
                      </a:lvl5pPr>
                      <a:lvl6pPr marL="8534324" algn="l" defTabSz="3413730" rtl="0" eaLnBrk="1" latinLnBrk="0" hangingPunct="1">
                        <a:defRPr sz="6720" b="1" kern="1200">
                          <a:solidFill>
                            <a:schemeClr val="lt1"/>
                          </a:solidFill>
                          <a:latin typeface="Calibri" panose="020F0502020204030204"/>
                        </a:defRPr>
                      </a:lvl6pPr>
                      <a:lvl7pPr marL="10241189" algn="l" defTabSz="3413730" rtl="0" eaLnBrk="1" latinLnBrk="0" hangingPunct="1">
                        <a:defRPr sz="6720" b="1" kern="1200">
                          <a:solidFill>
                            <a:schemeClr val="lt1"/>
                          </a:solidFill>
                          <a:latin typeface="Calibri" panose="020F0502020204030204"/>
                        </a:defRPr>
                      </a:lvl7pPr>
                      <a:lvl8pPr marL="11948053" algn="l" defTabSz="3413730" rtl="0" eaLnBrk="1" latinLnBrk="0" hangingPunct="1">
                        <a:defRPr sz="6720" b="1" kern="1200">
                          <a:solidFill>
                            <a:schemeClr val="lt1"/>
                          </a:solidFill>
                          <a:latin typeface="Calibri" panose="020F0502020204030204"/>
                        </a:defRPr>
                      </a:lvl8pPr>
                      <a:lvl9pPr marL="13654918" algn="l" defTabSz="3413730" rtl="0" eaLnBrk="1" latinLnBrk="0" hangingPunct="1">
                        <a:defRPr sz="6720" b="1" kern="1200">
                          <a:solidFill>
                            <a:schemeClr val="lt1"/>
                          </a:solidFill>
                          <a:latin typeface="Calibri" panose="020F0502020204030204"/>
                        </a:defRPr>
                      </a:lvl9pPr>
                    </a:lstStyle>
                    <a:p>
                      <a:endParaRPr lang="en-US" sz="24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1"/>
                    </a:solidFill>
                  </a:tcPr>
                </a:tc>
                <a:tc>
                  <a:txBody>
                    <a:bodyPr/>
                    <a:lstStyle>
                      <a:lvl1pPr marL="0" algn="l" defTabSz="3413730" rtl="0" eaLnBrk="1" latinLnBrk="0" hangingPunct="1">
                        <a:defRPr sz="6720" b="1" kern="1200">
                          <a:solidFill>
                            <a:schemeClr val="lt1"/>
                          </a:solidFill>
                          <a:latin typeface="Calibri" panose="020F0502020204030204"/>
                        </a:defRPr>
                      </a:lvl1pPr>
                      <a:lvl2pPr marL="1706865" algn="l" defTabSz="3413730" rtl="0" eaLnBrk="1" latinLnBrk="0" hangingPunct="1">
                        <a:defRPr sz="6720" b="1" kern="1200">
                          <a:solidFill>
                            <a:schemeClr val="lt1"/>
                          </a:solidFill>
                          <a:latin typeface="Calibri" panose="020F0502020204030204"/>
                        </a:defRPr>
                      </a:lvl2pPr>
                      <a:lvl3pPr marL="3413730" algn="l" defTabSz="3413730" rtl="0" eaLnBrk="1" latinLnBrk="0" hangingPunct="1">
                        <a:defRPr sz="6720" b="1" kern="1200">
                          <a:solidFill>
                            <a:schemeClr val="lt1"/>
                          </a:solidFill>
                          <a:latin typeface="Calibri" panose="020F0502020204030204"/>
                        </a:defRPr>
                      </a:lvl3pPr>
                      <a:lvl4pPr marL="5120594" algn="l" defTabSz="3413730" rtl="0" eaLnBrk="1" latinLnBrk="0" hangingPunct="1">
                        <a:defRPr sz="6720" b="1" kern="1200">
                          <a:solidFill>
                            <a:schemeClr val="lt1"/>
                          </a:solidFill>
                          <a:latin typeface="Calibri" panose="020F0502020204030204"/>
                        </a:defRPr>
                      </a:lvl4pPr>
                      <a:lvl5pPr marL="6827459" algn="l" defTabSz="3413730" rtl="0" eaLnBrk="1" latinLnBrk="0" hangingPunct="1">
                        <a:defRPr sz="6720" b="1" kern="1200">
                          <a:solidFill>
                            <a:schemeClr val="lt1"/>
                          </a:solidFill>
                          <a:latin typeface="Calibri" panose="020F0502020204030204"/>
                        </a:defRPr>
                      </a:lvl5pPr>
                      <a:lvl6pPr marL="8534324" algn="l" defTabSz="3413730" rtl="0" eaLnBrk="1" latinLnBrk="0" hangingPunct="1">
                        <a:defRPr sz="6720" b="1" kern="1200">
                          <a:solidFill>
                            <a:schemeClr val="lt1"/>
                          </a:solidFill>
                          <a:latin typeface="Calibri" panose="020F0502020204030204"/>
                        </a:defRPr>
                      </a:lvl6pPr>
                      <a:lvl7pPr marL="10241189" algn="l" defTabSz="3413730" rtl="0" eaLnBrk="1" latinLnBrk="0" hangingPunct="1">
                        <a:defRPr sz="6720" b="1" kern="1200">
                          <a:solidFill>
                            <a:schemeClr val="lt1"/>
                          </a:solidFill>
                          <a:latin typeface="Calibri" panose="020F0502020204030204"/>
                        </a:defRPr>
                      </a:lvl7pPr>
                      <a:lvl8pPr marL="11948053" algn="l" defTabSz="3413730" rtl="0" eaLnBrk="1" latinLnBrk="0" hangingPunct="1">
                        <a:defRPr sz="6720" b="1" kern="1200">
                          <a:solidFill>
                            <a:schemeClr val="lt1"/>
                          </a:solidFill>
                          <a:latin typeface="Calibri" panose="020F0502020204030204"/>
                        </a:defRPr>
                      </a:lvl8pPr>
                      <a:lvl9pPr marL="13654918" algn="l" defTabSz="3413730" rtl="0" eaLnBrk="1" latinLnBrk="0" hangingPunct="1">
                        <a:defRPr sz="6720" b="1" kern="1200">
                          <a:solidFill>
                            <a:schemeClr val="lt1"/>
                          </a:solidFill>
                          <a:latin typeface="Calibri" panose="020F0502020204030204"/>
                        </a:defRPr>
                      </a:lvl9pPr>
                    </a:lstStyle>
                    <a:p>
                      <a:pPr algn="ctr"/>
                      <a:r>
                        <a:rPr lang="en-US" sz="2400" dirty="0"/>
                        <a:t>% removed of total merch. timber</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1"/>
                    </a:solidFill>
                  </a:tcPr>
                </a:tc>
                <a:tc>
                  <a:txBody>
                    <a:bodyPr/>
                    <a:lstStyle>
                      <a:lvl1pPr marL="0" algn="l" defTabSz="3413730" rtl="0" eaLnBrk="1" latinLnBrk="0" hangingPunct="1">
                        <a:defRPr sz="6720" b="1" kern="1200">
                          <a:solidFill>
                            <a:schemeClr val="lt1"/>
                          </a:solidFill>
                          <a:latin typeface="Calibri" panose="020F0502020204030204"/>
                        </a:defRPr>
                      </a:lvl1pPr>
                      <a:lvl2pPr marL="1706865" algn="l" defTabSz="3413730" rtl="0" eaLnBrk="1" latinLnBrk="0" hangingPunct="1">
                        <a:defRPr sz="6720" b="1" kern="1200">
                          <a:solidFill>
                            <a:schemeClr val="lt1"/>
                          </a:solidFill>
                          <a:latin typeface="Calibri" panose="020F0502020204030204"/>
                        </a:defRPr>
                      </a:lvl2pPr>
                      <a:lvl3pPr marL="3413730" algn="l" defTabSz="3413730" rtl="0" eaLnBrk="1" latinLnBrk="0" hangingPunct="1">
                        <a:defRPr sz="6720" b="1" kern="1200">
                          <a:solidFill>
                            <a:schemeClr val="lt1"/>
                          </a:solidFill>
                          <a:latin typeface="Calibri" panose="020F0502020204030204"/>
                        </a:defRPr>
                      </a:lvl3pPr>
                      <a:lvl4pPr marL="5120594" algn="l" defTabSz="3413730" rtl="0" eaLnBrk="1" latinLnBrk="0" hangingPunct="1">
                        <a:defRPr sz="6720" b="1" kern="1200">
                          <a:solidFill>
                            <a:schemeClr val="lt1"/>
                          </a:solidFill>
                          <a:latin typeface="Calibri" panose="020F0502020204030204"/>
                        </a:defRPr>
                      </a:lvl4pPr>
                      <a:lvl5pPr marL="6827459" algn="l" defTabSz="3413730" rtl="0" eaLnBrk="1" latinLnBrk="0" hangingPunct="1">
                        <a:defRPr sz="6720" b="1" kern="1200">
                          <a:solidFill>
                            <a:schemeClr val="lt1"/>
                          </a:solidFill>
                          <a:latin typeface="Calibri" panose="020F0502020204030204"/>
                        </a:defRPr>
                      </a:lvl5pPr>
                      <a:lvl6pPr marL="8534324" algn="l" defTabSz="3413730" rtl="0" eaLnBrk="1" latinLnBrk="0" hangingPunct="1">
                        <a:defRPr sz="6720" b="1" kern="1200">
                          <a:solidFill>
                            <a:schemeClr val="lt1"/>
                          </a:solidFill>
                          <a:latin typeface="Calibri" panose="020F0502020204030204"/>
                        </a:defRPr>
                      </a:lvl6pPr>
                      <a:lvl7pPr marL="10241189" algn="l" defTabSz="3413730" rtl="0" eaLnBrk="1" latinLnBrk="0" hangingPunct="1">
                        <a:defRPr sz="6720" b="1" kern="1200">
                          <a:solidFill>
                            <a:schemeClr val="lt1"/>
                          </a:solidFill>
                          <a:latin typeface="Calibri" panose="020F0502020204030204"/>
                        </a:defRPr>
                      </a:lvl7pPr>
                      <a:lvl8pPr marL="11948053" algn="l" defTabSz="3413730" rtl="0" eaLnBrk="1" latinLnBrk="0" hangingPunct="1">
                        <a:defRPr sz="6720" b="1" kern="1200">
                          <a:solidFill>
                            <a:schemeClr val="lt1"/>
                          </a:solidFill>
                          <a:latin typeface="Calibri" panose="020F0502020204030204"/>
                        </a:defRPr>
                      </a:lvl8pPr>
                      <a:lvl9pPr marL="13654918" algn="l" defTabSz="3413730" rtl="0" eaLnBrk="1" latinLnBrk="0" hangingPunct="1">
                        <a:defRPr sz="6720" b="1" kern="1200">
                          <a:solidFill>
                            <a:schemeClr val="lt1"/>
                          </a:solidFill>
                          <a:latin typeface="Calibri" panose="020F0502020204030204"/>
                        </a:defRPr>
                      </a:lvl9pPr>
                    </a:lstStyle>
                    <a:p>
                      <a:pPr algn="ctr"/>
                      <a:r>
                        <a:rPr lang="en-US" sz="2400" b="1" dirty="0"/>
                        <a:t>Timber removed of species other than ash (</a:t>
                      </a:r>
                      <a:r>
                        <a:rPr lang="en-US" sz="2400" b="1" dirty="0" err="1"/>
                        <a:t>Tg</a:t>
                      </a:r>
                      <a:r>
                        <a:rPr lang="en-US" sz="2400" b="1" dirty="0"/>
                        <a:t> C)</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1"/>
                    </a:solidFill>
                  </a:tcPr>
                </a:tc>
                <a:tc>
                  <a:txBody>
                    <a:bodyPr/>
                    <a:lstStyle>
                      <a:lvl1pPr marL="0" algn="l" defTabSz="3413730" rtl="0" eaLnBrk="1" latinLnBrk="0" hangingPunct="1">
                        <a:defRPr sz="6720" b="1" kern="1200">
                          <a:solidFill>
                            <a:schemeClr val="lt1"/>
                          </a:solidFill>
                          <a:latin typeface="Calibri" panose="020F0502020204030204"/>
                        </a:defRPr>
                      </a:lvl1pPr>
                      <a:lvl2pPr marL="1706865" algn="l" defTabSz="3413730" rtl="0" eaLnBrk="1" latinLnBrk="0" hangingPunct="1">
                        <a:defRPr sz="6720" b="1" kern="1200">
                          <a:solidFill>
                            <a:schemeClr val="lt1"/>
                          </a:solidFill>
                          <a:latin typeface="Calibri" panose="020F0502020204030204"/>
                        </a:defRPr>
                      </a:lvl2pPr>
                      <a:lvl3pPr marL="3413730" algn="l" defTabSz="3413730" rtl="0" eaLnBrk="1" latinLnBrk="0" hangingPunct="1">
                        <a:defRPr sz="6720" b="1" kern="1200">
                          <a:solidFill>
                            <a:schemeClr val="lt1"/>
                          </a:solidFill>
                          <a:latin typeface="Calibri" panose="020F0502020204030204"/>
                        </a:defRPr>
                      </a:lvl3pPr>
                      <a:lvl4pPr marL="5120594" algn="l" defTabSz="3413730" rtl="0" eaLnBrk="1" latinLnBrk="0" hangingPunct="1">
                        <a:defRPr sz="6720" b="1" kern="1200">
                          <a:solidFill>
                            <a:schemeClr val="lt1"/>
                          </a:solidFill>
                          <a:latin typeface="Calibri" panose="020F0502020204030204"/>
                        </a:defRPr>
                      </a:lvl4pPr>
                      <a:lvl5pPr marL="6827459" algn="l" defTabSz="3413730" rtl="0" eaLnBrk="1" latinLnBrk="0" hangingPunct="1">
                        <a:defRPr sz="6720" b="1" kern="1200">
                          <a:solidFill>
                            <a:schemeClr val="lt1"/>
                          </a:solidFill>
                          <a:latin typeface="Calibri" panose="020F0502020204030204"/>
                        </a:defRPr>
                      </a:lvl5pPr>
                      <a:lvl6pPr marL="8534324" algn="l" defTabSz="3413730" rtl="0" eaLnBrk="1" latinLnBrk="0" hangingPunct="1">
                        <a:defRPr sz="6720" b="1" kern="1200">
                          <a:solidFill>
                            <a:schemeClr val="lt1"/>
                          </a:solidFill>
                          <a:latin typeface="Calibri" panose="020F0502020204030204"/>
                        </a:defRPr>
                      </a:lvl6pPr>
                      <a:lvl7pPr marL="10241189" algn="l" defTabSz="3413730" rtl="0" eaLnBrk="1" latinLnBrk="0" hangingPunct="1">
                        <a:defRPr sz="6720" b="1" kern="1200">
                          <a:solidFill>
                            <a:schemeClr val="lt1"/>
                          </a:solidFill>
                          <a:latin typeface="Calibri" panose="020F0502020204030204"/>
                        </a:defRPr>
                      </a:lvl7pPr>
                      <a:lvl8pPr marL="11948053" algn="l" defTabSz="3413730" rtl="0" eaLnBrk="1" latinLnBrk="0" hangingPunct="1">
                        <a:defRPr sz="6720" b="1" kern="1200">
                          <a:solidFill>
                            <a:schemeClr val="lt1"/>
                          </a:solidFill>
                          <a:latin typeface="Calibri" panose="020F0502020204030204"/>
                        </a:defRPr>
                      </a:lvl8pPr>
                      <a:lvl9pPr marL="13654918" algn="l" defTabSz="3413730" rtl="0" eaLnBrk="1" latinLnBrk="0" hangingPunct="1">
                        <a:defRPr sz="6720" b="1" kern="1200">
                          <a:solidFill>
                            <a:schemeClr val="lt1"/>
                          </a:solidFill>
                          <a:latin typeface="Calibri" panose="020F0502020204030204"/>
                        </a:defRPr>
                      </a:lvl9pPr>
                    </a:lstStyle>
                    <a:p>
                      <a:pPr algn="ctr"/>
                      <a:r>
                        <a:rPr lang="en-US" sz="2400" dirty="0"/>
                        <a:t>Species most affected by harvest</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059587537"/>
                  </a:ext>
                </a:extLst>
              </a:tr>
              <a:tr h="419762">
                <a:tc>
                  <a:txBody>
                    <a:bodyPr/>
                    <a:lstStyle>
                      <a:lvl1pPr marL="0" algn="l" defTabSz="3413730" rtl="0" eaLnBrk="1" latinLnBrk="0" hangingPunct="1">
                        <a:defRPr sz="6720" kern="1200">
                          <a:solidFill>
                            <a:schemeClr val="dk1"/>
                          </a:solidFill>
                          <a:latin typeface="Calibri" panose="020F0502020204030204"/>
                        </a:defRPr>
                      </a:lvl1pPr>
                      <a:lvl2pPr marL="1706865" algn="l" defTabSz="3413730" rtl="0" eaLnBrk="1" latinLnBrk="0" hangingPunct="1">
                        <a:defRPr sz="6720" kern="1200">
                          <a:solidFill>
                            <a:schemeClr val="dk1"/>
                          </a:solidFill>
                          <a:latin typeface="Calibri" panose="020F0502020204030204"/>
                        </a:defRPr>
                      </a:lvl2pPr>
                      <a:lvl3pPr marL="3413730" algn="l" defTabSz="3413730" rtl="0" eaLnBrk="1" latinLnBrk="0" hangingPunct="1">
                        <a:defRPr sz="6720" kern="1200">
                          <a:solidFill>
                            <a:schemeClr val="dk1"/>
                          </a:solidFill>
                          <a:latin typeface="Calibri" panose="020F0502020204030204"/>
                        </a:defRPr>
                      </a:lvl3pPr>
                      <a:lvl4pPr marL="5120594" algn="l" defTabSz="3413730" rtl="0" eaLnBrk="1" latinLnBrk="0" hangingPunct="1">
                        <a:defRPr sz="6720" kern="1200">
                          <a:solidFill>
                            <a:schemeClr val="dk1"/>
                          </a:solidFill>
                          <a:latin typeface="Calibri" panose="020F0502020204030204"/>
                        </a:defRPr>
                      </a:lvl4pPr>
                      <a:lvl5pPr marL="6827459" algn="l" defTabSz="3413730" rtl="0" eaLnBrk="1" latinLnBrk="0" hangingPunct="1">
                        <a:defRPr sz="6720" kern="1200">
                          <a:solidFill>
                            <a:schemeClr val="dk1"/>
                          </a:solidFill>
                          <a:latin typeface="Calibri" panose="020F0502020204030204"/>
                        </a:defRPr>
                      </a:lvl5pPr>
                      <a:lvl6pPr marL="8534324" algn="l" defTabSz="3413730" rtl="0" eaLnBrk="1" latinLnBrk="0" hangingPunct="1">
                        <a:defRPr sz="6720" kern="1200">
                          <a:solidFill>
                            <a:schemeClr val="dk1"/>
                          </a:solidFill>
                          <a:latin typeface="Calibri" panose="020F0502020204030204"/>
                        </a:defRPr>
                      </a:lvl6pPr>
                      <a:lvl7pPr marL="10241189" algn="l" defTabSz="3413730" rtl="0" eaLnBrk="1" latinLnBrk="0" hangingPunct="1">
                        <a:defRPr sz="6720" kern="1200">
                          <a:solidFill>
                            <a:schemeClr val="dk1"/>
                          </a:solidFill>
                          <a:latin typeface="Calibri" panose="020F0502020204030204"/>
                        </a:defRPr>
                      </a:lvl7pPr>
                      <a:lvl8pPr marL="11948053" algn="l" defTabSz="3413730" rtl="0" eaLnBrk="1" latinLnBrk="0" hangingPunct="1">
                        <a:defRPr sz="6720" kern="1200">
                          <a:solidFill>
                            <a:schemeClr val="dk1"/>
                          </a:solidFill>
                          <a:latin typeface="Calibri" panose="020F0502020204030204"/>
                        </a:defRPr>
                      </a:lvl8pPr>
                      <a:lvl9pPr marL="13654918" algn="l" defTabSz="3413730" rtl="0" eaLnBrk="1" latinLnBrk="0" hangingPunct="1">
                        <a:defRPr sz="6720" kern="1200">
                          <a:solidFill>
                            <a:schemeClr val="dk1"/>
                          </a:solidFill>
                          <a:latin typeface="Calibri" panose="020F0502020204030204"/>
                        </a:defRPr>
                      </a:lvl9pPr>
                    </a:lstStyle>
                    <a:p>
                      <a:r>
                        <a:rPr lang="en-US" sz="2400" dirty="0"/>
                        <a:t>Scenario 1</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5">
                        <a:lumMod val="40000"/>
                        <a:lumOff val="60000"/>
                      </a:schemeClr>
                    </a:solidFill>
                  </a:tcPr>
                </a:tc>
                <a:tc>
                  <a:txBody>
                    <a:bodyPr/>
                    <a:lstStyle>
                      <a:lvl1pPr marL="0" algn="l" defTabSz="3413730" rtl="0" eaLnBrk="1" latinLnBrk="0" hangingPunct="1">
                        <a:defRPr sz="6720" kern="1200">
                          <a:solidFill>
                            <a:schemeClr val="dk1"/>
                          </a:solidFill>
                          <a:latin typeface="Calibri" panose="020F0502020204030204"/>
                        </a:defRPr>
                      </a:lvl1pPr>
                      <a:lvl2pPr marL="1706865" algn="l" defTabSz="3413730" rtl="0" eaLnBrk="1" latinLnBrk="0" hangingPunct="1">
                        <a:defRPr sz="6720" kern="1200">
                          <a:solidFill>
                            <a:schemeClr val="dk1"/>
                          </a:solidFill>
                          <a:latin typeface="Calibri" panose="020F0502020204030204"/>
                        </a:defRPr>
                      </a:lvl2pPr>
                      <a:lvl3pPr marL="3413730" algn="l" defTabSz="3413730" rtl="0" eaLnBrk="1" latinLnBrk="0" hangingPunct="1">
                        <a:defRPr sz="6720" kern="1200">
                          <a:solidFill>
                            <a:schemeClr val="dk1"/>
                          </a:solidFill>
                          <a:latin typeface="Calibri" panose="020F0502020204030204"/>
                        </a:defRPr>
                      </a:lvl3pPr>
                      <a:lvl4pPr marL="5120594" algn="l" defTabSz="3413730" rtl="0" eaLnBrk="1" latinLnBrk="0" hangingPunct="1">
                        <a:defRPr sz="6720" kern="1200">
                          <a:solidFill>
                            <a:schemeClr val="dk1"/>
                          </a:solidFill>
                          <a:latin typeface="Calibri" panose="020F0502020204030204"/>
                        </a:defRPr>
                      </a:lvl4pPr>
                      <a:lvl5pPr marL="6827459" algn="l" defTabSz="3413730" rtl="0" eaLnBrk="1" latinLnBrk="0" hangingPunct="1">
                        <a:defRPr sz="6720" kern="1200">
                          <a:solidFill>
                            <a:schemeClr val="dk1"/>
                          </a:solidFill>
                          <a:latin typeface="Calibri" panose="020F0502020204030204"/>
                        </a:defRPr>
                      </a:lvl5pPr>
                      <a:lvl6pPr marL="8534324" algn="l" defTabSz="3413730" rtl="0" eaLnBrk="1" latinLnBrk="0" hangingPunct="1">
                        <a:defRPr sz="6720" kern="1200">
                          <a:solidFill>
                            <a:schemeClr val="dk1"/>
                          </a:solidFill>
                          <a:latin typeface="Calibri" panose="020F0502020204030204"/>
                        </a:defRPr>
                      </a:lvl6pPr>
                      <a:lvl7pPr marL="10241189" algn="l" defTabSz="3413730" rtl="0" eaLnBrk="1" latinLnBrk="0" hangingPunct="1">
                        <a:defRPr sz="6720" kern="1200">
                          <a:solidFill>
                            <a:schemeClr val="dk1"/>
                          </a:solidFill>
                          <a:latin typeface="Calibri" panose="020F0502020204030204"/>
                        </a:defRPr>
                      </a:lvl7pPr>
                      <a:lvl8pPr marL="11948053" algn="l" defTabSz="3413730" rtl="0" eaLnBrk="1" latinLnBrk="0" hangingPunct="1">
                        <a:defRPr sz="6720" kern="1200">
                          <a:solidFill>
                            <a:schemeClr val="dk1"/>
                          </a:solidFill>
                          <a:latin typeface="Calibri" panose="020F0502020204030204"/>
                        </a:defRPr>
                      </a:lvl8pPr>
                      <a:lvl9pPr marL="13654918" algn="l" defTabSz="3413730" rtl="0" eaLnBrk="1" latinLnBrk="0" hangingPunct="1">
                        <a:defRPr sz="6720" kern="1200">
                          <a:solidFill>
                            <a:schemeClr val="dk1"/>
                          </a:solidFill>
                          <a:latin typeface="Calibri" panose="020F0502020204030204"/>
                        </a:defRPr>
                      </a:lvl9pPr>
                    </a:lstStyle>
                    <a:p>
                      <a:pPr algn="ctr"/>
                      <a:r>
                        <a:rPr lang="en-US" sz="2400" dirty="0"/>
                        <a:t>13%±0.8% </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5">
                        <a:lumMod val="40000"/>
                        <a:lumOff val="60000"/>
                      </a:schemeClr>
                    </a:solidFill>
                  </a:tcPr>
                </a:tc>
                <a:tc>
                  <a:txBody>
                    <a:bodyPr/>
                    <a:lstStyle>
                      <a:lvl1pPr marL="0" algn="l" defTabSz="3413730" rtl="0" eaLnBrk="1" latinLnBrk="0" hangingPunct="1">
                        <a:defRPr sz="6720" kern="1200">
                          <a:solidFill>
                            <a:schemeClr val="dk1"/>
                          </a:solidFill>
                          <a:latin typeface="Calibri" panose="020F0502020204030204"/>
                        </a:defRPr>
                      </a:lvl1pPr>
                      <a:lvl2pPr marL="1706865" algn="l" defTabSz="3413730" rtl="0" eaLnBrk="1" latinLnBrk="0" hangingPunct="1">
                        <a:defRPr sz="6720" kern="1200">
                          <a:solidFill>
                            <a:schemeClr val="dk1"/>
                          </a:solidFill>
                          <a:latin typeface="Calibri" panose="020F0502020204030204"/>
                        </a:defRPr>
                      </a:lvl2pPr>
                      <a:lvl3pPr marL="3413730" algn="l" defTabSz="3413730" rtl="0" eaLnBrk="1" latinLnBrk="0" hangingPunct="1">
                        <a:defRPr sz="6720" kern="1200">
                          <a:solidFill>
                            <a:schemeClr val="dk1"/>
                          </a:solidFill>
                          <a:latin typeface="Calibri" panose="020F0502020204030204"/>
                        </a:defRPr>
                      </a:lvl3pPr>
                      <a:lvl4pPr marL="5120594" algn="l" defTabSz="3413730" rtl="0" eaLnBrk="1" latinLnBrk="0" hangingPunct="1">
                        <a:defRPr sz="6720" kern="1200">
                          <a:solidFill>
                            <a:schemeClr val="dk1"/>
                          </a:solidFill>
                          <a:latin typeface="Calibri" panose="020F0502020204030204"/>
                        </a:defRPr>
                      </a:lvl4pPr>
                      <a:lvl5pPr marL="6827459" algn="l" defTabSz="3413730" rtl="0" eaLnBrk="1" latinLnBrk="0" hangingPunct="1">
                        <a:defRPr sz="6720" kern="1200">
                          <a:solidFill>
                            <a:schemeClr val="dk1"/>
                          </a:solidFill>
                          <a:latin typeface="Calibri" panose="020F0502020204030204"/>
                        </a:defRPr>
                      </a:lvl5pPr>
                      <a:lvl6pPr marL="8534324" algn="l" defTabSz="3413730" rtl="0" eaLnBrk="1" latinLnBrk="0" hangingPunct="1">
                        <a:defRPr sz="6720" kern="1200">
                          <a:solidFill>
                            <a:schemeClr val="dk1"/>
                          </a:solidFill>
                          <a:latin typeface="Calibri" panose="020F0502020204030204"/>
                        </a:defRPr>
                      </a:lvl6pPr>
                      <a:lvl7pPr marL="10241189" algn="l" defTabSz="3413730" rtl="0" eaLnBrk="1" latinLnBrk="0" hangingPunct="1">
                        <a:defRPr sz="6720" kern="1200">
                          <a:solidFill>
                            <a:schemeClr val="dk1"/>
                          </a:solidFill>
                          <a:latin typeface="Calibri" panose="020F0502020204030204"/>
                        </a:defRPr>
                      </a:lvl7pPr>
                      <a:lvl8pPr marL="11948053" algn="l" defTabSz="3413730" rtl="0" eaLnBrk="1" latinLnBrk="0" hangingPunct="1">
                        <a:defRPr sz="6720" kern="1200">
                          <a:solidFill>
                            <a:schemeClr val="dk1"/>
                          </a:solidFill>
                          <a:latin typeface="Calibri" panose="020F0502020204030204"/>
                        </a:defRPr>
                      </a:lvl8pPr>
                      <a:lvl9pPr marL="13654918" algn="l" defTabSz="3413730" rtl="0" eaLnBrk="1" latinLnBrk="0" hangingPunct="1">
                        <a:defRPr sz="6720" kern="1200">
                          <a:solidFill>
                            <a:schemeClr val="dk1"/>
                          </a:solidFill>
                          <a:latin typeface="Calibri" panose="020F0502020204030204"/>
                        </a:defRPr>
                      </a:lvl9pPr>
                    </a:lstStyle>
                    <a:p>
                      <a:pPr algn="ctr"/>
                      <a:r>
                        <a:rPr lang="en-US" sz="2400" dirty="0"/>
                        <a:t>9.4</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5">
                        <a:lumMod val="40000"/>
                        <a:lumOff val="60000"/>
                      </a:schemeClr>
                    </a:solidFill>
                  </a:tcPr>
                </a:tc>
                <a:tc>
                  <a:txBody>
                    <a:bodyPr/>
                    <a:lstStyle>
                      <a:lvl1pPr marL="0" algn="l" defTabSz="3413730" rtl="0" eaLnBrk="1" latinLnBrk="0" hangingPunct="1">
                        <a:defRPr sz="6720" kern="1200">
                          <a:solidFill>
                            <a:schemeClr val="dk1"/>
                          </a:solidFill>
                          <a:latin typeface="Calibri" panose="020F0502020204030204"/>
                        </a:defRPr>
                      </a:lvl1pPr>
                      <a:lvl2pPr marL="1706865" algn="l" defTabSz="3413730" rtl="0" eaLnBrk="1" latinLnBrk="0" hangingPunct="1">
                        <a:defRPr sz="6720" kern="1200">
                          <a:solidFill>
                            <a:schemeClr val="dk1"/>
                          </a:solidFill>
                          <a:latin typeface="Calibri" panose="020F0502020204030204"/>
                        </a:defRPr>
                      </a:lvl2pPr>
                      <a:lvl3pPr marL="3413730" algn="l" defTabSz="3413730" rtl="0" eaLnBrk="1" latinLnBrk="0" hangingPunct="1">
                        <a:defRPr sz="6720" kern="1200">
                          <a:solidFill>
                            <a:schemeClr val="dk1"/>
                          </a:solidFill>
                          <a:latin typeface="Calibri" panose="020F0502020204030204"/>
                        </a:defRPr>
                      </a:lvl3pPr>
                      <a:lvl4pPr marL="5120594" algn="l" defTabSz="3413730" rtl="0" eaLnBrk="1" latinLnBrk="0" hangingPunct="1">
                        <a:defRPr sz="6720" kern="1200">
                          <a:solidFill>
                            <a:schemeClr val="dk1"/>
                          </a:solidFill>
                          <a:latin typeface="Calibri" panose="020F0502020204030204"/>
                        </a:defRPr>
                      </a:lvl4pPr>
                      <a:lvl5pPr marL="6827459" algn="l" defTabSz="3413730" rtl="0" eaLnBrk="1" latinLnBrk="0" hangingPunct="1">
                        <a:defRPr sz="6720" kern="1200">
                          <a:solidFill>
                            <a:schemeClr val="dk1"/>
                          </a:solidFill>
                          <a:latin typeface="Calibri" panose="020F0502020204030204"/>
                        </a:defRPr>
                      </a:lvl5pPr>
                      <a:lvl6pPr marL="8534324" algn="l" defTabSz="3413730" rtl="0" eaLnBrk="1" latinLnBrk="0" hangingPunct="1">
                        <a:defRPr sz="6720" kern="1200">
                          <a:solidFill>
                            <a:schemeClr val="dk1"/>
                          </a:solidFill>
                          <a:latin typeface="Calibri" panose="020F0502020204030204"/>
                        </a:defRPr>
                      </a:lvl6pPr>
                      <a:lvl7pPr marL="10241189" algn="l" defTabSz="3413730" rtl="0" eaLnBrk="1" latinLnBrk="0" hangingPunct="1">
                        <a:defRPr sz="6720" kern="1200">
                          <a:solidFill>
                            <a:schemeClr val="dk1"/>
                          </a:solidFill>
                          <a:latin typeface="Calibri" panose="020F0502020204030204"/>
                        </a:defRPr>
                      </a:lvl7pPr>
                      <a:lvl8pPr marL="11948053" algn="l" defTabSz="3413730" rtl="0" eaLnBrk="1" latinLnBrk="0" hangingPunct="1">
                        <a:defRPr sz="6720" kern="1200">
                          <a:solidFill>
                            <a:schemeClr val="dk1"/>
                          </a:solidFill>
                          <a:latin typeface="Calibri" panose="020F0502020204030204"/>
                        </a:defRPr>
                      </a:lvl8pPr>
                      <a:lvl9pPr marL="13654918" algn="l" defTabSz="3413730" rtl="0" eaLnBrk="1" latinLnBrk="0" hangingPunct="1">
                        <a:defRPr sz="6720" kern="1200">
                          <a:solidFill>
                            <a:schemeClr val="dk1"/>
                          </a:solidFill>
                          <a:latin typeface="Calibri" panose="020F0502020204030204"/>
                        </a:defRPr>
                      </a:lvl9pPr>
                    </a:lstStyle>
                    <a:p>
                      <a:pPr algn="ctr"/>
                      <a:r>
                        <a:rPr lang="en-US" sz="2400" dirty="0"/>
                        <a:t>Co-occurring species</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2511535019"/>
                  </a:ext>
                </a:extLst>
              </a:tr>
              <a:tr h="419762">
                <a:tc>
                  <a:txBody>
                    <a:bodyPr/>
                    <a:lstStyle>
                      <a:lvl1pPr marL="0" algn="l" defTabSz="3413730" rtl="0" eaLnBrk="1" latinLnBrk="0" hangingPunct="1">
                        <a:defRPr sz="6720" kern="1200">
                          <a:solidFill>
                            <a:schemeClr val="dk1"/>
                          </a:solidFill>
                          <a:latin typeface="Calibri" panose="020F0502020204030204"/>
                        </a:defRPr>
                      </a:lvl1pPr>
                      <a:lvl2pPr marL="1706865" algn="l" defTabSz="3413730" rtl="0" eaLnBrk="1" latinLnBrk="0" hangingPunct="1">
                        <a:defRPr sz="6720" kern="1200">
                          <a:solidFill>
                            <a:schemeClr val="dk1"/>
                          </a:solidFill>
                          <a:latin typeface="Calibri" panose="020F0502020204030204"/>
                        </a:defRPr>
                      </a:lvl2pPr>
                      <a:lvl3pPr marL="3413730" algn="l" defTabSz="3413730" rtl="0" eaLnBrk="1" latinLnBrk="0" hangingPunct="1">
                        <a:defRPr sz="6720" kern="1200">
                          <a:solidFill>
                            <a:schemeClr val="dk1"/>
                          </a:solidFill>
                          <a:latin typeface="Calibri" panose="020F0502020204030204"/>
                        </a:defRPr>
                      </a:lvl3pPr>
                      <a:lvl4pPr marL="5120594" algn="l" defTabSz="3413730" rtl="0" eaLnBrk="1" latinLnBrk="0" hangingPunct="1">
                        <a:defRPr sz="6720" kern="1200">
                          <a:solidFill>
                            <a:schemeClr val="dk1"/>
                          </a:solidFill>
                          <a:latin typeface="Calibri" panose="020F0502020204030204"/>
                        </a:defRPr>
                      </a:lvl4pPr>
                      <a:lvl5pPr marL="6827459" algn="l" defTabSz="3413730" rtl="0" eaLnBrk="1" latinLnBrk="0" hangingPunct="1">
                        <a:defRPr sz="6720" kern="1200">
                          <a:solidFill>
                            <a:schemeClr val="dk1"/>
                          </a:solidFill>
                          <a:latin typeface="Calibri" panose="020F0502020204030204"/>
                        </a:defRPr>
                      </a:lvl5pPr>
                      <a:lvl6pPr marL="8534324" algn="l" defTabSz="3413730" rtl="0" eaLnBrk="1" latinLnBrk="0" hangingPunct="1">
                        <a:defRPr sz="6720" kern="1200">
                          <a:solidFill>
                            <a:schemeClr val="dk1"/>
                          </a:solidFill>
                          <a:latin typeface="Calibri" panose="020F0502020204030204"/>
                        </a:defRPr>
                      </a:lvl6pPr>
                      <a:lvl7pPr marL="10241189" algn="l" defTabSz="3413730" rtl="0" eaLnBrk="1" latinLnBrk="0" hangingPunct="1">
                        <a:defRPr sz="6720" kern="1200">
                          <a:solidFill>
                            <a:schemeClr val="dk1"/>
                          </a:solidFill>
                          <a:latin typeface="Calibri" panose="020F0502020204030204"/>
                        </a:defRPr>
                      </a:lvl7pPr>
                      <a:lvl8pPr marL="11948053" algn="l" defTabSz="3413730" rtl="0" eaLnBrk="1" latinLnBrk="0" hangingPunct="1">
                        <a:defRPr sz="6720" kern="1200">
                          <a:solidFill>
                            <a:schemeClr val="dk1"/>
                          </a:solidFill>
                          <a:latin typeface="Calibri" panose="020F0502020204030204"/>
                        </a:defRPr>
                      </a:lvl8pPr>
                      <a:lvl9pPr marL="13654918" algn="l" defTabSz="3413730" rtl="0" eaLnBrk="1" latinLnBrk="0" hangingPunct="1">
                        <a:defRPr sz="6720" kern="1200">
                          <a:solidFill>
                            <a:schemeClr val="dk1"/>
                          </a:solidFill>
                          <a:latin typeface="Calibri" panose="020F0502020204030204"/>
                        </a:defRPr>
                      </a:lvl9pPr>
                    </a:lstStyle>
                    <a:p>
                      <a:r>
                        <a:rPr lang="en-US" sz="2400" dirty="0"/>
                        <a:t>Scenario 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3413730" rtl="0" eaLnBrk="1" latinLnBrk="0" hangingPunct="1">
                        <a:defRPr sz="6720" kern="1200">
                          <a:solidFill>
                            <a:schemeClr val="dk1"/>
                          </a:solidFill>
                          <a:latin typeface="Calibri" panose="020F0502020204030204"/>
                        </a:defRPr>
                      </a:lvl1pPr>
                      <a:lvl2pPr marL="1706865" algn="l" defTabSz="3413730" rtl="0" eaLnBrk="1" latinLnBrk="0" hangingPunct="1">
                        <a:defRPr sz="6720" kern="1200">
                          <a:solidFill>
                            <a:schemeClr val="dk1"/>
                          </a:solidFill>
                          <a:latin typeface="Calibri" panose="020F0502020204030204"/>
                        </a:defRPr>
                      </a:lvl2pPr>
                      <a:lvl3pPr marL="3413730" algn="l" defTabSz="3413730" rtl="0" eaLnBrk="1" latinLnBrk="0" hangingPunct="1">
                        <a:defRPr sz="6720" kern="1200">
                          <a:solidFill>
                            <a:schemeClr val="dk1"/>
                          </a:solidFill>
                          <a:latin typeface="Calibri" panose="020F0502020204030204"/>
                        </a:defRPr>
                      </a:lvl3pPr>
                      <a:lvl4pPr marL="5120594" algn="l" defTabSz="3413730" rtl="0" eaLnBrk="1" latinLnBrk="0" hangingPunct="1">
                        <a:defRPr sz="6720" kern="1200">
                          <a:solidFill>
                            <a:schemeClr val="dk1"/>
                          </a:solidFill>
                          <a:latin typeface="Calibri" panose="020F0502020204030204"/>
                        </a:defRPr>
                      </a:lvl4pPr>
                      <a:lvl5pPr marL="6827459" algn="l" defTabSz="3413730" rtl="0" eaLnBrk="1" latinLnBrk="0" hangingPunct="1">
                        <a:defRPr sz="6720" kern="1200">
                          <a:solidFill>
                            <a:schemeClr val="dk1"/>
                          </a:solidFill>
                          <a:latin typeface="Calibri" panose="020F0502020204030204"/>
                        </a:defRPr>
                      </a:lvl5pPr>
                      <a:lvl6pPr marL="8534324" algn="l" defTabSz="3413730" rtl="0" eaLnBrk="1" latinLnBrk="0" hangingPunct="1">
                        <a:defRPr sz="6720" kern="1200">
                          <a:solidFill>
                            <a:schemeClr val="dk1"/>
                          </a:solidFill>
                          <a:latin typeface="Calibri" panose="020F0502020204030204"/>
                        </a:defRPr>
                      </a:lvl6pPr>
                      <a:lvl7pPr marL="10241189" algn="l" defTabSz="3413730" rtl="0" eaLnBrk="1" latinLnBrk="0" hangingPunct="1">
                        <a:defRPr sz="6720" kern="1200">
                          <a:solidFill>
                            <a:schemeClr val="dk1"/>
                          </a:solidFill>
                          <a:latin typeface="Calibri" panose="020F0502020204030204"/>
                        </a:defRPr>
                      </a:lvl7pPr>
                      <a:lvl8pPr marL="11948053" algn="l" defTabSz="3413730" rtl="0" eaLnBrk="1" latinLnBrk="0" hangingPunct="1">
                        <a:defRPr sz="6720" kern="1200">
                          <a:solidFill>
                            <a:schemeClr val="dk1"/>
                          </a:solidFill>
                          <a:latin typeface="Calibri" panose="020F0502020204030204"/>
                        </a:defRPr>
                      </a:lvl8pPr>
                      <a:lvl9pPr marL="13654918" algn="l" defTabSz="3413730" rtl="0" eaLnBrk="1" latinLnBrk="0" hangingPunct="1">
                        <a:defRPr sz="6720" kern="1200">
                          <a:solidFill>
                            <a:schemeClr val="dk1"/>
                          </a:solidFill>
                          <a:latin typeface="Calibri" panose="020F0502020204030204"/>
                        </a:defRPr>
                      </a:lvl9pPr>
                    </a:lstStyle>
                    <a:p>
                      <a:pPr algn="ctr"/>
                      <a:r>
                        <a:rPr lang="en-US" sz="2400" dirty="0"/>
                        <a:t>13%±0.8%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3413730" rtl="0" eaLnBrk="1" latinLnBrk="0" hangingPunct="1">
                        <a:defRPr sz="6720" kern="1200">
                          <a:solidFill>
                            <a:schemeClr val="dk1"/>
                          </a:solidFill>
                          <a:latin typeface="Calibri" panose="020F0502020204030204"/>
                        </a:defRPr>
                      </a:lvl1pPr>
                      <a:lvl2pPr marL="1706865" algn="l" defTabSz="3413730" rtl="0" eaLnBrk="1" latinLnBrk="0" hangingPunct="1">
                        <a:defRPr sz="6720" kern="1200">
                          <a:solidFill>
                            <a:schemeClr val="dk1"/>
                          </a:solidFill>
                          <a:latin typeface="Calibri" panose="020F0502020204030204"/>
                        </a:defRPr>
                      </a:lvl2pPr>
                      <a:lvl3pPr marL="3413730" algn="l" defTabSz="3413730" rtl="0" eaLnBrk="1" latinLnBrk="0" hangingPunct="1">
                        <a:defRPr sz="6720" kern="1200">
                          <a:solidFill>
                            <a:schemeClr val="dk1"/>
                          </a:solidFill>
                          <a:latin typeface="Calibri" panose="020F0502020204030204"/>
                        </a:defRPr>
                      </a:lvl3pPr>
                      <a:lvl4pPr marL="5120594" algn="l" defTabSz="3413730" rtl="0" eaLnBrk="1" latinLnBrk="0" hangingPunct="1">
                        <a:defRPr sz="6720" kern="1200">
                          <a:solidFill>
                            <a:schemeClr val="dk1"/>
                          </a:solidFill>
                          <a:latin typeface="Calibri" panose="020F0502020204030204"/>
                        </a:defRPr>
                      </a:lvl4pPr>
                      <a:lvl5pPr marL="6827459" algn="l" defTabSz="3413730" rtl="0" eaLnBrk="1" latinLnBrk="0" hangingPunct="1">
                        <a:defRPr sz="6720" kern="1200">
                          <a:solidFill>
                            <a:schemeClr val="dk1"/>
                          </a:solidFill>
                          <a:latin typeface="Calibri" panose="020F0502020204030204"/>
                        </a:defRPr>
                      </a:lvl5pPr>
                      <a:lvl6pPr marL="8534324" algn="l" defTabSz="3413730" rtl="0" eaLnBrk="1" latinLnBrk="0" hangingPunct="1">
                        <a:defRPr sz="6720" kern="1200">
                          <a:solidFill>
                            <a:schemeClr val="dk1"/>
                          </a:solidFill>
                          <a:latin typeface="Calibri" panose="020F0502020204030204"/>
                        </a:defRPr>
                      </a:lvl6pPr>
                      <a:lvl7pPr marL="10241189" algn="l" defTabSz="3413730" rtl="0" eaLnBrk="1" latinLnBrk="0" hangingPunct="1">
                        <a:defRPr sz="6720" kern="1200">
                          <a:solidFill>
                            <a:schemeClr val="dk1"/>
                          </a:solidFill>
                          <a:latin typeface="Calibri" panose="020F0502020204030204"/>
                        </a:defRPr>
                      </a:lvl7pPr>
                      <a:lvl8pPr marL="11948053" algn="l" defTabSz="3413730" rtl="0" eaLnBrk="1" latinLnBrk="0" hangingPunct="1">
                        <a:defRPr sz="6720" kern="1200">
                          <a:solidFill>
                            <a:schemeClr val="dk1"/>
                          </a:solidFill>
                          <a:latin typeface="Calibri" panose="020F0502020204030204"/>
                        </a:defRPr>
                      </a:lvl8pPr>
                      <a:lvl9pPr marL="13654918" algn="l" defTabSz="3413730" rtl="0" eaLnBrk="1" latinLnBrk="0" hangingPunct="1">
                        <a:defRPr sz="6720" kern="1200">
                          <a:solidFill>
                            <a:schemeClr val="dk1"/>
                          </a:solidFill>
                          <a:latin typeface="Calibri" panose="020F0502020204030204"/>
                        </a:defRPr>
                      </a:lvl9pPr>
                    </a:lstStyle>
                    <a:p>
                      <a:pPr algn="ctr"/>
                      <a:r>
                        <a:rPr lang="en-US" sz="2400" dirty="0"/>
                        <a:t>9.4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3413730" rtl="0" eaLnBrk="1" latinLnBrk="0" hangingPunct="1">
                        <a:defRPr sz="6720" kern="1200">
                          <a:solidFill>
                            <a:schemeClr val="dk1"/>
                          </a:solidFill>
                          <a:latin typeface="Calibri" panose="020F0502020204030204"/>
                        </a:defRPr>
                      </a:lvl1pPr>
                      <a:lvl2pPr marL="1706865" algn="l" defTabSz="3413730" rtl="0" eaLnBrk="1" latinLnBrk="0" hangingPunct="1">
                        <a:defRPr sz="6720" kern="1200">
                          <a:solidFill>
                            <a:schemeClr val="dk1"/>
                          </a:solidFill>
                          <a:latin typeface="Calibri" panose="020F0502020204030204"/>
                        </a:defRPr>
                      </a:lvl2pPr>
                      <a:lvl3pPr marL="3413730" algn="l" defTabSz="3413730" rtl="0" eaLnBrk="1" latinLnBrk="0" hangingPunct="1">
                        <a:defRPr sz="6720" kern="1200">
                          <a:solidFill>
                            <a:schemeClr val="dk1"/>
                          </a:solidFill>
                          <a:latin typeface="Calibri" panose="020F0502020204030204"/>
                        </a:defRPr>
                      </a:lvl3pPr>
                      <a:lvl4pPr marL="5120594" algn="l" defTabSz="3413730" rtl="0" eaLnBrk="1" latinLnBrk="0" hangingPunct="1">
                        <a:defRPr sz="6720" kern="1200">
                          <a:solidFill>
                            <a:schemeClr val="dk1"/>
                          </a:solidFill>
                          <a:latin typeface="Calibri" panose="020F0502020204030204"/>
                        </a:defRPr>
                      </a:lvl4pPr>
                      <a:lvl5pPr marL="6827459" algn="l" defTabSz="3413730" rtl="0" eaLnBrk="1" latinLnBrk="0" hangingPunct="1">
                        <a:defRPr sz="6720" kern="1200">
                          <a:solidFill>
                            <a:schemeClr val="dk1"/>
                          </a:solidFill>
                          <a:latin typeface="Calibri" panose="020F0502020204030204"/>
                        </a:defRPr>
                      </a:lvl5pPr>
                      <a:lvl6pPr marL="8534324" algn="l" defTabSz="3413730" rtl="0" eaLnBrk="1" latinLnBrk="0" hangingPunct="1">
                        <a:defRPr sz="6720" kern="1200">
                          <a:solidFill>
                            <a:schemeClr val="dk1"/>
                          </a:solidFill>
                          <a:latin typeface="Calibri" panose="020F0502020204030204"/>
                        </a:defRPr>
                      </a:lvl6pPr>
                      <a:lvl7pPr marL="10241189" algn="l" defTabSz="3413730" rtl="0" eaLnBrk="1" latinLnBrk="0" hangingPunct="1">
                        <a:defRPr sz="6720" kern="1200">
                          <a:solidFill>
                            <a:schemeClr val="dk1"/>
                          </a:solidFill>
                          <a:latin typeface="Calibri" panose="020F0502020204030204"/>
                        </a:defRPr>
                      </a:lvl7pPr>
                      <a:lvl8pPr marL="11948053" algn="l" defTabSz="3413730" rtl="0" eaLnBrk="1" latinLnBrk="0" hangingPunct="1">
                        <a:defRPr sz="6720" kern="1200">
                          <a:solidFill>
                            <a:schemeClr val="dk1"/>
                          </a:solidFill>
                          <a:latin typeface="Calibri" panose="020F0502020204030204"/>
                        </a:defRPr>
                      </a:lvl8pPr>
                      <a:lvl9pPr marL="13654918" algn="l" defTabSz="3413730" rtl="0" eaLnBrk="1" latinLnBrk="0" hangingPunct="1">
                        <a:defRPr sz="6720" kern="1200">
                          <a:solidFill>
                            <a:schemeClr val="dk1"/>
                          </a:solidFill>
                          <a:latin typeface="Calibri" panose="020F0502020204030204"/>
                        </a:defRPr>
                      </a:lvl9pPr>
                    </a:lstStyle>
                    <a:p>
                      <a:pPr algn="ctr"/>
                      <a:r>
                        <a:rPr lang="en-US" sz="2400" dirty="0"/>
                        <a:t>Co-occurring species and those preferentially harvested</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239051542"/>
                  </a:ext>
                </a:extLst>
              </a:tr>
              <a:tr h="419762">
                <a:tc>
                  <a:txBody>
                    <a:bodyPr/>
                    <a:lstStyle>
                      <a:lvl1pPr marL="0" algn="l" defTabSz="3413730" rtl="0" eaLnBrk="1" latinLnBrk="0" hangingPunct="1">
                        <a:defRPr sz="6720" kern="1200">
                          <a:solidFill>
                            <a:schemeClr val="dk1"/>
                          </a:solidFill>
                          <a:latin typeface="Calibri" panose="020F0502020204030204"/>
                        </a:defRPr>
                      </a:lvl1pPr>
                      <a:lvl2pPr marL="1706865" algn="l" defTabSz="3413730" rtl="0" eaLnBrk="1" latinLnBrk="0" hangingPunct="1">
                        <a:defRPr sz="6720" kern="1200">
                          <a:solidFill>
                            <a:schemeClr val="dk1"/>
                          </a:solidFill>
                          <a:latin typeface="Calibri" panose="020F0502020204030204"/>
                        </a:defRPr>
                      </a:lvl2pPr>
                      <a:lvl3pPr marL="3413730" algn="l" defTabSz="3413730" rtl="0" eaLnBrk="1" latinLnBrk="0" hangingPunct="1">
                        <a:defRPr sz="6720" kern="1200">
                          <a:solidFill>
                            <a:schemeClr val="dk1"/>
                          </a:solidFill>
                          <a:latin typeface="Calibri" panose="020F0502020204030204"/>
                        </a:defRPr>
                      </a:lvl3pPr>
                      <a:lvl4pPr marL="5120594" algn="l" defTabSz="3413730" rtl="0" eaLnBrk="1" latinLnBrk="0" hangingPunct="1">
                        <a:defRPr sz="6720" kern="1200">
                          <a:solidFill>
                            <a:schemeClr val="dk1"/>
                          </a:solidFill>
                          <a:latin typeface="Calibri" panose="020F0502020204030204"/>
                        </a:defRPr>
                      </a:lvl4pPr>
                      <a:lvl5pPr marL="6827459" algn="l" defTabSz="3413730" rtl="0" eaLnBrk="1" latinLnBrk="0" hangingPunct="1">
                        <a:defRPr sz="6720" kern="1200">
                          <a:solidFill>
                            <a:schemeClr val="dk1"/>
                          </a:solidFill>
                          <a:latin typeface="Calibri" panose="020F0502020204030204"/>
                        </a:defRPr>
                      </a:lvl5pPr>
                      <a:lvl6pPr marL="8534324" algn="l" defTabSz="3413730" rtl="0" eaLnBrk="1" latinLnBrk="0" hangingPunct="1">
                        <a:defRPr sz="6720" kern="1200">
                          <a:solidFill>
                            <a:schemeClr val="dk1"/>
                          </a:solidFill>
                          <a:latin typeface="Calibri" panose="020F0502020204030204"/>
                        </a:defRPr>
                      </a:lvl6pPr>
                      <a:lvl7pPr marL="10241189" algn="l" defTabSz="3413730" rtl="0" eaLnBrk="1" latinLnBrk="0" hangingPunct="1">
                        <a:defRPr sz="6720" kern="1200">
                          <a:solidFill>
                            <a:schemeClr val="dk1"/>
                          </a:solidFill>
                          <a:latin typeface="Calibri" panose="020F0502020204030204"/>
                        </a:defRPr>
                      </a:lvl7pPr>
                      <a:lvl8pPr marL="11948053" algn="l" defTabSz="3413730" rtl="0" eaLnBrk="1" latinLnBrk="0" hangingPunct="1">
                        <a:defRPr sz="6720" kern="1200">
                          <a:solidFill>
                            <a:schemeClr val="dk1"/>
                          </a:solidFill>
                          <a:latin typeface="Calibri" panose="020F0502020204030204"/>
                        </a:defRPr>
                      </a:lvl8pPr>
                      <a:lvl9pPr marL="13654918" algn="l" defTabSz="3413730" rtl="0" eaLnBrk="1" latinLnBrk="0" hangingPunct="1">
                        <a:defRPr sz="6720" kern="1200">
                          <a:solidFill>
                            <a:schemeClr val="dk1"/>
                          </a:solidFill>
                          <a:latin typeface="Calibri" panose="020F0502020204030204"/>
                        </a:defRPr>
                      </a:lvl9pPr>
                    </a:lstStyle>
                    <a:p>
                      <a:r>
                        <a:rPr lang="en-US" sz="2400" dirty="0"/>
                        <a:t>Scenario 3</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6">
                        <a:lumMod val="40000"/>
                        <a:lumOff val="60000"/>
                      </a:schemeClr>
                    </a:solidFill>
                  </a:tcPr>
                </a:tc>
                <a:tc>
                  <a:txBody>
                    <a:bodyPr/>
                    <a:lstStyle>
                      <a:lvl1pPr marL="0" algn="l" defTabSz="3413730" rtl="0" eaLnBrk="1" latinLnBrk="0" hangingPunct="1">
                        <a:defRPr sz="6720" kern="1200">
                          <a:solidFill>
                            <a:schemeClr val="dk1"/>
                          </a:solidFill>
                          <a:latin typeface="Calibri" panose="020F0502020204030204"/>
                        </a:defRPr>
                      </a:lvl1pPr>
                      <a:lvl2pPr marL="1706865" algn="l" defTabSz="3413730" rtl="0" eaLnBrk="1" latinLnBrk="0" hangingPunct="1">
                        <a:defRPr sz="6720" kern="1200">
                          <a:solidFill>
                            <a:schemeClr val="dk1"/>
                          </a:solidFill>
                          <a:latin typeface="Calibri" panose="020F0502020204030204"/>
                        </a:defRPr>
                      </a:lvl2pPr>
                      <a:lvl3pPr marL="3413730" algn="l" defTabSz="3413730" rtl="0" eaLnBrk="1" latinLnBrk="0" hangingPunct="1">
                        <a:defRPr sz="6720" kern="1200">
                          <a:solidFill>
                            <a:schemeClr val="dk1"/>
                          </a:solidFill>
                          <a:latin typeface="Calibri" panose="020F0502020204030204"/>
                        </a:defRPr>
                      </a:lvl3pPr>
                      <a:lvl4pPr marL="5120594" algn="l" defTabSz="3413730" rtl="0" eaLnBrk="1" latinLnBrk="0" hangingPunct="1">
                        <a:defRPr sz="6720" kern="1200">
                          <a:solidFill>
                            <a:schemeClr val="dk1"/>
                          </a:solidFill>
                          <a:latin typeface="Calibri" panose="020F0502020204030204"/>
                        </a:defRPr>
                      </a:lvl4pPr>
                      <a:lvl5pPr marL="6827459" algn="l" defTabSz="3413730" rtl="0" eaLnBrk="1" latinLnBrk="0" hangingPunct="1">
                        <a:defRPr sz="6720" kern="1200">
                          <a:solidFill>
                            <a:schemeClr val="dk1"/>
                          </a:solidFill>
                          <a:latin typeface="Calibri" panose="020F0502020204030204"/>
                        </a:defRPr>
                      </a:lvl5pPr>
                      <a:lvl6pPr marL="8534324" algn="l" defTabSz="3413730" rtl="0" eaLnBrk="1" latinLnBrk="0" hangingPunct="1">
                        <a:defRPr sz="6720" kern="1200">
                          <a:solidFill>
                            <a:schemeClr val="dk1"/>
                          </a:solidFill>
                          <a:latin typeface="Calibri" panose="020F0502020204030204"/>
                        </a:defRPr>
                      </a:lvl6pPr>
                      <a:lvl7pPr marL="10241189" algn="l" defTabSz="3413730" rtl="0" eaLnBrk="1" latinLnBrk="0" hangingPunct="1">
                        <a:defRPr sz="6720" kern="1200">
                          <a:solidFill>
                            <a:schemeClr val="dk1"/>
                          </a:solidFill>
                          <a:latin typeface="Calibri" panose="020F0502020204030204"/>
                        </a:defRPr>
                      </a:lvl7pPr>
                      <a:lvl8pPr marL="11948053" algn="l" defTabSz="3413730" rtl="0" eaLnBrk="1" latinLnBrk="0" hangingPunct="1">
                        <a:defRPr sz="6720" kern="1200">
                          <a:solidFill>
                            <a:schemeClr val="dk1"/>
                          </a:solidFill>
                          <a:latin typeface="Calibri" panose="020F0502020204030204"/>
                        </a:defRPr>
                      </a:lvl8pPr>
                      <a:lvl9pPr marL="13654918" algn="l" defTabSz="3413730" rtl="0" eaLnBrk="1" latinLnBrk="0" hangingPunct="1">
                        <a:defRPr sz="6720" kern="1200">
                          <a:solidFill>
                            <a:schemeClr val="dk1"/>
                          </a:solidFill>
                          <a:latin typeface="Calibri" panose="020F0502020204030204"/>
                        </a:defRPr>
                      </a:lvl9pPr>
                    </a:lstStyle>
                    <a:p>
                      <a:pPr algn="ctr"/>
                      <a:r>
                        <a:rPr lang="en-US" sz="2400" dirty="0"/>
                        <a:t>7%±0.5%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6">
                        <a:lumMod val="40000"/>
                        <a:lumOff val="60000"/>
                      </a:schemeClr>
                    </a:solidFill>
                  </a:tcPr>
                </a:tc>
                <a:tc>
                  <a:txBody>
                    <a:bodyPr/>
                    <a:lstStyle>
                      <a:lvl1pPr marL="0" algn="l" defTabSz="3413730" rtl="0" eaLnBrk="1" latinLnBrk="0" hangingPunct="1">
                        <a:defRPr sz="6720" kern="1200">
                          <a:solidFill>
                            <a:schemeClr val="dk1"/>
                          </a:solidFill>
                          <a:latin typeface="Calibri" panose="020F0502020204030204"/>
                        </a:defRPr>
                      </a:lvl1pPr>
                      <a:lvl2pPr marL="1706865" algn="l" defTabSz="3413730" rtl="0" eaLnBrk="1" latinLnBrk="0" hangingPunct="1">
                        <a:defRPr sz="6720" kern="1200">
                          <a:solidFill>
                            <a:schemeClr val="dk1"/>
                          </a:solidFill>
                          <a:latin typeface="Calibri" panose="020F0502020204030204"/>
                        </a:defRPr>
                      </a:lvl2pPr>
                      <a:lvl3pPr marL="3413730" algn="l" defTabSz="3413730" rtl="0" eaLnBrk="1" latinLnBrk="0" hangingPunct="1">
                        <a:defRPr sz="6720" kern="1200">
                          <a:solidFill>
                            <a:schemeClr val="dk1"/>
                          </a:solidFill>
                          <a:latin typeface="Calibri" panose="020F0502020204030204"/>
                        </a:defRPr>
                      </a:lvl3pPr>
                      <a:lvl4pPr marL="5120594" algn="l" defTabSz="3413730" rtl="0" eaLnBrk="1" latinLnBrk="0" hangingPunct="1">
                        <a:defRPr sz="6720" kern="1200">
                          <a:solidFill>
                            <a:schemeClr val="dk1"/>
                          </a:solidFill>
                          <a:latin typeface="Calibri" panose="020F0502020204030204"/>
                        </a:defRPr>
                      </a:lvl4pPr>
                      <a:lvl5pPr marL="6827459" algn="l" defTabSz="3413730" rtl="0" eaLnBrk="1" latinLnBrk="0" hangingPunct="1">
                        <a:defRPr sz="6720" kern="1200">
                          <a:solidFill>
                            <a:schemeClr val="dk1"/>
                          </a:solidFill>
                          <a:latin typeface="Calibri" panose="020F0502020204030204"/>
                        </a:defRPr>
                      </a:lvl5pPr>
                      <a:lvl6pPr marL="8534324" algn="l" defTabSz="3413730" rtl="0" eaLnBrk="1" latinLnBrk="0" hangingPunct="1">
                        <a:defRPr sz="6720" kern="1200">
                          <a:solidFill>
                            <a:schemeClr val="dk1"/>
                          </a:solidFill>
                          <a:latin typeface="Calibri" panose="020F0502020204030204"/>
                        </a:defRPr>
                      </a:lvl6pPr>
                      <a:lvl7pPr marL="10241189" algn="l" defTabSz="3413730" rtl="0" eaLnBrk="1" latinLnBrk="0" hangingPunct="1">
                        <a:defRPr sz="6720" kern="1200">
                          <a:solidFill>
                            <a:schemeClr val="dk1"/>
                          </a:solidFill>
                          <a:latin typeface="Calibri" panose="020F0502020204030204"/>
                        </a:defRPr>
                      </a:lvl7pPr>
                      <a:lvl8pPr marL="11948053" algn="l" defTabSz="3413730" rtl="0" eaLnBrk="1" latinLnBrk="0" hangingPunct="1">
                        <a:defRPr sz="6720" kern="1200">
                          <a:solidFill>
                            <a:schemeClr val="dk1"/>
                          </a:solidFill>
                          <a:latin typeface="Calibri" panose="020F0502020204030204"/>
                        </a:defRPr>
                      </a:lvl8pPr>
                      <a:lvl9pPr marL="13654918" algn="l" defTabSz="3413730" rtl="0" eaLnBrk="1" latinLnBrk="0" hangingPunct="1">
                        <a:defRPr sz="6720" kern="1200">
                          <a:solidFill>
                            <a:schemeClr val="dk1"/>
                          </a:solidFill>
                          <a:latin typeface="Calibri" panose="020F0502020204030204"/>
                        </a:defRPr>
                      </a:lvl9pPr>
                    </a:lstStyle>
                    <a:p>
                      <a:pPr algn="ctr"/>
                      <a:r>
                        <a:rPr lang="en-US" sz="2400" dirty="0"/>
                        <a:t>4.5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6">
                        <a:lumMod val="40000"/>
                        <a:lumOff val="60000"/>
                      </a:schemeClr>
                    </a:solidFill>
                  </a:tcPr>
                </a:tc>
                <a:tc>
                  <a:txBody>
                    <a:bodyPr/>
                    <a:lstStyle>
                      <a:lvl1pPr marL="0" algn="l" defTabSz="3413730" rtl="0" eaLnBrk="1" latinLnBrk="0" hangingPunct="1">
                        <a:defRPr sz="6720" kern="1200">
                          <a:solidFill>
                            <a:schemeClr val="dk1"/>
                          </a:solidFill>
                          <a:latin typeface="Calibri" panose="020F0502020204030204"/>
                        </a:defRPr>
                      </a:lvl1pPr>
                      <a:lvl2pPr marL="1706865" algn="l" defTabSz="3413730" rtl="0" eaLnBrk="1" latinLnBrk="0" hangingPunct="1">
                        <a:defRPr sz="6720" kern="1200">
                          <a:solidFill>
                            <a:schemeClr val="dk1"/>
                          </a:solidFill>
                          <a:latin typeface="Calibri" panose="020F0502020204030204"/>
                        </a:defRPr>
                      </a:lvl2pPr>
                      <a:lvl3pPr marL="3413730" algn="l" defTabSz="3413730" rtl="0" eaLnBrk="1" latinLnBrk="0" hangingPunct="1">
                        <a:defRPr sz="6720" kern="1200">
                          <a:solidFill>
                            <a:schemeClr val="dk1"/>
                          </a:solidFill>
                          <a:latin typeface="Calibri" panose="020F0502020204030204"/>
                        </a:defRPr>
                      </a:lvl3pPr>
                      <a:lvl4pPr marL="5120594" algn="l" defTabSz="3413730" rtl="0" eaLnBrk="1" latinLnBrk="0" hangingPunct="1">
                        <a:defRPr sz="6720" kern="1200">
                          <a:solidFill>
                            <a:schemeClr val="dk1"/>
                          </a:solidFill>
                          <a:latin typeface="Calibri" panose="020F0502020204030204"/>
                        </a:defRPr>
                      </a:lvl4pPr>
                      <a:lvl5pPr marL="6827459" algn="l" defTabSz="3413730" rtl="0" eaLnBrk="1" latinLnBrk="0" hangingPunct="1">
                        <a:defRPr sz="6720" kern="1200">
                          <a:solidFill>
                            <a:schemeClr val="dk1"/>
                          </a:solidFill>
                          <a:latin typeface="Calibri" panose="020F0502020204030204"/>
                        </a:defRPr>
                      </a:lvl5pPr>
                      <a:lvl6pPr marL="8534324" algn="l" defTabSz="3413730" rtl="0" eaLnBrk="1" latinLnBrk="0" hangingPunct="1">
                        <a:defRPr sz="6720" kern="1200">
                          <a:solidFill>
                            <a:schemeClr val="dk1"/>
                          </a:solidFill>
                          <a:latin typeface="Calibri" panose="020F0502020204030204"/>
                        </a:defRPr>
                      </a:lvl6pPr>
                      <a:lvl7pPr marL="10241189" algn="l" defTabSz="3413730" rtl="0" eaLnBrk="1" latinLnBrk="0" hangingPunct="1">
                        <a:defRPr sz="6720" kern="1200">
                          <a:solidFill>
                            <a:schemeClr val="dk1"/>
                          </a:solidFill>
                          <a:latin typeface="Calibri" panose="020F0502020204030204"/>
                        </a:defRPr>
                      </a:lvl7pPr>
                      <a:lvl8pPr marL="11948053" algn="l" defTabSz="3413730" rtl="0" eaLnBrk="1" latinLnBrk="0" hangingPunct="1">
                        <a:defRPr sz="6720" kern="1200">
                          <a:solidFill>
                            <a:schemeClr val="dk1"/>
                          </a:solidFill>
                          <a:latin typeface="Calibri" panose="020F0502020204030204"/>
                        </a:defRPr>
                      </a:lvl8pPr>
                      <a:lvl9pPr marL="13654918" algn="l" defTabSz="3413730" rtl="0" eaLnBrk="1" latinLnBrk="0" hangingPunct="1">
                        <a:defRPr sz="6720" kern="1200">
                          <a:solidFill>
                            <a:schemeClr val="dk1"/>
                          </a:solidFill>
                          <a:latin typeface="Calibri" panose="020F0502020204030204"/>
                        </a:defRPr>
                      </a:lvl9pPr>
                    </a:lstStyle>
                    <a:p>
                      <a:pPr algn="ctr"/>
                      <a:r>
                        <a:rPr lang="en-US" sz="2400" dirty="0"/>
                        <a:t>Weighted higher toward those preferentially harvested </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745220105"/>
                  </a:ext>
                </a:extLst>
              </a:tr>
            </a:tbl>
          </a:graphicData>
        </a:graphic>
      </p:graphicFrame>
      <p:sp>
        <p:nvSpPr>
          <p:cNvPr id="2103" name="Rectangle 2102">
            <a:extLst>
              <a:ext uri="{FF2B5EF4-FFF2-40B4-BE49-F238E27FC236}">
                <a16:creationId xmlns:a16="http://schemas.microsoft.com/office/drawing/2014/main" id="{D88B8A04-3E7B-44D1-A433-2D634664A110}"/>
              </a:ext>
            </a:extLst>
          </p:cNvPr>
          <p:cNvSpPr/>
          <p:nvPr/>
        </p:nvSpPr>
        <p:spPr>
          <a:xfrm>
            <a:off x="3859977" y="9621672"/>
            <a:ext cx="7739310" cy="2757605"/>
          </a:xfrm>
          <a:prstGeom prst="rect">
            <a:avLst/>
          </a:prstGeom>
          <a:ln>
            <a:no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2800" b="1" dirty="0">
                <a:solidFill>
                  <a:schemeClr val="bg1"/>
                </a:solidFill>
                <a:latin typeface="Felix Titling" panose="04060505060202020A04" pitchFamily="82" charset="0"/>
              </a:rPr>
              <a:t>Objective</a:t>
            </a:r>
          </a:p>
          <a:p>
            <a:r>
              <a:rPr lang="en-US" sz="2800" dirty="0">
                <a:solidFill>
                  <a:schemeClr val="bg1"/>
                </a:solidFill>
              </a:rPr>
              <a:t>Use the landowner survey, regional forest inventory data, and characteristics of the emerald ash borer (EAB, </a:t>
            </a:r>
            <a:r>
              <a:rPr lang="en-US" sz="2800" i="1" dirty="0" err="1">
                <a:solidFill>
                  <a:schemeClr val="bg1"/>
                </a:solidFill>
              </a:rPr>
              <a:t>Agrilus</a:t>
            </a:r>
            <a:r>
              <a:rPr lang="en-US" sz="2800" i="1" dirty="0">
                <a:solidFill>
                  <a:schemeClr val="bg1"/>
                </a:solidFill>
              </a:rPr>
              <a:t> </a:t>
            </a:r>
            <a:r>
              <a:rPr lang="en-US" sz="2800" i="1" dirty="0" err="1">
                <a:solidFill>
                  <a:schemeClr val="bg1"/>
                </a:solidFill>
              </a:rPr>
              <a:t>planipennis</a:t>
            </a:r>
            <a:r>
              <a:rPr lang="en-US" sz="2800" dirty="0">
                <a:solidFill>
                  <a:schemeClr val="bg1"/>
                </a:solidFill>
              </a:rPr>
              <a:t>) invasion to examine the potential for a rapidly spreading FIP to alter harvest regimes and regional forest conditions.</a:t>
            </a:r>
          </a:p>
        </p:txBody>
      </p:sp>
      <p:graphicFrame>
        <p:nvGraphicFramePr>
          <p:cNvPr id="2106" name="Chart 2105">
            <a:extLst>
              <a:ext uri="{FF2B5EF4-FFF2-40B4-BE49-F238E27FC236}">
                <a16:creationId xmlns:a16="http://schemas.microsoft.com/office/drawing/2014/main" id="{CD5365BD-54B8-4CBC-B467-F5A798DE3B08}"/>
              </a:ext>
            </a:extLst>
          </p:cNvPr>
          <p:cNvGraphicFramePr/>
          <p:nvPr>
            <p:extLst>
              <p:ext uri="{D42A27DB-BD31-4B8C-83A1-F6EECF244321}">
                <p14:modId xmlns:p14="http://schemas.microsoft.com/office/powerpoint/2010/main" val="128849338"/>
              </p:ext>
            </p:extLst>
          </p:nvPr>
        </p:nvGraphicFramePr>
        <p:xfrm>
          <a:off x="27224386" y="18660664"/>
          <a:ext cx="1667446" cy="122037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109" name="Chart 2108">
            <a:extLst>
              <a:ext uri="{FF2B5EF4-FFF2-40B4-BE49-F238E27FC236}">
                <a16:creationId xmlns:a16="http://schemas.microsoft.com/office/drawing/2014/main" id="{1214ADC6-1DF5-41FA-8683-25B955660884}"/>
              </a:ext>
            </a:extLst>
          </p:cNvPr>
          <p:cNvGraphicFramePr/>
          <p:nvPr>
            <p:extLst>
              <p:ext uri="{D42A27DB-BD31-4B8C-83A1-F6EECF244321}">
                <p14:modId xmlns:p14="http://schemas.microsoft.com/office/powerpoint/2010/main" val="4196065071"/>
              </p:ext>
            </p:extLst>
          </p:nvPr>
        </p:nvGraphicFramePr>
        <p:xfrm>
          <a:off x="26779048" y="19816852"/>
          <a:ext cx="2336335" cy="1451995"/>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6" name="Chart 95">
            <a:extLst>
              <a:ext uri="{FF2B5EF4-FFF2-40B4-BE49-F238E27FC236}">
                <a16:creationId xmlns:a16="http://schemas.microsoft.com/office/drawing/2014/main" id="{BA0AAD86-E5FF-4008-A572-0CC9CBC13DA5}"/>
              </a:ext>
            </a:extLst>
          </p:cNvPr>
          <p:cNvGraphicFramePr/>
          <p:nvPr>
            <p:extLst>
              <p:ext uri="{D42A27DB-BD31-4B8C-83A1-F6EECF244321}">
                <p14:modId xmlns:p14="http://schemas.microsoft.com/office/powerpoint/2010/main" val="722036796"/>
              </p:ext>
            </p:extLst>
          </p:nvPr>
        </p:nvGraphicFramePr>
        <p:xfrm>
          <a:off x="26460297" y="21103098"/>
          <a:ext cx="3127076" cy="2111240"/>
        </p:xfrm>
        <a:graphic>
          <a:graphicData uri="http://schemas.openxmlformats.org/drawingml/2006/chart">
            <c:chart xmlns:c="http://schemas.openxmlformats.org/drawingml/2006/chart" xmlns:r="http://schemas.openxmlformats.org/officeDocument/2006/relationships" r:id="rId8"/>
          </a:graphicData>
        </a:graphic>
      </p:graphicFrame>
      <p:sp>
        <p:nvSpPr>
          <p:cNvPr id="97" name="TextBox 96">
            <a:extLst>
              <a:ext uri="{FF2B5EF4-FFF2-40B4-BE49-F238E27FC236}">
                <a16:creationId xmlns:a16="http://schemas.microsoft.com/office/drawing/2014/main" id="{66203D11-6340-4A13-837F-2C25199A50C9}"/>
              </a:ext>
            </a:extLst>
          </p:cNvPr>
          <p:cNvSpPr txBox="1"/>
          <p:nvPr/>
        </p:nvSpPr>
        <p:spPr>
          <a:xfrm>
            <a:off x="27450501" y="23214337"/>
            <a:ext cx="1077539" cy="1200329"/>
          </a:xfrm>
          <a:prstGeom prst="rect">
            <a:avLst/>
          </a:prstGeom>
          <a:noFill/>
        </p:spPr>
        <p:txBody>
          <a:bodyPr wrap="none" rtlCol="0">
            <a:spAutoFit/>
          </a:bodyPr>
          <a:lstStyle/>
          <a:p>
            <a:r>
              <a:rPr lang="en-US" sz="7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2x</a:t>
            </a:r>
          </a:p>
        </p:txBody>
      </p:sp>
      <p:pic>
        <p:nvPicPr>
          <p:cNvPr id="148" name="Picture 147">
            <a:extLst>
              <a:ext uri="{FF2B5EF4-FFF2-40B4-BE49-F238E27FC236}">
                <a16:creationId xmlns:a16="http://schemas.microsoft.com/office/drawing/2014/main" id="{0A09A71F-16C2-4E2E-BFB4-7D3658EED05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04412" y="2077283"/>
            <a:ext cx="1444753" cy="1379762"/>
          </a:xfrm>
          <a:prstGeom prst="rect">
            <a:avLst/>
          </a:prstGeom>
        </p:spPr>
      </p:pic>
      <p:pic>
        <p:nvPicPr>
          <p:cNvPr id="149" name="Picture 4" descr="Related image">
            <a:extLst>
              <a:ext uri="{FF2B5EF4-FFF2-40B4-BE49-F238E27FC236}">
                <a16:creationId xmlns:a16="http://schemas.microsoft.com/office/drawing/2014/main" id="{D6263AE4-BF69-4FF9-A13F-3C1B22B8399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27145" y="2077283"/>
            <a:ext cx="1372797" cy="1372797"/>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6" descr="Related image">
            <a:extLst>
              <a:ext uri="{FF2B5EF4-FFF2-40B4-BE49-F238E27FC236}">
                <a16:creationId xmlns:a16="http://schemas.microsoft.com/office/drawing/2014/main" id="{DE0612CD-B4FB-4272-B54B-EB2E6951BEA4}"/>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6151" t="-65378" r="-6754" b="-72045"/>
          <a:stretch/>
        </p:blipFill>
        <p:spPr bwMode="auto">
          <a:xfrm>
            <a:off x="33234237" y="2077283"/>
            <a:ext cx="1495511" cy="1375870"/>
          </a:xfrm>
          <a:prstGeom prst="rect">
            <a:avLst/>
          </a:prstGeom>
          <a:solidFill>
            <a:srgbClr val="FFFFFF"/>
          </a:solidFill>
        </p:spPr>
      </p:pic>
      <p:pic>
        <p:nvPicPr>
          <p:cNvPr id="151" name="Picture 8" descr="Image result for nsf logo">
            <a:extLst>
              <a:ext uri="{FF2B5EF4-FFF2-40B4-BE49-F238E27FC236}">
                <a16:creationId xmlns:a16="http://schemas.microsoft.com/office/drawing/2014/main" id="{42C72846-0609-40E7-A158-9326FA5F0193}"/>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60128" y="1909111"/>
            <a:ext cx="1693585" cy="1702438"/>
          </a:xfrm>
          <a:prstGeom prst="rect">
            <a:avLst/>
          </a:prstGeom>
          <a:noFill/>
          <a:extLst>
            <a:ext uri="{909E8E84-426E-40DD-AFC4-6F175D3DCCD1}">
              <a14:hiddenFill xmlns:a14="http://schemas.microsoft.com/office/drawing/2010/main">
                <a:solidFill>
                  <a:srgbClr val="FFFFFF"/>
                </a:solidFill>
              </a14:hiddenFill>
            </a:ext>
          </a:extLst>
        </p:spPr>
      </p:pic>
      <p:sp>
        <p:nvSpPr>
          <p:cNvPr id="98" name="TextBox 97">
            <a:extLst>
              <a:ext uri="{FF2B5EF4-FFF2-40B4-BE49-F238E27FC236}">
                <a16:creationId xmlns:a16="http://schemas.microsoft.com/office/drawing/2014/main" id="{D035D1AC-26DA-4280-860B-FBB056367E2D}"/>
              </a:ext>
            </a:extLst>
          </p:cNvPr>
          <p:cNvSpPr txBox="1"/>
          <p:nvPr/>
        </p:nvSpPr>
        <p:spPr>
          <a:xfrm>
            <a:off x="2450226" y="1992236"/>
            <a:ext cx="301686" cy="369332"/>
          </a:xfrm>
          <a:prstGeom prst="rect">
            <a:avLst/>
          </a:prstGeom>
          <a:noFill/>
        </p:spPr>
        <p:txBody>
          <a:bodyPr wrap="none" rtlCol="0">
            <a:spAutoFit/>
          </a:bodyPr>
          <a:lstStyle/>
          <a:p>
            <a:r>
              <a:rPr lang="en-US" dirty="0">
                <a:solidFill>
                  <a:schemeClr val="bg1"/>
                </a:solidFill>
              </a:rPr>
              <a:t>1</a:t>
            </a:r>
          </a:p>
        </p:txBody>
      </p:sp>
      <p:sp>
        <p:nvSpPr>
          <p:cNvPr id="153" name="TextBox 152">
            <a:extLst>
              <a:ext uri="{FF2B5EF4-FFF2-40B4-BE49-F238E27FC236}">
                <a16:creationId xmlns:a16="http://schemas.microsoft.com/office/drawing/2014/main" id="{FC44E71E-01B2-4458-A2CA-882930C297E7}"/>
              </a:ext>
            </a:extLst>
          </p:cNvPr>
          <p:cNvSpPr txBox="1"/>
          <p:nvPr/>
        </p:nvSpPr>
        <p:spPr>
          <a:xfrm>
            <a:off x="32997468" y="1999135"/>
            <a:ext cx="301686" cy="369332"/>
          </a:xfrm>
          <a:prstGeom prst="rect">
            <a:avLst/>
          </a:prstGeom>
          <a:noFill/>
        </p:spPr>
        <p:txBody>
          <a:bodyPr wrap="none" rtlCol="0">
            <a:spAutoFit/>
          </a:bodyPr>
          <a:lstStyle/>
          <a:p>
            <a:r>
              <a:rPr lang="en-US" dirty="0">
                <a:solidFill>
                  <a:schemeClr val="bg1"/>
                </a:solidFill>
              </a:rPr>
              <a:t>2</a:t>
            </a:r>
          </a:p>
        </p:txBody>
      </p:sp>
      <p:pic>
        <p:nvPicPr>
          <p:cNvPr id="1028" name="Picture 4" descr="Image result for usfs logo">
            <a:extLst>
              <a:ext uri="{FF2B5EF4-FFF2-40B4-BE49-F238E27FC236}">
                <a16:creationId xmlns:a16="http://schemas.microsoft.com/office/drawing/2014/main" id="{7E0BFE10-9DC6-41A7-B691-15AC31204E3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512214" y="2077282"/>
            <a:ext cx="1240040" cy="1379762"/>
          </a:xfrm>
          <a:prstGeom prst="rect">
            <a:avLst/>
          </a:prstGeom>
          <a:noFill/>
          <a:extLst>
            <a:ext uri="{909E8E84-426E-40DD-AFC4-6F175D3DCCD1}">
              <a14:hiddenFill xmlns:a14="http://schemas.microsoft.com/office/drawing/2010/main">
                <a:solidFill>
                  <a:srgbClr val="FFFFFF"/>
                </a:solidFill>
              </a14:hiddenFill>
            </a:ext>
          </a:extLst>
        </p:spPr>
      </p:pic>
      <p:sp>
        <p:nvSpPr>
          <p:cNvPr id="155" name="TextBox 154">
            <a:extLst>
              <a:ext uri="{FF2B5EF4-FFF2-40B4-BE49-F238E27FC236}">
                <a16:creationId xmlns:a16="http://schemas.microsoft.com/office/drawing/2014/main" id="{6CF84387-99D5-4315-AF14-9765577C8F16}"/>
              </a:ext>
            </a:extLst>
          </p:cNvPr>
          <p:cNvSpPr txBox="1"/>
          <p:nvPr/>
        </p:nvSpPr>
        <p:spPr>
          <a:xfrm>
            <a:off x="34700336" y="1999135"/>
            <a:ext cx="301686" cy="369332"/>
          </a:xfrm>
          <a:prstGeom prst="rect">
            <a:avLst/>
          </a:prstGeom>
          <a:noFill/>
        </p:spPr>
        <p:txBody>
          <a:bodyPr wrap="none" rtlCol="0">
            <a:spAutoFit/>
          </a:bodyPr>
          <a:lstStyle/>
          <a:p>
            <a:r>
              <a:rPr lang="en-US" dirty="0">
                <a:solidFill>
                  <a:schemeClr val="bg1"/>
                </a:solidFill>
              </a:rPr>
              <a:t>3</a:t>
            </a:r>
          </a:p>
        </p:txBody>
      </p:sp>
      <p:sp>
        <p:nvSpPr>
          <p:cNvPr id="156" name="TextBox 155">
            <a:extLst>
              <a:ext uri="{FF2B5EF4-FFF2-40B4-BE49-F238E27FC236}">
                <a16:creationId xmlns:a16="http://schemas.microsoft.com/office/drawing/2014/main" id="{3F51FA1D-5CDC-4D04-8FFE-1EDA51021CBE}"/>
              </a:ext>
            </a:extLst>
          </p:cNvPr>
          <p:cNvSpPr txBox="1"/>
          <p:nvPr/>
        </p:nvSpPr>
        <p:spPr>
          <a:xfrm>
            <a:off x="36282639" y="1992236"/>
            <a:ext cx="301686" cy="369332"/>
          </a:xfrm>
          <a:prstGeom prst="rect">
            <a:avLst/>
          </a:prstGeom>
          <a:noFill/>
        </p:spPr>
        <p:txBody>
          <a:bodyPr wrap="none" rtlCol="0">
            <a:spAutoFit/>
          </a:bodyPr>
          <a:lstStyle/>
          <a:p>
            <a:r>
              <a:rPr lang="en-US" dirty="0">
                <a:solidFill>
                  <a:schemeClr val="bg1"/>
                </a:solidFill>
              </a:rPr>
              <a:t>4</a:t>
            </a:r>
          </a:p>
        </p:txBody>
      </p:sp>
    </p:spTree>
    <p:extLst>
      <p:ext uri="{BB962C8B-B14F-4D97-AF65-F5344CB8AC3E}">
        <p14:creationId xmlns:p14="http://schemas.microsoft.com/office/powerpoint/2010/main" val="2495017427"/>
      </p:ext>
    </p:extLst>
  </p:cSld>
  <p:clrMapOvr>
    <a:masterClrMapping/>
  </p:clrMapOvr>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494</TotalTime>
  <Words>1242</Words>
  <Application>Microsoft Office PowerPoint</Application>
  <PresentationFormat>Custom</PresentationFormat>
  <Paragraphs>188</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Felix Titling</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MacLean, Meghan Graham</dc:creator>
  <cp:lastModifiedBy>Meghan MacLean</cp:lastModifiedBy>
  <cp:revision>169</cp:revision>
  <dcterms:created xsi:type="dcterms:W3CDTF">2019-03-15T20:30:06Z</dcterms:created>
  <dcterms:modified xsi:type="dcterms:W3CDTF">2019-11-14T19:23:27Z</dcterms:modified>
</cp:coreProperties>
</file>