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81" r:id="rId4"/>
    <p:sldId id="274" r:id="rId5"/>
    <p:sldId id="277" r:id="rId6"/>
    <p:sldId id="272" r:id="rId7"/>
    <p:sldId id="276" r:id="rId8"/>
    <p:sldId id="279" r:id="rId9"/>
    <p:sldId id="278" r:id="rId10"/>
    <p:sldId id="282" r:id="rId11"/>
    <p:sldId id="284" r:id="rId12"/>
    <p:sldId id="283" r:id="rId13"/>
    <p:sldId id="285" r:id="rId14"/>
    <p:sldId id="280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7" autoAdjust="0"/>
  </p:normalViewPr>
  <p:slideViewPr>
    <p:cSldViewPr snapToGrid="0">
      <p:cViewPr varScale="1">
        <p:scale>
          <a:sx n="62" d="100"/>
          <a:sy n="62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6F2D7-63F3-4A12-B988-55171ADF34F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DF39-1D1E-41AC-8C62-BB514A7C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3660-D1ED-4D73-A6F7-4E2B7F8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795-7B0B-4BBF-AE13-BD8A77E1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0ACA-E97F-43E2-993F-367D8751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99D4-0B9C-4117-ADAD-51BAD1A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4291-A13F-4010-AA25-F021A6E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/>
          <p:nvPr/>
        </p:nvPicPr>
        <p:blipFill>
          <a:blip r:embed="rId15"/>
          <a:stretch/>
        </p:blipFill>
        <p:spPr>
          <a:xfrm>
            <a:off x="9812160" y="6325200"/>
            <a:ext cx="2198160" cy="365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0"/>
          <p:cNvPicPr/>
          <p:nvPr/>
        </p:nvPicPr>
        <p:blipFill>
          <a:blip r:embed="rId15"/>
          <a:stretch/>
        </p:blipFill>
        <p:spPr>
          <a:xfrm>
            <a:off x="9812160" y="6325200"/>
            <a:ext cx="2198160" cy="3650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“Simple” Glass Break Detector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523880" y="3602160"/>
            <a:ext cx="9143280" cy="91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61F64E-92B0-4EBA-812A-D426A072ACE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Michael Fuhrman</a:t>
            </a:r>
          </a:p>
          <a:p>
            <a:pPr marL="0" indent="0" algn="ctr">
              <a:buNone/>
            </a:pPr>
            <a:r>
              <a:rPr lang="en-US">
                <a:solidFill>
                  <a:schemeClr val="bg1"/>
                </a:solidFill>
              </a:rPr>
              <a:t>10/20/20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841D-0CD5-4D9E-850A-9B663BDE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Valid Thud Pulse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B90C2-7A2E-4C53-B56C-D896DAED7A1F}"/>
              </a:ext>
            </a:extLst>
          </p:cNvPr>
          <p:cNvSpPr txBox="1"/>
          <p:nvPr/>
        </p:nvSpPr>
        <p:spPr>
          <a:xfrm>
            <a:off x="438999" y="1373644"/>
            <a:ext cx="1097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validThudPulseChain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[THUDTHRESH &gt; PULSE0001;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SHATTERTHRESH 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ramp.ops.pulse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,.2)&gt; NOT] &gt; AND &gt; AMPpt4;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D5E8A-FDF4-4EB4-A22E-C4EE12CEDF5C}"/>
              </a:ext>
            </a:extLst>
          </p:cNvPr>
          <p:cNvSpPr txBox="1"/>
          <p:nvPr/>
        </p:nvSpPr>
        <p:spPr>
          <a:xfrm>
            <a:off x="2272879" y="5966415"/>
            <a:ext cx="40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alidThudPulse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declareThud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F143B-2FFF-4D35-B60C-E81DA09123DA}"/>
              </a:ext>
            </a:extLst>
          </p:cNvPr>
          <p:cNvSpPr txBox="1"/>
          <p:nvPr/>
        </p:nvSpPr>
        <p:spPr>
          <a:xfrm>
            <a:off x="1400426" y="2733925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CB124-2CF9-472B-BFEF-071C9BEBB275}"/>
              </a:ext>
            </a:extLst>
          </p:cNvPr>
          <p:cNvSpPr txBox="1"/>
          <p:nvPr/>
        </p:nvSpPr>
        <p:spPr>
          <a:xfrm>
            <a:off x="1262568" y="3287923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pulse(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,1e-6)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CC84B3-A641-44CF-BFA1-59060DA1EB2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055989" y="4958919"/>
            <a:ext cx="4831" cy="272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24705-9A7E-4109-B273-3F208A24FC45}"/>
              </a:ext>
            </a:extLst>
          </p:cNvPr>
          <p:cNvSpPr txBox="1"/>
          <p:nvPr/>
        </p:nvSpPr>
        <p:spPr>
          <a:xfrm>
            <a:off x="4379001" y="2747771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5D33F-77AC-4041-B718-6023E473FC7B}"/>
              </a:ext>
            </a:extLst>
          </p:cNvPr>
          <p:cNvSpPr txBox="1"/>
          <p:nvPr/>
        </p:nvSpPr>
        <p:spPr>
          <a:xfrm>
            <a:off x="4277796" y="3257954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pulse(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642F2-B1FE-47EC-BE19-5FA70D05243D}"/>
              </a:ext>
            </a:extLst>
          </p:cNvPr>
          <p:cNvSpPr txBox="1"/>
          <p:nvPr/>
        </p:nvSpPr>
        <p:spPr>
          <a:xfrm>
            <a:off x="5243305" y="3818384"/>
            <a:ext cx="6819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6B74B-E36F-4588-AE39-080C928FB587}"/>
              </a:ext>
            </a:extLst>
          </p:cNvPr>
          <p:cNvSpPr txBox="1"/>
          <p:nvPr/>
        </p:nvSpPr>
        <p:spPr>
          <a:xfrm>
            <a:off x="1723494" y="4589587"/>
            <a:ext cx="46649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6C7C92-8841-44BC-9FF2-6724E0AE0E6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584262" y="4187716"/>
            <a:ext cx="0" cy="40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9155CA-A28E-4966-B029-6BC4CF135CE9}"/>
              </a:ext>
            </a:extLst>
          </p:cNvPr>
          <p:cNvSpPr txBox="1"/>
          <p:nvPr/>
        </p:nvSpPr>
        <p:spPr>
          <a:xfrm>
            <a:off x="3203648" y="5231732"/>
            <a:ext cx="1714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amp(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'Av'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59D6D5-9F97-46C5-ACFC-F90117818CD8}"/>
              </a:ext>
            </a:extLst>
          </p:cNvPr>
          <p:cNvCxnSpPr>
            <a:cxnSpLocks/>
          </p:cNvCxnSpPr>
          <p:nvPr/>
        </p:nvCxnSpPr>
        <p:spPr>
          <a:xfrm>
            <a:off x="2378650" y="3765741"/>
            <a:ext cx="0" cy="82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CDBBED-B553-4843-9064-99175D3052C8}"/>
              </a:ext>
            </a:extLst>
          </p:cNvPr>
          <p:cNvSpPr txBox="1"/>
          <p:nvPr/>
        </p:nvSpPr>
        <p:spPr>
          <a:xfrm>
            <a:off x="2054451" y="232200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ynnThud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74115-6426-4A9C-8BED-524FDCB1F7AC}"/>
              </a:ext>
            </a:extLst>
          </p:cNvPr>
          <p:cNvSpPr txBox="1"/>
          <p:nvPr/>
        </p:nvSpPr>
        <p:spPr>
          <a:xfrm>
            <a:off x="4971725" y="23048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ynnShatter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46995-CD95-431A-8100-2FDAB80B3BB8}"/>
              </a:ext>
            </a:extLst>
          </p:cNvPr>
          <p:cNvSpPr txBox="1"/>
          <p:nvPr/>
        </p:nvSpPr>
        <p:spPr>
          <a:xfrm>
            <a:off x="7025564" y="5186220"/>
            <a:ext cx="413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Suppress Thuds within 200msec of the onset of Shatter</a:t>
            </a:r>
          </a:p>
        </p:txBody>
      </p:sp>
    </p:spTree>
    <p:extLst>
      <p:ext uri="{BB962C8B-B14F-4D97-AF65-F5344CB8AC3E}">
        <p14:creationId xmlns:p14="http://schemas.microsoft.com/office/powerpoint/2010/main" val="287167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62A6-BE10-43F4-8348-E694402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Shatter with some extent over time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2D2F7B05-2A0B-4987-9CF4-9F2B0D5C1218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6D186-4AA2-4258-90E1-9371DFC7F2BA}"/>
              </a:ext>
            </a:extLst>
          </p:cNvPr>
          <p:cNvSpPr txBox="1"/>
          <p:nvPr/>
        </p:nvSpPr>
        <p:spPr>
          <a:xfrm>
            <a:off x="469996" y="1963819"/>
            <a:ext cx="1097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ShatterPulseChain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SHATTERTHRESH 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ramp.ops.overhang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'up'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,1.25/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UpTime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'down'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,1.25/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DownTime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CMPpt5 &gt; PULSE0001;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7AFA7-ABCC-45B6-B6E9-CE8D380C8B9C}"/>
              </a:ext>
            </a:extLst>
          </p:cNvPr>
          <p:cNvSpPr txBox="1"/>
          <p:nvPr/>
        </p:nvSpPr>
        <p:spPr>
          <a:xfrm>
            <a:off x="1219322" y="305966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FF363-6A39-4B12-A8AC-1970D0184011}"/>
              </a:ext>
            </a:extLst>
          </p:cNvPr>
          <p:cNvSpPr txBox="1"/>
          <p:nvPr/>
        </p:nvSpPr>
        <p:spPr>
          <a:xfrm>
            <a:off x="609480" y="3693852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overhang(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'up'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,125, 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'down'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,125)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0DB4D-3778-4380-881D-3C612085FB49}"/>
              </a:ext>
            </a:extLst>
          </p:cNvPr>
          <p:cNvSpPr txBox="1"/>
          <p:nvPr/>
        </p:nvSpPr>
        <p:spPr>
          <a:xfrm>
            <a:off x="1219322" y="4298669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350EF-DA18-475A-BC55-E4D1C3A048ED}"/>
              </a:ext>
            </a:extLst>
          </p:cNvPr>
          <p:cNvSpPr txBox="1"/>
          <p:nvPr/>
        </p:nvSpPr>
        <p:spPr>
          <a:xfrm>
            <a:off x="1081464" y="4980104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pulse(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,1e-6)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219A9-1684-4D69-B9D4-D085A111ED4A}"/>
              </a:ext>
            </a:extLst>
          </p:cNvPr>
          <p:cNvSpPr txBox="1"/>
          <p:nvPr/>
        </p:nvSpPr>
        <p:spPr>
          <a:xfrm>
            <a:off x="1397445" y="5584921"/>
            <a:ext cx="203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shatterPulse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1F3D-AEDC-43C5-8391-2100ED82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Step -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declareShatter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E906-F5B8-42E6-93CA-B156BD08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836" y="2972245"/>
            <a:ext cx="7682113" cy="456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AMPpt4(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t,AND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(t,[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wideValidThudPulse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shatterPulse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])) to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declareShatter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339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089-78AE-4286-AB00-B4F8C2D6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Tanh and Log Results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862B388-6361-43D4-9348-FB4A08D68D57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48773-47B5-45F0-97B2-BB294B2C9090}"/>
              </a:ext>
            </a:extLst>
          </p:cNvPr>
          <p:cNvSpPr txBox="1"/>
          <p:nvPr/>
        </p:nvSpPr>
        <p:spPr>
          <a:xfrm>
            <a:off x="344312" y="4004217"/>
            <a:ext cx="1172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Sophisticated timing constraints, i.e., shatter after thud, thud coincides with high frequency impulse, suppress thud after shatter</a:t>
            </a:r>
          </a:p>
          <a:p>
            <a:pPr algn="ctr"/>
            <a:r>
              <a:rPr lang="en-US" sz="1600" dirty="0"/>
              <a:t>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36AE1-015F-4E22-8864-0FC9CBCB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82" y="4605483"/>
            <a:ext cx="11292078" cy="1296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5BEE-2212-4CB5-919B-1EACCB96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56" y="2373608"/>
            <a:ext cx="11402568" cy="1296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FE422B-8B73-40B5-918C-890976617EA0}"/>
              </a:ext>
            </a:extLst>
          </p:cNvPr>
          <p:cNvSpPr txBox="1"/>
          <p:nvPr/>
        </p:nvSpPr>
        <p:spPr>
          <a:xfrm>
            <a:off x="9830790" y="5973740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141/148</a:t>
            </a:r>
            <a:r>
              <a:rPr lang="en-US" sz="1200" dirty="0"/>
              <a:t>         </a:t>
            </a:r>
            <a:r>
              <a:rPr lang="en-US" sz="1200" dirty="0">
                <a:highlight>
                  <a:srgbClr val="FFFF00"/>
                </a:highlight>
              </a:rPr>
              <a:t>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8AF00-43E0-4486-B465-FA604143997C}"/>
              </a:ext>
            </a:extLst>
          </p:cNvPr>
          <p:cNvSpPr txBox="1"/>
          <p:nvPr/>
        </p:nvSpPr>
        <p:spPr>
          <a:xfrm>
            <a:off x="9830790" y="3758835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129/148</a:t>
            </a:r>
            <a:r>
              <a:rPr lang="en-US" sz="1200" dirty="0"/>
              <a:t>         </a:t>
            </a:r>
            <a:r>
              <a:rPr lang="en-US" sz="1200" dirty="0">
                <a:highlight>
                  <a:srgbClr val="FFFF00"/>
                </a:highlight>
              </a:rPr>
              <a:t>59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B7585-7C80-4E9C-8C69-25DB4F590815}"/>
              </a:ext>
            </a:extLst>
          </p:cNvPr>
          <p:cNvSpPr txBox="1"/>
          <p:nvPr/>
        </p:nvSpPr>
        <p:spPr>
          <a:xfrm>
            <a:off x="344312" y="1652072"/>
            <a:ext cx="1172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Sophisticated timing constraints, i.e., shatter after thud, thud coincides with high frequency impulse, suppress thud after shatter</a:t>
            </a:r>
          </a:p>
          <a:p>
            <a:pPr algn="ctr"/>
            <a:r>
              <a:rPr lang="en-US" sz="1600" dirty="0"/>
              <a:t>Tanh </a:t>
            </a:r>
          </a:p>
        </p:txBody>
      </p:sp>
    </p:spTree>
    <p:extLst>
      <p:ext uri="{BB962C8B-B14F-4D97-AF65-F5344CB8AC3E}">
        <p14:creationId xmlns:p14="http://schemas.microsoft.com/office/powerpoint/2010/main" val="229793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D59-D99E-48CC-8A4E-841364BB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F00A-3EEF-4883-93A6-4687C6B0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the Thud Neural Network Output at high frequency envelope peaks helps to suppress false positives while risking more false negatives.</a:t>
            </a:r>
          </a:p>
          <a:p>
            <a:r>
              <a:rPr lang="en-US" dirty="0"/>
              <a:t>Suppressing Thuds after Shatter also brings improvement.</a:t>
            </a:r>
          </a:p>
          <a:p>
            <a:r>
              <a:rPr lang="en-US" dirty="0"/>
              <a:t>Need to review why the simple (Shatter After Thud) detector is missing detections, but why suppressing Thuds after Shatter brings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14A6-C165-4567-BFF8-E403719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69" y="686275"/>
            <a:ext cx="6641144" cy="52461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“Simple” Glass Break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14E8-932F-4551-BF6B-0FD841A16CAD}"/>
              </a:ext>
            </a:extLst>
          </p:cNvPr>
          <p:cNvSpPr txBox="1"/>
          <p:nvPr/>
        </p:nvSpPr>
        <p:spPr>
          <a:xfrm>
            <a:off x="3266014" y="2095251"/>
            <a:ext cx="2968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overhang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'up'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,8, 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'down'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16F06-51AB-45E3-9BC7-258320F5D310}"/>
              </a:ext>
            </a:extLst>
          </p:cNvPr>
          <p:cNvSpPr txBox="1"/>
          <p:nvPr/>
        </p:nvSpPr>
        <p:spPr>
          <a:xfrm>
            <a:off x="3819530" y="2762416"/>
            <a:ext cx="1681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cmp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‘thresh’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.3)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0C126-310E-4EEE-BB60-B1EB505F55B5}"/>
              </a:ext>
            </a:extLst>
          </p:cNvPr>
          <p:cNvSpPr txBox="1"/>
          <p:nvPr/>
        </p:nvSpPr>
        <p:spPr>
          <a:xfrm>
            <a:off x="3667134" y="3452129"/>
            <a:ext cx="1986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pulse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‘time’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,001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84A4B-4FE1-4764-ABA4-C17C5C7B0B92}"/>
              </a:ext>
            </a:extLst>
          </p:cNvPr>
          <p:cNvCxnSpPr>
            <a:cxnSpLocks/>
          </p:cNvCxnSpPr>
          <p:nvPr/>
        </p:nvCxnSpPr>
        <p:spPr>
          <a:xfrm>
            <a:off x="4659396" y="2464583"/>
            <a:ext cx="1815" cy="29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FFFB2-BF19-447A-9D8E-D6A1E557B86B}"/>
              </a:ext>
            </a:extLst>
          </p:cNvPr>
          <p:cNvCxnSpPr>
            <a:cxnSpLocks/>
          </p:cNvCxnSpPr>
          <p:nvPr/>
        </p:nvCxnSpPr>
        <p:spPr>
          <a:xfrm>
            <a:off x="4660303" y="3131748"/>
            <a:ext cx="0" cy="32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AB14DA-EB47-42BB-AB30-1057EEA85204}"/>
              </a:ext>
            </a:extLst>
          </p:cNvPr>
          <p:cNvSpPr txBox="1"/>
          <p:nvPr/>
        </p:nvSpPr>
        <p:spPr>
          <a:xfrm>
            <a:off x="3639734" y="4090621"/>
            <a:ext cx="2041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delay(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‘delay’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,.001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26913-6B82-4E3E-8B2C-8F6D77DAAB63}"/>
              </a:ext>
            </a:extLst>
          </p:cNvPr>
          <p:cNvCxnSpPr>
            <a:cxnSpLocks/>
          </p:cNvCxnSpPr>
          <p:nvPr/>
        </p:nvCxnSpPr>
        <p:spPr>
          <a:xfrm flipH="1">
            <a:off x="4660303" y="3821461"/>
            <a:ext cx="1" cy="26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5DB2AF-B339-4D5D-8928-CC3E1800C6B8}"/>
              </a:ext>
            </a:extLst>
          </p:cNvPr>
          <p:cNvSpPr txBox="1"/>
          <p:nvPr/>
        </p:nvSpPr>
        <p:spPr>
          <a:xfrm>
            <a:off x="6722433" y="2812925"/>
            <a:ext cx="1882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cmp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‘thresh’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.5)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5C0DE-BA79-4341-B81E-C25D104B5783}"/>
              </a:ext>
            </a:extLst>
          </p:cNvPr>
          <p:cNvSpPr txBox="1"/>
          <p:nvPr/>
        </p:nvSpPr>
        <p:spPr>
          <a:xfrm>
            <a:off x="6912090" y="3408657"/>
            <a:ext cx="15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not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434526-3F41-49EE-958F-0D9EB93E734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663815" y="3182257"/>
            <a:ext cx="1" cy="22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40EA12-EBD8-4C5A-85C1-24C015B22676}"/>
              </a:ext>
            </a:extLst>
          </p:cNvPr>
          <p:cNvSpPr txBox="1"/>
          <p:nvPr/>
        </p:nvSpPr>
        <p:spPr>
          <a:xfrm>
            <a:off x="6722433" y="4086383"/>
            <a:ext cx="1882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pulse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</a:rPr>
              <a:t>‘time’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.35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9DD71F-BE3D-4AE2-9B46-9975341212D4}"/>
              </a:ext>
            </a:extLst>
          </p:cNvPr>
          <p:cNvCxnSpPr>
            <a:cxnSpLocks/>
          </p:cNvCxnSpPr>
          <p:nvPr/>
        </p:nvCxnSpPr>
        <p:spPr>
          <a:xfrm>
            <a:off x="7656535" y="3800913"/>
            <a:ext cx="0" cy="308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4B5A4B-3EC2-4698-9FCD-86FAE6450CA1}"/>
              </a:ext>
            </a:extLst>
          </p:cNvPr>
          <p:cNvSpPr txBox="1"/>
          <p:nvPr/>
        </p:nvSpPr>
        <p:spPr>
          <a:xfrm>
            <a:off x="4017328" y="4681911"/>
            <a:ext cx="4156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/>
              <a:t>nd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9A2698-AE87-4748-AEE8-CA0AC915B39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59396" y="4459953"/>
            <a:ext cx="907" cy="2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CB1A52-45A5-4349-A2E4-991A62445A5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663815" y="4455715"/>
            <a:ext cx="0" cy="22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9B5B3C-418B-4C0F-8306-B7512B0933BC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6095687" y="5051243"/>
            <a:ext cx="0" cy="24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26299D-EC94-403F-98C3-6E6149360A19}"/>
              </a:ext>
            </a:extLst>
          </p:cNvPr>
          <p:cNvSpPr txBox="1"/>
          <p:nvPr/>
        </p:nvSpPr>
        <p:spPr>
          <a:xfrm>
            <a:off x="5147914" y="5297915"/>
            <a:ext cx="18955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Declare Shatter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After Thud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AE82BC-AE21-45C6-9E44-51C16B00B8BB}"/>
              </a:ext>
            </a:extLst>
          </p:cNvPr>
          <p:cNvSpPr txBox="1"/>
          <p:nvPr/>
        </p:nvSpPr>
        <p:spPr>
          <a:xfrm>
            <a:off x="3908578" y="1515359"/>
            <a:ext cx="15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ynnShatter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42C8DE-81BD-43E8-B322-A0DE080C6329}"/>
              </a:ext>
            </a:extLst>
          </p:cNvPr>
          <p:cNvSpPr txBox="1"/>
          <p:nvPr/>
        </p:nvSpPr>
        <p:spPr>
          <a:xfrm>
            <a:off x="6912090" y="1539466"/>
            <a:ext cx="15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 err="1">
                <a:solidFill>
                  <a:srgbClr val="000000"/>
                </a:solidFill>
              </a:rPr>
              <a:t>ynnThud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CAD4D26-0A76-4800-B383-CCF85785FFBB}"/>
              </a:ext>
            </a:extLst>
          </p:cNvPr>
          <p:cNvSpPr txBox="1"/>
          <p:nvPr/>
        </p:nvSpPr>
        <p:spPr>
          <a:xfrm>
            <a:off x="6686093" y="2190624"/>
            <a:ext cx="1955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Sampled at Peak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40E01F-958C-4244-B1F3-0C73C559D79E}"/>
              </a:ext>
            </a:extLst>
          </p:cNvPr>
          <p:cNvCxnSpPr>
            <a:cxnSpLocks/>
            <a:stCxn id="108" idx="2"/>
            <a:endCxn id="118" idx="0"/>
          </p:cNvCxnSpPr>
          <p:nvPr/>
        </p:nvCxnSpPr>
        <p:spPr>
          <a:xfrm flipH="1">
            <a:off x="7663815" y="1908798"/>
            <a:ext cx="1" cy="28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DE6E9E-4508-4153-BE94-02BDE3DCA027}"/>
              </a:ext>
            </a:extLst>
          </p:cNvPr>
          <p:cNvCxnSpPr>
            <a:cxnSpLocks/>
            <a:stCxn id="118" idx="2"/>
            <a:endCxn id="20" idx="0"/>
          </p:cNvCxnSpPr>
          <p:nvPr/>
        </p:nvCxnSpPr>
        <p:spPr>
          <a:xfrm>
            <a:off x="7663815" y="2559956"/>
            <a:ext cx="0" cy="25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09D494E-212C-4CD0-BC87-5C385DA03997}"/>
              </a:ext>
            </a:extLst>
          </p:cNvPr>
          <p:cNvCxnSpPr>
            <a:cxnSpLocks/>
          </p:cNvCxnSpPr>
          <p:nvPr/>
        </p:nvCxnSpPr>
        <p:spPr>
          <a:xfrm flipH="1">
            <a:off x="4615780" y="1884691"/>
            <a:ext cx="1" cy="21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A0E27D-3C14-4F6F-B805-6E44A072FA7B}"/>
              </a:ext>
            </a:extLst>
          </p:cNvPr>
          <p:cNvCxnSpPr>
            <a:cxnSpLocks/>
            <a:stCxn id="137" idx="1"/>
            <a:endCxn id="24" idx="3"/>
          </p:cNvCxnSpPr>
          <p:nvPr/>
        </p:nvCxnSpPr>
        <p:spPr>
          <a:xfrm flipH="1">
            <a:off x="8605197" y="4202850"/>
            <a:ext cx="692367" cy="68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87A18CE-4C2B-4FF6-A05F-2391F10CCCC0}"/>
              </a:ext>
            </a:extLst>
          </p:cNvPr>
          <p:cNvSpPr txBox="1"/>
          <p:nvPr/>
        </p:nvSpPr>
        <p:spPr>
          <a:xfrm>
            <a:off x="9297564" y="3741185"/>
            <a:ext cx="257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Thud umbrella extends passed onset of Shatter to ensure capture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748D13B-E3D3-4B02-92BD-A07AF8F82825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 flipV="1">
            <a:off x="8641536" y="2375290"/>
            <a:ext cx="656028" cy="9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9A96D7E-72F3-4566-8C6D-32D07A14E360}"/>
              </a:ext>
            </a:extLst>
          </p:cNvPr>
          <p:cNvSpPr txBox="1"/>
          <p:nvPr/>
        </p:nvSpPr>
        <p:spPr>
          <a:xfrm>
            <a:off x="9297564" y="1735378"/>
            <a:ext cx="249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Thud Neural Network is sampled at high frequency peak ( a sudden jump in signal)</a:t>
            </a:r>
          </a:p>
          <a:p>
            <a:r>
              <a:rPr lang="en-US" dirty="0"/>
              <a:t>See next slide.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D7CC919-B197-4A4E-8C08-25E69A2DD543}"/>
              </a:ext>
            </a:extLst>
          </p:cNvPr>
          <p:cNvCxnSpPr>
            <a:cxnSpLocks/>
            <a:stCxn id="142" idx="3"/>
            <a:endCxn id="4" idx="1"/>
          </p:cNvCxnSpPr>
          <p:nvPr/>
        </p:nvCxnSpPr>
        <p:spPr>
          <a:xfrm>
            <a:off x="2874251" y="2168180"/>
            <a:ext cx="391763" cy="111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48635D1-5932-4235-B0A3-E276D39256B0}"/>
              </a:ext>
            </a:extLst>
          </p:cNvPr>
          <p:cNvSpPr txBox="1"/>
          <p:nvPr/>
        </p:nvSpPr>
        <p:spPr>
          <a:xfrm>
            <a:off x="534705" y="1845014"/>
            <a:ext cx="233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Shatter should have some extent in time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AA3576A-354C-44D7-A872-2CDE7A8440AF}"/>
              </a:ext>
            </a:extLst>
          </p:cNvPr>
          <p:cNvCxnSpPr>
            <a:cxnSpLocks/>
            <a:stCxn id="149" idx="3"/>
            <a:endCxn id="15" idx="1"/>
          </p:cNvCxnSpPr>
          <p:nvPr/>
        </p:nvCxnSpPr>
        <p:spPr>
          <a:xfrm>
            <a:off x="3138251" y="4259348"/>
            <a:ext cx="501483" cy="15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2DD0000-E236-4727-AD6F-E19B45317897}"/>
              </a:ext>
            </a:extLst>
          </p:cNvPr>
          <p:cNvSpPr txBox="1"/>
          <p:nvPr/>
        </p:nvSpPr>
        <p:spPr>
          <a:xfrm>
            <a:off x="534705" y="3520684"/>
            <a:ext cx="2603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small delay so shatter threshold crossing occurs after thud threshold crossing if needed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589588-0D69-4461-8A10-8958574DA5E0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60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371500-3B78-455D-94E7-BEBCE4D6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372" y="267258"/>
            <a:ext cx="6641144" cy="5246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+mn-lt"/>
              </a:rPr>
              <a:t>Asynchronous Peak Detector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for Sampling Neural Network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E95B-4AB0-4CE2-93EC-15F527399C69}"/>
              </a:ext>
            </a:extLst>
          </p:cNvPr>
          <p:cNvSpPr txBox="1"/>
          <p:nvPr/>
        </p:nvSpPr>
        <p:spPr>
          <a:xfrm>
            <a:off x="522514" y="1169812"/>
            <a:ext cx="112221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PEAK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ramp.ops.peak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'atk'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,100,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'dec'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modelVersion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PDmodelDynamic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CMPNN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ramp.ops.cmp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AMPpt4=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ramp.ideal.amp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'Av'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,.4);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hfPeakChain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PEAK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ramp.ideal.pass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 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ramp.ideal.minus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ramp.ops.cmp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,0) &gt; …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ramp.ops.pulse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,1e-6) &gt; AMPpt4;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peakNNChain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hfPeakChain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ramp.ideal.pass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&gt; CMPNN] 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ramp.logic.gate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type'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'and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AMPpt4;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ynnThudAtPeaks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peakNNChain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 [y(:,2),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ynnThud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20B9E-98BA-40E8-8280-CD2694ABE8D3}"/>
              </a:ext>
            </a:extLst>
          </p:cNvPr>
          <p:cNvSpPr txBox="1"/>
          <p:nvPr/>
        </p:nvSpPr>
        <p:spPr>
          <a:xfrm>
            <a:off x="598925" y="4335829"/>
            <a:ext cx="936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(:,2)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2A066-BC0E-4214-AA97-D9E80DE91277}"/>
              </a:ext>
            </a:extLst>
          </p:cNvPr>
          <p:cNvSpPr txBox="1"/>
          <p:nvPr/>
        </p:nvSpPr>
        <p:spPr>
          <a:xfrm>
            <a:off x="2003755" y="3982149"/>
            <a:ext cx="1462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54120-1B66-4CE6-B8C1-E63BC51D0922}"/>
              </a:ext>
            </a:extLst>
          </p:cNvPr>
          <p:cNvSpPr txBox="1"/>
          <p:nvPr/>
        </p:nvSpPr>
        <p:spPr>
          <a:xfrm>
            <a:off x="2003755" y="4753686"/>
            <a:ext cx="1462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passthrough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B8482B-2FDD-4BFD-9F88-61C1A310833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535479" y="4520495"/>
            <a:ext cx="468276" cy="417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FB57F0-6B13-4528-8DC7-4AAC13EF47A3}"/>
              </a:ext>
            </a:extLst>
          </p:cNvPr>
          <p:cNvSpPr txBox="1"/>
          <p:nvPr/>
        </p:nvSpPr>
        <p:spPr>
          <a:xfrm>
            <a:off x="3773177" y="4367917"/>
            <a:ext cx="936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</a:rPr>
              <a:t>minus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624A1BE-F45D-4E25-9FD7-3E690FAFAD0E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 flipV="1">
            <a:off x="3466219" y="4737249"/>
            <a:ext cx="775235" cy="201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B12ABC9-8A74-4D0D-9057-B7A7752E7114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3466218" y="4166815"/>
            <a:ext cx="775236" cy="201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C5D171C-8666-48A1-BD5E-0BB0DDF6F80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535479" y="4166815"/>
            <a:ext cx="468276" cy="353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7FF31B-4027-4E44-8874-7466A9D7A95E}"/>
              </a:ext>
            </a:extLst>
          </p:cNvPr>
          <p:cNvSpPr txBox="1"/>
          <p:nvPr/>
        </p:nvSpPr>
        <p:spPr>
          <a:xfrm>
            <a:off x="154983" y="3445360"/>
            <a:ext cx="1190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y(:,2) should not have its baseline subtracted. It should be the upper envelope of the high frequency channel.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7B2881-4468-453D-A98B-3073DF71D41A}"/>
              </a:ext>
            </a:extLst>
          </p:cNvPr>
          <p:cNvSpPr txBox="1"/>
          <p:nvPr/>
        </p:nvSpPr>
        <p:spPr>
          <a:xfrm>
            <a:off x="5074321" y="4366107"/>
            <a:ext cx="2019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cmp</a:t>
            </a:r>
            <a:r>
              <a:rPr lang="en-US" dirty="0">
                <a:solidFill>
                  <a:srgbClr val="000000"/>
                </a:solidFill>
              </a:rPr>
              <a:t>(‘thresh’,0)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200E65-D997-40DC-BF66-B7E80AEA0DE4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flipV="1">
            <a:off x="4709731" y="4550773"/>
            <a:ext cx="364590" cy="1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7CF9D3-69B6-4E6A-A1D5-DA39752100E8}"/>
              </a:ext>
            </a:extLst>
          </p:cNvPr>
          <p:cNvSpPr txBox="1"/>
          <p:nvPr/>
        </p:nvSpPr>
        <p:spPr>
          <a:xfrm>
            <a:off x="7427483" y="4363527"/>
            <a:ext cx="1182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ulse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C8A522-F335-421A-A883-1512627D9AF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7093595" y="4548193"/>
            <a:ext cx="333888" cy="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310893-ABF1-4609-A13E-54CE207E41FF}"/>
              </a:ext>
            </a:extLst>
          </p:cNvPr>
          <p:cNvSpPr txBox="1"/>
          <p:nvPr/>
        </p:nvSpPr>
        <p:spPr>
          <a:xfrm>
            <a:off x="9345673" y="4366979"/>
            <a:ext cx="1615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mp(‘gain’,.4)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767072-04EA-43B5-99BA-6DF164B7AC4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8609849" y="4548193"/>
            <a:ext cx="735824" cy="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5B7594-BE7A-4A90-94C0-D3C332F285FC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8069989" y="4946181"/>
            <a:ext cx="13251" cy="36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C51FFD-FDFE-4CB3-B641-5B55643813FD}"/>
              </a:ext>
            </a:extLst>
          </p:cNvPr>
          <p:cNvSpPr txBox="1"/>
          <p:nvPr/>
        </p:nvSpPr>
        <p:spPr>
          <a:xfrm>
            <a:off x="7073603" y="5306659"/>
            <a:ext cx="2019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Pulse on rising edge as peak detector crosses signal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0328D3-83CD-4362-B011-7BBCB008DD7B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991607" y="4946181"/>
            <a:ext cx="0" cy="35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244412-F4C8-4F39-AF64-363EF640A669}"/>
              </a:ext>
            </a:extLst>
          </p:cNvPr>
          <p:cNvSpPr txBox="1"/>
          <p:nvPr/>
        </p:nvSpPr>
        <p:spPr>
          <a:xfrm>
            <a:off x="8915311" y="5304079"/>
            <a:ext cx="215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Multiplies Thud Neural Network Output with a 0 or 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C9086D-044D-4731-96BF-DC590802AF6C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955583" y="4946181"/>
            <a:ext cx="0" cy="35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B7D0F63-74C1-4EE3-957C-D6D2CD68948B}"/>
              </a:ext>
            </a:extLst>
          </p:cNvPr>
          <p:cNvSpPr txBox="1"/>
          <p:nvPr/>
        </p:nvSpPr>
        <p:spPr>
          <a:xfrm>
            <a:off x="4945946" y="5304683"/>
            <a:ext cx="2019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Detect when peak tracker overshoots signal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E312170-415A-47B9-A91A-4169FA95C133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30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7959FD-5C20-4321-AB13-FB5741AE5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02" b="33666"/>
          <a:stretch/>
        </p:blipFill>
        <p:spPr>
          <a:xfrm>
            <a:off x="4142536" y="3457609"/>
            <a:ext cx="3867951" cy="3059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A6DEEA-7175-4AA9-A06C-28A827220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47" b="36066"/>
          <a:stretch/>
        </p:blipFill>
        <p:spPr>
          <a:xfrm>
            <a:off x="7608565" y="1151464"/>
            <a:ext cx="3994499" cy="2948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8897B-294B-4C36-9545-F3058D9B7D6F}"/>
              </a:ext>
            </a:extLst>
          </p:cNvPr>
          <p:cNvSpPr txBox="1"/>
          <p:nvPr/>
        </p:nvSpPr>
        <p:spPr>
          <a:xfrm>
            <a:off x="8295689" y="4248663"/>
            <a:ext cx="352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they also occur at other times.</a:t>
            </a:r>
          </a:p>
          <a:p>
            <a:endParaRPr lang="en-US" b="1" i="1" dirty="0"/>
          </a:p>
          <a:p>
            <a:r>
              <a:rPr lang="en-US" b="1" i="1" dirty="0"/>
              <a:t>How to get peak detector to deliver only prominent peaks?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D7A8C-A0E1-4792-9FB8-9F08C6575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02" b="36066"/>
          <a:stretch/>
        </p:blipFill>
        <p:spPr>
          <a:xfrm>
            <a:off x="881989" y="1021165"/>
            <a:ext cx="3867951" cy="2948707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7D26B94E-109D-4C39-8D47-CB9FE1F427EE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045BB2-67A4-4B8D-B090-13A828F6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372" y="267258"/>
            <a:ext cx="6641144" cy="52461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Why Focus on Signal Peaks?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69066-EDF5-458A-9831-8E9EDFCEE411}"/>
              </a:ext>
            </a:extLst>
          </p:cNvPr>
          <p:cNvSpPr txBox="1"/>
          <p:nvPr/>
        </p:nvSpPr>
        <p:spPr>
          <a:xfrm>
            <a:off x="5129348" y="217576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4kHz peaks coincide with thuds.</a:t>
            </a:r>
          </a:p>
          <a:p>
            <a:r>
              <a:rPr lang="en-US" dirty="0"/>
              <a:t>400Hz peaks were sometimes missed.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361D3-1A50-4974-8F98-38DD70C9A0D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4749940" y="2495519"/>
            <a:ext cx="379408" cy="28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4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82DE-CA0F-4721-95E3-9F74578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NN “Scratch” Glass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5C71-D94A-4765-B065-336F40D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40" y="4086744"/>
            <a:ext cx="7351268" cy="1296416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BE797B3-65B0-4C06-A061-D4CCCBB48B63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D1C1B-5ADA-47ED-A165-D13127B5968E}"/>
              </a:ext>
            </a:extLst>
          </p:cNvPr>
          <p:cNvSpPr txBox="1"/>
          <p:nvPr/>
        </p:nvSpPr>
        <p:spPr>
          <a:xfrm>
            <a:off x="965560" y="1703906"/>
            <a:ext cx="1025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glass break detector collected the amplitudes and baselines of the high and low frequency envelopes along with the zero-crossing rate. A neural network trained on labeled shatter events within 200msec of onset along with background signal levels. An overhang operator</a:t>
            </a:r>
          </a:p>
          <a:p>
            <a:pPr lvl="1"/>
            <a:r>
              <a:rPr lang="en-US" dirty="0"/>
              <a:t>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Hang=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ramp.ops.overhang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'up’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,8, </a:t>
            </a:r>
            <a:r>
              <a:rPr lang="en-US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'down’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,10))</a:t>
            </a:r>
          </a:p>
          <a:p>
            <a:r>
              <a:rPr lang="en-US" dirty="0"/>
              <a:t>applied to the neural network output filtered out events occurring over short time intervals.</a:t>
            </a:r>
          </a:p>
          <a:p>
            <a:endParaRPr lang="en-US" dirty="0"/>
          </a:p>
          <a:p>
            <a:r>
              <a:rPr lang="en-US" dirty="0"/>
              <a:t>TODO: How to determine overhang parameters?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DEC12-8918-4AF4-B679-CB6F56A8BF88}"/>
              </a:ext>
            </a:extLst>
          </p:cNvPr>
          <p:cNvSpPr txBox="1"/>
          <p:nvPr/>
        </p:nvSpPr>
        <p:spPr>
          <a:xfrm>
            <a:off x="7676479" y="5383160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146/148</a:t>
            </a:r>
            <a:r>
              <a:rPr lang="en-US" sz="1200" dirty="0"/>
              <a:t>         </a:t>
            </a:r>
            <a:r>
              <a:rPr lang="en-US" sz="1200" dirty="0">
                <a:highlight>
                  <a:srgbClr val="FFFF00"/>
                </a:highlight>
              </a:rPr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74955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C15-5F4A-45E1-985E-698F9D8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Timing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42134-593D-4260-B6C4-D7B32DE5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3" y="2578917"/>
            <a:ext cx="10967974" cy="1296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FE52A-63F5-4373-AF6B-B619D327EEB6}"/>
              </a:ext>
            </a:extLst>
          </p:cNvPr>
          <p:cNvSpPr txBox="1"/>
          <p:nvPr/>
        </p:nvSpPr>
        <p:spPr>
          <a:xfrm>
            <a:off x="452973" y="2186649"/>
            <a:ext cx="435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Simple timing constraints, i.e., shatter after thud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97DF7-E5CD-4A59-9767-E08CE6EA1CDA}"/>
              </a:ext>
            </a:extLst>
          </p:cNvPr>
          <p:cNvSpPr txBox="1"/>
          <p:nvPr/>
        </p:nvSpPr>
        <p:spPr>
          <a:xfrm>
            <a:off x="452973" y="4354362"/>
            <a:ext cx="8833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Sophisticated timing constraints, i.e., shatter after thud, suppress thud after shatter </a:t>
            </a:r>
            <a:r>
              <a:rPr lang="en-US" sz="1600" dirty="0">
                <a:sym typeface="Wingdings" panose="05000000000000000000" pitchFamily="2" charset="2"/>
              </a:rPr>
              <a:t> more TPs and FPs</a:t>
            </a:r>
            <a:r>
              <a:rPr lang="en-US" sz="16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14879-BF0B-48CA-87EF-A710DDECEF5F}"/>
              </a:ext>
            </a:extLst>
          </p:cNvPr>
          <p:cNvSpPr txBox="1"/>
          <p:nvPr/>
        </p:nvSpPr>
        <p:spPr>
          <a:xfrm>
            <a:off x="9440884" y="3875333"/>
            <a:ext cx="135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119/148</a:t>
            </a:r>
            <a:r>
              <a:rPr lang="en-US" sz="1200" dirty="0"/>
              <a:t>         </a:t>
            </a:r>
            <a:r>
              <a:rPr lang="en-US" sz="1200" dirty="0">
                <a:highlight>
                  <a:srgbClr val="FFFF00"/>
                </a:highlight>
              </a:rPr>
              <a:t>112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F03F4-1362-4FBC-8981-9E62AE63E71A}"/>
              </a:ext>
            </a:extLst>
          </p:cNvPr>
          <p:cNvSpPr txBox="1"/>
          <p:nvPr/>
        </p:nvSpPr>
        <p:spPr>
          <a:xfrm>
            <a:off x="9286225" y="6036509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146/14</a:t>
            </a:r>
            <a:r>
              <a:rPr lang="en-US" sz="1200" dirty="0"/>
              <a:t>8         </a:t>
            </a:r>
            <a:r>
              <a:rPr lang="en-US" sz="1200" dirty="0">
                <a:highlight>
                  <a:srgbClr val="FFFF00"/>
                </a:highlight>
              </a:rPr>
              <a:t>125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C03D17D-54FB-4CD6-B5E8-90BB03FE0FD3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FF15C-FFEE-4017-9AD2-AA106D88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8" y="4755405"/>
            <a:ext cx="10673334" cy="12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441C-2530-4287-B488-ED890B6E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Results: Focus on Peaks yields fewer FPs but a few misses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B4BAD-AAC4-4EB1-9D57-711B3AC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" y="2444010"/>
            <a:ext cx="11864788" cy="1299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A52D5-F0D0-49DF-A8B3-83FE867E79C7}"/>
              </a:ext>
            </a:extLst>
          </p:cNvPr>
          <p:cNvSpPr txBox="1"/>
          <p:nvPr/>
        </p:nvSpPr>
        <p:spPr>
          <a:xfrm>
            <a:off x="322344" y="2014699"/>
            <a:ext cx="796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Simple timing constraints, i.e., shatter after thud, thud coincides with high frequency impulse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A564C-26AA-4AF4-B24A-4822583E27AD}"/>
              </a:ext>
            </a:extLst>
          </p:cNvPr>
          <p:cNvSpPr txBox="1"/>
          <p:nvPr/>
        </p:nvSpPr>
        <p:spPr>
          <a:xfrm>
            <a:off x="322344" y="4226085"/>
            <a:ext cx="1087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Sophisticated timing constraints, i.e., shatter after thud, thud coincides with high frequency impulse, suppress thud after shatter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E931B-4F26-44BD-A738-F70EE91B5172}"/>
              </a:ext>
            </a:extLst>
          </p:cNvPr>
          <p:cNvSpPr txBox="1"/>
          <p:nvPr/>
        </p:nvSpPr>
        <p:spPr>
          <a:xfrm>
            <a:off x="9905254" y="3743452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142/148 </a:t>
            </a:r>
            <a:r>
              <a:rPr lang="en-US" sz="1200" dirty="0"/>
              <a:t>        </a:t>
            </a:r>
            <a:r>
              <a:rPr lang="en-US" sz="1200" dirty="0">
                <a:highlight>
                  <a:srgbClr val="FFFF00"/>
                </a:highlight>
              </a:rPr>
              <a:t>76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26B68-1BE8-447B-A137-1582F73647AB}"/>
              </a:ext>
            </a:extLst>
          </p:cNvPr>
          <p:cNvSpPr txBox="1"/>
          <p:nvPr/>
        </p:nvSpPr>
        <p:spPr>
          <a:xfrm>
            <a:off x="9830790" y="5973740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141/148</a:t>
            </a:r>
            <a:r>
              <a:rPr lang="en-US" sz="1200" dirty="0"/>
              <a:t>         </a:t>
            </a:r>
            <a:r>
              <a:rPr lang="en-US" sz="1200" dirty="0">
                <a:highlight>
                  <a:srgbClr val="FFFF00"/>
                </a:highlight>
              </a:rPr>
              <a:t>67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8E0A140-656F-427A-95B9-059A0EE4D1D2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F87D2-4E23-4DDE-94E0-9DA238CE2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2" y="4605483"/>
            <a:ext cx="11292078" cy="12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915-BC12-4A51-9DD4-8B301AB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599"/>
            <a:ext cx="10972440" cy="1319383"/>
          </a:xfrm>
        </p:spPr>
        <p:txBody>
          <a:bodyPr/>
          <a:lstStyle/>
          <a:p>
            <a:r>
              <a:rPr lang="en-US" sz="4000" dirty="0"/>
              <a:t>The Wide Valid Thud Pulse AND Shatter Pulse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9D3B278-5403-4D69-9D3E-F7F3455ADD49}"/>
              </a:ext>
            </a:extLst>
          </p:cNvPr>
          <p:cNvSpPr/>
          <p:nvPr/>
        </p:nvSpPr>
        <p:spPr>
          <a:xfrm>
            <a:off x="3609720" y="6356520"/>
            <a:ext cx="4971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Copyright 2020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Aspinity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Inc. Proprietary and Confidential, all rights reserved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8A700-62F7-4E4B-9405-9E8A171AB441}"/>
              </a:ext>
            </a:extLst>
          </p:cNvPr>
          <p:cNvSpPr txBox="1"/>
          <p:nvPr/>
        </p:nvSpPr>
        <p:spPr>
          <a:xfrm>
            <a:off x="4379001" y="1709380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301AE-FAC9-438D-AAC6-F5BBA94E0892}"/>
              </a:ext>
            </a:extLst>
          </p:cNvPr>
          <p:cNvSpPr txBox="1"/>
          <p:nvPr/>
        </p:nvSpPr>
        <p:spPr>
          <a:xfrm>
            <a:off x="2155043" y="1225510"/>
            <a:ext cx="33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wideValidThudPulseChain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6A01B-D600-48C3-8E80-2471663A7B02}"/>
              </a:ext>
            </a:extLst>
          </p:cNvPr>
          <p:cNvSpPr txBox="1"/>
          <p:nvPr/>
        </p:nvSpPr>
        <p:spPr>
          <a:xfrm>
            <a:off x="4277796" y="2702707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delay(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'delay'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8F7E1-8C0E-4F9A-8FE4-E68E784A3B47}"/>
              </a:ext>
            </a:extLst>
          </p:cNvPr>
          <p:cNvSpPr txBox="1"/>
          <p:nvPr/>
        </p:nvSpPr>
        <p:spPr>
          <a:xfrm>
            <a:off x="4379001" y="2209982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pulse(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859F1-8528-4296-97F7-50E36942C546}"/>
              </a:ext>
            </a:extLst>
          </p:cNvPr>
          <p:cNvSpPr txBox="1"/>
          <p:nvPr/>
        </p:nvSpPr>
        <p:spPr>
          <a:xfrm>
            <a:off x="7548466" y="1373316"/>
            <a:ext cx="42935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the Thud NN</a:t>
            </a:r>
          </a:p>
          <a:p>
            <a:r>
              <a:rPr lang="en-US" dirty="0"/>
              <a:t>Generate a pulse</a:t>
            </a:r>
          </a:p>
          <a:p>
            <a:endParaRPr lang="en-US" dirty="0"/>
          </a:p>
          <a:p>
            <a:r>
              <a:rPr lang="en-US" dirty="0"/>
              <a:t>Threshold the Shatter NN</a:t>
            </a:r>
          </a:p>
          <a:p>
            <a:r>
              <a:rPr lang="en-US" dirty="0"/>
              <a:t>Generate a 200msec wide pulse</a:t>
            </a:r>
          </a:p>
          <a:p>
            <a:endParaRPr lang="en-US" dirty="0"/>
          </a:p>
          <a:p>
            <a:r>
              <a:rPr lang="en-US" dirty="0"/>
              <a:t>Delay the Shatter pulse 50msec so it doesn’t interfere with the Thud that caused it</a:t>
            </a:r>
          </a:p>
          <a:p>
            <a:endParaRPr lang="en-US" dirty="0"/>
          </a:p>
          <a:p>
            <a:r>
              <a:rPr lang="en-US" dirty="0"/>
              <a:t>NOT the wide pulse</a:t>
            </a:r>
          </a:p>
          <a:p>
            <a:endParaRPr lang="en-US" dirty="0"/>
          </a:p>
          <a:p>
            <a:r>
              <a:rPr lang="en-US" dirty="0"/>
              <a:t>AND the result with the Thud coming after Shatter to suppress those Thuds</a:t>
            </a:r>
          </a:p>
          <a:p>
            <a:endParaRPr lang="en-US" dirty="0"/>
          </a:p>
          <a:p>
            <a:r>
              <a:rPr lang="en-US" dirty="0"/>
              <a:t>The remaining Thuds are valid Thuds which are widened to 150msec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9DA41-7C5B-46E9-A9A3-51ADCC1D403F}"/>
              </a:ext>
            </a:extLst>
          </p:cNvPr>
          <p:cNvSpPr txBox="1"/>
          <p:nvPr/>
        </p:nvSpPr>
        <p:spPr>
          <a:xfrm>
            <a:off x="1183451" y="168002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9162D-4AE9-48F1-BD51-BD5B3B24A789}"/>
              </a:ext>
            </a:extLst>
          </p:cNvPr>
          <p:cNvSpPr txBox="1"/>
          <p:nvPr/>
        </p:nvSpPr>
        <p:spPr>
          <a:xfrm>
            <a:off x="1045593" y="2234026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pulse(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,1e-6)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64CBE-31AB-43A0-BD61-0F7413A5AA27}"/>
              </a:ext>
            </a:extLst>
          </p:cNvPr>
          <p:cNvSpPr txBox="1"/>
          <p:nvPr/>
        </p:nvSpPr>
        <p:spPr>
          <a:xfrm>
            <a:off x="5269896" y="3236289"/>
            <a:ext cx="6819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933E84-4E77-42F3-96D5-7BF53E13E952}"/>
              </a:ext>
            </a:extLst>
          </p:cNvPr>
          <p:cNvSpPr txBox="1"/>
          <p:nvPr/>
        </p:nvSpPr>
        <p:spPr>
          <a:xfrm>
            <a:off x="1774094" y="3844025"/>
            <a:ext cx="46649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0AFB3-890C-42AF-9C19-994BACCFB93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78650" y="2603358"/>
            <a:ext cx="0" cy="1240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32B735-DEE8-49E1-A3A0-EF764B7263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610853" y="3605621"/>
            <a:ext cx="0" cy="26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9CA73C-B489-4839-8680-5A9A7DC25A6D}"/>
              </a:ext>
            </a:extLst>
          </p:cNvPr>
          <p:cNvSpPr txBox="1"/>
          <p:nvPr/>
        </p:nvSpPr>
        <p:spPr>
          <a:xfrm>
            <a:off x="2977014" y="5584677"/>
            <a:ext cx="280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wideValidThudPulse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6B212F-FFD9-453F-8C41-B41A8F2C0F54}"/>
              </a:ext>
            </a:extLst>
          </p:cNvPr>
          <p:cNvSpPr txBox="1"/>
          <p:nvPr/>
        </p:nvSpPr>
        <p:spPr>
          <a:xfrm>
            <a:off x="3768075" y="4347116"/>
            <a:ext cx="6819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CB5762-5AE9-4563-A082-06FEE9ECF3CF}"/>
              </a:ext>
            </a:extLst>
          </p:cNvPr>
          <p:cNvSpPr txBox="1"/>
          <p:nvPr/>
        </p:nvSpPr>
        <p:spPr>
          <a:xfrm>
            <a:off x="2879498" y="4841301"/>
            <a:ext cx="2803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pulse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'thresh’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,.15)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8D1E77-53F2-4989-859D-23DF1A8C6F37}"/>
              </a:ext>
            </a:extLst>
          </p:cNvPr>
          <p:cNvSpPr txBox="1"/>
          <p:nvPr/>
        </p:nvSpPr>
        <p:spPr>
          <a:xfrm>
            <a:off x="350033" y="4375629"/>
            <a:ext cx="2285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Thud which was more than 200msec after the onset of Shatter generates a 150msec wide pulse within which Shatter onset must be detected</a:t>
            </a:r>
          </a:p>
        </p:txBody>
      </p:sp>
    </p:spTree>
    <p:extLst>
      <p:ext uri="{BB962C8B-B14F-4D97-AF65-F5344CB8AC3E}">
        <p14:creationId xmlns:p14="http://schemas.microsoft.com/office/powerpoint/2010/main" val="31834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F7F8FA"/>
      </a:lt2>
      <a:accent1>
        <a:srgbClr val="00144F"/>
      </a:accent1>
      <a:accent2>
        <a:srgbClr val="314359"/>
      </a:accent2>
      <a:accent3>
        <a:srgbClr val="1AB347"/>
      </a:accent3>
      <a:accent4>
        <a:srgbClr val="A8D116"/>
      </a:accent4>
      <a:accent5>
        <a:srgbClr val="AAB3BC"/>
      </a:accent5>
      <a:accent6>
        <a:srgbClr val="E0E0EA"/>
      </a:accent6>
      <a:hlink>
        <a:srgbClr val="F7F8FA"/>
      </a:hlink>
      <a:folHlink>
        <a:srgbClr val="1AB34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F7F8FA"/>
      </a:lt2>
      <a:accent1>
        <a:srgbClr val="00144F"/>
      </a:accent1>
      <a:accent2>
        <a:srgbClr val="314359"/>
      </a:accent2>
      <a:accent3>
        <a:srgbClr val="1AB347"/>
      </a:accent3>
      <a:accent4>
        <a:srgbClr val="A8D116"/>
      </a:accent4>
      <a:accent5>
        <a:srgbClr val="AAB3BC"/>
      </a:accent5>
      <a:accent6>
        <a:srgbClr val="E0E0EA"/>
      </a:accent6>
      <a:hlink>
        <a:srgbClr val="F7F8FA"/>
      </a:hlink>
      <a:folHlink>
        <a:srgbClr val="1AB34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Aspinity template 07192019</Template>
  <TotalTime>939</TotalTime>
  <Words>1086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Summary</vt:lpstr>
      <vt:lpstr>“Simple” Glass Break Chain</vt:lpstr>
      <vt:lpstr>Asynchronous Peak Detector for Sampling Neural Network Output</vt:lpstr>
      <vt:lpstr>Why Focus on Signal Peaks?</vt:lpstr>
      <vt:lpstr>Single NN “Scratch” Glass break</vt:lpstr>
      <vt:lpstr>Comparison of Timing Constraints</vt:lpstr>
      <vt:lpstr>Results: Focus on Peaks yields fewer FPs but a few misses</vt:lpstr>
      <vt:lpstr>The Wide Valid Thud Pulse AND Shatter Pulse</vt:lpstr>
      <vt:lpstr>A Valid Thud Pulse</vt:lpstr>
      <vt:lpstr>Shatter with some extent over time</vt:lpstr>
      <vt:lpstr>The Last Step -declareShatter </vt:lpstr>
      <vt:lpstr>Comparison of Tanh and Log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Tech Review 8/7/2020</dc:title>
  <dc:subject/>
  <dc:creator>Brandon Rumberg</dc:creator>
  <dc:description/>
  <cp:lastModifiedBy>Michael Fuhrman</cp:lastModifiedBy>
  <cp:revision>120</cp:revision>
  <dcterms:created xsi:type="dcterms:W3CDTF">2020-08-16T00:30:56Z</dcterms:created>
  <dcterms:modified xsi:type="dcterms:W3CDTF">2020-10-22T02:52:03Z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