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5" r:id="rId5"/>
    <p:sldMasterId id="2147483686" r:id="rId6"/>
    <p:sldMasterId id="214748368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AC9CA8-E211-44D9-A2FE-B4E613447675}">
  <a:tblStyle styleId="{51AC9CA8-E211-44D9-A2FE-B4E6134476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104da185a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104da185a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0f32534d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20f32534d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20f32534d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20f32534d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0f32534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20f32534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2104da185a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Medicine and black box AI</a:t>
            </a:r>
            <a:endParaRPr/>
          </a:p>
        </p:txBody>
      </p:sp>
      <p:sp>
        <p:nvSpPr>
          <p:cNvPr id="190" name="Google Shape;190;g32104da185a_1_1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0f32534d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20f32534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0f32534d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20f32534d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0f32534d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20f32534d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20f32534d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20f32534d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20f32534d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20f32534d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0f32534d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20f32534d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526350"/>
            <a:ext cx="6607500" cy="28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5080">
              <a:spcBef>
                <a:spcPts val="0"/>
              </a:spcBef>
              <a:spcAft>
                <a:spcPts val="0"/>
              </a:spcAft>
              <a:buSzPts val="4800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35914" y="1969961"/>
            <a:ext cx="78723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826642" y="924497"/>
            <a:ext cx="7490700" cy="1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2000">
                <a:solidFill>
                  <a:srgbClr val="013D7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1" type="ftr"/>
          </p:nvPr>
        </p:nvSpPr>
        <p:spPr>
          <a:xfrm>
            <a:off x="623417" y="5001554"/>
            <a:ext cx="302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7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7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8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" name="Google Shape;113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" name="Google Shape;128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9" name="Google Shape;129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4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3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3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37" name="Google Shape;137;p3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Google Shape;138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42" name="Google Shape;142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6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36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 type="obj">
  <p:cSld name="OBJECT"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8" cy="5143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6095" y="261746"/>
            <a:ext cx="902969" cy="429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931" y="4553714"/>
            <a:ext cx="8545067" cy="6400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8"/>
          <p:cNvSpPr txBox="1"/>
          <p:nvPr>
            <p:ph idx="11" type="ftr"/>
          </p:nvPr>
        </p:nvSpPr>
        <p:spPr>
          <a:xfrm>
            <a:off x="623417" y="5001554"/>
            <a:ext cx="302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 txBox="1"/>
          <p:nvPr>
            <p:ph type="title"/>
          </p:nvPr>
        </p:nvSpPr>
        <p:spPr>
          <a:xfrm>
            <a:off x="635914" y="1969961"/>
            <a:ext cx="78723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9" name="Google Shape;159;p39"/>
          <p:cNvSpPr txBox="1"/>
          <p:nvPr>
            <p:ph idx="1" type="body"/>
          </p:nvPr>
        </p:nvSpPr>
        <p:spPr>
          <a:xfrm>
            <a:off x="826642" y="924497"/>
            <a:ext cx="7490700" cy="1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2000">
                <a:solidFill>
                  <a:srgbClr val="013D7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9"/>
          <p:cNvSpPr txBox="1"/>
          <p:nvPr>
            <p:ph idx="11" type="ftr"/>
          </p:nvPr>
        </p:nvSpPr>
        <p:spPr>
          <a:xfrm>
            <a:off x="623417" y="5001554"/>
            <a:ext cx="302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/>
          <p:nvPr>
            <p:ph type="title"/>
          </p:nvPr>
        </p:nvSpPr>
        <p:spPr>
          <a:xfrm>
            <a:off x="635914" y="1969961"/>
            <a:ext cx="78723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5" name="Google Shape;165;p40"/>
          <p:cNvSpPr txBox="1"/>
          <p:nvPr>
            <p:ph idx="11" type="ftr"/>
          </p:nvPr>
        </p:nvSpPr>
        <p:spPr>
          <a:xfrm>
            <a:off x="623417" y="5001554"/>
            <a:ext cx="302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40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7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i.org/10.1016/j.cgh.2019.07.060" TargetMode="External"/><Relationship Id="rId4" Type="http://schemas.openxmlformats.org/officeDocument/2006/relationships/hyperlink" Target="https://arxiv.org/abs/2408.04491" TargetMode="External"/><Relationship Id="rId5" Type="http://schemas.openxmlformats.org/officeDocument/2006/relationships/hyperlink" Target="https://arxiv.org/abs/2408.0449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1"/>
          <p:cNvSpPr txBox="1"/>
          <p:nvPr>
            <p:ph type="title"/>
          </p:nvPr>
        </p:nvSpPr>
        <p:spPr>
          <a:xfrm>
            <a:off x="490250" y="526350"/>
            <a:ext cx="6607500" cy="28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Machine Learning for Cirrhotic Liver MRI Classification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41"/>
          <p:cNvSpPr txBox="1"/>
          <p:nvPr/>
        </p:nvSpPr>
        <p:spPr>
          <a:xfrm>
            <a:off x="408125" y="3886975"/>
            <a:ext cx="5751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 2: Michael Gomez, Vandan Gorade, Ziyan Zhu  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Northwestern University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131" y="4660139"/>
            <a:ext cx="8545067" cy="64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4668" y="230800"/>
            <a:ext cx="1396275" cy="4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latin typeface="Roboto"/>
                <a:ea typeface="Roboto"/>
                <a:cs typeface="Roboto"/>
                <a:sym typeface="Roboto"/>
              </a:rPr>
              <a:t>Discussion</a:t>
            </a:r>
            <a:endParaRPr sz="26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Performance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 Forest baseline vs. neural network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T1w vs. T2w modality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Improvements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Hyperparameter tuning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Radiomics dataset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Future Directions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Refining ML radiomics approach vs. incorporating DL techniques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4" name="Google Shape;274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[1]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Huang, D.Q., Terrault, N.A., Tacke, F. </a:t>
            </a:r>
            <a:r>
              <a:rPr i="1" lang="en" sz="1000">
                <a:solidFill>
                  <a:schemeClr val="dk1"/>
                </a:solidFill>
                <a:highlight>
                  <a:srgbClr val="FFFFFF"/>
                </a:highlight>
              </a:rPr>
              <a:t>et al.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Global epidemiology of cirrhosis — aetiology, trends and predictions. </a:t>
            </a:r>
            <a:r>
              <a:rPr i="1" lang="en" sz="1000">
                <a:solidFill>
                  <a:schemeClr val="dk1"/>
                </a:solidFill>
                <a:highlight>
                  <a:srgbClr val="FFFFFF"/>
                </a:highlight>
              </a:rPr>
              <a:t>Nat Rev Gastroenterol Hepatol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20, 388–398 (2023). https://doi.org/10.1038/s41575-023-00759-2</a:t>
            </a:r>
            <a:r>
              <a:rPr lang="en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[2] </a:t>
            </a:r>
            <a:r>
              <a:rPr lang="en" sz="1000">
                <a:solidFill>
                  <a:schemeClr val="dk1"/>
                </a:solidFill>
              </a:rPr>
              <a:t>Andrew M. Moon, Amit G. Singal, Elliot B. Tapper, Contemporary Epidemiology of Chronic Liver Disease and Cirrhosis, Clinical Gastroenterology and Hepatology, Volume 18, Issue 12, 2020, Pages 2650-2666, ISSN 1542-3565, </a:t>
            </a:r>
            <a:r>
              <a:rPr lang="en" sz="1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https://doi.org/10.1016/j.cgh.2019.07.060</a:t>
            </a:r>
            <a:r>
              <a:rPr lang="en" sz="1000">
                <a:solidFill>
                  <a:schemeClr val="dk1"/>
                </a:solidFill>
              </a:rPr>
              <a:t>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[4]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Bataller R, Brenner DA. Liver fibrosis. J Clin Invest. 2005 Feb;115(2):209-18. doi: 10.1172/JCI24282. Erratum in: J Clin Invest. 2005 Apr;115(4):1100. PMID: 15690074; PMCID: PMC546435.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[5] 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Shi, F., Hu, W., Wu, J. et al. Deep learning empowered volume delineation of whole-body organs-at-risk for accelerated radiotherapy. Nat Commun 13, 6566 (2022).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[6] Yao, Lanhong,. et al. “Radiomics Boost Deep Learning Model for IPMN Classification.” </a:t>
            </a:r>
            <a:r>
              <a:rPr i="1" lang="en" sz="1000">
                <a:solidFill>
                  <a:schemeClr val="dk1"/>
                </a:solidFill>
              </a:rPr>
              <a:t>Mach Learn Med Imaging. </a:t>
            </a:r>
            <a:r>
              <a:rPr lang="en" sz="1000">
                <a:solidFill>
                  <a:schemeClr val="dk1"/>
                </a:solidFill>
              </a:rPr>
              <a:t>2023 October; 14349: 134–143. doi:10.1007/978-3-031-45676-3_14.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[7] Gorade, V., et al. (2024). </a:t>
            </a:r>
            <a:r>
              <a:rPr i="1" lang="en" sz="1000">
                <a:solidFill>
                  <a:schemeClr val="dk1"/>
                </a:solidFill>
              </a:rPr>
              <a:t>Towards synergistic deep learning models for volumetric cirrhotic liver segmentation in MRIs</a:t>
            </a:r>
            <a:r>
              <a:rPr lang="en" sz="1000">
                <a:solidFill>
                  <a:schemeClr val="dk1"/>
                </a:solidFill>
              </a:rPr>
              <a:t>. arXiv.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0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https://arxiv.org/abs/2408.04491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75" name="Google Shape;27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Background: Liver Cirrhosis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42"/>
          <p:cNvSpPr txBox="1"/>
          <p:nvPr>
            <p:ph idx="1" type="body"/>
          </p:nvPr>
        </p:nvSpPr>
        <p:spPr>
          <a:xfrm>
            <a:off x="183725" y="968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Global burden of chronic liver disease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Widely prevalent condition: Estimated 112 million people with compensated cirrhosis worldwide [1]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Deadly condition: Associated with 2.4% of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global deaths [1] [2]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Associated with obesity, high alcohol consumption, and autoimmune diseases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Fibrosis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Condition presents with increased hardening/thickening of the liver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2"/>
          <p:cNvSpPr txBox="1"/>
          <p:nvPr/>
        </p:nvSpPr>
        <p:spPr>
          <a:xfrm>
            <a:off x="0" y="4568875"/>
            <a:ext cx="375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[1] Huang et al. </a:t>
            </a:r>
            <a:r>
              <a:rPr i="1" lang="en" sz="1000">
                <a:solidFill>
                  <a:schemeClr val="dk1"/>
                </a:solidFill>
                <a:highlight>
                  <a:srgbClr val="FFFFFF"/>
                </a:highlight>
              </a:rPr>
              <a:t>Nat Rev Gastroenterol Hepatol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. 2023</a:t>
            </a:r>
            <a:r>
              <a:rPr lang="en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[2] Moon et al. </a:t>
            </a:r>
            <a:r>
              <a:rPr i="1" lang="en" sz="1000">
                <a:solidFill>
                  <a:schemeClr val="dk1"/>
                </a:solidFill>
              </a:rPr>
              <a:t>Clinical Gastroenterology and Hepatology</a:t>
            </a:r>
            <a:r>
              <a:rPr lang="en" sz="1000">
                <a:solidFill>
                  <a:schemeClr val="dk1"/>
                </a:solidFill>
              </a:rPr>
              <a:t>. 2020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83" name="Google Shape;18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8375" y="2361387"/>
            <a:ext cx="1851800" cy="2574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2"/>
          <p:cNvSpPr txBox="1"/>
          <p:nvPr/>
        </p:nvSpPr>
        <p:spPr>
          <a:xfrm>
            <a:off x="6863325" y="4839525"/>
            <a:ext cx="17019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[3] </a:t>
            </a:r>
            <a:r>
              <a:rPr i="1" lang="en" sz="800">
                <a:solidFill>
                  <a:schemeClr val="dk1"/>
                </a:solidFill>
              </a:rPr>
              <a:t>American Liver Foundation </a:t>
            </a:r>
            <a:endParaRPr i="1" sz="800">
              <a:solidFill>
                <a:schemeClr val="dk1"/>
              </a:solidFill>
            </a:endParaRPr>
          </a:p>
        </p:txBody>
      </p:sp>
      <p:pic>
        <p:nvPicPr>
          <p:cNvPr id="185" name="Google Shape;18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5625" y="3047700"/>
            <a:ext cx="2589625" cy="18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2"/>
          <p:cNvSpPr txBox="1"/>
          <p:nvPr/>
        </p:nvSpPr>
        <p:spPr>
          <a:xfrm>
            <a:off x="3823575" y="4887550"/>
            <a:ext cx="17019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[4] Bataller. </a:t>
            </a:r>
            <a:r>
              <a:rPr i="1" lang="en" sz="800">
                <a:solidFill>
                  <a:schemeClr val="dk1"/>
                </a:solidFill>
              </a:rPr>
              <a:t>J Clin Invest</a:t>
            </a:r>
            <a:r>
              <a:rPr lang="en" sz="800">
                <a:solidFill>
                  <a:schemeClr val="dk1"/>
                </a:solidFill>
              </a:rPr>
              <a:t>. 2005</a:t>
            </a:r>
            <a:endParaRPr i="1" sz="800">
              <a:solidFill>
                <a:schemeClr val="dk1"/>
              </a:solidFill>
            </a:endParaRPr>
          </a:p>
        </p:txBody>
      </p:sp>
      <p:sp>
        <p:nvSpPr>
          <p:cNvPr id="187" name="Google Shape;18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>
            <p:ph type="title"/>
          </p:nvPr>
        </p:nvSpPr>
        <p:spPr>
          <a:xfrm>
            <a:off x="569476" y="336625"/>
            <a:ext cx="6284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13D7B"/>
                </a:solidFill>
              </a:rPr>
              <a:t>AI for Optimizing Medical Workflow</a:t>
            </a:r>
            <a:endParaRPr sz="3200"/>
          </a:p>
        </p:txBody>
      </p:sp>
      <p:sp>
        <p:nvSpPr>
          <p:cNvPr id="193" name="Google Shape;193;p43"/>
          <p:cNvSpPr txBox="1"/>
          <p:nvPr/>
        </p:nvSpPr>
        <p:spPr>
          <a:xfrm>
            <a:off x="678900" y="4192350"/>
            <a:ext cx="77862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13D7B"/>
                </a:solidFill>
                <a:latin typeface="Calibri"/>
                <a:ea typeface="Calibri"/>
                <a:cs typeface="Calibri"/>
                <a:sym typeface="Calibri"/>
              </a:rPr>
              <a:t>[5]</a:t>
            </a:r>
            <a:r>
              <a:rPr lang="en" sz="1200">
                <a:solidFill>
                  <a:srgbClr val="013D7B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Shi, F., Hu, W., Wu, J. et al. Deep learning empowered volume delineation of whole-body organs-at-risk for accelerated radiotherapy. Nat Commun 13, 6566 (2022).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600">
                <a:solidFill>
                  <a:srgbClr val="013D7B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43"/>
          <p:cNvSpPr txBox="1"/>
          <p:nvPr>
            <p:ph idx="11" type="ftr"/>
          </p:nvPr>
        </p:nvSpPr>
        <p:spPr>
          <a:xfrm>
            <a:off x="623417" y="5001554"/>
            <a:ext cx="3029700" cy="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Copyright National University of Singapore. All Rights Reserved.</a:t>
            </a:r>
            <a:endParaRPr/>
          </a:p>
        </p:txBody>
      </p:sp>
      <p:pic>
        <p:nvPicPr>
          <p:cNvPr id="195" name="Google Shape;1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13" y="1012050"/>
            <a:ext cx="7935162" cy="2262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475" y="4554426"/>
            <a:ext cx="8393875" cy="388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3"/>
          <p:cNvSpPr txBox="1"/>
          <p:nvPr/>
        </p:nvSpPr>
        <p:spPr>
          <a:xfrm>
            <a:off x="1129300" y="3480922"/>
            <a:ext cx="67119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07C00"/>
                </a:solidFill>
                <a:latin typeface="Calibri"/>
                <a:ea typeface="Calibri"/>
                <a:cs typeface="Calibri"/>
                <a:sym typeface="Calibri"/>
              </a:rPr>
              <a:t>Integrating AI in medical workflows can save radiologist </a:t>
            </a:r>
            <a:endParaRPr b="1" sz="1900">
              <a:solidFill>
                <a:srgbClr val="F07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07C00"/>
                </a:solidFill>
                <a:latin typeface="Calibri"/>
                <a:ea typeface="Calibri"/>
                <a:cs typeface="Calibri"/>
                <a:sym typeface="Calibri"/>
              </a:rPr>
              <a:t>time and can increase efficiency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Background: AI for Optimizing Medical Workflow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Cirrhosis Diagnosis </a:t>
            </a:r>
            <a:endParaRPr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Current gold standard for diagnosis = tissue biopsy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Invasive procedure, potential risks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MRI Imaging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Powerful and widely available diagnostic tool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T1 vs. T2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modalities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T1 contrast optimized for tissue structures (fatty anatomy)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T2 contrast optimized for fluid visualization (abnormalities like inflammation and tumors)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Applications of Machine/Deep Learning </a:t>
            </a:r>
            <a:endParaRPr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 Segmentation vs. Image Classification, Computer-Aided Diagnosis, Decision Making Support</a:t>
            </a:r>
            <a:endParaRPr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44"/>
          <p:cNvSpPr txBox="1"/>
          <p:nvPr/>
        </p:nvSpPr>
        <p:spPr>
          <a:xfrm>
            <a:off x="5543400" y="4703625"/>
            <a:ext cx="27279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[6] Yao, Lanhong,. et al. </a:t>
            </a:r>
            <a:r>
              <a:rPr i="1" lang="en" sz="1000">
                <a:solidFill>
                  <a:schemeClr val="dk1"/>
                </a:solidFill>
              </a:rPr>
              <a:t>Mach Learn Med Imaging. </a:t>
            </a:r>
            <a:r>
              <a:rPr lang="en" sz="1000">
                <a:solidFill>
                  <a:schemeClr val="dk1"/>
                </a:solidFill>
              </a:rPr>
              <a:t>2023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06" name="Google Shape;20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675" y="2413500"/>
            <a:ext cx="4613474" cy="23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Background: Our Dataset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5"/>
          <p:cNvSpPr txBox="1"/>
          <p:nvPr/>
        </p:nvSpPr>
        <p:spPr>
          <a:xfrm>
            <a:off x="4888800" y="351975"/>
            <a:ext cx="39435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CirrMRI600+</a:t>
            </a:r>
            <a:endParaRPr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source dataset for high-resolution MRI images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Large scale = over 600 patient samples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Preprocessed and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separated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80/10/10 for training, validation, and testing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Data: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3D volumetric MRI scans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Manually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segmented truth masks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Radiologist observations = labels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= mild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= moderate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 = severe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Goal</a:t>
            </a:r>
            <a:r>
              <a:rPr b="1"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: To accurately predict the stage of cirrhosis from MRI images. Based on severity, cirrhotic MRIs are classified into 3 stages: mild, moderate, and severe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75" y="1238750"/>
            <a:ext cx="4707726" cy="32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Methods: PyRadiomics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00" y="2041180"/>
            <a:ext cx="1729850" cy="1264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6375" y="1638100"/>
            <a:ext cx="1533250" cy="13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6"/>
          <p:cNvSpPr/>
          <p:nvPr/>
        </p:nvSpPr>
        <p:spPr>
          <a:xfrm>
            <a:off x="-12" y="1074925"/>
            <a:ext cx="4623600" cy="3981900"/>
          </a:xfrm>
          <a:prstGeom prst="ellipse">
            <a:avLst/>
          </a:prstGeom>
          <a:noFill/>
          <a:ln cap="flat" cmpd="sng" w="19050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2000" y="3342850"/>
            <a:ext cx="1788835" cy="13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6"/>
          <p:cNvSpPr txBox="1"/>
          <p:nvPr/>
        </p:nvSpPr>
        <p:spPr>
          <a:xfrm>
            <a:off x="1679825" y="1263875"/>
            <a:ext cx="13038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Image Masks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p46"/>
          <p:cNvSpPr/>
          <p:nvPr/>
        </p:nvSpPr>
        <p:spPr>
          <a:xfrm>
            <a:off x="4815525" y="2607750"/>
            <a:ext cx="1575900" cy="33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6"/>
          <p:cNvSpPr txBox="1"/>
          <p:nvPr/>
        </p:nvSpPr>
        <p:spPr>
          <a:xfrm>
            <a:off x="4679550" y="2383775"/>
            <a:ext cx="14559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Feature Extractor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9" name="Google Shape;229;p46"/>
          <p:cNvSpPr txBox="1"/>
          <p:nvPr/>
        </p:nvSpPr>
        <p:spPr>
          <a:xfrm>
            <a:off x="6391425" y="1015900"/>
            <a:ext cx="2711700" cy="3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 Dataset: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First order statistics (19 features)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Shape-based 3D (16 features)</a:t>
            </a:r>
            <a:endParaRPr sz="1200"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Shape-based 2D (10 features)</a:t>
            </a:r>
            <a:endParaRPr sz="1200"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Gray level Co-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occurrence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Matrix (24 features)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Gray Level Size Zone Matrix (16 features)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Gray Level Run Length Matrix (16 features)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Neighbouring Gray Tone Difference Matrix (5 features)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Gray level Dependence Matrix (14 features)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Methods: ML Models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 Forest </a:t>
            </a:r>
            <a:endParaRPr b="1" u="sng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Sklearn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RandomForestClassifier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With/without pruning and 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parameter tuning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7" name="Google Shape;237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Feed Forward Neural Network</a:t>
            </a:r>
            <a:endParaRPr b="1" u="sng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" name="Google Shape;238;p47"/>
          <p:cNvPicPr preferRelativeResize="0"/>
          <p:nvPr/>
        </p:nvPicPr>
        <p:blipFill rotWithShape="1">
          <a:blip r:embed="rId3">
            <a:alphaModFix/>
          </a:blip>
          <a:srcRect b="0" l="0" r="0" t="14893"/>
          <a:stretch/>
        </p:blipFill>
        <p:spPr>
          <a:xfrm>
            <a:off x="4207850" y="1543850"/>
            <a:ext cx="4624450" cy="295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725" y="2459650"/>
            <a:ext cx="3462900" cy="25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/>
          <p:nvPr>
            <p:ph type="title"/>
          </p:nvPr>
        </p:nvSpPr>
        <p:spPr>
          <a:xfrm>
            <a:off x="311700" y="17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Results: Random Forest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46" name="Google Shape;246;p48"/>
          <p:cNvGraphicFramePr/>
          <p:nvPr/>
        </p:nvGraphicFramePr>
        <p:xfrm>
          <a:off x="311700" y="777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{51AC9CA8-E211-44D9-A2FE-B4E613447675}</a:tableStyleId>
              </a:tblPr>
              <a:tblGrid>
                <a:gridCol w="1034950"/>
                <a:gridCol w="876725"/>
                <a:gridCol w="876725"/>
                <a:gridCol w="859150"/>
              </a:tblGrid>
              <a:tr h="3706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T1 Model: Test Accuracy = 0.48 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Class 1 </a:t>
                      </a:r>
                      <a:endParaRPr i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Class 2</a:t>
                      </a:r>
                      <a:endParaRPr i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Class 3</a:t>
                      </a:r>
                      <a:endParaRPr i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Precision </a:t>
                      </a:r>
                      <a:endParaRPr i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Recall </a:t>
                      </a:r>
                      <a:endParaRPr i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F1-Score </a:t>
                      </a:r>
                      <a:endParaRPr i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7" name="Google Shape;247;p48"/>
          <p:cNvGraphicFramePr/>
          <p:nvPr/>
        </p:nvGraphicFramePr>
        <p:xfrm>
          <a:off x="311700" y="278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{51AC9CA8-E211-44D9-A2FE-B4E613447675}</a:tableStyleId>
              </a:tblPr>
              <a:tblGrid>
                <a:gridCol w="1034950"/>
                <a:gridCol w="876725"/>
                <a:gridCol w="876725"/>
                <a:gridCol w="859150"/>
              </a:tblGrid>
              <a:tr h="3652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With</a:t>
                      </a:r>
                      <a:r>
                        <a:rPr b="1" lang="en" sz="1600"/>
                        <a:t> Pruning: Test Accuracy = 0.52</a:t>
                      </a:r>
                      <a:endParaRPr b="1" sz="16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3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Class 1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Class 2</a:t>
                      </a:r>
                      <a:endParaRPr i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Class 3</a:t>
                      </a:r>
                      <a:endParaRPr i="1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48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Precision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3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Recall 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48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F1-Score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8" name="Google Shape;248;p48"/>
          <p:cNvGraphicFramePr/>
          <p:nvPr/>
        </p:nvGraphicFramePr>
        <p:xfrm>
          <a:off x="4887675" y="777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{51AC9CA8-E211-44D9-A2FE-B4E613447675}</a:tableStyleId>
              </a:tblPr>
              <a:tblGrid>
                <a:gridCol w="1034950"/>
                <a:gridCol w="876725"/>
                <a:gridCol w="876725"/>
                <a:gridCol w="859150"/>
              </a:tblGrid>
              <a:tr h="3706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T2 Model: Test Accuracy = 0.48 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Class 1 </a:t>
                      </a:r>
                      <a:endParaRPr i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Class 2</a:t>
                      </a:r>
                      <a:endParaRPr i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Class 3</a:t>
                      </a:r>
                      <a:endParaRPr i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Precision </a:t>
                      </a:r>
                      <a:endParaRPr i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Recall </a:t>
                      </a:r>
                      <a:endParaRPr i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F1-Score </a:t>
                      </a:r>
                      <a:endParaRPr i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9" name="Google Shape;249;p48"/>
          <p:cNvGraphicFramePr/>
          <p:nvPr/>
        </p:nvGraphicFramePr>
        <p:xfrm>
          <a:off x="4887675" y="2821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{51AC9CA8-E211-44D9-A2FE-B4E613447675}</a:tableStyleId>
              </a:tblPr>
              <a:tblGrid>
                <a:gridCol w="1034950"/>
                <a:gridCol w="876725"/>
                <a:gridCol w="876725"/>
                <a:gridCol w="859150"/>
              </a:tblGrid>
              <a:tr h="3652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With Pruning: Test Accuracy = 0.58</a:t>
                      </a:r>
                      <a:endParaRPr b="1" sz="16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3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Class 1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Class 2</a:t>
                      </a:r>
                      <a:endParaRPr i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Class 3</a:t>
                      </a:r>
                      <a:endParaRPr i="1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48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Precision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3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Recall 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48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F1-Score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Results: Neural Network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u="sng">
                <a:solidFill>
                  <a:srgbClr val="222222"/>
                </a:solidFill>
              </a:rPr>
              <a:t>T1 </a:t>
            </a:r>
            <a:endParaRPr b="1" u="sng">
              <a:solidFill>
                <a:srgbClr val="222222"/>
              </a:solidFill>
            </a:endParaRPr>
          </a:p>
        </p:txBody>
      </p:sp>
      <p:sp>
        <p:nvSpPr>
          <p:cNvPr id="257" name="Google Shape;257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u="sng">
                <a:solidFill>
                  <a:srgbClr val="000000"/>
                </a:solidFill>
              </a:rPr>
              <a:t>T2</a:t>
            </a:r>
            <a:endParaRPr b="1" u="sng">
              <a:solidFill>
                <a:srgbClr val="000000"/>
              </a:solidFill>
            </a:endParaRPr>
          </a:p>
        </p:txBody>
      </p:sp>
      <p:pic>
        <p:nvPicPr>
          <p:cNvPr id="258" name="Google Shape;25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00" y="1501499"/>
            <a:ext cx="3334900" cy="25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275" y="1501499"/>
            <a:ext cx="3334900" cy="256315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9"/>
          <p:cNvSpPr txBox="1"/>
          <p:nvPr/>
        </p:nvSpPr>
        <p:spPr>
          <a:xfrm>
            <a:off x="847925" y="4112875"/>
            <a:ext cx="2967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Final Test Accuracy: 0.55</a:t>
            </a:r>
            <a:endParaRPr sz="1800"/>
          </a:p>
        </p:txBody>
      </p:sp>
      <p:sp>
        <p:nvSpPr>
          <p:cNvPr id="261" name="Google Shape;261;p49"/>
          <p:cNvSpPr txBox="1"/>
          <p:nvPr/>
        </p:nvSpPr>
        <p:spPr>
          <a:xfrm>
            <a:off x="5544850" y="4112875"/>
            <a:ext cx="2967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Final </a:t>
            </a:r>
            <a:r>
              <a:rPr lang="en" sz="1800"/>
              <a:t>Test Accuracy: 0.52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