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49"/>
  </p:notesMasterIdLst>
  <p:sldIdLst>
    <p:sldId id="272" r:id="rId2"/>
    <p:sldId id="465" r:id="rId3"/>
    <p:sldId id="406" r:id="rId4"/>
    <p:sldId id="405" r:id="rId5"/>
    <p:sldId id="442" r:id="rId6"/>
    <p:sldId id="443" r:id="rId7"/>
    <p:sldId id="444" r:id="rId8"/>
    <p:sldId id="445" r:id="rId9"/>
    <p:sldId id="446" r:id="rId10"/>
    <p:sldId id="447" r:id="rId11"/>
    <p:sldId id="448" r:id="rId12"/>
    <p:sldId id="407" r:id="rId13"/>
    <p:sldId id="449" r:id="rId14"/>
    <p:sldId id="450" r:id="rId15"/>
    <p:sldId id="451" r:id="rId16"/>
    <p:sldId id="452" r:id="rId17"/>
    <p:sldId id="453" r:id="rId18"/>
    <p:sldId id="454" r:id="rId19"/>
    <p:sldId id="455" r:id="rId20"/>
    <p:sldId id="413" r:id="rId21"/>
    <p:sldId id="415" r:id="rId22"/>
    <p:sldId id="417" r:id="rId23"/>
    <p:sldId id="418" r:id="rId24"/>
    <p:sldId id="419" r:id="rId25"/>
    <p:sldId id="456" r:id="rId26"/>
    <p:sldId id="457" r:id="rId27"/>
    <p:sldId id="423" r:id="rId28"/>
    <p:sldId id="458" r:id="rId29"/>
    <p:sldId id="459" r:id="rId30"/>
    <p:sldId id="425" r:id="rId31"/>
    <p:sldId id="460" r:id="rId32"/>
    <p:sldId id="461" r:id="rId33"/>
    <p:sldId id="463" r:id="rId34"/>
    <p:sldId id="427" r:id="rId35"/>
    <p:sldId id="428" r:id="rId36"/>
    <p:sldId id="464" r:id="rId37"/>
    <p:sldId id="431" r:id="rId38"/>
    <p:sldId id="466" r:id="rId39"/>
    <p:sldId id="432" r:id="rId40"/>
    <p:sldId id="433" r:id="rId41"/>
    <p:sldId id="434" r:id="rId42"/>
    <p:sldId id="435" r:id="rId43"/>
    <p:sldId id="436" r:id="rId44"/>
    <p:sldId id="437" r:id="rId45"/>
    <p:sldId id="438" r:id="rId46"/>
    <p:sldId id="439" r:id="rId47"/>
    <p:sldId id="441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35CD55-2C74-4B53-B802-1218F28724AA}" v="2" dt="2024-07-02T15:52:56.0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48" autoAdjust="0"/>
  </p:normalViewPr>
  <p:slideViewPr>
    <p:cSldViewPr snapToGrid="0">
      <p:cViewPr varScale="1">
        <p:scale>
          <a:sx n="144" d="100"/>
          <a:sy n="144" d="100"/>
        </p:scale>
        <p:origin x="90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Galle" userId="d1ef1a55-bc00-4aa6-b0fa-7fa764a170f7" providerId="ADAL" clId="{FE082C19-7E89-4DAA-91EE-4504B3C7858C}"/>
    <pc:docChg chg="custSel modSld">
      <pc:chgData name="Michael Galle" userId="d1ef1a55-bc00-4aa6-b0fa-7fa764a170f7" providerId="ADAL" clId="{FE082C19-7E89-4DAA-91EE-4504B3C7858C}" dt="2024-05-27T20:25:57.527" v="776" actId="20577"/>
      <pc:docMkLst>
        <pc:docMk/>
      </pc:docMkLst>
      <pc:sldChg chg="modSp mod">
        <pc:chgData name="Michael Galle" userId="d1ef1a55-bc00-4aa6-b0fa-7fa764a170f7" providerId="ADAL" clId="{FE082C19-7E89-4DAA-91EE-4504B3C7858C}" dt="2024-05-27T19:55:10.043" v="55" actId="20577"/>
        <pc:sldMkLst>
          <pc:docMk/>
          <pc:sldMk cId="201795164" sldId="257"/>
        </pc:sldMkLst>
        <pc:spChg chg="mod">
          <ac:chgData name="Michael Galle" userId="d1ef1a55-bc00-4aa6-b0fa-7fa764a170f7" providerId="ADAL" clId="{FE082C19-7E89-4DAA-91EE-4504B3C7858C}" dt="2024-05-27T19:55:10.043" v="55" actId="20577"/>
          <ac:spMkLst>
            <pc:docMk/>
            <pc:sldMk cId="201795164" sldId="257"/>
            <ac:spMk id="3" creationId="{00000000-0000-0000-0000-000000000000}"/>
          </ac:spMkLst>
        </pc:spChg>
      </pc:sldChg>
      <pc:sldChg chg="modSp mod">
        <pc:chgData name="Michael Galle" userId="d1ef1a55-bc00-4aa6-b0fa-7fa764a170f7" providerId="ADAL" clId="{FE082C19-7E89-4DAA-91EE-4504B3C7858C}" dt="2024-05-27T19:56:38.834" v="85" actId="20577"/>
        <pc:sldMkLst>
          <pc:docMk/>
          <pc:sldMk cId="3625125000" sldId="258"/>
        </pc:sldMkLst>
        <pc:spChg chg="mod">
          <ac:chgData name="Michael Galle" userId="d1ef1a55-bc00-4aa6-b0fa-7fa764a170f7" providerId="ADAL" clId="{FE082C19-7E89-4DAA-91EE-4504B3C7858C}" dt="2024-05-27T19:56:14.493" v="64" actId="20577"/>
          <ac:spMkLst>
            <pc:docMk/>
            <pc:sldMk cId="3625125000" sldId="258"/>
            <ac:spMk id="2" creationId="{00000000-0000-0000-0000-000000000000}"/>
          </ac:spMkLst>
        </pc:spChg>
        <pc:spChg chg="mod">
          <ac:chgData name="Michael Galle" userId="d1ef1a55-bc00-4aa6-b0fa-7fa764a170f7" providerId="ADAL" clId="{FE082C19-7E89-4DAA-91EE-4504B3C7858C}" dt="2024-05-27T19:56:38.834" v="85" actId="20577"/>
          <ac:spMkLst>
            <pc:docMk/>
            <pc:sldMk cId="3625125000" sldId="258"/>
            <ac:spMk id="3" creationId="{00000000-0000-0000-0000-000000000000}"/>
          </ac:spMkLst>
        </pc:spChg>
      </pc:sldChg>
      <pc:sldChg chg="addSp modSp mod">
        <pc:chgData name="Michael Galle" userId="d1ef1a55-bc00-4aa6-b0fa-7fa764a170f7" providerId="ADAL" clId="{FE082C19-7E89-4DAA-91EE-4504B3C7858C}" dt="2024-05-27T19:59:24.911" v="153" actId="1076"/>
        <pc:sldMkLst>
          <pc:docMk/>
          <pc:sldMk cId="463638008" sldId="259"/>
        </pc:sldMkLst>
        <pc:spChg chg="mod">
          <ac:chgData name="Michael Galle" userId="d1ef1a55-bc00-4aa6-b0fa-7fa764a170f7" providerId="ADAL" clId="{FE082C19-7E89-4DAA-91EE-4504B3C7858C}" dt="2024-05-27T19:58:56.040" v="146" actId="20577"/>
          <ac:spMkLst>
            <pc:docMk/>
            <pc:sldMk cId="463638008" sldId="259"/>
            <ac:spMk id="3" creationId="{00000000-0000-0000-0000-000000000000}"/>
          </ac:spMkLst>
        </pc:spChg>
        <pc:cxnChg chg="mod">
          <ac:chgData name="Michael Galle" userId="d1ef1a55-bc00-4aa6-b0fa-7fa764a170f7" providerId="ADAL" clId="{FE082C19-7E89-4DAA-91EE-4504B3C7858C}" dt="2024-05-27T19:59:24.911" v="153" actId="1076"/>
          <ac:cxnSpMkLst>
            <pc:docMk/>
            <pc:sldMk cId="463638008" sldId="259"/>
            <ac:cxnSpMk id="5" creationId="{00000000-0000-0000-0000-000000000000}"/>
          </ac:cxnSpMkLst>
        </pc:cxnChg>
        <pc:cxnChg chg="add mod">
          <ac:chgData name="Michael Galle" userId="d1ef1a55-bc00-4aa6-b0fa-7fa764a170f7" providerId="ADAL" clId="{FE082C19-7E89-4DAA-91EE-4504B3C7858C}" dt="2024-05-27T19:59:20.207" v="152" actId="14100"/>
          <ac:cxnSpMkLst>
            <pc:docMk/>
            <pc:sldMk cId="463638008" sldId="259"/>
            <ac:cxnSpMk id="13" creationId="{9D006BA5-1CF7-A6F2-BC72-B1D522F037BB}"/>
          </ac:cxnSpMkLst>
        </pc:cxnChg>
      </pc:sldChg>
      <pc:sldChg chg="modSp mod">
        <pc:chgData name="Michael Galle" userId="d1ef1a55-bc00-4aa6-b0fa-7fa764a170f7" providerId="ADAL" clId="{FE082C19-7E89-4DAA-91EE-4504B3C7858C}" dt="2024-05-27T20:00:01.794" v="158" actId="1076"/>
        <pc:sldMkLst>
          <pc:docMk/>
          <pc:sldMk cId="2812569817" sldId="260"/>
        </pc:sldMkLst>
        <pc:spChg chg="mod">
          <ac:chgData name="Michael Galle" userId="d1ef1a55-bc00-4aa6-b0fa-7fa764a170f7" providerId="ADAL" clId="{FE082C19-7E89-4DAA-91EE-4504B3C7858C}" dt="2024-05-27T19:59:54.631" v="157" actId="20577"/>
          <ac:spMkLst>
            <pc:docMk/>
            <pc:sldMk cId="2812569817" sldId="260"/>
            <ac:spMk id="3" creationId="{00000000-0000-0000-0000-000000000000}"/>
          </ac:spMkLst>
        </pc:spChg>
        <pc:spChg chg="mod">
          <ac:chgData name="Michael Galle" userId="d1ef1a55-bc00-4aa6-b0fa-7fa764a170f7" providerId="ADAL" clId="{FE082C19-7E89-4DAA-91EE-4504B3C7858C}" dt="2024-05-27T20:00:01.794" v="158" actId="1076"/>
          <ac:spMkLst>
            <pc:docMk/>
            <pc:sldMk cId="2812569817" sldId="260"/>
            <ac:spMk id="4" creationId="{00000000-0000-0000-0000-000000000000}"/>
          </ac:spMkLst>
        </pc:spChg>
        <pc:spChg chg="mod">
          <ac:chgData name="Michael Galle" userId="d1ef1a55-bc00-4aa6-b0fa-7fa764a170f7" providerId="ADAL" clId="{FE082C19-7E89-4DAA-91EE-4504B3C7858C}" dt="2024-05-27T20:00:01.794" v="158" actId="1076"/>
          <ac:spMkLst>
            <pc:docMk/>
            <pc:sldMk cId="2812569817" sldId="260"/>
            <ac:spMk id="10" creationId="{00000000-0000-0000-0000-000000000000}"/>
          </ac:spMkLst>
        </pc:spChg>
      </pc:sldChg>
      <pc:sldChg chg="addSp modSp mod">
        <pc:chgData name="Michael Galle" userId="d1ef1a55-bc00-4aa6-b0fa-7fa764a170f7" providerId="ADAL" clId="{FE082C19-7E89-4DAA-91EE-4504B3C7858C}" dt="2024-05-27T20:01:50.628" v="162" actId="14100"/>
        <pc:sldMkLst>
          <pc:docMk/>
          <pc:sldMk cId="950208895" sldId="263"/>
        </pc:sldMkLst>
        <pc:spChg chg="mod">
          <ac:chgData name="Michael Galle" userId="d1ef1a55-bc00-4aa6-b0fa-7fa764a170f7" providerId="ADAL" clId="{FE082C19-7E89-4DAA-91EE-4504B3C7858C}" dt="2024-05-27T20:01:39.808" v="159" actId="20577"/>
          <ac:spMkLst>
            <pc:docMk/>
            <pc:sldMk cId="950208895" sldId="263"/>
            <ac:spMk id="3" creationId="{00000000-0000-0000-0000-000000000000}"/>
          </ac:spMkLst>
        </pc:spChg>
        <pc:spChg chg="add mod">
          <ac:chgData name="Michael Galle" userId="d1ef1a55-bc00-4aa6-b0fa-7fa764a170f7" providerId="ADAL" clId="{FE082C19-7E89-4DAA-91EE-4504B3C7858C}" dt="2024-05-27T20:01:45.946" v="161" actId="1076"/>
          <ac:spMkLst>
            <pc:docMk/>
            <pc:sldMk cId="950208895" sldId="263"/>
            <ac:spMk id="5" creationId="{D1BEE378-8CF7-34E6-CBE3-FC9753C21C9B}"/>
          </ac:spMkLst>
        </pc:spChg>
        <pc:spChg chg="add mod">
          <ac:chgData name="Michael Galle" userId="d1ef1a55-bc00-4aa6-b0fa-7fa764a170f7" providerId="ADAL" clId="{FE082C19-7E89-4DAA-91EE-4504B3C7858C}" dt="2024-05-27T20:01:50.628" v="162" actId="14100"/>
          <ac:spMkLst>
            <pc:docMk/>
            <pc:sldMk cId="950208895" sldId="263"/>
            <ac:spMk id="8" creationId="{49A4E850-FF1A-5004-AE2D-20B7CFF93147}"/>
          </ac:spMkLst>
        </pc:spChg>
      </pc:sldChg>
      <pc:sldChg chg="modSp mod">
        <pc:chgData name="Michael Galle" userId="d1ef1a55-bc00-4aa6-b0fa-7fa764a170f7" providerId="ADAL" clId="{FE082C19-7E89-4DAA-91EE-4504B3C7858C}" dt="2024-05-27T20:03:10.697" v="246" actId="20577"/>
        <pc:sldMkLst>
          <pc:docMk/>
          <pc:sldMk cId="2605305471" sldId="264"/>
        </pc:sldMkLst>
        <pc:spChg chg="mod">
          <ac:chgData name="Michael Galle" userId="d1ef1a55-bc00-4aa6-b0fa-7fa764a170f7" providerId="ADAL" clId="{FE082C19-7E89-4DAA-91EE-4504B3C7858C}" dt="2024-05-27T20:02:07.796" v="171" actId="5793"/>
          <ac:spMkLst>
            <pc:docMk/>
            <pc:sldMk cId="2605305471" sldId="264"/>
            <ac:spMk id="2" creationId="{00000000-0000-0000-0000-000000000000}"/>
          </ac:spMkLst>
        </pc:spChg>
        <pc:spChg chg="mod">
          <ac:chgData name="Michael Galle" userId="d1ef1a55-bc00-4aa6-b0fa-7fa764a170f7" providerId="ADAL" clId="{FE082C19-7E89-4DAA-91EE-4504B3C7858C}" dt="2024-05-27T20:03:10.697" v="246" actId="20577"/>
          <ac:spMkLst>
            <pc:docMk/>
            <pc:sldMk cId="2605305471" sldId="264"/>
            <ac:spMk id="3" creationId="{00000000-0000-0000-0000-000000000000}"/>
          </ac:spMkLst>
        </pc:spChg>
      </pc:sldChg>
      <pc:sldChg chg="modSp mod">
        <pc:chgData name="Michael Galle" userId="d1ef1a55-bc00-4aa6-b0fa-7fa764a170f7" providerId="ADAL" clId="{FE082C19-7E89-4DAA-91EE-4504B3C7858C}" dt="2024-05-27T20:05:49.208" v="346" actId="20577"/>
        <pc:sldMkLst>
          <pc:docMk/>
          <pc:sldMk cId="378302350" sldId="268"/>
        </pc:sldMkLst>
        <pc:spChg chg="mod">
          <ac:chgData name="Michael Galle" userId="d1ef1a55-bc00-4aa6-b0fa-7fa764a170f7" providerId="ADAL" clId="{FE082C19-7E89-4DAA-91EE-4504B3C7858C}" dt="2024-05-27T20:04:50.259" v="323" actId="113"/>
          <ac:spMkLst>
            <pc:docMk/>
            <pc:sldMk cId="378302350" sldId="268"/>
            <ac:spMk id="3" creationId="{00000000-0000-0000-0000-000000000000}"/>
          </ac:spMkLst>
        </pc:spChg>
        <pc:spChg chg="mod">
          <ac:chgData name="Michael Galle" userId="d1ef1a55-bc00-4aa6-b0fa-7fa764a170f7" providerId="ADAL" clId="{FE082C19-7E89-4DAA-91EE-4504B3C7858C}" dt="2024-05-27T20:05:49.208" v="346" actId="20577"/>
          <ac:spMkLst>
            <pc:docMk/>
            <pc:sldMk cId="378302350" sldId="268"/>
            <ac:spMk id="5" creationId="{00000000-0000-0000-0000-000000000000}"/>
          </ac:spMkLst>
        </pc:spChg>
      </pc:sldChg>
      <pc:sldChg chg="modSp mod">
        <pc:chgData name="Michael Galle" userId="d1ef1a55-bc00-4aa6-b0fa-7fa764a170f7" providerId="ADAL" clId="{FE082C19-7E89-4DAA-91EE-4504B3C7858C}" dt="2024-05-27T20:07:22.467" v="412" actId="20577"/>
        <pc:sldMkLst>
          <pc:docMk/>
          <pc:sldMk cId="98783290" sldId="269"/>
        </pc:sldMkLst>
        <pc:spChg chg="mod">
          <ac:chgData name="Michael Galle" userId="d1ef1a55-bc00-4aa6-b0fa-7fa764a170f7" providerId="ADAL" clId="{FE082C19-7E89-4DAA-91EE-4504B3C7858C}" dt="2024-05-27T20:06:54.387" v="411" actId="6549"/>
          <ac:spMkLst>
            <pc:docMk/>
            <pc:sldMk cId="98783290" sldId="269"/>
            <ac:spMk id="2" creationId="{00000000-0000-0000-0000-000000000000}"/>
          </ac:spMkLst>
        </pc:spChg>
        <pc:spChg chg="mod">
          <ac:chgData name="Michael Galle" userId="d1ef1a55-bc00-4aa6-b0fa-7fa764a170f7" providerId="ADAL" clId="{FE082C19-7E89-4DAA-91EE-4504B3C7858C}" dt="2024-05-27T20:07:22.467" v="412" actId="20577"/>
          <ac:spMkLst>
            <pc:docMk/>
            <pc:sldMk cId="98783290" sldId="269"/>
            <ac:spMk id="8" creationId="{00000000-0000-0000-0000-000000000000}"/>
          </ac:spMkLst>
        </pc:spChg>
      </pc:sldChg>
      <pc:sldChg chg="modSp mod">
        <pc:chgData name="Michael Galle" userId="d1ef1a55-bc00-4aa6-b0fa-7fa764a170f7" providerId="ADAL" clId="{FE082C19-7E89-4DAA-91EE-4504B3C7858C}" dt="2024-05-27T20:06:19.456" v="401" actId="20577"/>
        <pc:sldMkLst>
          <pc:docMk/>
          <pc:sldMk cId="1828383050" sldId="279"/>
        </pc:sldMkLst>
        <pc:spChg chg="mod">
          <ac:chgData name="Michael Galle" userId="d1ef1a55-bc00-4aa6-b0fa-7fa764a170f7" providerId="ADAL" clId="{FE082C19-7E89-4DAA-91EE-4504B3C7858C}" dt="2024-05-27T20:06:19.456" v="401" actId="20577"/>
          <ac:spMkLst>
            <pc:docMk/>
            <pc:sldMk cId="1828383050" sldId="279"/>
            <ac:spMk id="13" creationId="{00000000-0000-0000-0000-000000000000}"/>
          </ac:spMkLst>
        </pc:spChg>
      </pc:sldChg>
      <pc:sldChg chg="modSp mod">
        <pc:chgData name="Michael Galle" userId="d1ef1a55-bc00-4aa6-b0fa-7fa764a170f7" providerId="ADAL" clId="{FE082C19-7E89-4DAA-91EE-4504B3C7858C}" dt="2024-05-27T20:12:19.892" v="415" actId="114"/>
        <pc:sldMkLst>
          <pc:docMk/>
          <pc:sldMk cId="105451331" sldId="281"/>
        </pc:sldMkLst>
        <pc:spChg chg="mod">
          <ac:chgData name="Michael Galle" userId="d1ef1a55-bc00-4aa6-b0fa-7fa764a170f7" providerId="ADAL" clId="{FE082C19-7E89-4DAA-91EE-4504B3C7858C}" dt="2024-05-27T20:12:19.892" v="415" actId="114"/>
          <ac:spMkLst>
            <pc:docMk/>
            <pc:sldMk cId="105451331" sldId="281"/>
            <ac:spMk id="3" creationId="{00000000-0000-0000-0000-000000000000}"/>
          </ac:spMkLst>
        </pc:spChg>
      </pc:sldChg>
      <pc:sldChg chg="modSp mod">
        <pc:chgData name="Michael Galle" userId="d1ef1a55-bc00-4aa6-b0fa-7fa764a170f7" providerId="ADAL" clId="{FE082C19-7E89-4DAA-91EE-4504B3C7858C}" dt="2024-05-27T20:13:40.790" v="515" actId="20577"/>
        <pc:sldMkLst>
          <pc:docMk/>
          <pc:sldMk cId="3552463713" sldId="286"/>
        </pc:sldMkLst>
        <pc:spChg chg="mod">
          <ac:chgData name="Michael Galle" userId="d1ef1a55-bc00-4aa6-b0fa-7fa764a170f7" providerId="ADAL" clId="{FE082C19-7E89-4DAA-91EE-4504B3C7858C}" dt="2024-05-27T20:13:40.790" v="515" actId="20577"/>
          <ac:spMkLst>
            <pc:docMk/>
            <pc:sldMk cId="3552463713" sldId="286"/>
            <ac:spMk id="3" creationId="{00000000-0000-0000-0000-000000000000}"/>
          </ac:spMkLst>
        </pc:spChg>
      </pc:sldChg>
      <pc:sldChg chg="modSp mod">
        <pc:chgData name="Michael Galle" userId="d1ef1a55-bc00-4aa6-b0fa-7fa764a170f7" providerId="ADAL" clId="{FE082C19-7E89-4DAA-91EE-4504B3C7858C}" dt="2024-05-27T20:14:26.104" v="519" actId="20577"/>
        <pc:sldMkLst>
          <pc:docMk/>
          <pc:sldMk cId="3500846924" sldId="287"/>
        </pc:sldMkLst>
        <pc:spChg chg="mod">
          <ac:chgData name="Michael Galle" userId="d1ef1a55-bc00-4aa6-b0fa-7fa764a170f7" providerId="ADAL" clId="{FE082C19-7E89-4DAA-91EE-4504B3C7858C}" dt="2024-05-27T20:14:26.104" v="519" actId="20577"/>
          <ac:spMkLst>
            <pc:docMk/>
            <pc:sldMk cId="3500846924" sldId="287"/>
            <ac:spMk id="4" creationId="{00000000-0000-0000-0000-000000000000}"/>
          </ac:spMkLst>
        </pc:spChg>
      </pc:sldChg>
      <pc:sldChg chg="modSp mod">
        <pc:chgData name="Michael Galle" userId="d1ef1a55-bc00-4aa6-b0fa-7fa764a170f7" providerId="ADAL" clId="{FE082C19-7E89-4DAA-91EE-4504B3C7858C}" dt="2024-05-27T20:15:37.805" v="543" actId="113"/>
        <pc:sldMkLst>
          <pc:docMk/>
          <pc:sldMk cId="762110261" sldId="288"/>
        </pc:sldMkLst>
        <pc:spChg chg="mod">
          <ac:chgData name="Michael Galle" userId="d1ef1a55-bc00-4aa6-b0fa-7fa764a170f7" providerId="ADAL" clId="{FE082C19-7E89-4DAA-91EE-4504B3C7858C}" dt="2024-05-27T20:15:37.805" v="543" actId="113"/>
          <ac:spMkLst>
            <pc:docMk/>
            <pc:sldMk cId="762110261" sldId="288"/>
            <ac:spMk id="3" creationId="{00000000-0000-0000-0000-000000000000}"/>
          </ac:spMkLst>
        </pc:spChg>
      </pc:sldChg>
      <pc:sldChg chg="modSp mod">
        <pc:chgData name="Michael Galle" userId="d1ef1a55-bc00-4aa6-b0fa-7fa764a170f7" providerId="ADAL" clId="{FE082C19-7E89-4DAA-91EE-4504B3C7858C}" dt="2024-05-27T20:16:57.807" v="596" actId="20577"/>
        <pc:sldMkLst>
          <pc:docMk/>
          <pc:sldMk cId="3387767787" sldId="290"/>
        </pc:sldMkLst>
        <pc:spChg chg="mod">
          <ac:chgData name="Michael Galle" userId="d1ef1a55-bc00-4aa6-b0fa-7fa764a170f7" providerId="ADAL" clId="{FE082C19-7E89-4DAA-91EE-4504B3C7858C}" dt="2024-05-27T20:16:57.807" v="596" actId="20577"/>
          <ac:spMkLst>
            <pc:docMk/>
            <pc:sldMk cId="3387767787" sldId="290"/>
            <ac:spMk id="3" creationId="{00000000-0000-0000-0000-000000000000}"/>
          </ac:spMkLst>
        </pc:spChg>
      </pc:sldChg>
      <pc:sldChg chg="modSp mod">
        <pc:chgData name="Michael Galle" userId="d1ef1a55-bc00-4aa6-b0fa-7fa764a170f7" providerId="ADAL" clId="{FE082C19-7E89-4DAA-91EE-4504B3C7858C}" dt="2024-05-27T20:19:22.034" v="625" actId="20577"/>
        <pc:sldMkLst>
          <pc:docMk/>
          <pc:sldMk cId="2002403295" sldId="293"/>
        </pc:sldMkLst>
        <pc:spChg chg="mod">
          <ac:chgData name="Michael Galle" userId="d1ef1a55-bc00-4aa6-b0fa-7fa764a170f7" providerId="ADAL" clId="{FE082C19-7E89-4DAA-91EE-4504B3C7858C}" dt="2024-05-27T20:18:40.768" v="616" actId="20577"/>
          <ac:spMkLst>
            <pc:docMk/>
            <pc:sldMk cId="2002403295" sldId="293"/>
            <ac:spMk id="3" creationId="{00000000-0000-0000-0000-000000000000}"/>
          </ac:spMkLst>
        </pc:spChg>
        <pc:spChg chg="mod">
          <ac:chgData name="Michael Galle" userId="d1ef1a55-bc00-4aa6-b0fa-7fa764a170f7" providerId="ADAL" clId="{FE082C19-7E89-4DAA-91EE-4504B3C7858C}" dt="2024-05-27T20:19:22.034" v="625" actId="20577"/>
          <ac:spMkLst>
            <pc:docMk/>
            <pc:sldMk cId="2002403295" sldId="293"/>
            <ac:spMk id="16" creationId="{00000000-0000-0000-0000-000000000000}"/>
          </ac:spMkLst>
        </pc:spChg>
      </pc:sldChg>
      <pc:sldChg chg="modSp mod setBg">
        <pc:chgData name="Michael Galle" userId="d1ef1a55-bc00-4aa6-b0fa-7fa764a170f7" providerId="ADAL" clId="{FE082C19-7E89-4DAA-91EE-4504B3C7858C}" dt="2024-05-27T20:22:01.921" v="689" actId="20577"/>
        <pc:sldMkLst>
          <pc:docMk/>
          <pc:sldMk cId="3669824418" sldId="295"/>
        </pc:sldMkLst>
        <pc:spChg chg="mod">
          <ac:chgData name="Michael Galle" userId="d1ef1a55-bc00-4aa6-b0fa-7fa764a170f7" providerId="ADAL" clId="{FE082C19-7E89-4DAA-91EE-4504B3C7858C}" dt="2024-05-27T20:22:01.921" v="689" actId="20577"/>
          <ac:spMkLst>
            <pc:docMk/>
            <pc:sldMk cId="3669824418" sldId="295"/>
            <ac:spMk id="5" creationId="{AD7FFCCE-FAA1-473B-B08B-DA10998391CF}"/>
          </ac:spMkLst>
        </pc:spChg>
      </pc:sldChg>
      <pc:sldChg chg="modSp mod">
        <pc:chgData name="Michael Galle" userId="d1ef1a55-bc00-4aa6-b0fa-7fa764a170f7" providerId="ADAL" clId="{FE082C19-7E89-4DAA-91EE-4504B3C7858C}" dt="2024-05-27T20:25:57.527" v="776" actId="20577"/>
        <pc:sldMkLst>
          <pc:docMk/>
          <pc:sldMk cId="3361496880" sldId="296"/>
        </pc:sldMkLst>
        <pc:spChg chg="mod">
          <ac:chgData name="Michael Galle" userId="d1ef1a55-bc00-4aa6-b0fa-7fa764a170f7" providerId="ADAL" clId="{FE082C19-7E89-4DAA-91EE-4504B3C7858C}" dt="2024-05-27T20:25:57.527" v="776" actId="20577"/>
          <ac:spMkLst>
            <pc:docMk/>
            <pc:sldMk cId="3361496880" sldId="296"/>
            <ac:spMk id="9" creationId="{11905731-E294-48DC-98E4-0137644DA841}"/>
          </ac:spMkLst>
        </pc:spChg>
      </pc:sldChg>
    </pc:docChg>
  </pc:docChgLst>
  <pc:docChgLst>
    <pc:chgData name="Michael Galle" userId="d1ef1a55-bc00-4aa6-b0fa-7fa764a170f7" providerId="ADAL" clId="{CDF9ADD9-4249-45B6-9733-505A0D5DC158}"/>
    <pc:docChg chg="custSel modSld">
      <pc:chgData name="Michael Galle" userId="d1ef1a55-bc00-4aa6-b0fa-7fa764a170f7" providerId="ADAL" clId="{CDF9ADD9-4249-45B6-9733-505A0D5DC158}" dt="2022-06-17T15:16:12.957" v="413" actId="6549"/>
      <pc:docMkLst>
        <pc:docMk/>
      </pc:docMkLst>
      <pc:sldChg chg="addSp delSp modSp mod">
        <pc:chgData name="Michael Galle" userId="d1ef1a55-bc00-4aa6-b0fa-7fa764a170f7" providerId="ADAL" clId="{CDF9ADD9-4249-45B6-9733-505A0D5DC158}" dt="2022-06-17T14:39:33.996" v="31" actId="1076"/>
        <pc:sldMkLst>
          <pc:docMk/>
          <pc:sldMk cId="1828383050" sldId="279"/>
        </pc:sldMkLst>
        <pc:spChg chg="del">
          <ac:chgData name="Michael Galle" userId="d1ef1a55-bc00-4aa6-b0fa-7fa764a170f7" providerId="ADAL" clId="{CDF9ADD9-4249-45B6-9733-505A0D5DC158}" dt="2022-06-17T14:38:45.591" v="24" actId="478"/>
          <ac:spMkLst>
            <pc:docMk/>
            <pc:sldMk cId="1828383050" sldId="279"/>
            <ac:spMk id="4" creationId="{00000000-0000-0000-0000-000000000000}"/>
          </ac:spMkLst>
        </pc:spChg>
        <pc:spChg chg="mod">
          <ac:chgData name="Michael Galle" userId="d1ef1a55-bc00-4aa6-b0fa-7fa764a170f7" providerId="ADAL" clId="{CDF9ADD9-4249-45B6-9733-505A0D5DC158}" dt="2022-06-17T14:38:18.357" v="15" actId="692"/>
          <ac:spMkLst>
            <pc:docMk/>
            <pc:sldMk cId="1828383050" sldId="279"/>
            <ac:spMk id="8" creationId="{00000000-0000-0000-0000-000000000000}"/>
          </ac:spMkLst>
        </pc:spChg>
        <pc:spChg chg="add del mod">
          <ac:chgData name="Michael Galle" userId="d1ef1a55-bc00-4aa6-b0fa-7fa764a170f7" providerId="ADAL" clId="{CDF9ADD9-4249-45B6-9733-505A0D5DC158}" dt="2022-06-17T14:38:30.708" v="18" actId="21"/>
          <ac:spMkLst>
            <pc:docMk/>
            <pc:sldMk cId="1828383050" sldId="279"/>
            <ac:spMk id="15" creationId="{31A55D3A-6918-459A-AC58-73CFEC8DBD17}"/>
          </ac:spMkLst>
        </pc:spChg>
        <pc:spChg chg="add mod">
          <ac:chgData name="Michael Galle" userId="d1ef1a55-bc00-4aa6-b0fa-7fa764a170f7" providerId="ADAL" clId="{CDF9ADD9-4249-45B6-9733-505A0D5DC158}" dt="2022-06-17T14:38:32.673" v="19"/>
          <ac:spMkLst>
            <pc:docMk/>
            <pc:sldMk cId="1828383050" sldId="279"/>
            <ac:spMk id="16" creationId="{D9AA88DF-2229-4EF5-932C-58B60477FE2B}"/>
          </ac:spMkLst>
        </pc:spChg>
        <pc:spChg chg="add mod">
          <ac:chgData name="Michael Galle" userId="d1ef1a55-bc00-4aa6-b0fa-7fa764a170f7" providerId="ADAL" clId="{CDF9ADD9-4249-45B6-9733-505A0D5DC158}" dt="2022-06-17T14:39:33.996" v="31" actId="1076"/>
          <ac:spMkLst>
            <pc:docMk/>
            <pc:sldMk cId="1828383050" sldId="279"/>
            <ac:spMk id="17" creationId="{A516EB7D-E868-44DF-BF4D-6686CA7F9100}"/>
          </ac:spMkLst>
        </pc:spChg>
        <pc:spChg chg="add mod">
          <ac:chgData name="Michael Galle" userId="d1ef1a55-bc00-4aa6-b0fa-7fa764a170f7" providerId="ADAL" clId="{CDF9ADD9-4249-45B6-9733-505A0D5DC158}" dt="2022-06-17T14:39:31.394" v="30" actId="1076"/>
          <ac:spMkLst>
            <pc:docMk/>
            <pc:sldMk cId="1828383050" sldId="279"/>
            <ac:spMk id="18" creationId="{81C7E77E-B9F1-45CE-A766-E35B102346A5}"/>
          </ac:spMkLst>
        </pc:spChg>
        <pc:cxnChg chg="mod">
          <ac:chgData name="Michael Galle" userId="d1ef1a55-bc00-4aa6-b0fa-7fa764a170f7" providerId="ADAL" clId="{CDF9ADD9-4249-45B6-9733-505A0D5DC158}" dt="2022-06-17T14:39:07.349" v="29" actId="14100"/>
          <ac:cxnSpMkLst>
            <pc:docMk/>
            <pc:sldMk cId="1828383050" sldId="279"/>
            <ac:cxnSpMk id="9" creationId="{501D6AA8-3DCA-4C12-BC0B-CBAB980E70D8}"/>
          </ac:cxnSpMkLst>
        </pc:cxnChg>
        <pc:cxnChg chg="add mod">
          <ac:chgData name="Michael Galle" userId="d1ef1a55-bc00-4aa6-b0fa-7fa764a170f7" providerId="ADAL" clId="{CDF9ADD9-4249-45B6-9733-505A0D5DC158}" dt="2022-06-17T14:39:04.792" v="28" actId="14100"/>
          <ac:cxnSpMkLst>
            <pc:docMk/>
            <pc:sldMk cId="1828383050" sldId="279"/>
            <ac:cxnSpMk id="20" creationId="{378CEC9C-8E98-4340-BA84-E8DFC252979F}"/>
          </ac:cxnSpMkLst>
        </pc:cxnChg>
      </pc:sldChg>
      <pc:sldChg chg="modSp mod">
        <pc:chgData name="Michael Galle" userId="d1ef1a55-bc00-4aa6-b0fa-7fa764a170f7" providerId="ADAL" clId="{CDF9ADD9-4249-45B6-9733-505A0D5DC158}" dt="2022-06-17T14:58:25.069" v="343" actId="20577"/>
        <pc:sldMkLst>
          <pc:docMk/>
          <pc:sldMk cId="762110261" sldId="288"/>
        </pc:sldMkLst>
        <pc:spChg chg="mod">
          <ac:chgData name="Michael Galle" userId="d1ef1a55-bc00-4aa6-b0fa-7fa764a170f7" providerId="ADAL" clId="{CDF9ADD9-4249-45B6-9733-505A0D5DC158}" dt="2022-06-17T14:58:25.069" v="343" actId="20577"/>
          <ac:spMkLst>
            <pc:docMk/>
            <pc:sldMk cId="762110261" sldId="288"/>
            <ac:spMk id="3" creationId="{00000000-0000-0000-0000-000000000000}"/>
          </ac:spMkLst>
        </pc:spChg>
      </pc:sldChg>
      <pc:sldChg chg="modSp mod">
        <pc:chgData name="Michael Galle" userId="d1ef1a55-bc00-4aa6-b0fa-7fa764a170f7" providerId="ADAL" clId="{CDF9ADD9-4249-45B6-9733-505A0D5DC158}" dt="2022-06-17T14:59:17.449" v="412" actId="20577"/>
        <pc:sldMkLst>
          <pc:docMk/>
          <pc:sldMk cId="2287552172" sldId="289"/>
        </pc:sldMkLst>
        <pc:spChg chg="mod">
          <ac:chgData name="Michael Galle" userId="d1ef1a55-bc00-4aa6-b0fa-7fa764a170f7" providerId="ADAL" clId="{CDF9ADD9-4249-45B6-9733-505A0D5DC158}" dt="2022-06-17T14:58:47.657" v="346" actId="6549"/>
          <ac:spMkLst>
            <pc:docMk/>
            <pc:sldMk cId="2287552172" sldId="289"/>
            <ac:spMk id="3" creationId="{00000000-0000-0000-0000-000000000000}"/>
          </ac:spMkLst>
        </pc:spChg>
        <pc:spChg chg="mod">
          <ac:chgData name="Michael Galle" userId="d1ef1a55-bc00-4aa6-b0fa-7fa764a170f7" providerId="ADAL" clId="{CDF9ADD9-4249-45B6-9733-505A0D5DC158}" dt="2022-06-17T14:59:17.449" v="412" actId="20577"/>
          <ac:spMkLst>
            <pc:docMk/>
            <pc:sldMk cId="2287552172" sldId="289"/>
            <ac:spMk id="4" creationId="{00000000-0000-0000-0000-000000000000}"/>
          </ac:spMkLst>
        </pc:spChg>
      </pc:sldChg>
      <pc:sldChg chg="modSp mod">
        <pc:chgData name="Michael Galle" userId="d1ef1a55-bc00-4aa6-b0fa-7fa764a170f7" providerId="ADAL" clId="{CDF9ADD9-4249-45B6-9733-505A0D5DC158}" dt="2022-06-17T15:16:12.957" v="413" actId="6549"/>
        <pc:sldMkLst>
          <pc:docMk/>
          <pc:sldMk cId="2002403295" sldId="293"/>
        </pc:sldMkLst>
        <pc:spChg chg="mod">
          <ac:chgData name="Michael Galle" userId="d1ef1a55-bc00-4aa6-b0fa-7fa764a170f7" providerId="ADAL" clId="{CDF9ADD9-4249-45B6-9733-505A0D5DC158}" dt="2022-06-17T15:16:12.957" v="413" actId="6549"/>
          <ac:spMkLst>
            <pc:docMk/>
            <pc:sldMk cId="2002403295" sldId="293"/>
            <ac:spMk id="3" creationId="{00000000-0000-0000-0000-000000000000}"/>
          </ac:spMkLst>
        </pc:spChg>
      </pc:sldChg>
    </pc:docChg>
  </pc:docChgLst>
  <pc:docChgLst>
    <pc:chgData name="Michael Galle" userId="d1ef1a55-bc00-4aa6-b0fa-7fa764a170f7" providerId="ADAL" clId="{924A0883-57FF-40FD-9125-958D21B8BB98}"/>
    <pc:docChg chg="modSld">
      <pc:chgData name="Michael Galle" userId="d1ef1a55-bc00-4aa6-b0fa-7fa764a170f7" providerId="ADAL" clId="{924A0883-57FF-40FD-9125-958D21B8BB98}" dt="2023-07-06T14:19:15.220" v="50" actId="14100"/>
      <pc:docMkLst>
        <pc:docMk/>
      </pc:docMkLst>
      <pc:sldChg chg="addSp modSp mod">
        <pc:chgData name="Michael Galle" userId="d1ef1a55-bc00-4aa6-b0fa-7fa764a170f7" providerId="ADAL" clId="{924A0883-57FF-40FD-9125-958D21B8BB98}" dt="2023-07-06T14:19:15.220" v="50" actId="14100"/>
        <pc:sldMkLst>
          <pc:docMk/>
          <pc:sldMk cId="3319040610" sldId="282"/>
        </pc:sldMkLst>
        <pc:spChg chg="add mod">
          <ac:chgData name="Michael Galle" userId="d1ef1a55-bc00-4aa6-b0fa-7fa764a170f7" providerId="ADAL" clId="{924A0883-57FF-40FD-9125-958D21B8BB98}" dt="2023-07-06T14:19:15.220" v="50" actId="14100"/>
          <ac:spMkLst>
            <pc:docMk/>
            <pc:sldMk cId="3319040610" sldId="282"/>
            <ac:spMk id="6" creationId="{0776DAA6-9AA4-74C4-D546-F8B22AD89DB7}"/>
          </ac:spMkLst>
        </pc:spChg>
      </pc:sldChg>
    </pc:docChg>
  </pc:docChgLst>
  <pc:docChgLst>
    <pc:chgData name="Michael Galle" userId="d1ef1a55-bc00-4aa6-b0fa-7fa764a170f7" providerId="ADAL" clId="{8935CD55-2C74-4B53-B802-1218F28724AA}"/>
    <pc:docChg chg="custSel modSld">
      <pc:chgData name="Michael Galle" userId="d1ef1a55-bc00-4aa6-b0fa-7fa764a170f7" providerId="ADAL" clId="{8935CD55-2C74-4B53-B802-1218F28724AA}" dt="2024-07-02T15:54:21.084" v="300" actId="20577"/>
      <pc:docMkLst>
        <pc:docMk/>
      </pc:docMkLst>
      <pc:sldChg chg="modSp mod">
        <pc:chgData name="Michael Galle" userId="d1ef1a55-bc00-4aa6-b0fa-7fa764a170f7" providerId="ADAL" clId="{8935CD55-2C74-4B53-B802-1218F28724AA}" dt="2024-07-02T15:34:32.396" v="13" actId="20577"/>
        <pc:sldMkLst>
          <pc:docMk/>
          <pc:sldMk cId="378302350" sldId="268"/>
        </pc:sldMkLst>
        <pc:spChg chg="mod">
          <ac:chgData name="Michael Galle" userId="d1ef1a55-bc00-4aa6-b0fa-7fa764a170f7" providerId="ADAL" clId="{8935CD55-2C74-4B53-B802-1218F28724AA}" dt="2024-07-02T15:34:32.396" v="13" actId="20577"/>
          <ac:spMkLst>
            <pc:docMk/>
            <pc:sldMk cId="378302350" sldId="268"/>
            <ac:spMk id="3" creationId="{00000000-0000-0000-0000-000000000000}"/>
          </ac:spMkLst>
        </pc:spChg>
      </pc:sldChg>
      <pc:sldChg chg="modSp mod">
        <pc:chgData name="Michael Galle" userId="d1ef1a55-bc00-4aa6-b0fa-7fa764a170f7" providerId="ADAL" clId="{8935CD55-2C74-4B53-B802-1218F28724AA}" dt="2024-07-02T15:36:06.937" v="55" actId="20577"/>
        <pc:sldMkLst>
          <pc:docMk/>
          <pc:sldMk cId="98783290" sldId="269"/>
        </pc:sldMkLst>
        <pc:spChg chg="mod">
          <ac:chgData name="Michael Galle" userId="d1ef1a55-bc00-4aa6-b0fa-7fa764a170f7" providerId="ADAL" clId="{8935CD55-2C74-4B53-B802-1218F28724AA}" dt="2024-07-02T15:36:06.937" v="55" actId="20577"/>
          <ac:spMkLst>
            <pc:docMk/>
            <pc:sldMk cId="98783290" sldId="269"/>
            <ac:spMk id="3" creationId="{00000000-0000-0000-0000-000000000000}"/>
          </ac:spMkLst>
        </pc:spChg>
      </pc:sldChg>
      <pc:sldChg chg="modSp mod">
        <pc:chgData name="Michael Galle" userId="d1ef1a55-bc00-4aa6-b0fa-7fa764a170f7" providerId="ADAL" clId="{8935CD55-2C74-4B53-B802-1218F28724AA}" dt="2024-07-02T15:35:07.733" v="15" actId="20577"/>
        <pc:sldMkLst>
          <pc:docMk/>
          <pc:sldMk cId="1828383050" sldId="279"/>
        </pc:sldMkLst>
        <pc:spChg chg="mod">
          <ac:chgData name="Michael Galle" userId="d1ef1a55-bc00-4aa6-b0fa-7fa764a170f7" providerId="ADAL" clId="{8935CD55-2C74-4B53-B802-1218F28724AA}" dt="2024-07-02T15:35:07.733" v="15" actId="20577"/>
          <ac:spMkLst>
            <pc:docMk/>
            <pc:sldMk cId="1828383050" sldId="279"/>
            <ac:spMk id="6" creationId="{00000000-0000-0000-0000-000000000000}"/>
          </ac:spMkLst>
        </pc:spChg>
      </pc:sldChg>
      <pc:sldChg chg="addSp modSp mod">
        <pc:chgData name="Michael Galle" userId="d1ef1a55-bc00-4aa6-b0fa-7fa764a170f7" providerId="ADAL" clId="{8935CD55-2C74-4B53-B802-1218F28724AA}" dt="2024-07-02T15:41:40.430" v="218" actId="20577"/>
        <pc:sldMkLst>
          <pc:docMk/>
          <pc:sldMk cId="3319040610" sldId="282"/>
        </pc:sldMkLst>
        <pc:spChg chg="mod">
          <ac:chgData name="Michael Galle" userId="d1ef1a55-bc00-4aa6-b0fa-7fa764a170f7" providerId="ADAL" clId="{8935CD55-2C74-4B53-B802-1218F28724AA}" dt="2024-07-02T15:41:06.762" v="147" actId="14100"/>
          <ac:spMkLst>
            <pc:docMk/>
            <pc:sldMk cId="3319040610" sldId="282"/>
            <ac:spMk id="6" creationId="{0776DAA6-9AA4-74C4-D546-F8B22AD89DB7}"/>
          </ac:spMkLst>
        </pc:spChg>
        <pc:spChg chg="add mod">
          <ac:chgData name="Michael Galle" userId="d1ef1a55-bc00-4aa6-b0fa-7fa764a170f7" providerId="ADAL" clId="{8935CD55-2C74-4B53-B802-1218F28724AA}" dt="2024-07-02T15:41:40.430" v="218" actId="20577"/>
          <ac:spMkLst>
            <pc:docMk/>
            <pc:sldMk cId="3319040610" sldId="282"/>
            <ac:spMk id="10" creationId="{05A513EE-DE0B-108F-A0DA-AE5BBA297A4A}"/>
          </ac:spMkLst>
        </pc:spChg>
      </pc:sldChg>
      <pc:sldChg chg="addSp modSp mod">
        <pc:chgData name="Michael Galle" userId="d1ef1a55-bc00-4aa6-b0fa-7fa764a170f7" providerId="ADAL" clId="{8935CD55-2C74-4B53-B802-1218F28724AA}" dt="2024-07-02T15:53:51.864" v="297" actId="313"/>
        <pc:sldMkLst>
          <pc:docMk/>
          <pc:sldMk cId="3387767787" sldId="290"/>
        </pc:sldMkLst>
        <pc:spChg chg="add mod">
          <ac:chgData name="Michael Galle" userId="d1ef1a55-bc00-4aa6-b0fa-7fa764a170f7" providerId="ADAL" clId="{8935CD55-2C74-4B53-B802-1218F28724AA}" dt="2024-07-02T15:53:51.864" v="297" actId="313"/>
          <ac:spMkLst>
            <pc:docMk/>
            <pc:sldMk cId="3387767787" sldId="290"/>
            <ac:spMk id="5" creationId="{9621EBFC-8F2C-C34F-6F42-445E7C16073F}"/>
          </ac:spMkLst>
        </pc:spChg>
      </pc:sldChg>
      <pc:sldChg chg="modSp mod">
        <pc:chgData name="Michael Galle" userId="d1ef1a55-bc00-4aa6-b0fa-7fa764a170f7" providerId="ADAL" clId="{8935CD55-2C74-4B53-B802-1218F28724AA}" dt="2024-07-02T15:54:21.084" v="300" actId="20577"/>
        <pc:sldMkLst>
          <pc:docMk/>
          <pc:sldMk cId="2002403295" sldId="293"/>
        </pc:sldMkLst>
        <pc:spChg chg="mod">
          <ac:chgData name="Michael Galle" userId="d1ef1a55-bc00-4aa6-b0fa-7fa764a170f7" providerId="ADAL" clId="{8935CD55-2C74-4B53-B802-1218F28724AA}" dt="2024-07-02T15:54:21.084" v="300" actId="20577"/>
          <ac:spMkLst>
            <pc:docMk/>
            <pc:sldMk cId="2002403295" sldId="29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F5E61-5CB0-4506-A185-DB8C3F31B47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5FAB-1F28-4062-8B52-D62FB5C22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85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cpipguide.com/free/t_TCPIPArchitectureandtheTCPIPModel-2.htm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tcpipguide.com/free/t_DataEncapsulationProtocolDataUnitsPDUsandServiceDa.htm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cpipguide.com/free/t_IndirectDeviceConnectionandMessageRouting.htm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cpipguide.com/free/t_IndirectDeviceConnectionandMessageRouting.htm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cpipguide.com/free/t_TCPDataHandlingandProcessingStreamsSegmentsandSequ-2.htm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http://www.tcpipguide.com/free/t_TCPIPArchitectureandtheTCPIPModel-2.htm</a:t>
            </a:r>
            <a:r>
              <a:rPr lang="en-CA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http://www.tcpipguide.com/free/t_DataEncapsulationProtocolDataUnitsPDUsandServiceDa.htm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15FAB-1F28-4062-8B52-D62FB5C227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11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2358D-A90F-E81B-2057-C89988FA7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FCBCF6-41D8-BD46-0670-B3BB0CFDC0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6D437C-C27F-0047-3500-5D1F6B77B7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C7857-5C4D-9CA8-072D-99378A0FD3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15FAB-1F28-4062-8B52-D62FB5C227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1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28DD8-93F9-4C04-7B05-93C1C715E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6AC173-0AA2-BB4E-5EB6-361D8EB2C5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6B4B43-AC23-E1C3-F4EF-A7DCCE9D6D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http://www.tcpipguide.com/free/t_IndirectDeviceConnectionandMessageRouting.htm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4EFB1-939F-7BE1-2996-CA6F56087B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15FAB-1F28-4062-8B52-D62FB5C227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65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0C9B5-2F86-FBBC-2D57-E6436BCB1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2FB7EB-AEDC-D84E-BFF8-D56A9FE1B2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BA07C1-DC2E-68A9-7666-8AC8360503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http://www.tcpipguide.com/free/t_IndirectDeviceConnectionandMessageRouting.htm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B7319-F2B0-DFBF-1EC0-7AC5A4ADDB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15FAB-1F28-4062-8B52-D62FB5C227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57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DD02D-E7B5-8A3C-1032-5354D89ED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4C2BBE-353D-6F8D-B5CC-62B2B88DA7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BE5140-B8D2-C8A1-B248-A344BA0133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Data Communications and Networking, By </a:t>
            </a:r>
            <a:r>
              <a:rPr kumimoji="0" lang="en-CA" alt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Forouzan</a:t>
            </a:r>
            <a:r>
              <a:rPr kumimoji="0" lang="en-CA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, McGraw-Hill</a:t>
            </a:r>
            <a:endParaRPr kumimoji="0" lang="en-CA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40AC3-7700-75F5-CA5A-E096A8887D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15FAB-1F28-4062-8B52-D62FB5C227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66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6EB76-28E2-CF94-51B3-A1FAC2602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CEB761-2B2F-8966-AF76-8B58309211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6A3E7D-CED4-5771-22A1-DCB264A514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Data Communications and Networking, By </a:t>
            </a:r>
            <a:r>
              <a:rPr kumimoji="0" lang="en-CA" alt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Forouzan</a:t>
            </a:r>
            <a:r>
              <a:rPr kumimoji="0" lang="en-CA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, McGraw-Hill</a:t>
            </a:r>
            <a:endParaRPr kumimoji="0" lang="en-CA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C4F6B-68F3-9AC8-E4AD-E5C84DC733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15FAB-1F28-4062-8B52-D62FB5C227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22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BCFC6-E556-410F-386C-DDCCF2D85E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F6CDC8-BA3D-D316-E674-DD9797B814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022CCB-FD69-6DE7-4F08-23E0AB3E91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alt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http://www.tcpipguide.com/free/t_TCPDataHandlingandProcessingStreamsSegmentsandSequ-2.htm</a:t>
            </a:r>
            <a:endParaRPr lang="en-CA" altLang="en-US" sz="1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12B4B-4B3A-1F0F-A2C4-CA3CC3C15C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15FAB-1F28-4062-8B52-D62FB5C227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86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AF2EF-3F1D-989F-954A-E6BD62D62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E5130D-7F54-E0AE-3AEA-936094987A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70D77-EFB7-91E3-CC5A-FEC8F008F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711E-879D-429B-9FA0-60492C63108B}" type="datetime1">
              <a:rPr lang="en-CA" smtClean="0"/>
              <a:t>2025-01-17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65FF7-DDA1-710D-0A28-388C6767B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E78BC-35CB-8F4C-5D7F-A22EE3E4F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674-36AC-4DEF-A316-70EFE686BA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124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B64E1-D31B-A88E-1106-6355E88E9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BC434-FF68-1FD9-EED9-41B8BE476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B7FCE-B72F-9D3E-F1A0-6C86962A8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8645F-7CD9-45CA-8FEB-8490FFB531D0}" type="datetime1">
              <a:rPr lang="en-CA" smtClean="0"/>
              <a:t>2025-01-17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B47DD-B3EB-F313-C839-98ED82F0C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B2128-7DD9-6D97-4B9B-E6BFDB640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674-36AC-4DEF-A316-70EFE686BA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2730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DBAC8C-4981-059B-E537-900A0683A1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7BE86A-BCD2-7B12-C0EE-3756CF5CC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670CE-F604-7C11-8367-6CA14C7E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EC6D-144F-464D-8A56-4B6006088D16}" type="datetime1">
              <a:rPr lang="en-CA" smtClean="0"/>
              <a:t>2025-01-17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7CD41-FE21-5783-306B-1AC3ED4B8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370D0-3CF2-C565-FFA0-CA902D3E9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674-36AC-4DEF-A316-70EFE686BA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543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8D95E-4DCC-DC49-8F88-DF0FA1AF3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E4C9C-0F70-A86F-6D9C-546F73882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A4382-068C-B1CB-243D-62F424F1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DEE28-6FF5-40A5-8D76-A1BABF42F08F}" type="datetime1">
              <a:rPr lang="en-CA" smtClean="0"/>
              <a:t>2025-01-17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E8143-4A60-A425-0400-8ACAB7778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F6D68-1FB7-7CD7-B5A6-75F48D470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674-36AC-4DEF-A316-70EFE686BA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5208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7B6CC-8A11-787B-2C38-ABC323E48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0B4C6-7521-C5E0-60A4-7C6E5DCC1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47447-08F4-11D7-8233-542FB8B8C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0492-ACDD-4042-823B-B6B645A7DE58}" type="datetime1">
              <a:rPr lang="en-CA" smtClean="0"/>
              <a:t>2025-01-17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4F35A-2DBA-E036-D2D6-820F4D9E6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16DC9-DEDD-8913-600F-33D1F9337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674-36AC-4DEF-A316-70EFE686BA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619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366AD-C376-2D69-1225-1A6CC8BF2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4F624-78DB-F2CF-5A03-9016C1AA4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19B24-B505-FD99-30E5-291DBFB07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AEFD3-30D7-2B5F-AE76-251B27861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3D459-431B-4338-BA7B-5AF043D8BA9C}" type="datetime1">
              <a:rPr lang="en-CA" smtClean="0"/>
              <a:t>2025-01-17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C9F12-61A4-5063-58C4-A37F78E90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3AA80-9AE6-FD46-BB4C-4F4F92E1B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674-36AC-4DEF-A316-70EFE686BA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189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70F99-4B20-7C7D-F73A-A3906048A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EB18E-012D-E8EB-A380-FAB48F11F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B9D31-92D4-D941-31B7-2003849EB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8F8887-5933-1E21-5171-07D33F9A6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3FBECA-06BE-C7F2-B869-410ECFDF4B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DA3986-E784-7A52-89FB-2F2C8160C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5938-12F4-4FF7-90BC-8CA95EE46987}" type="datetime1">
              <a:rPr lang="en-CA" smtClean="0"/>
              <a:t>2025-01-17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1DB5F3-50A9-6E48-FC8A-580F2F14B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4BE716-E8C8-617A-C385-BB239B1B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674-36AC-4DEF-A316-70EFE686BA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539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C56D9-62C0-0FAD-0F66-0CE434C79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A8A78D-5D2C-A905-1AA7-E5B64712C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328E-BABA-4B47-8420-D17B2B57076D}" type="datetime1">
              <a:rPr lang="en-CA" smtClean="0"/>
              <a:t>2025-01-17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057CE-66ED-740C-D69F-2B0733A2E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157F75-F3BE-FE0A-1459-26DA85B88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674-36AC-4DEF-A316-70EFE686BA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9215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77BA52-7918-ABE6-0C2D-C0AFA1AEB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EAFBA-A7F0-42F4-824B-5A015278C910}" type="datetime1">
              <a:rPr lang="en-CA" smtClean="0"/>
              <a:t>2025-01-17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1BD418-89A7-BCF3-452B-F8E4BE4B2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7F244-5FF2-3E9B-1235-58DD19EB3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674-36AC-4DEF-A316-70EFE686BA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347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1178-01AC-E765-8084-1EC2CB005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7867F-AA73-F731-14F1-A22FCB6BF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E14CE-17AE-EB62-D4F4-8CEBCE7B2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03540-BED7-9C0F-4F16-35E344E5D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D724-6BA7-405E-B3AF-A2B425070C38}" type="datetime1">
              <a:rPr lang="en-CA" smtClean="0"/>
              <a:t>2025-01-17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0294D-01CD-4BF5-A8DF-6EAEDB326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6DC26-3439-4A87-A02D-717E023E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674-36AC-4DEF-A316-70EFE686BA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3015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78C7E-37D6-1980-06B3-5599722B7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561E37-31B6-089D-8CFC-60A69F24B4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A6C9B-A77C-F417-9E57-D66FAF290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A5234-C5DF-A281-5477-AB70CBC59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328E-074E-4972-B9FA-4E5C62D32D70}" type="datetime1">
              <a:rPr lang="en-CA" smtClean="0"/>
              <a:t>2025-01-17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21E0E-F5D8-AF1E-C6F3-79C066CC1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44826-4651-3A11-CA35-9082BA13E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674-36AC-4DEF-A316-70EFE686BA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2420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25F93D-CE8E-6E16-6F18-2BD58595E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D775C-1284-E956-E1C1-A6C562D5C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40EC3-2855-2808-71CF-81507884D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3F089C-5C09-4DDF-B49A-758D8230A2D4}" type="datetime1">
              <a:rPr lang="en-CA" smtClean="0"/>
              <a:t>2025-01-17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F6731-4B6E-02F6-7658-52D77D9DFA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3212C-3C10-868F-6EEE-299321EA6C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324674-36AC-4DEF-A316-70EFE686BA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4006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http://www.tcpipguide.com/free/diagrams/tcpstreamsegment.png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://theconversation.com/faster-than-superfast-internet-and-why-we-cant-have-it-yet-13595" TargetMode="External"/><Relationship Id="rId7" Type="http://schemas.openxmlformats.org/officeDocument/2006/relationships/hyperlink" Target="https://creativecommons.org/licenses/by-nc-nd/3.0/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hi.streetsblog.org/2014/05/02/eyes-on-the-street-sidewalks-are-for-walking-not-parking/" TargetMode="External"/><Relationship Id="rId5" Type="http://schemas.openxmlformats.org/officeDocument/2006/relationships/image" Target="../media/image14.jpeg"/><Relationship Id="rId4" Type="http://schemas.openxmlformats.org/officeDocument/2006/relationships/hyperlink" Target="https://creativecommons.org/licenses/by-nd/3.0/" TargetMode="External"/><Relationship Id="rId9" Type="http://schemas.openxmlformats.org/officeDocument/2006/relationships/hyperlink" Target="https://pixabay.com/es/sem%C3%A1foro-vector-el-tr%C3%A1fico-2731969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http://www.tcpipguide.com/free/diagrams/tcpswwindows.png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://theconversation.com/faster-than-superfast-internet-and-why-we-cant-have-it-yet-13595" TargetMode="External"/><Relationship Id="rId7" Type="http://schemas.openxmlformats.org/officeDocument/2006/relationships/hyperlink" Target="https://creativecommons.org/licenses/by-nc-nd/3.0/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hi.streetsblog.org/2014/05/02/eyes-on-the-street-sidewalks-are-for-walking-not-parking/" TargetMode="External"/><Relationship Id="rId5" Type="http://schemas.openxmlformats.org/officeDocument/2006/relationships/image" Target="../media/image14.jpeg"/><Relationship Id="rId4" Type="http://schemas.openxmlformats.org/officeDocument/2006/relationships/hyperlink" Target="https://creativecommons.org/licenses/by-nd/3.0/" TargetMode="External"/><Relationship Id="rId9" Type="http://schemas.openxmlformats.org/officeDocument/2006/relationships/image" Target="../media/image19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http://www.tcpipguide.com/free/diagrams/tcpswwindows.png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22.gi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6.pn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30.png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TUKkkxzTvpt5ktoCGYxWHJeHUvGbuP0m/view?usp=sharing" TargetMode="External"/><Relationship Id="rId2" Type="http://schemas.openxmlformats.org/officeDocument/2006/relationships/hyperlink" Target="https://docs.google.com/presentation/d/1EhnOkHAOzMd5ktOi60BDmSMBtYIcHFCM/edit?usp=sharing&amp;ouid=106431094636963629839&amp;rtpof=true&amp;sd=true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cpipguide.com/" TargetMode="External"/><Relationship Id="rId2" Type="http://schemas.openxmlformats.org/officeDocument/2006/relationships/hyperlink" Target="https://www.cs.toronto.edu/~marbach/csc358_F19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http://www.tcpipguide.com/free/diagrams/portsmultiplexing.pn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C1052F-334D-1FD3-DDFF-42B7832B6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5638D-A656-4120-EE36-8EFFF9747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2948825"/>
          </a:xfrm>
        </p:spPr>
        <p:txBody>
          <a:bodyPr anchor="b">
            <a:normAutofit/>
          </a:bodyPr>
          <a:lstStyle/>
          <a:p>
            <a:pPr algn="r"/>
            <a:r>
              <a:rPr lang="en-CA" sz="3600" dirty="0">
                <a:solidFill>
                  <a:srgbClr val="FFFFFF"/>
                </a:solidFill>
              </a:rPr>
              <a:t>Transmission Control Protocol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72CB4B-AC71-B488-E9E0-2DC0CF2A26B8}"/>
              </a:ext>
            </a:extLst>
          </p:cNvPr>
          <p:cNvSpPr txBox="1"/>
          <p:nvPr/>
        </p:nvSpPr>
        <p:spPr>
          <a:xfrm>
            <a:off x="1533879" y="3613154"/>
            <a:ext cx="3522617" cy="8000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Reliable Transport &amp; 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Congestion Control 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5DE0752-D4CF-511A-6B52-D4D1235AC24B}"/>
              </a:ext>
            </a:extLst>
          </p:cNvPr>
          <p:cNvSpPr txBox="1">
            <a:spLocks/>
          </p:cNvSpPr>
          <p:nvPr/>
        </p:nvSpPr>
        <p:spPr>
          <a:xfrm>
            <a:off x="5792198" y="2569029"/>
            <a:ext cx="6199506" cy="1593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Introduction to Computer Networks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CSC358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854C66-7AAC-6372-3C48-C3CF76AB49E9}"/>
              </a:ext>
            </a:extLst>
          </p:cNvPr>
          <p:cNvSpPr txBox="1"/>
          <p:nvPr/>
        </p:nvSpPr>
        <p:spPr>
          <a:xfrm>
            <a:off x="5792198" y="4350738"/>
            <a:ext cx="29243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Dr. Michael A. Galle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January 24, 2025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8AD5BE-8C95-102E-BD22-BD8B09449D54}"/>
              </a:ext>
            </a:extLst>
          </p:cNvPr>
          <p:cNvSpPr txBox="1"/>
          <p:nvPr/>
        </p:nvSpPr>
        <p:spPr>
          <a:xfrm>
            <a:off x="5792198" y="6187074"/>
            <a:ext cx="6765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Inspired by the lectures of Prof. Peter Marbach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32F6E99-3248-659D-3A28-42125847A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2580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F3089F-2FAF-E41F-A7BB-C0C7520E5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C99F94-100A-8918-86AB-E4D2398E9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336199-3609-5EBA-B2DC-FAFA511BA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86F55A-E08D-6FC6-A109-23A8A3237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0D7C7D-744F-D4E4-5C65-30AC6698F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4E3EBD-39B9-A2C5-89F6-CBCBC41E50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EBBACC-65C0-A95A-4ACE-5116BCEF3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1. Bridge-in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78D12-006D-6CDA-5247-9EF4775F0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338681F7-4F3F-18E4-5BA6-375BF8F1B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" y="2264308"/>
            <a:ext cx="5307393" cy="299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6F062693-68CF-7F54-25D4-E1D9E39ED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68994" y="6356350"/>
            <a:ext cx="618099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Data Communications and Networking, By </a:t>
            </a:r>
            <a:r>
              <a:rPr kumimoji="0" lang="en-CA" altLang="en-US" sz="1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Forouzan</a:t>
            </a:r>
            <a:r>
              <a:rPr kumimoji="0" lang="en-CA" alt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, McGraw-Hill</a:t>
            </a:r>
            <a:endParaRPr kumimoji="0" lang="en-CA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894331-1C13-AF3D-634E-E04F5FC13264}"/>
              </a:ext>
            </a:extLst>
          </p:cNvPr>
          <p:cNvSpPr txBox="1"/>
          <p:nvPr/>
        </p:nvSpPr>
        <p:spPr>
          <a:xfrm>
            <a:off x="4460918" y="5700811"/>
            <a:ext cx="37173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2000" dirty="0">
                <a:cs typeface="Calibri" panose="020F0502020204030204" pitchFamily="34" charset="0"/>
              </a:rPr>
              <a:t>Connection-oriented transport</a:t>
            </a:r>
            <a:endParaRPr lang="en-CA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DF00F7-FE4B-C00C-2EA2-C45403973838}"/>
              </a:ext>
            </a:extLst>
          </p:cNvPr>
          <p:cNvSpPr/>
          <p:nvPr/>
        </p:nvSpPr>
        <p:spPr>
          <a:xfrm>
            <a:off x="674367" y="3194381"/>
            <a:ext cx="5188017" cy="1135782"/>
          </a:xfrm>
          <a:prstGeom prst="rect">
            <a:avLst/>
          </a:prstGeom>
          <a:solidFill>
            <a:schemeClr val="accent1">
              <a:alpha val="22000"/>
            </a:schemeClr>
          </a:solid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4" cstate="print">
            <a:alphaModFix/>
          </a:blip>
          <a:srcRect/>
          <a:stretch>
            <a:fillRect/>
          </a:stretch>
        </p:blipFill>
        <p:spPr bwMode="auto">
          <a:xfrm>
            <a:off x="6413536" y="2020017"/>
            <a:ext cx="5366717" cy="3504125"/>
          </a:xfrm>
          <a:prstGeom prst="rect">
            <a:avLst/>
          </a:prstGeom>
          <a:noFill/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27986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862BEB-4714-4858-A42A-F5B3F242F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C6EA9-B39D-70A1-071C-8ED3970D2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8AB950-B321-5EF1-A702-86BE4A4EE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C541DB-B342-3E95-C627-E40E66C89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415C98-BC61-FA34-6E2E-60C921ED2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8E6304-7EE2-B69B-50C6-D152F0077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DB7C63-F948-6C9D-5E59-41A6A6B9A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1. Bridge-in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13173-BB91-BD97-D8E9-A9849F4CE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3B88F0-5D88-DE39-086C-D456D5CED21D}"/>
              </a:ext>
            </a:extLst>
          </p:cNvPr>
          <p:cNvSpPr txBox="1"/>
          <p:nvPr/>
        </p:nvSpPr>
        <p:spPr>
          <a:xfrm>
            <a:off x="365539" y="6379610"/>
            <a:ext cx="15195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tcpipguide.com</a:t>
            </a:r>
            <a:endParaRPr lang="en-CA" sz="1400" dirty="0"/>
          </a:p>
        </p:txBody>
      </p:sp>
      <p:pic>
        <p:nvPicPr>
          <p:cNvPr id="4097" name="Picture 1" descr="http://www.tcpipguide.com/free/diagrams/tcpstreamsegment.png">
            <a:extLst>
              <a:ext uri="{FF2B5EF4-FFF2-40B4-BE49-F238E27FC236}">
                <a16:creationId xmlns:a16="http://schemas.microsoft.com/office/drawing/2014/main" id="{2B7275F8-2D76-C1C3-C598-50DFF5DD3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521" y="2065062"/>
            <a:ext cx="3598786" cy="425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2963663E-6224-7AE7-76EF-7F602A83EF28}"/>
              </a:ext>
            </a:extLst>
          </p:cNvPr>
          <p:cNvSpPr/>
          <p:nvPr/>
        </p:nvSpPr>
        <p:spPr>
          <a:xfrm>
            <a:off x="7557346" y="2615214"/>
            <a:ext cx="403918" cy="616226"/>
          </a:xfrm>
          <a:prstGeom prst="rightBrace">
            <a:avLst>
              <a:gd name="adj1" fmla="val 8333"/>
              <a:gd name="adj2" fmla="val 21885"/>
            </a:avLst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F8CDB9-9041-9FC3-E590-A987668C3EE2}"/>
              </a:ext>
            </a:extLst>
          </p:cNvPr>
          <p:cNvSpPr txBox="1"/>
          <p:nvPr/>
        </p:nvSpPr>
        <p:spPr>
          <a:xfrm>
            <a:off x="8017144" y="2525737"/>
            <a:ext cx="2922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Reordered Based on Sequence number in TCP header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AB9738-A423-73A9-BFCC-4089398F1B39}"/>
              </a:ext>
            </a:extLst>
          </p:cNvPr>
          <p:cNvSpPr txBox="1"/>
          <p:nvPr/>
        </p:nvSpPr>
        <p:spPr>
          <a:xfrm>
            <a:off x="5038565" y="6394185"/>
            <a:ext cx="2922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In-sequence delivery</a:t>
            </a:r>
          </a:p>
        </p:txBody>
      </p:sp>
    </p:spTree>
    <p:extLst>
      <p:ext uri="{BB962C8B-B14F-4D97-AF65-F5344CB8AC3E}">
        <p14:creationId xmlns:p14="http://schemas.microsoft.com/office/powerpoint/2010/main" val="1256000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869D34-3D21-2408-81F5-09BCF6D53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C65F96E-565E-241A-B93F-47849CB09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8330E1-984B-6A8B-977A-75440EB04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F5823C-616F-57B8-4B27-292D3AA32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BD9DD4-2FC1-5577-C63B-ACFED39E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A3CB8A-4DFB-4D9A-1754-453B312C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854F1-40D5-F535-D39B-D2F4E286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1. Bridge-in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F359A-FF8F-611A-FDD5-DBA7C25FA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38102"/>
            <a:ext cx="10313470" cy="359798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If your network is not reliable, what can happen to your packets?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dirty="0"/>
              <a:t>What can you do when this happens?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63EA6-3958-D26E-87C1-19B0211D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73A3A-814D-7211-08B3-3576E15EA987}"/>
              </a:ext>
            </a:extLst>
          </p:cNvPr>
          <p:cNvSpPr txBox="1"/>
          <p:nvPr/>
        </p:nvSpPr>
        <p:spPr>
          <a:xfrm>
            <a:off x="3468370" y="3060506"/>
            <a:ext cx="1178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Loss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615E8C-63AB-0773-3B50-E4CBE7DD9F36}"/>
              </a:ext>
            </a:extLst>
          </p:cNvPr>
          <p:cNvSpPr txBox="1"/>
          <p:nvPr/>
        </p:nvSpPr>
        <p:spPr>
          <a:xfrm>
            <a:off x="6319574" y="3060506"/>
            <a:ext cx="3884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Corruption (bit error)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310B2B-27B1-036D-DDAA-8138F56FA489}"/>
              </a:ext>
            </a:extLst>
          </p:cNvPr>
          <p:cNvSpPr txBox="1"/>
          <p:nvPr/>
        </p:nvSpPr>
        <p:spPr>
          <a:xfrm>
            <a:off x="4394198" y="5052461"/>
            <a:ext cx="340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Retransmit them</a:t>
            </a:r>
          </a:p>
        </p:txBody>
      </p:sp>
    </p:spTree>
    <p:extLst>
      <p:ext uri="{BB962C8B-B14F-4D97-AF65-F5344CB8AC3E}">
        <p14:creationId xmlns:p14="http://schemas.microsoft.com/office/powerpoint/2010/main" val="117093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DEDEA4-8ED3-5885-B812-EC8C72CDA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420B9FD-83A3-7E38-90CF-445FE3D31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86949B-8F38-DCE5-1F70-D6BDE308D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D63367-4167-7371-797A-1AEFF7A47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392A02-BF5C-47F7-0D96-DC192CE80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8ACCD9-0677-6BEE-D94E-A58C823B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0EDD78-E377-A1EE-1CCD-9AB396F1B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1. Reliable Transport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60180-7EBD-40EF-565E-D8EE6EED1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38102"/>
            <a:ext cx="9724031" cy="359798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/>
              <a:t>Reliable data transport is the ability to recover from packet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Loss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Corruption (bit error)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TCP achieves this by </a:t>
            </a:r>
            <a:r>
              <a:rPr lang="en-US" b="1" dirty="0"/>
              <a:t>retransmitting</a:t>
            </a:r>
            <a:r>
              <a:rPr lang="en-US" dirty="0"/>
              <a:t> these packets</a:t>
            </a:r>
          </a:p>
          <a:p>
            <a:r>
              <a:rPr lang="en-US" dirty="0"/>
              <a:t>This is a type of </a:t>
            </a:r>
            <a:r>
              <a:rPr lang="en-US" b="1" dirty="0"/>
              <a:t>Automatic Repeat Request (ARQ) </a:t>
            </a:r>
            <a:r>
              <a:rPr lang="en-US" dirty="0"/>
              <a:t>scheme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8097A-5D41-F968-4DB4-D438C567F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194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55CDEF-BD15-73E0-F577-63D3933420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4B5B79-4AD8-EE11-DBFC-3403847FE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BEBD66-03F2-E561-1DB8-1A561A33B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06BE2E-28BD-2600-1946-E16823726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80FEE0-3561-904E-B4A3-5110E5921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00DE09-DBDB-FDFB-2FBE-1C6DC7D59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839C87-18A5-8AEB-DFC9-7CECE1778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1. Reliable Transport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94578-CCC3-2BB5-8E1C-95DEBE2EC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38102"/>
            <a:ext cx="9724031" cy="3597989"/>
          </a:xfrm>
        </p:spPr>
        <p:txBody>
          <a:bodyPr anchor="t">
            <a:normAutofit/>
          </a:bodyPr>
          <a:lstStyle/>
          <a:p>
            <a:r>
              <a:rPr lang="en-US" dirty="0"/>
              <a:t>But how can we keep track of the packets that got lost?</a:t>
            </a:r>
          </a:p>
          <a:p>
            <a:endParaRPr lang="en-US" dirty="0"/>
          </a:p>
          <a:p>
            <a:endParaRPr lang="en-US" sz="1400" dirty="0"/>
          </a:p>
          <a:p>
            <a:endParaRPr lang="en-US" dirty="0"/>
          </a:p>
          <a:p>
            <a:r>
              <a:rPr lang="en-US" dirty="0"/>
              <a:t>But how will we know they got lost?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FE972-2DA0-CA65-4AFF-A5CCC7669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A3C53E-49BE-E034-2F49-CB855ACA0D88}"/>
              </a:ext>
            </a:extLst>
          </p:cNvPr>
          <p:cNvSpPr txBox="1"/>
          <p:nvPr/>
        </p:nvSpPr>
        <p:spPr>
          <a:xfrm>
            <a:off x="4679133" y="3090111"/>
            <a:ext cx="3723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Number them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22340D-AAC3-A58A-D0AA-DB8ADA090565}"/>
              </a:ext>
            </a:extLst>
          </p:cNvPr>
          <p:cNvSpPr txBox="1"/>
          <p:nvPr/>
        </p:nvSpPr>
        <p:spPr>
          <a:xfrm>
            <a:off x="4838926" y="4876800"/>
            <a:ext cx="340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Ask the receiver</a:t>
            </a:r>
          </a:p>
        </p:txBody>
      </p:sp>
    </p:spTree>
    <p:extLst>
      <p:ext uri="{BB962C8B-B14F-4D97-AF65-F5344CB8AC3E}">
        <p14:creationId xmlns:p14="http://schemas.microsoft.com/office/powerpoint/2010/main" val="147999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0D5DF2-C0AB-4EF3-A2D0-6EB4C4EEF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CCE1B6-2523-1C76-7916-C0E998C8D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FCC2DD-8F04-52E4-DB89-3E91983B8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BA5F08-36F8-D354-68F9-F1481CCE7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D9DF2D-FEDF-AD57-6BFF-44ABDFDD4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1B80B1-DF3C-9E69-11EC-2FD36A88C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D5E4B8-8966-C9BE-6E9B-130524384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1. Reliable Transport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DC497-29E6-63F9-E41C-6A6934E58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38103"/>
            <a:ext cx="9724031" cy="63209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What numbers can I use?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E5518-AC56-CEB6-5E86-2E62AD82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159" y="2980371"/>
            <a:ext cx="4478749" cy="252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8D925CC8-F529-F545-FB90-84DA256ED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040" y="6317241"/>
            <a:ext cx="431996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Data Communications and Networking, By </a:t>
            </a:r>
            <a:r>
              <a:rPr kumimoji="0" lang="en-CA" altLang="en-US" sz="1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Forouzan</a:t>
            </a:r>
            <a:r>
              <a:rPr kumimoji="0" lang="en-CA" alt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, McGraw-Hill</a:t>
            </a:r>
            <a:endParaRPr kumimoji="0" lang="en-CA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17" name="Picture 1">
            <a:extLst>
              <a:ext uri="{FF2B5EF4-FFF2-40B4-BE49-F238E27FC236}">
                <a16:creationId xmlns:a16="http://schemas.microsoft.com/office/drawing/2014/main" id="{BD5EB443-EBC4-7069-4FB9-90959DA44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784" y="3012353"/>
            <a:ext cx="4478749" cy="252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DE9D290-234D-7149-A38B-3636A2CE9ECD}"/>
              </a:ext>
            </a:extLst>
          </p:cNvPr>
          <p:cNvSpPr txBox="1"/>
          <p:nvPr/>
        </p:nvSpPr>
        <p:spPr>
          <a:xfrm>
            <a:off x="6695355" y="4021531"/>
            <a:ext cx="1656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sym typeface="Wingdings" panose="05000000000000000000" pitchFamily="2" charset="2"/>
              </a:rPr>
              <a:t>Received # </a:t>
            </a:r>
            <a:endParaRPr lang="en-CA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56BDFC-E93B-40E1-9CF8-92D208BF4F7C}"/>
              </a:ext>
            </a:extLst>
          </p:cNvPr>
          <p:cNvSpPr/>
          <p:nvPr/>
        </p:nvSpPr>
        <p:spPr>
          <a:xfrm>
            <a:off x="7835710" y="4334543"/>
            <a:ext cx="173993" cy="401882"/>
          </a:xfrm>
          <a:prstGeom prst="rect">
            <a:avLst/>
          </a:prstGeom>
          <a:solidFill>
            <a:schemeClr val="accent1">
              <a:alpha val="22000"/>
            </a:schemeClr>
          </a:solid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426D1C-7F98-3515-5B80-E55E26CDF9BE}"/>
              </a:ext>
            </a:extLst>
          </p:cNvPr>
          <p:cNvGrpSpPr/>
          <p:nvPr/>
        </p:nvGrpSpPr>
        <p:grpSpPr>
          <a:xfrm>
            <a:off x="1467756" y="3742131"/>
            <a:ext cx="4357554" cy="338554"/>
            <a:chOff x="4752363" y="1749977"/>
            <a:chExt cx="4357554" cy="33855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613CBFC-2ACD-A573-203D-261BCECE642F}"/>
                </a:ext>
              </a:extLst>
            </p:cNvPr>
            <p:cNvSpPr txBox="1"/>
            <p:nvPr/>
          </p:nvSpPr>
          <p:spPr>
            <a:xfrm>
              <a:off x="4752363" y="1749977"/>
              <a:ext cx="2006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sym typeface="Wingdings" panose="05000000000000000000" pitchFamily="2" charset="2"/>
                </a:rPr>
                <a:t>Sent # </a:t>
              </a:r>
              <a:endParaRPr lang="en-CA" sz="16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CD84F61-D778-7441-2121-C3AFF8CD1F61}"/>
                </a:ext>
              </a:extLst>
            </p:cNvPr>
            <p:cNvSpPr/>
            <p:nvPr/>
          </p:nvSpPr>
          <p:spPr>
            <a:xfrm>
              <a:off x="4752363" y="1779554"/>
              <a:ext cx="4357554" cy="279400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  <a:ln w="317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                                                              </a:t>
              </a:r>
              <a:r>
                <a:rPr lang="en-CA" dirty="0">
                  <a:solidFill>
                    <a:schemeClr val="tx1"/>
                  </a:solidFill>
                </a:rPr>
                <a:t>Packet # 10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C0C5CD55-C7D9-E94B-54E8-1ED44BCA2B78}"/>
              </a:ext>
            </a:extLst>
          </p:cNvPr>
          <p:cNvSpPr/>
          <p:nvPr/>
        </p:nvSpPr>
        <p:spPr>
          <a:xfrm>
            <a:off x="6635381" y="4080685"/>
            <a:ext cx="4357554" cy="279400"/>
          </a:xfrm>
          <a:prstGeom prst="rect">
            <a:avLst/>
          </a:prstGeom>
          <a:solidFill>
            <a:schemeClr val="accent1">
              <a:alpha val="22000"/>
            </a:schemeClr>
          </a:solid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                                                              </a:t>
            </a:r>
            <a:r>
              <a:rPr lang="en-CA" dirty="0">
                <a:solidFill>
                  <a:schemeClr val="tx1"/>
                </a:solidFill>
              </a:rPr>
              <a:t>Packet # 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AF91EA-AFD8-B4FD-42A1-ABA50AC2F566}"/>
              </a:ext>
            </a:extLst>
          </p:cNvPr>
          <p:cNvSpPr txBox="1"/>
          <p:nvPr/>
        </p:nvSpPr>
        <p:spPr>
          <a:xfrm>
            <a:off x="2274933" y="554052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ym typeface="Wingdings" panose="05000000000000000000" pitchFamily="2" charset="2"/>
              </a:rPr>
              <a:t>Transmitters sent packet</a:t>
            </a:r>
            <a:endParaRPr lang="en-CA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57B1AA-B464-C6DA-0C51-35D54AA11544}"/>
              </a:ext>
            </a:extLst>
          </p:cNvPr>
          <p:cNvSpPr txBox="1"/>
          <p:nvPr/>
        </p:nvSpPr>
        <p:spPr>
          <a:xfrm>
            <a:off x="6985260" y="5540526"/>
            <a:ext cx="406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ym typeface="Wingdings" panose="05000000000000000000" pitchFamily="2" charset="2"/>
              </a:rPr>
              <a:t>Receiver’s response (to transmitter)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6610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4C245C-E41B-0154-5B30-F64201628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59895-75C7-EFCE-413E-45C2A8C14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EBC0B2-C0D5-FC54-378E-03AB44368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D78C35-7034-F894-C8D5-253484CCF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5D8E48-1A63-14DA-5BFC-D229559FF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15F9A8-10AE-3F17-101C-850780E42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264BB3-5A24-4BBE-D32A-F0C83FB88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1. Reliable Transport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2B4CA-3ED0-DF22-97D0-B88573174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38102"/>
            <a:ext cx="9724031" cy="359798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OK, let’s see one way this could work …</a:t>
            </a:r>
          </a:p>
          <a:p>
            <a:pPr marL="0" indent="0">
              <a:buNone/>
            </a:pPr>
            <a:endParaRPr lang="en-US" sz="1050" dirty="0"/>
          </a:p>
          <a:p>
            <a:pPr marL="914400" lvl="1" indent="-45720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Send message to recipient</a:t>
            </a:r>
          </a:p>
          <a:p>
            <a:pPr marL="914400" lvl="1" indent="-45720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/>
              <a:t>Stop-and-wait</a:t>
            </a:r>
            <a:r>
              <a:rPr lang="en-US" sz="2400" dirty="0"/>
              <a:t> for acknowledgement (ACK) from receiver  </a:t>
            </a:r>
          </a:p>
          <a:p>
            <a:pPr marL="914400" lvl="1" indent="-45720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Send next packet on successful ACK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E813C-94B7-FAF9-2228-7ACE25F8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AFDD1E-437E-1936-999A-16DF22887372}"/>
              </a:ext>
            </a:extLst>
          </p:cNvPr>
          <p:cNvSpPr txBox="1"/>
          <p:nvPr/>
        </p:nvSpPr>
        <p:spPr>
          <a:xfrm>
            <a:off x="2281144" y="4991056"/>
            <a:ext cx="7629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What is wrong with this?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400B22-22C8-D4CC-DAF1-01465AE1A089}"/>
              </a:ext>
            </a:extLst>
          </p:cNvPr>
          <p:cNvSpPr txBox="1"/>
          <p:nvPr/>
        </p:nvSpPr>
        <p:spPr>
          <a:xfrm>
            <a:off x="2504720" y="5772925"/>
            <a:ext cx="7629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Waiting period slows throughput</a:t>
            </a:r>
          </a:p>
        </p:txBody>
      </p:sp>
    </p:spTree>
    <p:extLst>
      <p:ext uri="{BB962C8B-B14F-4D97-AF65-F5344CB8AC3E}">
        <p14:creationId xmlns:p14="http://schemas.microsoft.com/office/powerpoint/2010/main" val="2856291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3B7CAA-58A0-90CF-6910-F68CD03D1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E5E8FE9-A8AB-500A-927F-F909AF430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764266-6761-45FA-5F91-A6491D1F2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328A6D-834E-6678-6A4D-A5D36B26D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CDD87E-972F-DEEB-2098-CD508374D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03E30C-8A2A-E7AF-3CD1-CD657F335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38D93F-B5FE-B88F-47E8-836DB52E1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1. Reliable Transport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E7C57-85D9-2F7A-02FA-9772C1A4B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38102"/>
            <a:ext cx="9724031" cy="359798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How could we improve throughput?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8C202-BBD9-4744-F36C-BBC3EF5D8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098ED8-8AB0-2D9A-E584-FAED17A698EC}"/>
              </a:ext>
            </a:extLst>
          </p:cNvPr>
          <p:cNvSpPr txBox="1"/>
          <p:nvPr/>
        </p:nvSpPr>
        <p:spPr>
          <a:xfrm>
            <a:off x="2281144" y="3062517"/>
            <a:ext cx="7629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Send a group of packets  at a 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C9D128-5B73-0BDC-6EE9-F6C831FC458E}"/>
              </a:ext>
            </a:extLst>
          </p:cNvPr>
          <p:cNvSpPr txBox="1"/>
          <p:nvPr/>
        </p:nvSpPr>
        <p:spPr>
          <a:xfrm>
            <a:off x="1715292" y="4233098"/>
            <a:ext cx="9036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So, let’s allow up to N packets to be sent before requiring an ACK</a:t>
            </a:r>
          </a:p>
        </p:txBody>
      </p:sp>
    </p:spTree>
    <p:extLst>
      <p:ext uri="{BB962C8B-B14F-4D97-AF65-F5344CB8AC3E}">
        <p14:creationId xmlns:p14="http://schemas.microsoft.com/office/powerpoint/2010/main" val="383788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E524DE-6B47-6817-9415-E57824550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81BAD88-51EE-EB6C-92D4-26DD39F85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102543-58D8-51C1-EEE4-B22F71BD1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B6C0E6-3E2F-4456-EBC3-D880FCE46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4659C6-3105-F17A-62A6-E46D47B92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C5FEA-3CF4-BA42-37A7-A30CE220B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84AE35-E500-AECE-AA82-479A25EFD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1. Reliable Transport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2462D-8F89-FD33-1C28-A6B80C6F8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38102"/>
            <a:ext cx="9724031" cy="3597989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What can we do when some of the N packets are lost?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A5B7A1-9F9C-1A2C-FAD6-21C66E5E7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3F45E-9891-7753-527C-3E7367944181}"/>
              </a:ext>
            </a:extLst>
          </p:cNvPr>
          <p:cNvSpPr txBox="1"/>
          <p:nvPr/>
        </p:nvSpPr>
        <p:spPr>
          <a:xfrm>
            <a:off x="2281145" y="3327117"/>
            <a:ext cx="7629707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Resend all N packets</a:t>
            </a:r>
          </a:p>
          <a:p>
            <a:pPr algn="ctr">
              <a:spcBef>
                <a:spcPts val="600"/>
              </a:spcBef>
            </a:pPr>
            <a:r>
              <a:rPr lang="en-CA" sz="2400" dirty="0"/>
              <a:t>(Go-back-to-N retransmission scheme)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1E2A56-5206-89F9-D798-D9CBD37227A3}"/>
              </a:ext>
            </a:extLst>
          </p:cNvPr>
          <p:cNvSpPr txBox="1"/>
          <p:nvPr/>
        </p:nvSpPr>
        <p:spPr>
          <a:xfrm>
            <a:off x="1684812" y="4683403"/>
            <a:ext cx="9036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What’s wrong with this?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91E40F-8E1C-02DE-0B80-256387343378}"/>
              </a:ext>
            </a:extLst>
          </p:cNvPr>
          <p:cNvSpPr txBox="1"/>
          <p:nvPr/>
        </p:nvSpPr>
        <p:spPr>
          <a:xfrm>
            <a:off x="1684813" y="5324073"/>
            <a:ext cx="9036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Resends even the successful packets </a:t>
            </a:r>
            <a:r>
              <a:rPr lang="en-CA" sz="2400" dirty="0">
                <a:sym typeface="Wingdings" panose="05000000000000000000" pitchFamily="2" charset="2"/>
              </a:rPr>
              <a:t></a:t>
            </a:r>
            <a:r>
              <a:rPr lang="en-CA" sz="2400" dirty="0"/>
              <a:t> wastes bandwidth</a:t>
            </a:r>
          </a:p>
        </p:txBody>
      </p:sp>
    </p:spTree>
    <p:extLst>
      <p:ext uri="{BB962C8B-B14F-4D97-AF65-F5344CB8AC3E}">
        <p14:creationId xmlns:p14="http://schemas.microsoft.com/office/powerpoint/2010/main" val="278942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27A2CD-A989-3247-3FBE-F8D4376D3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2A800B-6867-C900-FA65-F7A65ADB9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9A82B7-1389-83C2-2235-C55F08D28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F2183E-5F8A-15DD-F8AB-F3BA97CAF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BC55E2-2C5D-27DC-753C-13CBDD11B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E1A207-DB46-D1F1-83CD-05B9916C1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B4DAB9-779E-2DE7-47B0-424EF6F9C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1. Reliable Transport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CDEC3-A038-EA47-B914-99BD6CC31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38102"/>
            <a:ext cx="9724031" cy="3597989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Can we do better?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26FA2-2099-7D7E-D524-B4A91B3E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DAC855-2DE6-D6E5-BE71-2891D25AB54E}"/>
              </a:ext>
            </a:extLst>
          </p:cNvPr>
          <p:cNvSpPr txBox="1"/>
          <p:nvPr/>
        </p:nvSpPr>
        <p:spPr>
          <a:xfrm>
            <a:off x="2204295" y="3155981"/>
            <a:ext cx="7629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Resend </a:t>
            </a:r>
            <a:r>
              <a:rPr lang="en-CA" sz="2800" i="1" dirty="0"/>
              <a:t>only</a:t>
            </a:r>
            <a:r>
              <a:rPr lang="en-CA" sz="2800" dirty="0"/>
              <a:t> the lost packets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A88ED3-6C82-269E-5940-6916572C6493}"/>
              </a:ext>
            </a:extLst>
          </p:cNvPr>
          <p:cNvSpPr txBox="1"/>
          <p:nvPr/>
        </p:nvSpPr>
        <p:spPr>
          <a:xfrm>
            <a:off x="1619193" y="4092345"/>
            <a:ext cx="9036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Can we actually do  this?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2419E3-A501-2017-314B-D84DE422CD8D}"/>
              </a:ext>
            </a:extLst>
          </p:cNvPr>
          <p:cNvSpPr txBox="1"/>
          <p:nvPr/>
        </p:nvSpPr>
        <p:spPr>
          <a:xfrm>
            <a:off x="1371599" y="5064410"/>
            <a:ext cx="9531827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Yes, but this is a TCP enhancement </a:t>
            </a:r>
          </a:p>
          <a:p>
            <a:pPr algn="ctr">
              <a:spcBef>
                <a:spcPts val="600"/>
              </a:spcBef>
            </a:pPr>
            <a:r>
              <a:rPr lang="en-CA" sz="2000" dirty="0"/>
              <a:t>Selective Acknowledgement (SACK), will be discussed later in the lecture</a:t>
            </a:r>
          </a:p>
        </p:txBody>
      </p:sp>
    </p:spTree>
    <p:extLst>
      <p:ext uri="{BB962C8B-B14F-4D97-AF65-F5344CB8AC3E}">
        <p14:creationId xmlns:p14="http://schemas.microsoft.com/office/powerpoint/2010/main" val="9064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738D62-34CE-229F-B7A3-E80ACE5511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47F95FB-4664-CDDE-1FA6-3EE9DB3C4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2ED941-145E-B1DC-B7EA-E415E78BA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1668E-8C56-75F4-8A76-93C07CBB6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E12DF1-2DCD-AD9F-5EF5-6CF82C180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80E026-5D1B-C88B-0F7F-EE3AEC47C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2AFEFF-EF35-1C8E-E935-916C11171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A8B22-D632-3E78-D435-D33019507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8" y="2238102"/>
            <a:ext cx="10457849" cy="3597989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CA" sz="2400" dirty="0"/>
              <a:t>By the end of this class, you will understand: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2400" dirty="0"/>
              <a:t>The basic concept of Reliable Transport and how it is implemented in TCP 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2400" dirty="0"/>
              <a:t>The need for Congestion Control and its implementation in TCP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2400" dirty="0"/>
              <a:t>Enhancements and special overhead reduction algorithms in TCP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CA" sz="2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CA" sz="2400" dirty="0"/>
              <a:t>All materials for this lecture are available in the course repo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2400" dirty="0"/>
              <a:t>git clone https://github.com/michaelgalle/ComputerNetworks.git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A4087-47BA-FDEE-47CA-84FB447C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0995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8E74E5-A3A4-70F6-D767-74318FA18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4BE9FD-10B1-4744-F8F3-7FE393D80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55513C-34CF-96F2-BD13-B671A129B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1D9973-AE24-7A9A-CE92-2EFA4343C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C962F3-EAFF-5159-5C21-C6846C2C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379B95-C9A1-3F75-65B6-6971D54DD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831851-2BDC-6409-7819-3FA7F4B5C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1. Reliable Transport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2D7C6-AE84-D948-71FB-E0E82C487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796" y="3706665"/>
            <a:ext cx="10597623" cy="959871"/>
          </a:xfrm>
        </p:spPr>
        <p:txBody>
          <a:bodyPr anchor="t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/>
              <a:t>So, the transmitter gets an ACK for successful packets, but how does it know that a packet was lost or corrupted in the first place?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79F1F-2DDC-5758-1DCE-623897AC3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7780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D65255-DB31-6457-E669-523B48EFE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9E3457A-A46D-073C-92E8-61F619222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B4C90F-855F-EC40-FA72-D593AA543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A6A2D4-F287-9F60-F967-002410E9C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61E93C-8FF1-BE89-83FF-1742C0BCF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B89A99-1F44-F0B6-B8C4-092E004BE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664A7F-8DEB-EF1F-8BC1-8987A38DC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1. Reliable Transport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98670-55B3-7E6F-4770-0E4E8A8B5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2942" y="6492806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7D4BC3AF-8686-D868-5C39-AF8791A72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193" y="1947934"/>
            <a:ext cx="5705421" cy="38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4">
            <a:extLst>
              <a:ext uri="{FF2B5EF4-FFF2-40B4-BE49-F238E27FC236}">
                <a16:creationId xmlns:a16="http://schemas.microsoft.com/office/drawing/2014/main" id="{1C3E09F7-B548-A996-01AC-E1752E425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9736" y="1947934"/>
            <a:ext cx="1684623" cy="268619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altLang="en-US" sz="1400" b="1" dirty="0">
                <a:latin typeface="Arial" panose="020B0604020202020204" pitchFamily="34" charset="0"/>
                <a:ea typeface="Times New Roman" panose="02020603050405020304" pitchFamily="18" charset="0"/>
              </a:rPr>
              <a:t>Retransmission type 2: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altLang="en-US" sz="14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altLang="en-US" sz="1400" i="1" dirty="0">
                <a:latin typeface="Arial" panose="020B0604020202020204" pitchFamily="34" charset="0"/>
                <a:ea typeface="Times New Roman" panose="02020603050405020304" pitchFamily="18" charset="0"/>
              </a:rPr>
              <a:t>Fast Retransmission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altLang="en-US" sz="14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altLang="en-US" sz="14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altLang="en-US" sz="14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altLang="en-US" sz="1400" dirty="0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after duplicate ACK number</a:t>
            </a:r>
            <a:endParaRPr lang="en-CA" altLang="en-US" sz="3200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20211814-901A-FB08-1159-310202E77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2129" y="1947934"/>
            <a:ext cx="1638299" cy="268619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altLang="en-US" sz="1400" b="1" dirty="0">
                <a:latin typeface="Arial" panose="020B0604020202020204" pitchFamily="34" charset="0"/>
                <a:ea typeface="Times New Roman" panose="02020603050405020304" pitchFamily="18" charset="0"/>
              </a:rPr>
              <a:t>Retransmission Type 1: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altLang="en-US" sz="14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altLang="en-US" sz="1400" i="1" dirty="0">
                <a:latin typeface="Arial" panose="020B0604020202020204" pitchFamily="34" charset="0"/>
                <a:ea typeface="Times New Roman" panose="02020603050405020304" pitchFamily="18" charset="0"/>
              </a:rPr>
              <a:t>Time-out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altLang="en-US" sz="14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altLang="en-US" sz="14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altLang="en-US" sz="14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altLang="en-US" sz="14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altLang="en-US" sz="1400" dirty="0">
                <a:solidFill>
                  <a:schemeClr val="accent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Counter reaches 0 with no ACK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altLang="en-US" sz="3200" dirty="0">
              <a:latin typeface="Arial" panose="020B0604020202020204" pitchFamily="34" charset="0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41DF3471-E010-2D97-C262-F07611176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473" y="3648414"/>
            <a:ext cx="1292799" cy="449039"/>
          </a:xfrm>
          <a:prstGeom prst="rect">
            <a:avLst/>
          </a:prstGeom>
          <a:solidFill>
            <a:schemeClr val="accent2">
              <a:alpha val="12000"/>
            </a:schemeClr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3DFCC3D-365B-B4C8-F6BF-A1EAF7E27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3844" y="5867312"/>
            <a:ext cx="427301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altLang="en-US" sz="1050" i="1" dirty="0">
                <a:latin typeface="Arial" panose="020B0604020202020204" pitchFamily="34" charset="0"/>
                <a:ea typeface="Times New Roman" panose="02020603050405020304" pitchFamily="18" charset="0"/>
              </a:rPr>
              <a:t>Data Communications and Networking, By </a:t>
            </a:r>
            <a:r>
              <a:rPr lang="en-CA" altLang="en-US" sz="1050" i="1" dirty="0" err="1">
                <a:latin typeface="Arial" panose="020B0604020202020204" pitchFamily="34" charset="0"/>
                <a:ea typeface="Times New Roman" panose="02020603050405020304" pitchFamily="18" charset="0"/>
              </a:rPr>
              <a:t>Forouzan</a:t>
            </a:r>
            <a:r>
              <a:rPr lang="en-CA" altLang="en-US" sz="1050" i="1" dirty="0">
                <a:latin typeface="Arial" panose="020B0604020202020204" pitchFamily="34" charset="0"/>
                <a:ea typeface="Times New Roman" panose="02020603050405020304" pitchFamily="18" charset="0"/>
              </a:rPr>
              <a:t>, McGraw-Hill</a:t>
            </a:r>
            <a:endParaRPr lang="en-CA" altLang="en-US" sz="2000" dirty="0">
              <a:latin typeface="Arial" panose="020B06040202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1322EB-6B5A-C5EC-46A6-D38DE90E5BC4}"/>
              </a:ext>
            </a:extLst>
          </p:cNvPr>
          <p:cNvCxnSpPr>
            <a:cxnSpLocks/>
            <a:stCxn id="7" idx="3"/>
          </p:cNvCxnSpPr>
          <p:nvPr/>
        </p:nvCxnSpPr>
        <p:spPr>
          <a:xfrm flipH="1" flipV="1">
            <a:off x="7499824" y="3659743"/>
            <a:ext cx="1459790" cy="213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D675B2D-FF29-D151-2199-6C7203B19DA4}"/>
              </a:ext>
            </a:extLst>
          </p:cNvPr>
          <p:cNvCxnSpPr>
            <a:cxnSpLocks/>
          </p:cNvCxnSpPr>
          <p:nvPr/>
        </p:nvCxnSpPr>
        <p:spPr>
          <a:xfrm>
            <a:off x="2771704" y="4151835"/>
            <a:ext cx="489224" cy="312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6">
            <a:extLst>
              <a:ext uri="{FF2B5EF4-FFF2-40B4-BE49-F238E27FC236}">
                <a16:creationId xmlns:a16="http://schemas.microsoft.com/office/drawing/2014/main" id="{240AC053-BCBB-2F2F-9D67-B97F7C500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473" y="4759430"/>
            <a:ext cx="1292799" cy="449039"/>
          </a:xfrm>
          <a:prstGeom prst="rect">
            <a:avLst/>
          </a:prstGeom>
          <a:solidFill>
            <a:schemeClr val="accent2">
              <a:alpha val="12000"/>
            </a:schemeClr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lt1"/>
              </a:solidFill>
            </a:endParaRP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BF126206-0A62-F821-5BBC-84B64A774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2488" y="3235615"/>
            <a:ext cx="1292799" cy="449039"/>
          </a:xfrm>
          <a:prstGeom prst="rect">
            <a:avLst/>
          </a:prstGeom>
          <a:solidFill>
            <a:schemeClr val="accent1">
              <a:alpha val="12000"/>
            </a:schemeClr>
          </a:solid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lt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76F3C00C-54A6-C786-8A14-E69499100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6903" y="4185091"/>
            <a:ext cx="1292799" cy="449039"/>
          </a:xfrm>
          <a:prstGeom prst="rect">
            <a:avLst/>
          </a:prstGeom>
          <a:solidFill>
            <a:schemeClr val="accent1">
              <a:alpha val="12000"/>
            </a:schemeClr>
          </a:solid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lt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7EA33E-843E-CD8A-5386-A778DEDB0A33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7499824" y="3872934"/>
            <a:ext cx="1459790" cy="464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95A9F8E9-C524-956C-69BE-61C37D431C00}"/>
              </a:ext>
            </a:extLst>
          </p:cNvPr>
          <p:cNvSpPr/>
          <p:nvPr/>
        </p:nvSpPr>
        <p:spPr>
          <a:xfrm>
            <a:off x="9026182" y="4751345"/>
            <a:ext cx="3129960" cy="1358261"/>
          </a:xfrm>
          <a:prstGeom prst="wedgeRectCallout">
            <a:avLst>
              <a:gd name="adj1" fmla="val -34644"/>
              <a:gd name="adj2" fmla="val -88442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If transmitter receives the same ACK number more than once it </a:t>
            </a:r>
            <a:r>
              <a:rPr lang="en-US" sz="1600" i="1" dirty="0"/>
              <a:t>assumes</a:t>
            </a:r>
            <a:r>
              <a:rPr lang="en-US" sz="1600" dirty="0"/>
              <a:t> the most recent segment was lost and retransmits</a:t>
            </a:r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F4D82DD1-4DDF-565E-9F59-42D047DB00F5}"/>
              </a:ext>
            </a:extLst>
          </p:cNvPr>
          <p:cNvSpPr/>
          <p:nvPr/>
        </p:nvSpPr>
        <p:spPr>
          <a:xfrm>
            <a:off x="344483" y="4751346"/>
            <a:ext cx="2989729" cy="1358261"/>
          </a:xfrm>
          <a:prstGeom prst="wedgeRectCallout">
            <a:avLst>
              <a:gd name="adj1" fmla="val 28511"/>
              <a:gd name="adj2" fmla="val -7161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On transmission the sender starts count-down timer, if it reaches zero it </a:t>
            </a:r>
            <a:r>
              <a:rPr lang="en-US" sz="1600" i="1" dirty="0"/>
              <a:t>assumes</a:t>
            </a:r>
            <a:r>
              <a:rPr lang="en-US" sz="1600" dirty="0"/>
              <a:t> the packet was lost and retransmits</a:t>
            </a:r>
          </a:p>
        </p:txBody>
      </p:sp>
    </p:spTree>
    <p:extLst>
      <p:ext uri="{BB962C8B-B14F-4D97-AF65-F5344CB8AC3E}">
        <p14:creationId xmlns:p14="http://schemas.microsoft.com/office/powerpoint/2010/main" val="976597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5E2836-1D19-C05F-9DCD-DA46E36A0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152402B-751C-05F0-8F68-6F6510A03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9FA85B-ED37-FD21-F7E5-31D55BD61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3FFDFD-B23A-F9DF-3DD1-7A2DF9349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8C15D5-6BE2-792E-EAB1-E1E182029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8A9CB7-3398-2FB5-E101-CF77F579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BF4A9-ED09-0597-3741-DBADE7280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2. Congestion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6138B-C4CC-A535-9447-DA242F26E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319" y="2299062"/>
            <a:ext cx="9724031" cy="359798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Flow control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Receiver alerts sender about the </a:t>
            </a:r>
            <a:r>
              <a:rPr lang="en-US" sz="2400" b="1" dirty="0"/>
              <a:t>capacity in its buffer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Sender adjusts Tx rate accordingly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Congestion control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Intermediate routers to </a:t>
            </a:r>
            <a:r>
              <a:rPr lang="en-US" sz="2400" b="1" dirty="0"/>
              <a:t>drop packets </a:t>
            </a:r>
            <a:r>
              <a:rPr lang="en-US" sz="2400" dirty="0"/>
              <a:t>on congestion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Sender monitors for lost packets and adjusts Tx rate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39C95-7C33-B2FB-3B09-833F7FF67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13" name="Picture 12" descr="A traffic light on a city street at night&#10;&#10;Description automatically generated">
            <a:extLst>
              <a:ext uri="{FF2B5EF4-FFF2-40B4-BE49-F238E27FC236}">
                <a16:creationId xmlns:a16="http://schemas.microsoft.com/office/drawing/2014/main" id="{41A304C0-B4C3-43F6-978E-E8EB451CB6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56077" y="4391844"/>
            <a:ext cx="2641600" cy="16825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405224-1BD9-4AD4-9ACE-442B78087770}"/>
              </a:ext>
            </a:extLst>
          </p:cNvPr>
          <p:cNvSpPr txBox="1"/>
          <p:nvPr/>
        </p:nvSpPr>
        <p:spPr>
          <a:xfrm>
            <a:off x="0" y="6921706"/>
            <a:ext cx="33777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 tooltip="http://theconversation.com/faster-than-superfast-internet-and-why-we-cant-have-it-yet-1359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by Unknown Author is licensed under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 tooltip="https://creativecommons.org/licenses/by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BY-ND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car parked in front of a brick building&#10;&#10;Description automatically generated">
            <a:extLst>
              <a:ext uri="{FF2B5EF4-FFF2-40B4-BE49-F238E27FC236}">
                <a16:creationId xmlns:a16="http://schemas.microsoft.com/office/drawing/2014/main" id="{BDA8CC3A-78C2-4A85-96E3-8160C05714D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856076" y="2216634"/>
            <a:ext cx="2641600" cy="1981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F1CE32-2102-478B-A57A-14ACDE5705FE}"/>
              </a:ext>
            </a:extLst>
          </p:cNvPr>
          <p:cNvSpPr txBox="1"/>
          <p:nvPr/>
        </p:nvSpPr>
        <p:spPr>
          <a:xfrm>
            <a:off x="0" y="7096891"/>
            <a:ext cx="32705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6" tooltip="http://chi.streetsblog.org/2014/05/02/eyes-on-the-street-sidewalks-are-for-walking-not-parking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by Unknown Author is licensed under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7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35C6BE9B-DD57-41AE-B8A5-4B01B6A9B274}"/>
              </a:ext>
            </a:extLst>
          </p:cNvPr>
          <p:cNvSpPr/>
          <p:nvPr/>
        </p:nvSpPr>
        <p:spPr>
          <a:xfrm>
            <a:off x="9047885" y="2406721"/>
            <a:ext cx="1442315" cy="726893"/>
          </a:xfrm>
          <a:prstGeom prst="wedgeRectCallout">
            <a:avLst>
              <a:gd name="adj1" fmla="val 57115"/>
              <a:gd name="adj2" fmla="val 875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parking at destination, don’t leave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2F75C60B-4659-9C18-F7F3-9B783EAD0156}"/>
              </a:ext>
            </a:extLst>
          </p:cNvPr>
          <p:cNvSpPr/>
          <p:nvPr/>
        </p:nvSpPr>
        <p:spPr>
          <a:xfrm>
            <a:off x="9047885" y="4506212"/>
            <a:ext cx="1491916" cy="726893"/>
          </a:xfrm>
          <a:prstGeom prst="wedgeRectCallout">
            <a:avLst>
              <a:gd name="adj1" fmla="val 57115"/>
              <a:gd name="adj2" fmla="val 875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Traffic on the route, don’t leave</a:t>
            </a:r>
          </a:p>
        </p:txBody>
      </p:sp>
      <p:pic>
        <p:nvPicPr>
          <p:cNvPr id="11" name="Picture 10" descr="A picture containing light, traffic, yellow, sitting&#10;&#10;Description automatically generated">
            <a:extLst>
              <a:ext uri="{FF2B5EF4-FFF2-40B4-BE49-F238E27FC236}">
                <a16:creationId xmlns:a16="http://schemas.microsoft.com/office/drawing/2014/main" id="{9FADD2AB-4013-4E1F-A6F1-B39C3241C23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306460" y="285993"/>
            <a:ext cx="2191216" cy="109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86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6B97D0-0272-ADF5-6E54-678DD27B3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F891E9-F44A-85AF-AFA8-9E89AEC570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7D3F34-19BF-2571-642B-782F44066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3C6317-B530-D6D7-7DD8-4C1A581AA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F538BF-B122-77C5-5CCD-D08EC9387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BC4610-1CE2-6DBC-AAD7-A882E6FEC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9A88E8-9326-1D65-45E3-0CA178E58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2. Congestion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89D73-634C-998D-DBFA-683232295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371" y="1885279"/>
            <a:ext cx="9999260" cy="3597989"/>
          </a:xfrm>
        </p:spPr>
        <p:txBody>
          <a:bodyPr anchor="t">
            <a:normAutofit/>
          </a:bodyPr>
          <a:lstStyle/>
          <a:p>
            <a:r>
              <a:rPr lang="en-CA" sz="2400" dirty="0"/>
              <a:t>Why do we need flow control? </a:t>
            </a:r>
            <a:endParaRPr lang="en-CA" sz="20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46624-1870-A0D1-67F1-FC91EA5BD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026" y="3235401"/>
            <a:ext cx="5548721" cy="304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070388" y="6467214"/>
            <a:ext cx="741273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altLang="en-US" sz="1000" i="1" dirty="0">
                <a:latin typeface="Arial" panose="020B0604020202020204" pitchFamily="34" charset="0"/>
                <a:ea typeface="Times New Roman" panose="02020603050405020304" pitchFamily="18" charset="0"/>
              </a:rPr>
              <a:t>Data Communications and Networking, By </a:t>
            </a:r>
            <a:r>
              <a:rPr lang="en-CA" altLang="en-US" sz="1000" i="1" dirty="0" err="1">
                <a:latin typeface="Arial" panose="020B0604020202020204" pitchFamily="34" charset="0"/>
                <a:ea typeface="Times New Roman" panose="02020603050405020304" pitchFamily="18" charset="0"/>
              </a:rPr>
              <a:t>Forouzan</a:t>
            </a:r>
            <a:r>
              <a:rPr lang="en-CA" altLang="en-US" sz="1000" i="1" dirty="0">
                <a:latin typeface="Arial" panose="020B0604020202020204" pitchFamily="34" charset="0"/>
                <a:ea typeface="Times New Roman" panose="02020603050405020304" pitchFamily="18" charset="0"/>
              </a:rPr>
              <a:t>, McGraw-Hill</a:t>
            </a:r>
            <a:endParaRPr lang="en-CA" altLang="en-US" dirty="0">
              <a:latin typeface="Arial" panose="020B0604020202020204" pitchFamily="34" charset="0"/>
            </a:endParaRP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D0C3C63B-CEDF-C78D-6BEB-E3AEB4CC63D4}"/>
              </a:ext>
            </a:extLst>
          </p:cNvPr>
          <p:cNvSpPr/>
          <p:nvPr/>
        </p:nvSpPr>
        <p:spPr>
          <a:xfrm>
            <a:off x="1009180" y="3683795"/>
            <a:ext cx="1587158" cy="1074459"/>
          </a:xfrm>
          <a:prstGeom prst="wedgeRectCallout">
            <a:avLst>
              <a:gd name="adj1" fmla="val 67079"/>
              <a:gd name="adj2" fmla="val 3515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Sender and receiver TCP ring buffers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96369" y="2260390"/>
            <a:ext cx="10880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 the inflow rate is higher than the outflow rate the buffer will </a:t>
            </a:r>
            <a:r>
              <a:rPr lang="en-US" sz="2400" i="1" dirty="0"/>
              <a:t>overflow</a:t>
            </a:r>
            <a:r>
              <a:rPr lang="en-US" sz="24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capacity of the buffer is called the </a:t>
            </a:r>
            <a:r>
              <a:rPr lang="en-US" sz="2400" b="1" dirty="0"/>
              <a:t>send window</a:t>
            </a:r>
          </a:p>
        </p:txBody>
      </p:sp>
    </p:spTree>
    <p:extLst>
      <p:ext uri="{BB962C8B-B14F-4D97-AF65-F5344CB8AC3E}">
        <p14:creationId xmlns:p14="http://schemas.microsoft.com/office/powerpoint/2010/main" val="337658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 animBg="1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9D0B98-32AC-CDF7-C3BF-F9645FCB3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81CE2F-94DD-A7B5-5A65-73A7557AD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05F4B6-5127-4B5B-8781-53B18CFAE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A775F9-06B9-DA2C-E0A3-6AC3CF13D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6FD783-6D0D-8ECF-E760-D76D18896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28231C-BD82-EC29-DD33-D93DF35C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7C24C-BC0D-F102-BEDB-33C8893F9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2. Congestion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057F0-48F2-CB1C-1DF5-26A40D471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38102"/>
            <a:ext cx="10312401" cy="359798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CA" sz="2400" dirty="0"/>
              <a:t>How does the receiver tell the sender how big its buffer (send window) is?</a:t>
            </a:r>
            <a:endParaRPr lang="en-CA" sz="20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19EEA-8FDA-9BC8-5E9B-02B4BA998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800" y="3011861"/>
            <a:ext cx="5606396" cy="316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E2E5B56-5A38-56C7-F59C-1632F98DDA4A}"/>
              </a:ext>
            </a:extLst>
          </p:cNvPr>
          <p:cNvSpPr/>
          <p:nvPr/>
        </p:nvSpPr>
        <p:spPr>
          <a:xfrm>
            <a:off x="6065519" y="4641596"/>
            <a:ext cx="2797742" cy="543212"/>
          </a:xfrm>
          <a:prstGeom prst="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9403B5D-7752-775F-1578-831C26761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9630" y="6176570"/>
            <a:ext cx="741273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altLang="en-US" sz="1000" i="1" dirty="0">
                <a:latin typeface="Arial" panose="020B0604020202020204" pitchFamily="34" charset="0"/>
                <a:ea typeface="Times New Roman" panose="02020603050405020304" pitchFamily="18" charset="0"/>
              </a:rPr>
              <a:t>Data Communications and Networking, By </a:t>
            </a:r>
            <a:r>
              <a:rPr lang="en-CA" altLang="en-US" sz="1000" i="1" dirty="0" err="1">
                <a:latin typeface="Arial" panose="020B0604020202020204" pitchFamily="34" charset="0"/>
                <a:ea typeface="Times New Roman" panose="02020603050405020304" pitchFamily="18" charset="0"/>
              </a:rPr>
              <a:t>Forouzan</a:t>
            </a:r>
            <a:r>
              <a:rPr lang="en-CA" altLang="en-US" sz="1000" i="1" dirty="0">
                <a:latin typeface="Arial" panose="020B0604020202020204" pitchFamily="34" charset="0"/>
                <a:ea typeface="Times New Roman" panose="02020603050405020304" pitchFamily="18" charset="0"/>
              </a:rPr>
              <a:t>, McGraw-Hill</a:t>
            </a:r>
            <a:endParaRPr lang="en-CA" altLang="en-US" dirty="0">
              <a:latin typeface="Arial" panose="020B0604020202020204" pitchFamily="34" charset="0"/>
            </a:endParaRP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82CD0EA5-6735-9EB3-28E7-A12C301CE93F}"/>
              </a:ext>
            </a:extLst>
          </p:cNvPr>
          <p:cNvSpPr/>
          <p:nvPr/>
        </p:nvSpPr>
        <p:spPr>
          <a:xfrm>
            <a:off x="1009180" y="3683795"/>
            <a:ext cx="1587158" cy="1074459"/>
          </a:xfrm>
          <a:prstGeom prst="wedgeRectCallout">
            <a:avLst>
              <a:gd name="adj1" fmla="val 67079"/>
              <a:gd name="adj2" fmla="val 3515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TCP ACK packet to sender</a:t>
            </a:r>
          </a:p>
        </p:txBody>
      </p:sp>
    </p:spTree>
    <p:extLst>
      <p:ext uri="{BB962C8B-B14F-4D97-AF65-F5344CB8AC3E}">
        <p14:creationId xmlns:p14="http://schemas.microsoft.com/office/powerpoint/2010/main" val="238368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34CDFF-EF16-C9A0-592D-40BFC01C9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1B2AA6A-108F-233C-7514-16782F223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E81B10-60A1-2EA7-5BD2-EB8651990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61793-3575-7B50-765F-8B28D7E06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4A4B4F-3B5E-2694-3C8A-D63EF734F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25F088-B6D1-78D8-CC7D-D2B475F4E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291E9-FCFE-7738-01C4-0BAB637F3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2. Congestion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64644-61AA-6400-3250-75483F652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817" y="2238102"/>
            <a:ext cx="10765183" cy="3597989"/>
          </a:xfrm>
        </p:spPr>
        <p:txBody>
          <a:bodyPr anchor="t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CA" sz="2400" dirty="0"/>
              <a:t>But if N packets are sent at once, how does the transmitter know how much usable window room it still has left?</a:t>
            </a:r>
            <a:endParaRPr lang="en-CA" sz="20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E3B8A-E365-09A9-A56F-E70DD2182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7" name="Picture 1" descr="http://www.tcpipguide.com/free/diagrams/tcpswwindows.pn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536" y="3980030"/>
            <a:ext cx="5077375" cy="24303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703A80-BEAD-5095-81E1-086E57C5D778}"/>
              </a:ext>
            </a:extLst>
          </p:cNvPr>
          <p:cNvSpPr txBox="1"/>
          <p:nvPr/>
        </p:nvSpPr>
        <p:spPr>
          <a:xfrm>
            <a:off x="2990744" y="3239099"/>
            <a:ext cx="7373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Keep track of sent (but not yet acknowledged) packets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6F0A692-9A36-FEBC-F729-BD5613E1DC6D}"/>
                  </a:ext>
                </a:extLst>
              </p:cNvPr>
              <p:cNvSpPr txBox="1"/>
              <p:nvPr/>
            </p:nvSpPr>
            <p:spPr>
              <a:xfrm>
                <a:off x="6739652" y="4856311"/>
                <a:ext cx="4614148" cy="5044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𝑈𝑠𝑎𝑏𝑙𝑒</m:t>
                              </m:r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𝑊𝑖𝑛𝑑𝑜𝑤</m:t>
                              </m:r>
                            </m:e>
                          </m:eqAr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𝑆𝑒𝑛𝑑</m:t>
                              </m:r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𝑊𝑖𝑛𝑑𝑜𝑤</m:t>
                              </m:r>
                            </m:e>
                          </m:eqAr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𝑊𝑖𝑛𝑑𝑜𝑤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𝐴𝑙𝑟𝑒𝑎𝑑𝑦</m:t>
                              </m:r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𝑆𝑒𝑛𝑡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𝑛𝑜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𝐴𝐶𝐾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6F0A692-9A36-FEBC-F729-BD5613E1D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652" y="4856311"/>
                <a:ext cx="4614148" cy="5044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21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DB9005-A77B-B4A8-8D27-D717C7C94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7C6BA-30A5-9FC8-FDE2-665202FA1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A2055B-B673-FC1F-8470-133E8F99F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7BB4E5-0DA9-A361-2E64-C787707E9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6DA03B-D396-9F44-7EB5-59EBE4B10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FE5574-51B8-0C24-C0AC-8E62B0E43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86240-95B6-AF5B-8DB2-2429E6BEB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2. Congestion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BD33D-37BB-33A6-4598-7DF4B6D26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319" y="2299062"/>
            <a:ext cx="9724031" cy="359798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Flow control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Congestion control 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(next)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BB269-F561-FCCE-552C-28733EC6A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13" name="Picture 12" descr="A traffic light on a city street at night&#10;&#10;Description automatically generated">
            <a:extLst>
              <a:ext uri="{FF2B5EF4-FFF2-40B4-BE49-F238E27FC236}">
                <a16:creationId xmlns:a16="http://schemas.microsoft.com/office/drawing/2014/main" id="{EF458728-0502-61FF-4EEA-06BE938772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56077" y="4391844"/>
            <a:ext cx="2641600" cy="16825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0287A2-F4BD-CEB5-0E5A-E45ED28CD548}"/>
              </a:ext>
            </a:extLst>
          </p:cNvPr>
          <p:cNvSpPr txBox="1"/>
          <p:nvPr/>
        </p:nvSpPr>
        <p:spPr>
          <a:xfrm>
            <a:off x="0" y="6921706"/>
            <a:ext cx="33777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 tooltip="http://theconversation.com/faster-than-superfast-internet-and-why-we-cant-have-it-yet-1359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by Unknown Author is licensed under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 tooltip="https://creativecommons.org/licenses/by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BY-ND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car parked in front of a brick building&#10;&#10;Description automatically generated">
            <a:extLst>
              <a:ext uri="{FF2B5EF4-FFF2-40B4-BE49-F238E27FC236}">
                <a16:creationId xmlns:a16="http://schemas.microsoft.com/office/drawing/2014/main" id="{09CA76AE-B0D7-1A8A-F94D-F9A3DBE6C66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856076" y="2216634"/>
            <a:ext cx="2641600" cy="1981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99FE56-D40A-13C3-5B7D-CA4DD3421458}"/>
              </a:ext>
            </a:extLst>
          </p:cNvPr>
          <p:cNvSpPr txBox="1"/>
          <p:nvPr/>
        </p:nvSpPr>
        <p:spPr>
          <a:xfrm>
            <a:off x="0" y="7096891"/>
            <a:ext cx="32705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6" tooltip="http://chi.streetsblog.org/2014/05/02/eyes-on-the-street-sidewalks-are-for-walking-not-parking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by Unknown Author is licensed under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7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D40FF724-4D57-138B-6D6A-7896F81D18BF}"/>
              </a:ext>
            </a:extLst>
          </p:cNvPr>
          <p:cNvSpPr/>
          <p:nvPr/>
        </p:nvSpPr>
        <p:spPr>
          <a:xfrm>
            <a:off x="9047885" y="2406721"/>
            <a:ext cx="1442315" cy="726893"/>
          </a:xfrm>
          <a:prstGeom prst="wedgeRectCallout">
            <a:avLst>
              <a:gd name="adj1" fmla="val 57115"/>
              <a:gd name="adj2" fmla="val 875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parking at destination, don’t leave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2CE1580E-5D9E-452A-C4FD-D5B6E1DD5CE7}"/>
              </a:ext>
            </a:extLst>
          </p:cNvPr>
          <p:cNvSpPr/>
          <p:nvPr/>
        </p:nvSpPr>
        <p:spPr>
          <a:xfrm>
            <a:off x="9047885" y="4506212"/>
            <a:ext cx="1491916" cy="726893"/>
          </a:xfrm>
          <a:prstGeom prst="wedgeRectCallout">
            <a:avLst>
              <a:gd name="adj1" fmla="val 57115"/>
              <a:gd name="adj2" fmla="val 875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Traffic on the route, don’t leave</a:t>
            </a:r>
          </a:p>
        </p:txBody>
      </p:sp>
      <p:pic>
        <p:nvPicPr>
          <p:cNvPr id="18" name="Graphic 17" descr="Checkbox Checked outline">
            <a:extLst>
              <a:ext uri="{FF2B5EF4-FFF2-40B4-BE49-F238E27FC236}">
                <a16:creationId xmlns:a16="http://schemas.microsoft.com/office/drawing/2014/main" id="{F8470FB9-FA07-FEB4-77FC-B9EC23AF1B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06040" y="202983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05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2BAB2F-E0AD-A505-2C2A-FC21F4697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DBEF56-F6E2-CCE1-44A3-018EB9991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7E7E48-5A01-3B60-37E1-348B68EB8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C00278-3B52-927D-093A-7F204934A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C91D63-1CBC-A4D0-BECA-6EFAF0054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B9A418-B6A7-D629-E75D-F732530EE9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89F00B-5C06-8C51-A350-3222B40B9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2. Congestion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3D040-96B9-893F-2BDE-7A862BBD5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946" y="1885279"/>
            <a:ext cx="10444480" cy="790430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dirty="0"/>
              <a:t>Why do we need congestion control?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32A54-82B9-D526-9D42-609E582B7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424449-941B-2BEA-DB5A-31ED69B85A94}"/>
              </a:ext>
            </a:extLst>
          </p:cNvPr>
          <p:cNvSpPr txBox="1"/>
          <p:nvPr/>
        </p:nvSpPr>
        <p:spPr>
          <a:xfrm>
            <a:off x="2072804" y="5065482"/>
            <a:ext cx="91947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Congestion </a:t>
            </a:r>
            <a:r>
              <a:rPr lang="en-US" sz="2400" dirty="0">
                <a:sym typeface="Wingdings" panose="05000000000000000000" pitchFamily="2" charset="2"/>
              </a:rPr>
              <a:t> D</a:t>
            </a:r>
            <a:r>
              <a:rPr lang="en-US" sz="2400" dirty="0"/>
              <a:t>rop </a:t>
            </a:r>
            <a:r>
              <a:rPr lang="en-US" sz="2400" dirty="0">
                <a:sym typeface="Wingdings" panose="05000000000000000000" pitchFamily="2" charset="2"/>
              </a:rPr>
              <a:t> Retrans.         Collapse </a:t>
            </a:r>
            <a:endParaRPr lang="en-US" sz="2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91FF21-F98A-07C2-0950-BEA701D312E0}"/>
              </a:ext>
            </a:extLst>
          </p:cNvPr>
          <p:cNvCxnSpPr>
            <a:cxnSpLocks/>
          </p:cNvCxnSpPr>
          <p:nvPr/>
        </p:nvCxnSpPr>
        <p:spPr>
          <a:xfrm>
            <a:off x="6459511" y="5527147"/>
            <a:ext cx="0" cy="577262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D61E421-E6B5-A85C-30E4-D28C99D99A4A}"/>
              </a:ext>
            </a:extLst>
          </p:cNvPr>
          <p:cNvCxnSpPr>
            <a:cxnSpLocks/>
          </p:cNvCxnSpPr>
          <p:nvPr/>
        </p:nvCxnSpPr>
        <p:spPr>
          <a:xfrm flipH="1">
            <a:off x="2813121" y="6104409"/>
            <a:ext cx="3646390" cy="9832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2A1283-9E1D-EBA3-3CD4-6BFE7A6D594B}"/>
              </a:ext>
            </a:extLst>
          </p:cNvPr>
          <p:cNvCxnSpPr>
            <a:cxnSpLocks/>
          </p:cNvCxnSpPr>
          <p:nvPr/>
        </p:nvCxnSpPr>
        <p:spPr>
          <a:xfrm flipV="1">
            <a:off x="2813121" y="5527147"/>
            <a:ext cx="0" cy="587094"/>
          </a:xfrm>
          <a:prstGeom prst="straightConnector1">
            <a:avLst/>
          </a:prstGeom>
          <a:ln w="3492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C3BF08F-5B19-CC9B-C424-88764ECE9AB9}"/>
              </a:ext>
            </a:extLst>
          </p:cNvPr>
          <p:cNvSpPr txBox="1">
            <a:spLocks/>
          </p:cNvSpPr>
          <p:nvPr/>
        </p:nvSpPr>
        <p:spPr>
          <a:xfrm>
            <a:off x="1137945" y="2685955"/>
            <a:ext cx="10912883" cy="21621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dirty="0"/>
              <a:t>Congestion Collapse</a:t>
            </a:r>
          </a:p>
          <a:p>
            <a:r>
              <a:rPr lang="en-US" sz="2400" dirty="0"/>
              <a:t>On congestion routers drop packets </a:t>
            </a:r>
          </a:p>
          <a:p>
            <a:r>
              <a:rPr lang="en-US" sz="2400" dirty="0"/>
              <a:t>Tx timeout expires or duplicate ACK</a:t>
            </a:r>
          </a:p>
          <a:p>
            <a:r>
              <a:rPr lang="en-US" sz="2400" dirty="0">
                <a:sym typeface="Wingdings" panose="05000000000000000000" pitchFamily="2" charset="2"/>
              </a:rPr>
              <a:t>Tx retransmits dropped packet   More congestion</a:t>
            </a:r>
            <a:endParaRPr lang="en-CA" sz="2000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  <p:pic>
        <p:nvPicPr>
          <p:cNvPr id="17" name="Graphic 16" descr="Badge Follow with solid fill">
            <a:extLst>
              <a:ext uri="{FF2B5EF4-FFF2-40B4-BE49-F238E27FC236}">
                <a16:creationId xmlns:a16="http://schemas.microsoft.com/office/drawing/2014/main" id="{6F4A3F02-6C16-B3B6-96AD-1C2F4243A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8845" y="5115647"/>
            <a:ext cx="421332" cy="421332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7E8E3C00-B0E1-8434-79AB-2C71EB348FF9}"/>
              </a:ext>
            </a:extLst>
          </p:cNvPr>
          <p:cNvSpPr/>
          <p:nvPr/>
        </p:nvSpPr>
        <p:spPr>
          <a:xfrm>
            <a:off x="7738596" y="5687112"/>
            <a:ext cx="1925167" cy="1014698"/>
          </a:xfrm>
          <a:prstGeom prst="wedgeRectCallout">
            <a:avLst>
              <a:gd name="adj1" fmla="val -106143"/>
              <a:gd name="adj2" fmla="val -59068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Not good, positive feedback loop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BF1A4AE9-090E-AEE4-22D7-6DB2BA1E0FF5}"/>
              </a:ext>
            </a:extLst>
          </p:cNvPr>
          <p:cNvSpPr/>
          <p:nvPr/>
        </p:nvSpPr>
        <p:spPr>
          <a:xfrm>
            <a:off x="7738596" y="2789299"/>
            <a:ext cx="1925167" cy="1014698"/>
          </a:xfrm>
          <a:prstGeom prst="wedgeRectCallout">
            <a:avLst>
              <a:gd name="adj1" fmla="val -106143"/>
              <a:gd name="adj2" fmla="val -3773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Want to prevent this </a:t>
            </a:r>
          </a:p>
        </p:txBody>
      </p:sp>
    </p:spTree>
    <p:extLst>
      <p:ext uri="{BB962C8B-B14F-4D97-AF65-F5344CB8AC3E}">
        <p14:creationId xmlns:p14="http://schemas.microsoft.com/office/powerpoint/2010/main" val="393860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1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B9111F-45B8-FCAC-7DB9-BBD3CFC8A7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C895CE1-8B48-511F-CC69-095EFBFED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7779-BEC3-5361-1EB2-2E59C8307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8BC48C-6BE4-41DB-3F93-FD1FB0A3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6FA76A-534E-19A6-DDEF-770054856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7F7CD6-5D89-0CC4-DB79-EBFB9036E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6DDE9D-F64F-822F-A423-209890BF3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2. Congestion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C5825-BC54-CB6A-18DB-95C21354C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946" y="1885279"/>
            <a:ext cx="10444480" cy="790430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dirty="0"/>
              <a:t>How can we avoid congestion collapse?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9760D-4419-1BA4-94A5-02551C2C1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788B11D-212D-0D69-6751-75B2A7C0172E}"/>
              </a:ext>
            </a:extLst>
          </p:cNvPr>
          <p:cNvSpPr txBox="1">
            <a:spLocks/>
          </p:cNvSpPr>
          <p:nvPr/>
        </p:nvSpPr>
        <p:spPr>
          <a:xfrm>
            <a:off x="4414518" y="2724522"/>
            <a:ext cx="3362960" cy="6516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dirty="0"/>
              <a:t>Negative feedback</a:t>
            </a:r>
            <a:endParaRPr lang="en-US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503E60F-D5DD-A4E6-2A96-E8AD31B0CEFF}"/>
              </a:ext>
            </a:extLst>
          </p:cNvPr>
          <p:cNvSpPr txBox="1">
            <a:spLocks/>
          </p:cNvSpPr>
          <p:nvPr/>
        </p:nvSpPr>
        <p:spPr>
          <a:xfrm>
            <a:off x="1137946" y="3319421"/>
            <a:ext cx="10444480" cy="7904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dirty="0"/>
              <a:t>How? 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45B850C-EFF0-17AD-524A-2D5466703CEC}"/>
              </a:ext>
            </a:extLst>
          </p:cNvPr>
          <p:cNvSpPr txBox="1">
            <a:spLocks/>
          </p:cNvSpPr>
          <p:nvPr/>
        </p:nvSpPr>
        <p:spPr>
          <a:xfrm>
            <a:off x="2232572" y="3925582"/>
            <a:ext cx="7726852" cy="11447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dirty="0"/>
              <a:t>Further restrict the Send Window on packet drop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CA" sz="2000" dirty="0">
              <a:solidFill>
                <a:srgbClr val="FF0000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CA" sz="2000" dirty="0">
              <a:solidFill>
                <a:srgbClr val="FF0000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CA" sz="2000" dirty="0">
              <a:solidFill>
                <a:srgbClr val="FF0000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B46B4F9-9B10-B239-FC85-DDA0F3EF600D}"/>
                  </a:ext>
                </a:extLst>
              </p:cNvPr>
              <p:cNvSpPr txBox="1"/>
              <p:nvPr/>
            </p:nvSpPr>
            <p:spPr>
              <a:xfrm>
                <a:off x="2931940" y="4981696"/>
                <a:ext cx="34282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𝑆𝑒𝑛𝑑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𝑊𝑖𝑛𝑑𝑜𝑤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𝑅𝑐𝑣𝑊𝑖𝑛</m:t>
                      </m:r>
                    </m:oMath>
                  </m:oMathPara>
                </a14:m>
                <a:endParaRPr lang="en-CA" sz="2400" i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B46B4F9-9B10-B239-FC85-DDA0F3EF6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940" y="4981696"/>
                <a:ext cx="3428246" cy="369332"/>
              </a:xfrm>
              <a:prstGeom prst="rect">
                <a:avLst/>
              </a:prstGeom>
              <a:blipFill>
                <a:blip r:embed="rId2"/>
                <a:stretch>
                  <a:fillRect l="-1779" r="-1779" b="-65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" descr="http://www.tcpipguide.com/free/diagrams/tcpswwindows.png">
            <a:extLst>
              <a:ext uri="{FF2B5EF4-FFF2-40B4-BE49-F238E27FC236}">
                <a16:creationId xmlns:a16="http://schemas.microsoft.com/office/drawing/2014/main" id="{D0D5BA80-E71A-D563-87AE-218AAF345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234" y="78014"/>
            <a:ext cx="3015763" cy="144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E6093580-A1E1-8900-CD1B-9F8F5593A81D}"/>
              </a:ext>
            </a:extLst>
          </p:cNvPr>
          <p:cNvSpPr/>
          <p:nvPr/>
        </p:nvSpPr>
        <p:spPr>
          <a:xfrm>
            <a:off x="7059554" y="4805680"/>
            <a:ext cx="4639686" cy="1026160"/>
          </a:xfrm>
          <a:prstGeom prst="wedgeRectCallout">
            <a:avLst>
              <a:gd name="adj1" fmla="val -61306"/>
              <a:gd name="adj2" fmla="val 1439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Currently the Send Window is only determined by the receiver’s window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9A4F384E-98AF-2652-B73D-0930D873560F}"/>
              </a:ext>
            </a:extLst>
          </p:cNvPr>
          <p:cNvSpPr/>
          <p:nvPr/>
        </p:nvSpPr>
        <p:spPr>
          <a:xfrm>
            <a:off x="8115299" y="2484907"/>
            <a:ext cx="3152251" cy="985605"/>
          </a:xfrm>
          <a:prstGeom prst="wedgeRectCallout">
            <a:avLst>
              <a:gd name="adj1" fmla="val -66165"/>
              <a:gd name="adj2" fmla="val 35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Need  to control retransmission on packet drop</a:t>
            </a:r>
          </a:p>
        </p:txBody>
      </p:sp>
    </p:spTree>
    <p:extLst>
      <p:ext uri="{BB962C8B-B14F-4D97-AF65-F5344CB8AC3E}">
        <p14:creationId xmlns:p14="http://schemas.microsoft.com/office/powerpoint/2010/main" val="21401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53C216-EFB8-E5A7-B8AE-EE55FD75C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0375F6-70D6-3611-FF1F-BB53E1DEC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5B7CF2-6C17-BE73-8F0D-14001AABC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653A9F-70F2-FEE2-8FB5-AC1A79CE1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A3F057-2E58-235C-2DF2-25F9D9367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449C58-14F4-FEF3-C34D-4A64D65DFA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0974BB-CC07-AB9C-41C0-3A359EF96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2. Congestion Control – TCP Tahoe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53526-9629-6758-A708-C2413EFFE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25" y="1862716"/>
            <a:ext cx="10840427" cy="784431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/>
              <a:t>How can we restrict the Send Window?</a:t>
            </a:r>
            <a:endParaRPr lang="en-US" sz="24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6C2B0-B373-5537-FCAE-4C8885324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C23603-4B83-8375-A479-E2B188B332C8}"/>
                  </a:ext>
                </a:extLst>
              </p:cNvPr>
              <p:cNvSpPr txBox="1"/>
              <p:nvPr/>
            </p:nvSpPr>
            <p:spPr>
              <a:xfrm>
                <a:off x="3226332" y="3384192"/>
                <a:ext cx="57412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𝑒𝑛𝑑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𝑊𝑖𝑛𝑑𝑜𝑤</m:t>
                      </m:r>
                      <m:r>
                        <a:rPr lang="en-CA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CA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>
                                  <a:latin typeface="Cambria Math" panose="02040503050406030204" pitchFamily="18" charset="0"/>
                                </a:rPr>
                                <m:t>𝑅𝑐𝑣𝑊𝑖𝑛</m:t>
                              </m:r>
                              <m:r>
                                <a:rPr lang="en-CA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CA">
                                  <a:latin typeface="Cambria Math" panose="02040503050406030204" pitchFamily="18" charset="0"/>
                                </a:rPr>
                                <m:t>𝐶𝑜𝑛𝑔𝑊𝑖𝑛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C23603-4B83-8375-A479-E2B188B33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332" y="3384192"/>
                <a:ext cx="5741252" cy="369332"/>
              </a:xfrm>
              <a:prstGeom prst="rect">
                <a:avLst/>
              </a:prstGeom>
              <a:blipFill>
                <a:blip r:embed="rId2"/>
                <a:stretch>
                  <a:fillRect l="-849" b="-3606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53E17E-199A-BEAE-4B56-8CFBC6B5D2B8}"/>
                  </a:ext>
                </a:extLst>
              </p:cNvPr>
              <p:cNvSpPr txBox="1"/>
              <p:nvPr/>
            </p:nvSpPr>
            <p:spPr>
              <a:xfrm>
                <a:off x="3226332" y="5005532"/>
                <a:ext cx="36414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𝑒𝑛𝑑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𝑊𝑖𝑛𝑑𝑜𝑤</m:t>
                      </m:r>
                      <m:r>
                        <a:rPr lang="en-CA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>
                          <a:latin typeface="Cambria Math" panose="02040503050406030204" pitchFamily="18" charset="0"/>
                        </a:rPr>
                        <m:t>𝐶𝑜𝑛𝑔𝑊𝑖𝑛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53E17E-199A-BEAE-4B56-8CFBC6B5D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332" y="5005532"/>
                <a:ext cx="3641445" cy="369332"/>
              </a:xfrm>
              <a:prstGeom prst="rect">
                <a:avLst/>
              </a:prstGeom>
              <a:blipFill>
                <a:blip r:embed="rId3"/>
                <a:stretch>
                  <a:fillRect l="-1672" r="-2341" b="-3606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7D3526-B602-D164-0796-FDCF8F6CC635}"/>
                  </a:ext>
                </a:extLst>
              </p:cNvPr>
              <p:cNvSpPr txBox="1"/>
              <p:nvPr/>
            </p:nvSpPr>
            <p:spPr>
              <a:xfrm>
                <a:off x="5888149" y="4355927"/>
                <a:ext cx="29653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mtClean="0">
                          <a:latin typeface="Cambria Math" panose="02040503050406030204" pitchFamily="18" charset="0"/>
                        </a:rPr>
                        <m:t>𝑅𝑐𝑣𝑊𝑖𝑛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≫</m:t>
                      </m:r>
                      <m:r>
                        <a:rPr lang="en-CA">
                          <a:latin typeface="Cambria Math" panose="02040503050406030204" pitchFamily="18" charset="0"/>
                        </a:rPr>
                        <m:t>𝐶𝑜𝑛𝑔𝑊𝑖𝑛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7D3526-B602-D164-0796-FDCF8F6CC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149" y="4355927"/>
                <a:ext cx="2965363" cy="369332"/>
              </a:xfrm>
              <a:prstGeom prst="rect">
                <a:avLst/>
              </a:prstGeom>
              <a:blipFill>
                <a:blip r:embed="rId4"/>
                <a:stretch>
                  <a:fillRect l="-617" r="-1646" b="-38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2506805-9DA9-3E24-27A7-A68396E04187}"/>
                  </a:ext>
                </a:extLst>
              </p:cNvPr>
              <p:cNvSpPr txBox="1"/>
              <p:nvPr/>
            </p:nvSpPr>
            <p:spPr>
              <a:xfrm>
                <a:off x="5213061" y="2792538"/>
                <a:ext cx="13501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>
                          <a:latin typeface="Cambria Math" panose="02040503050406030204" pitchFamily="18" charset="0"/>
                        </a:rPr>
                        <m:t>𝐶𝑜𝑛𝑔𝑊𝑖𝑛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2506805-9DA9-3E24-27A7-A68396E04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061" y="2792538"/>
                <a:ext cx="1350177" cy="369332"/>
              </a:xfrm>
              <a:prstGeom prst="rect">
                <a:avLst/>
              </a:prstGeom>
              <a:blipFill>
                <a:blip r:embed="rId5"/>
                <a:stretch>
                  <a:fillRect l="-7658" r="-7207" b="-3606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BFB60C01-33CB-94B3-D60A-A15C19A43D4C}"/>
              </a:ext>
            </a:extLst>
          </p:cNvPr>
          <p:cNvSpPr/>
          <p:nvPr/>
        </p:nvSpPr>
        <p:spPr>
          <a:xfrm>
            <a:off x="7735328" y="5072385"/>
            <a:ext cx="3040631" cy="936839"/>
          </a:xfrm>
          <a:prstGeom prst="wedgeRectCallout">
            <a:avLst>
              <a:gd name="adj1" fmla="val -71814"/>
              <a:gd name="adj2" fmla="val -34414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Send Window is mainly determined by the congestion window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96A788-FED1-8BC4-6E25-BDE2C00E8ECB}"/>
              </a:ext>
            </a:extLst>
          </p:cNvPr>
          <p:cNvSpPr txBox="1"/>
          <p:nvPr/>
        </p:nvSpPr>
        <p:spPr>
          <a:xfrm>
            <a:off x="1179442" y="2783672"/>
            <a:ext cx="9912627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400" dirty="0"/>
              <a:t>Define a Congestion Window (                       ) so that the Send Window is: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endParaRPr lang="en-US" sz="2400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BF4C40-BA7C-C6F6-3DD1-DADE77303E1D}"/>
              </a:ext>
            </a:extLst>
          </p:cNvPr>
          <p:cNvSpPr txBox="1"/>
          <p:nvPr/>
        </p:nvSpPr>
        <p:spPr>
          <a:xfrm>
            <a:off x="1206081" y="4321901"/>
            <a:ext cx="93691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400" i="1" dirty="0"/>
              <a:t>If we assume that most of the time                                                   then:</a:t>
            </a:r>
          </a:p>
        </p:txBody>
      </p:sp>
    </p:spTree>
    <p:extLst>
      <p:ext uri="{BB962C8B-B14F-4D97-AF65-F5344CB8AC3E}">
        <p14:creationId xmlns:p14="http://schemas.microsoft.com/office/powerpoint/2010/main" val="408470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21" grpId="0"/>
      <p:bldP spid="22" grpId="0" animBg="1"/>
      <p:bldP spid="11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29B284-BCD3-EDA2-03AB-836A2DB44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1C7A97-0569-E077-CC45-3BE682E83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EE632C-156A-9EFC-0A4F-9161D31CE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62E4CB-28DB-BB5B-0982-7FA18EAF5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B59108-41A9-35C5-F372-371CB541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1B90B1-E570-8527-80D8-C765F26F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0CEE6-13DD-7344-39D4-5F9945739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0F188-3967-1F24-7B68-495F66517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38102"/>
            <a:ext cx="5448853" cy="3597989"/>
          </a:xfrm>
        </p:spPr>
        <p:txBody>
          <a:bodyPr anchor="t"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CA" sz="2400" dirty="0"/>
              <a:t>Bridge-in</a:t>
            </a:r>
          </a:p>
          <a:p>
            <a:pPr marL="514350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CA" sz="2400" dirty="0"/>
              <a:t>Reliable Transport  </a:t>
            </a:r>
          </a:p>
          <a:p>
            <a:pPr marL="514350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CA" sz="2400" dirty="0"/>
              <a:t>Congestion Control </a:t>
            </a:r>
          </a:p>
          <a:p>
            <a:pPr marL="514350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CA" sz="2400" dirty="0"/>
              <a:t>Flipped-classroom Exercise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2000" dirty="0"/>
              <a:t>TCP overhead reduction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2000" dirty="0"/>
              <a:t>TCP congestion control enhancements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2207A-E74E-87D0-DD11-57A7CB86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94768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7B57CE-FB27-9B36-0435-448735C47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748F4C-9FBE-71A6-93E4-F556E8F92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1735F0-5A98-C6B9-2432-A74760610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29EDCB-7570-B0DF-9460-0E9307CDD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A3D899-BDE7-6939-2611-91D99BAC8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496B36-15DD-DD19-444E-92C94CFC0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BB7775-388B-9813-28F4-F3ADB0559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2. Congestion Control – TCP Tahoe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FE98FE-D98A-9449-6DA0-2E193364DC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599" y="2238102"/>
                <a:ext cx="10820401" cy="3597989"/>
              </a:xfrm>
            </p:spPr>
            <p:txBody>
              <a:bodyPr anchor="t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𝐶𝑜𝑛𝑔𝑊𝑖𝑛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an integer multiple (</a:t>
                </a:r>
                <a:r>
                  <a:rPr lang="en-US" sz="2400" i="1" dirty="0"/>
                  <a:t>w</a:t>
                </a:r>
                <a:r>
                  <a:rPr lang="en-US" sz="2400" dirty="0"/>
                  <a:t>) of the max segment size (MSS) 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The main variable we will change is </a:t>
                </a:r>
                <a:r>
                  <a:rPr lang="en-US" sz="2400" i="1" dirty="0"/>
                  <a:t>w</a:t>
                </a:r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This congestion control method is known as TCP Tahoe (Slow Start) Algorithm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FE98FE-D98A-9449-6DA0-2E193364DC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2238102"/>
                <a:ext cx="10820401" cy="3597989"/>
              </a:xfrm>
              <a:blipFill>
                <a:blip r:embed="rId2"/>
                <a:stretch>
                  <a:fillRect l="-732" t="-220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1F7E0-3554-1643-47E8-ECCB02546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9081536-DD8D-42E5-5CAE-0D1343057048}"/>
                  </a:ext>
                </a:extLst>
              </p:cNvPr>
              <p:cNvSpPr txBox="1"/>
              <p:nvPr/>
            </p:nvSpPr>
            <p:spPr>
              <a:xfrm>
                <a:off x="4511067" y="3075972"/>
                <a:ext cx="29393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𝐶𝑜𝑛𝑔𝑊𝑖𝑛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𝑀𝑆𝑆</m:t>
                      </m:r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9081536-DD8D-42E5-5CAE-0D1343057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067" y="3075972"/>
                <a:ext cx="2939394" cy="369332"/>
              </a:xfrm>
              <a:prstGeom prst="rect">
                <a:avLst/>
              </a:prstGeom>
              <a:blipFill>
                <a:blip r:embed="rId3"/>
                <a:stretch>
                  <a:fillRect l="-3112" r="-1867" b="-3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2A88E770-D749-517C-E0AA-BC1C3A7961B9}"/>
              </a:ext>
            </a:extLst>
          </p:cNvPr>
          <p:cNvSpPr/>
          <p:nvPr/>
        </p:nvSpPr>
        <p:spPr>
          <a:xfrm>
            <a:off x="10046110" y="2907611"/>
            <a:ext cx="1307690" cy="706055"/>
          </a:xfrm>
          <a:prstGeom prst="wedgeRectCallout">
            <a:avLst>
              <a:gd name="adj1" fmla="val -48267"/>
              <a:gd name="adj2" fmla="val -94234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536 bytes by default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28270262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06BDCF-EB19-2D6A-6DE1-D5EEF8E97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E264A-7231-FAC5-6E14-DD7DCB58C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024B64-8762-CC2E-6ECC-2B82A2579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6C143E-66B1-543C-7033-F8F381234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856E0C-9683-ED31-1788-499E02398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26B9E7-B52C-D915-E992-6110AE74E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16028-69D5-A437-4708-DC94C0030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2. Congestion Control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0F9B2-3A63-D090-7130-9FF28A09E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5683D7-A567-61AC-4C8D-8AD21E46816F}"/>
                  </a:ext>
                </a:extLst>
              </p:cNvPr>
              <p:cNvSpPr txBox="1"/>
              <p:nvPr/>
            </p:nvSpPr>
            <p:spPr>
              <a:xfrm>
                <a:off x="4372303" y="2127377"/>
                <a:ext cx="29393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𝐶𝑜𝑛𝑔𝑊𝑖𝑛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𝑀𝑆𝑆</m:t>
                      </m:r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5683D7-A567-61AC-4C8D-8AD21E468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303" y="2127377"/>
                <a:ext cx="2939394" cy="369332"/>
              </a:xfrm>
              <a:prstGeom prst="rect">
                <a:avLst/>
              </a:prstGeom>
              <a:blipFill>
                <a:blip r:embed="rId2"/>
                <a:stretch>
                  <a:fillRect l="-3112" r="-1867" b="-3114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1D1FAA14-1072-FC1A-2BFC-08A5DB9128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8019721"/>
                  </p:ext>
                </p:extLst>
              </p:nvPr>
            </p:nvGraphicFramePr>
            <p:xfrm>
              <a:off x="222472" y="2858130"/>
              <a:ext cx="8078248" cy="2839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7408">
                      <a:extLst>
                        <a:ext uri="{9D8B030D-6E8A-4147-A177-3AD203B41FA5}">
                          <a16:colId xmlns:a16="http://schemas.microsoft.com/office/drawing/2014/main" val="1333654980"/>
                        </a:ext>
                      </a:extLst>
                    </a:gridCol>
                    <a:gridCol w="2254899">
                      <a:extLst>
                        <a:ext uri="{9D8B030D-6E8A-4147-A177-3AD203B41FA5}">
                          <a16:colId xmlns:a16="http://schemas.microsoft.com/office/drawing/2014/main" val="2947970713"/>
                        </a:ext>
                      </a:extLst>
                    </a:gridCol>
                    <a:gridCol w="3195941">
                      <a:extLst>
                        <a:ext uri="{9D8B030D-6E8A-4147-A177-3AD203B41FA5}">
                          <a16:colId xmlns:a16="http://schemas.microsoft.com/office/drawing/2014/main" val="35729111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Phase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i="1" dirty="0"/>
                            <a:t>w</a:t>
                          </a:r>
                          <a:r>
                            <a:rPr lang="en-CA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threshold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73694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CA" b="1" dirty="0"/>
                            <a:t>Slow start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(</a:t>
                          </a:r>
                          <a:r>
                            <a:rPr lang="en-US" sz="1800" i="1" dirty="0"/>
                            <a:t>w</a:t>
                          </a:r>
                          <a:r>
                            <a:rPr lang="en-US" sz="1800" dirty="0"/>
                            <a:t> &lt; threshold)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i="1" dirty="0"/>
                            <a:t>w = 1, then</a:t>
                          </a:r>
                        </a:p>
                        <a:p>
                          <a:r>
                            <a:rPr lang="en-US" sz="1800" i="1" dirty="0"/>
                            <a:t>w = 2</a:t>
                          </a:r>
                          <a14:m>
                            <m:oMath xmlns:m="http://schemas.openxmlformats.org/officeDocument/2006/math"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× </m:t>
                              </m:r>
                            </m:oMath>
                          </a14:m>
                          <a:r>
                            <a:rPr lang="en-US" sz="1800" i="1" dirty="0"/>
                            <a:t>w</a:t>
                          </a:r>
                          <a:r>
                            <a:rPr lang="en-US" sz="1800" dirty="0"/>
                            <a:t>  </a:t>
                          </a:r>
                        </a:p>
                        <a:p>
                          <a:r>
                            <a:rPr lang="en-US" sz="1800" dirty="0"/>
                            <a:t>(exponential growth)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threshold initialized to some value on first run, </a:t>
                          </a:r>
                        </a:p>
                        <a:p>
                          <a:r>
                            <a:rPr lang="en-US" sz="1800" dirty="0"/>
                            <a:t>then reset in loss phase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82722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CA" b="1" dirty="0"/>
                            <a:t>Congestion Avoidance</a:t>
                          </a:r>
                        </a:p>
                        <a:p>
                          <a:r>
                            <a:rPr lang="en-CA" dirty="0"/>
                            <a:t>(</a:t>
                          </a:r>
                          <a:r>
                            <a:rPr lang="en-CA" i="1" dirty="0"/>
                            <a:t>w</a:t>
                          </a:r>
                          <a:r>
                            <a:rPr lang="en-CA" dirty="0"/>
                            <a:t> &gt;= threshold)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i="1" dirty="0"/>
                            <a:t>w</a:t>
                          </a:r>
                          <a:r>
                            <a:rPr lang="en-CA" dirty="0"/>
                            <a:t> = </a:t>
                          </a:r>
                          <a:r>
                            <a:rPr lang="en-CA" i="1" dirty="0"/>
                            <a:t>w</a:t>
                          </a:r>
                          <a:r>
                            <a:rPr lang="en-CA" dirty="0"/>
                            <a:t> + 1</a:t>
                          </a:r>
                        </a:p>
                        <a:p>
                          <a:r>
                            <a:rPr lang="en-CA" dirty="0"/>
                            <a:t>(linear growth)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7270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b="1" dirty="0"/>
                            <a:t>Loss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/>
                            <a:t>(Timeout expires, no ACK – packet </a:t>
                          </a:r>
                          <a:r>
                            <a:rPr lang="en-CA" b="1" dirty="0"/>
                            <a:t>drop</a:t>
                          </a:r>
                          <a:r>
                            <a:rPr lang="en-CA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i="1" dirty="0"/>
                            <a:t>w</a:t>
                          </a:r>
                          <a:r>
                            <a:rPr lang="en-CA" dirty="0"/>
                            <a:t> = 1</a:t>
                          </a:r>
                        </a:p>
                        <a:p>
                          <a:r>
                            <a:rPr lang="en-CA" dirty="0"/>
                            <a:t>(return to slow start)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threshold = </a:t>
                          </a:r>
                          <a:r>
                            <a:rPr lang="en-CA" b="0" i="1" dirty="0"/>
                            <a:t>w</a:t>
                          </a:r>
                          <a:r>
                            <a:rPr lang="en-CA" dirty="0"/>
                            <a:t> / 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5703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1D1FAA14-1072-FC1A-2BFC-08A5DB9128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8019721"/>
                  </p:ext>
                </p:extLst>
              </p:nvPr>
            </p:nvGraphicFramePr>
            <p:xfrm>
              <a:off x="222472" y="2858130"/>
              <a:ext cx="8078248" cy="2839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7408">
                      <a:extLst>
                        <a:ext uri="{9D8B030D-6E8A-4147-A177-3AD203B41FA5}">
                          <a16:colId xmlns:a16="http://schemas.microsoft.com/office/drawing/2014/main" val="1333654980"/>
                        </a:ext>
                      </a:extLst>
                    </a:gridCol>
                    <a:gridCol w="2254899">
                      <a:extLst>
                        <a:ext uri="{9D8B030D-6E8A-4147-A177-3AD203B41FA5}">
                          <a16:colId xmlns:a16="http://schemas.microsoft.com/office/drawing/2014/main" val="2947970713"/>
                        </a:ext>
                      </a:extLst>
                    </a:gridCol>
                    <a:gridCol w="3195941">
                      <a:extLst>
                        <a:ext uri="{9D8B030D-6E8A-4147-A177-3AD203B41FA5}">
                          <a16:colId xmlns:a16="http://schemas.microsoft.com/office/drawing/2014/main" val="35729111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Phase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i="1" dirty="0"/>
                            <a:t>w</a:t>
                          </a:r>
                          <a:r>
                            <a:rPr lang="en-CA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threshold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7369431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CA" b="1" dirty="0"/>
                            <a:t>Slow start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(</a:t>
                          </a:r>
                          <a:r>
                            <a:rPr lang="en-US" sz="1800" i="1" dirty="0"/>
                            <a:t>w</a:t>
                          </a:r>
                          <a:r>
                            <a:rPr lang="en-US" sz="1800" dirty="0"/>
                            <a:t> &lt; threshold)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6757" t="-43333" r="-142973" b="-18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threshold initialized to some value on first run, </a:t>
                          </a:r>
                        </a:p>
                        <a:p>
                          <a:r>
                            <a:rPr lang="en-US" sz="1800" dirty="0"/>
                            <a:t>then reset in loss phase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827229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CA" b="1" dirty="0"/>
                            <a:t>Congestion Avoidance</a:t>
                          </a:r>
                        </a:p>
                        <a:p>
                          <a:r>
                            <a:rPr lang="en-CA" dirty="0"/>
                            <a:t>(</a:t>
                          </a:r>
                          <a:r>
                            <a:rPr lang="en-CA" i="1" dirty="0"/>
                            <a:t>w</a:t>
                          </a:r>
                          <a:r>
                            <a:rPr lang="en-CA" dirty="0"/>
                            <a:t> &gt;= threshold)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i="1" dirty="0"/>
                            <a:t>w</a:t>
                          </a:r>
                          <a:r>
                            <a:rPr lang="en-CA" dirty="0"/>
                            <a:t> = </a:t>
                          </a:r>
                          <a:r>
                            <a:rPr lang="en-CA" i="1" dirty="0"/>
                            <a:t>w</a:t>
                          </a:r>
                          <a:r>
                            <a:rPr lang="en-CA" dirty="0"/>
                            <a:t> + 1</a:t>
                          </a:r>
                        </a:p>
                        <a:p>
                          <a:r>
                            <a:rPr lang="en-CA" dirty="0"/>
                            <a:t>(linear growth)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7270934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b="1" dirty="0"/>
                            <a:t>Loss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/>
                            <a:t>(Timeout expires, no ACK – packet </a:t>
                          </a:r>
                          <a:r>
                            <a:rPr lang="en-CA" b="1" dirty="0"/>
                            <a:t>drop</a:t>
                          </a:r>
                          <a:r>
                            <a:rPr lang="en-CA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i="1" dirty="0"/>
                            <a:t>w</a:t>
                          </a:r>
                          <a:r>
                            <a:rPr lang="en-CA" dirty="0"/>
                            <a:t> = 1</a:t>
                          </a:r>
                        </a:p>
                        <a:p>
                          <a:r>
                            <a:rPr lang="en-CA" dirty="0"/>
                            <a:t>(return to slow start)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threshold = </a:t>
                          </a:r>
                          <a:r>
                            <a:rPr lang="en-CA" b="0" i="1" dirty="0"/>
                            <a:t>w</a:t>
                          </a:r>
                          <a:r>
                            <a:rPr lang="en-CA" dirty="0"/>
                            <a:t> / 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57032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9" name="Picture 8" descr="A graph of a graph&#10;&#10;Description automatically generated">
            <a:extLst>
              <a:ext uri="{FF2B5EF4-FFF2-40B4-BE49-F238E27FC236}">
                <a16:creationId xmlns:a16="http://schemas.microsoft.com/office/drawing/2014/main" id="{75447950-277F-088A-48ED-61684525023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3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4" r="51634"/>
          <a:stretch/>
        </p:blipFill>
        <p:spPr>
          <a:xfrm>
            <a:off x="5435600" y="2856516"/>
            <a:ext cx="6108760" cy="2876842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B6EBB7E-8A7F-2C53-5F22-34AC2D11CECB}"/>
              </a:ext>
            </a:extLst>
          </p:cNvPr>
          <p:cNvSpPr txBox="1"/>
          <p:nvPr/>
        </p:nvSpPr>
        <p:spPr>
          <a:xfrm>
            <a:off x="8672153" y="6011002"/>
            <a:ext cx="29446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200" dirty="0"/>
              <a:t>http://www.cs.emory.edu/~cheung/Courses/455/Syllabus/A1-congestion/tcp2.html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B95D3F2-1AB4-D158-9E81-C7C5954E6152}"/>
              </a:ext>
            </a:extLst>
          </p:cNvPr>
          <p:cNvCxnSpPr>
            <a:cxnSpLocks/>
          </p:cNvCxnSpPr>
          <p:nvPr/>
        </p:nvCxnSpPr>
        <p:spPr>
          <a:xfrm>
            <a:off x="8647674" y="4260874"/>
            <a:ext cx="2674439" cy="0"/>
          </a:xfrm>
          <a:prstGeom prst="line">
            <a:avLst/>
          </a:prstGeom>
          <a:ln w="476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3AB065-16E9-D8ED-84CC-0496E80C6D9D}"/>
              </a:ext>
            </a:extLst>
          </p:cNvPr>
          <p:cNvCxnSpPr>
            <a:cxnSpLocks/>
          </p:cNvCxnSpPr>
          <p:nvPr/>
        </p:nvCxnSpPr>
        <p:spPr>
          <a:xfrm>
            <a:off x="8622337" y="3224702"/>
            <a:ext cx="2699776" cy="0"/>
          </a:xfrm>
          <a:prstGeom prst="line">
            <a:avLst/>
          </a:prstGeom>
          <a:ln w="476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0A5DDD6-A05A-F671-CCF3-FE0771A66ECE}"/>
              </a:ext>
            </a:extLst>
          </p:cNvPr>
          <p:cNvSpPr txBox="1"/>
          <p:nvPr/>
        </p:nvSpPr>
        <p:spPr>
          <a:xfrm>
            <a:off x="9306042" y="4699292"/>
            <a:ext cx="16769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Slow Start</a:t>
            </a:r>
          </a:p>
          <a:p>
            <a:pPr algn="ctr"/>
            <a:r>
              <a:rPr lang="en-CA" sz="1200" dirty="0"/>
              <a:t>(Exponential growth)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9481E0-6F28-99CF-3C29-491D3FA224DC}"/>
              </a:ext>
            </a:extLst>
          </p:cNvPr>
          <p:cNvSpPr txBox="1"/>
          <p:nvPr/>
        </p:nvSpPr>
        <p:spPr>
          <a:xfrm>
            <a:off x="11322113" y="3040036"/>
            <a:ext cx="44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/>
              <a:t>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172106-7A0C-6251-7DE8-19D386D63F22}"/>
              </a:ext>
            </a:extLst>
          </p:cNvPr>
          <p:cNvSpPr txBox="1"/>
          <p:nvPr/>
        </p:nvSpPr>
        <p:spPr>
          <a:xfrm>
            <a:off x="11330980" y="4064240"/>
            <a:ext cx="64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/>
              <a:t>w</a:t>
            </a:r>
            <a:r>
              <a:rPr lang="en-CA" dirty="0"/>
              <a:t>/2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D2A80D-E9BF-8FCD-D578-4DB909D63869}"/>
              </a:ext>
            </a:extLst>
          </p:cNvPr>
          <p:cNvSpPr txBox="1"/>
          <p:nvPr/>
        </p:nvSpPr>
        <p:spPr>
          <a:xfrm>
            <a:off x="9212786" y="3547082"/>
            <a:ext cx="215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Cong. Avoidance</a:t>
            </a:r>
          </a:p>
          <a:p>
            <a:r>
              <a:rPr lang="en-CA" sz="1200" dirty="0"/>
              <a:t>        (Linear growth)</a:t>
            </a:r>
            <a:r>
              <a:rPr lang="en-CA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31492C9-9490-E30F-319C-6D434441EAA8}"/>
                  </a:ext>
                </a:extLst>
              </p:cNvPr>
              <p:cNvSpPr txBox="1"/>
              <p:nvPr/>
            </p:nvSpPr>
            <p:spPr>
              <a:xfrm>
                <a:off x="8582155" y="2487025"/>
                <a:ext cx="4424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31492C9-9490-E30F-319C-6D434441E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155" y="2487025"/>
                <a:ext cx="4424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CD6B7E04-1DD4-F597-87FD-A3390078143B}"/>
              </a:ext>
            </a:extLst>
          </p:cNvPr>
          <p:cNvSpPr txBox="1"/>
          <p:nvPr/>
        </p:nvSpPr>
        <p:spPr>
          <a:xfrm>
            <a:off x="9636760" y="5647732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Sent packets</a:t>
            </a:r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EE74C4AC-9EE3-780F-2151-EA8065AE37A7}"/>
              </a:ext>
            </a:extLst>
          </p:cNvPr>
          <p:cNvSpPr/>
          <p:nvPr/>
        </p:nvSpPr>
        <p:spPr>
          <a:xfrm>
            <a:off x="9925779" y="2195370"/>
            <a:ext cx="728570" cy="383502"/>
          </a:xfrm>
          <a:prstGeom prst="wedgeRectCallout">
            <a:avLst>
              <a:gd name="adj1" fmla="val -95312"/>
              <a:gd name="adj2" fmla="val 229568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Drop</a:t>
            </a:r>
            <a:endParaRPr lang="en-CA" i="1" dirty="0"/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1E2EDDB5-1268-D3DA-AC11-22DF2DCB6EF3}"/>
              </a:ext>
            </a:extLst>
          </p:cNvPr>
          <p:cNvSpPr/>
          <p:nvPr/>
        </p:nvSpPr>
        <p:spPr>
          <a:xfrm>
            <a:off x="10694604" y="2200280"/>
            <a:ext cx="728570" cy="383502"/>
          </a:xfrm>
          <a:prstGeom prst="wedgeRectCallout">
            <a:avLst>
              <a:gd name="adj1" fmla="val -109257"/>
              <a:gd name="adj2" fmla="val 233542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Drop</a:t>
            </a:r>
            <a:endParaRPr lang="en-CA" i="1" dirty="0"/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24C2B2B2-CD85-EFCF-29CA-3D3969749F92}"/>
              </a:ext>
            </a:extLst>
          </p:cNvPr>
          <p:cNvSpPr/>
          <p:nvPr/>
        </p:nvSpPr>
        <p:spPr>
          <a:xfrm>
            <a:off x="2849217" y="5891471"/>
            <a:ext cx="2230782" cy="581196"/>
          </a:xfrm>
          <a:prstGeom prst="wedgeRectCallout">
            <a:avLst>
              <a:gd name="adj1" fmla="val -32092"/>
              <a:gd name="adj2" fmla="val -70949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w increments with every sent packet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4421207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2E413D-9B9C-976E-25AC-132E92FF2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D7908C-43AE-F7D1-66BF-39055CD82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131AFA-E84F-3732-07FF-DBBB02529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A3E492-4A21-504A-83B6-C57ADA667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37C974-20D6-E6D0-1D4A-DF4E56C45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FF38ED-1BF1-D871-2EB6-82D6E9F6D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27BFD3-9B3C-3141-B1C9-7403D7CFF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2. Congestion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B1643-A846-6E96-CA9A-33784845F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38102"/>
            <a:ext cx="9724031" cy="3944258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CA" dirty="0"/>
              <a:t>Great, so we can prevent congestion collapse, but how does this affect our transmission rate?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CA" sz="2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CA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A1FD7-7053-3C46-96FA-FE242C009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0B470D-40BC-E5E0-6E4C-96D26C3D5044}"/>
                  </a:ext>
                </a:extLst>
              </p:cNvPr>
              <p:cNvSpPr txBox="1"/>
              <p:nvPr/>
            </p:nvSpPr>
            <p:spPr>
              <a:xfrm>
                <a:off x="2994539" y="3734556"/>
                <a:ext cx="64177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CA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𝑒𝑛𝑑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𝑊𝑖𝑛𝑑𝑜𝑤</m:t>
                    </m:r>
                    <m:r>
                      <a:rPr lang="en-CA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>
                        <a:latin typeface="Cambria Math" panose="02040503050406030204" pitchFamily="18" charset="0"/>
                      </a:rPr>
                      <m:t>𝐶𝑜𝑛𝑔𝑊𝑖𝑛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CA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CA">
                        <a:latin typeface="Cambria Math" panose="02040503050406030204" pitchFamily="18" charset="0"/>
                      </a:rPr>
                      <m:t>𝑀𝑆𝑆</m:t>
                    </m:r>
                  </m:oMath>
                </a14:m>
                <a:r>
                  <a:rPr lang="en-CA" dirty="0"/>
                  <a:t>     </a:t>
                </a:r>
                <a:r>
                  <a:rPr lang="en-CA" i="0" dirty="0"/>
                  <a:t>[</a:t>
                </a:r>
                <a:r>
                  <a:rPr lang="en-CA" dirty="0"/>
                  <a:t>bytes</a:t>
                </a:r>
                <a:r>
                  <a:rPr lang="en-CA" i="0" dirty="0"/>
                  <a:t>]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0B470D-40BC-E5E0-6E4C-96D26C3D5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539" y="3734556"/>
                <a:ext cx="6417719" cy="369332"/>
              </a:xfrm>
              <a:prstGeom prst="rect">
                <a:avLst/>
              </a:prstGeom>
              <a:blipFill>
                <a:blip r:embed="rId2"/>
                <a:stretch>
                  <a:fillRect l="-1709" t="-26667" r="-1994" b="-5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7304867C-1D98-EB2F-8129-558D08F93B81}"/>
              </a:ext>
            </a:extLst>
          </p:cNvPr>
          <p:cNvSpPr/>
          <p:nvPr/>
        </p:nvSpPr>
        <p:spPr>
          <a:xfrm>
            <a:off x="3886032" y="5066653"/>
            <a:ext cx="5779219" cy="1183970"/>
          </a:xfrm>
          <a:prstGeom prst="wedgeRectCallout">
            <a:avLst>
              <a:gd name="adj1" fmla="val 35658"/>
              <a:gd name="adj2" fmla="val -110082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Unit analysis: Transmission rate has units of [bytes / s], so we need something for the denominator in seconds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505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594F4E-F84E-5516-5CAA-CA8D53CEB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9D6FD3C-BC1E-E342-BD8A-A5440DD6D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ECC6EE-EF24-1942-6F47-BCF3F088E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5372B3-2916-472D-EB7E-DE64BBEF3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86FDAD-8AF5-E5DF-9F28-C6EDE39C0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D91773-66C3-50E5-EB08-7C12DC90D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8B8F4-249B-AC0B-53D9-248EE11A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2. Congestion Control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53FA53-CAF3-5C77-CA7C-26B92524C4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6414" y="2643153"/>
                <a:ext cx="10266681" cy="3283993"/>
              </a:xfrm>
            </p:spPr>
            <p:txBody>
              <a:bodyPr anchor="t"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CA" sz="2400" dirty="0"/>
                  <a:t>It needs to wait for an ACK 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CA" sz="2400" dirty="0"/>
                  <a:t>The burst must reach the receiver, and the ACK must travel back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CA" sz="2400" dirty="0"/>
                  <a:t>This is called the Round-Trip Time (RTT)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CA" sz="2400" dirty="0"/>
                  <a:t>So, we have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CA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CA" sz="2400">
                        <a:latin typeface="Cambria Math" panose="02040503050406030204" pitchFamily="18" charset="0"/>
                      </a:rPr>
                      <m:t>𝑀𝑆𝑆</m:t>
                    </m:r>
                  </m:oMath>
                </a14:m>
                <a:r>
                  <a:rPr lang="en-CA" sz="2400" i="1" dirty="0"/>
                  <a:t> bytes</a:t>
                </a:r>
                <a:r>
                  <a:rPr lang="en-CA" sz="2400" dirty="0"/>
                  <a:t> sent every </a:t>
                </a:r>
                <a14:m>
                  <m:oMath xmlns:m="http://schemas.openxmlformats.org/officeDocument/2006/math">
                    <m:r>
                      <a:rPr lang="en-CA" sz="2400" i="1">
                        <a:latin typeface="Cambria Math" panose="02040503050406030204" pitchFamily="18" charset="0"/>
                      </a:rPr>
                      <m:t>𝑅𝑇𝑇</m:t>
                    </m:r>
                  </m:oMath>
                </a14:m>
                <a:r>
                  <a:rPr lang="en-CA" sz="2400" dirty="0"/>
                  <a:t> </a:t>
                </a:r>
                <a:r>
                  <a:rPr lang="en-CA" sz="2400" i="1" dirty="0"/>
                  <a:t>seconds</a:t>
                </a:r>
                <a:r>
                  <a:rPr lang="en-CA" sz="2400" dirty="0"/>
                  <a:t> for an instantaneous bit rate of 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en-CA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53FA53-CAF3-5C77-CA7C-26B92524C4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6414" y="2643153"/>
                <a:ext cx="10266681" cy="3283993"/>
              </a:xfrm>
              <a:blipFill>
                <a:blip r:embed="rId2"/>
                <a:stretch>
                  <a:fillRect l="-772" t="-148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4ABC3-75D5-5A5A-6D57-1FE8293D1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4C4BAD9-C411-E9C5-774F-D1E8665D4BB8}"/>
                  </a:ext>
                </a:extLst>
              </p:cNvPr>
              <p:cNvSpPr txBox="1"/>
              <p:nvPr/>
            </p:nvSpPr>
            <p:spPr>
              <a:xfrm>
                <a:off x="4301892" y="4784618"/>
                <a:ext cx="3808543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𝑀𝑆𝑆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𝑅𝑇𝑇</m:t>
                          </m:r>
                        </m:den>
                      </m:f>
                      <m:r>
                        <a:rPr lang="en-CA" sz="2400" i="1">
                          <a:latin typeface="Cambria Math" panose="02040503050406030204" pitchFamily="18" charset="0"/>
                        </a:rPr>
                        <m:t>  [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𝑏𝑦𝑡𝑒𝑠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4C4BAD9-C411-E9C5-774F-D1E8665D4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892" y="4784618"/>
                <a:ext cx="3808543" cy="6914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61D7A7CC-6735-04EE-A496-1285BB4C0BAA}"/>
              </a:ext>
            </a:extLst>
          </p:cNvPr>
          <p:cNvSpPr/>
          <p:nvPr/>
        </p:nvSpPr>
        <p:spPr>
          <a:xfrm>
            <a:off x="2513496" y="5827284"/>
            <a:ext cx="3763930" cy="698100"/>
          </a:xfrm>
          <a:prstGeom prst="wedgeRectCallout">
            <a:avLst>
              <a:gd name="adj1" fmla="val 14865"/>
              <a:gd name="adj2" fmla="val -82569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 what we really care about is the </a:t>
            </a:r>
            <a:r>
              <a:rPr lang="en-US" i="1" dirty="0"/>
              <a:t>average</a:t>
            </a:r>
            <a:r>
              <a:rPr lang="en-US" dirty="0"/>
              <a:t> bit rate</a:t>
            </a:r>
            <a:endParaRPr lang="en-CA" dirty="0"/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E0A72AC3-B096-B3DE-ED1B-298D8391C144}"/>
              </a:ext>
            </a:extLst>
          </p:cNvPr>
          <p:cNvSpPr/>
          <p:nvPr/>
        </p:nvSpPr>
        <p:spPr>
          <a:xfrm>
            <a:off x="6485006" y="5821529"/>
            <a:ext cx="2654301" cy="698100"/>
          </a:xfrm>
          <a:prstGeom prst="wedgeRectCallout">
            <a:avLst>
              <a:gd name="adj1" fmla="val -56770"/>
              <a:gd name="adj2" fmla="val -885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Need to find the average value of </a:t>
            </a:r>
            <a:r>
              <a:rPr lang="en-US" i="1" dirty="0"/>
              <a:t>w (</a:t>
            </a:r>
            <a:r>
              <a:rPr lang="en-US" i="1" dirty="0" err="1"/>
              <a:t>w</a:t>
            </a:r>
            <a:r>
              <a:rPr lang="en-US" i="1" baseline="-25000" dirty="0" err="1"/>
              <a:t>avg</a:t>
            </a:r>
            <a:r>
              <a:rPr lang="en-US" i="1" dirty="0"/>
              <a:t>)</a:t>
            </a:r>
            <a:endParaRPr lang="en-CA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EA3AEF-4C6F-3A0B-4DA9-AD1F1D1B9131}"/>
              </a:ext>
            </a:extLst>
          </p:cNvPr>
          <p:cNvSpPr txBox="1"/>
          <p:nvPr/>
        </p:nvSpPr>
        <p:spPr>
          <a:xfrm>
            <a:off x="1175025" y="1812156"/>
            <a:ext cx="104294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2400" dirty="0"/>
              <a:t>If the transmitter sends all </a:t>
            </a:r>
            <a:r>
              <a:rPr lang="en-CA" sz="2400" i="1" dirty="0"/>
              <a:t>w</a:t>
            </a:r>
            <a:r>
              <a:rPr lang="en-CA" sz="2400" dirty="0"/>
              <a:t> segments in </a:t>
            </a:r>
            <a:r>
              <a:rPr lang="en-CA" sz="2400" b="1" dirty="0"/>
              <a:t>one burst</a:t>
            </a:r>
            <a:r>
              <a:rPr lang="en-CA" sz="2400" dirty="0"/>
              <a:t>, how long must it wait before it can send more? </a:t>
            </a:r>
          </a:p>
        </p:txBody>
      </p:sp>
    </p:spTree>
    <p:extLst>
      <p:ext uri="{BB962C8B-B14F-4D97-AF65-F5344CB8AC3E}">
        <p14:creationId xmlns:p14="http://schemas.microsoft.com/office/powerpoint/2010/main" val="198058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/>
      <p:bldP spid="17" grpId="0" animBg="1"/>
      <p:bldP spid="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977533-6C21-8679-85AD-8059D816D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82A13E-A989-83BE-6074-5907C6F36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86749B-0C50-C11A-22A4-A3080E718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90B5FE-33D2-4F30-F371-A46670F58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BF3BC4-8515-4090-6718-8D98C49A8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F1E34A-96C0-1A2A-4B87-6EFBDE46D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375E0-6342-2035-B9E1-02D1A7E48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2. Congestion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B6738-AD01-7344-EBE9-68068E88A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639" y="2118360"/>
            <a:ext cx="11330266" cy="4688840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2400" dirty="0"/>
              <a:t>We can </a:t>
            </a:r>
            <a:r>
              <a:rPr lang="en-CA" sz="2400" i="1" dirty="0"/>
              <a:t>approximate    </a:t>
            </a:r>
            <a:r>
              <a:rPr lang="en-CA" sz="2400" dirty="0"/>
              <a:t>       by </a:t>
            </a:r>
            <a:r>
              <a:rPr lang="en-US" sz="2400" dirty="0"/>
              <a:t>ignoring the slow start phase and considering only the linear phase where w grows from M/2 to M and then returns to 1 in M/2 + 1 steps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F2EC09-9EB2-E9A8-0072-8BDE0A2F5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7" name="Picture 6" descr="A graph of a graph">
            <a:extLst>
              <a:ext uri="{FF2B5EF4-FFF2-40B4-BE49-F238E27FC236}">
                <a16:creationId xmlns:a16="http://schemas.microsoft.com/office/drawing/2014/main" id="{B2604117-09E8-80FF-FA8C-318092D90F4C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970" y="3452464"/>
            <a:ext cx="4520012" cy="24185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FB1FC9-AEDA-9BD4-B363-88833D8BC77B}"/>
              </a:ext>
            </a:extLst>
          </p:cNvPr>
          <p:cNvSpPr txBox="1"/>
          <p:nvPr/>
        </p:nvSpPr>
        <p:spPr>
          <a:xfrm>
            <a:off x="1157350" y="6168340"/>
            <a:ext cx="54601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200" dirty="0"/>
              <a:t>http://www.cs.emory.edu/~cheung/Courses/455/Syllabus/A1-congestion/tcp2.html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ADCA76-2C48-99BA-41B1-386FC6FA3674}"/>
              </a:ext>
            </a:extLst>
          </p:cNvPr>
          <p:cNvCxnSpPr>
            <a:cxnSpLocks/>
          </p:cNvCxnSpPr>
          <p:nvPr/>
        </p:nvCxnSpPr>
        <p:spPr>
          <a:xfrm>
            <a:off x="1010098" y="4730577"/>
            <a:ext cx="4787884" cy="34299"/>
          </a:xfrm>
          <a:prstGeom prst="line">
            <a:avLst/>
          </a:prstGeom>
          <a:ln w="412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A57A13-4065-43DA-AAB7-1DC35B8C65DC}"/>
              </a:ext>
            </a:extLst>
          </p:cNvPr>
          <p:cNvCxnSpPr>
            <a:cxnSpLocks/>
          </p:cNvCxnSpPr>
          <p:nvPr/>
        </p:nvCxnSpPr>
        <p:spPr>
          <a:xfrm>
            <a:off x="1010098" y="3821093"/>
            <a:ext cx="4835707" cy="18249"/>
          </a:xfrm>
          <a:prstGeom prst="line">
            <a:avLst/>
          </a:prstGeom>
          <a:ln w="412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B6E157C-4B05-076E-6763-3B581467CECC}"/>
              </a:ext>
            </a:extLst>
          </p:cNvPr>
          <p:cNvSpPr txBox="1"/>
          <p:nvPr/>
        </p:nvSpPr>
        <p:spPr>
          <a:xfrm>
            <a:off x="1785936" y="5065760"/>
            <a:ext cx="418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Slow Start Phase (Ignore </a:t>
            </a:r>
            <a:r>
              <a:rPr lang="en-CA" i="1" dirty="0"/>
              <a:t>w</a:t>
            </a:r>
            <a:r>
              <a:rPr lang="en-CA" dirty="0"/>
              <a:t> values here)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3AF0CC-6926-2EA6-76AD-2E447CF0B1A9}"/>
              </a:ext>
            </a:extLst>
          </p:cNvPr>
          <p:cNvSpPr txBox="1"/>
          <p:nvPr/>
        </p:nvSpPr>
        <p:spPr>
          <a:xfrm>
            <a:off x="592984" y="3602279"/>
            <a:ext cx="44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/>
              <a:t>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7C496C-6EB0-9EC1-9492-B1C025B3D604}"/>
              </a:ext>
            </a:extLst>
          </p:cNvPr>
          <p:cNvSpPr txBox="1"/>
          <p:nvPr/>
        </p:nvSpPr>
        <p:spPr>
          <a:xfrm>
            <a:off x="388020" y="4545911"/>
            <a:ext cx="64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/>
              <a:t>M</a:t>
            </a:r>
            <a:r>
              <a:rPr lang="en-CA" dirty="0"/>
              <a:t>/2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654930-3AE4-462F-47F6-A0A7F7D3D317}"/>
              </a:ext>
            </a:extLst>
          </p:cNvPr>
          <p:cNvSpPr txBox="1"/>
          <p:nvPr/>
        </p:nvSpPr>
        <p:spPr>
          <a:xfrm>
            <a:off x="1815433" y="4156276"/>
            <a:ext cx="418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Cong. Avoid. Phase (use </a:t>
            </a:r>
            <a:r>
              <a:rPr lang="en-CA" i="1" dirty="0"/>
              <a:t>w</a:t>
            </a:r>
            <a:r>
              <a:rPr lang="en-CA" dirty="0"/>
              <a:t> values here)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5D3DA0-1897-2ECB-B0F8-E385AF4C3378}"/>
              </a:ext>
            </a:extLst>
          </p:cNvPr>
          <p:cNvCxnSpPr>
            <a:cxnSpLocks/>
          </p:cNvCxnSpPr>
          <p:nvPr/>
        </p:nvCxnSpPr>
        <p:spPr>
          <a:xfrm>
            <a:off x="1035435" y="4156276"/>
            <a:ext cx="4810370" cy="0"/>
          </a:xfrm>
          <a:prstGeom prst="line">
            <a:avLst/>
          </a:prstGeom>
          <a:ln w="317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488C710-326D-145B-E75B-6B987D76A5A9}"/>
                  </a:ext>
                </a:extLst>
              </p:cNvPr>
              <p:cNvSpPr txBox="1"/>
              <p:nvPr/>
            </p:nvSpPr>
            <p:spPr>
              <a:xfrm>
                <a:off x="5825284" y="3949040"/>
                <a:ext cx="792169" cy="3919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488C710-326D-145B-E75B-6B987D76A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284" y="3949040"/>
                <a:ext cx="792169" cy="391902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C2205AE7-712D-8F98-E9A1-C4D3AB87472D}"/>
              </a:ext>
            </a:extLst>
          </p:cNvPr>
          <p:cNvSpPr/>
          <p:nvPr/>
        </p:nvSpPr>
        <p:spPr>
          <a:xfrm flipH="1">
            <a:off x="8339419" y="3871758"/>
            <a:ext cx="1721274" cy="88353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CEF774-0F44-BBF3-D3CE-06602203D63D}"/>
              </a:ext>
            </a:extLst>
          </p:cNvPr>
          <p:cNvSpPr/>
          <p:nvPr/>
        </p:nvSpPr>
        <p:spPr>
          <a:xfrm>
            <a:off x="8268871" y="4798722"/>
            <a:ext cx="1825887" cy="9319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6CD84A-7F92-11AD-6BEE-701E761FA930}"/>
              </a:ext>
            </a:extLst>
          </p:cNvPr>
          <p:cNvCxnSpPr>
            <a:cxnSpLocks/>
          </p:cNvCxnSpPr>
          <p:nvPr/>
        </p:nvCxnSpPr>
        <p:spPr>
          <a:xfrm>
            <a:off x="8256128" y="3709570"/>
            <a:ext cx="12743" cy="2021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2C71304-E125-5470-8013-768BAE76BD8B}"/>
              </a:ext>
            </a:extLst>
          </p:cNvPr>
          <p:cNvCxnSpPr>
            <a:cxnSpLocks/>
          </p:cNvCxnSpPr>
          <p:nvPr/>
        </p:nvCxnSpPr>
        <p:spPr>
          <a:xfrm flipH="1">
            <a:off x="8018265" y="5735206"/>
            <a:ext cx="2620277" cy="91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D2FFBE3-27B2-D4B1-03E2-B644CBE8B7BC}"/>
              </a:ext>
            </a:extLst>
          </p:cNvPr>
          <p:cNvCxnSpPr>
            <a:cxnSpLocks/>
          </p:cNvCxnSpPr>
          <p:nvPr/>
        </p:nvCxnSpPr>
        <p:spPr>
          <a:xfrm flipH="1">
            <a:off x="8256128" y="3827558"/>
            <a:ext cx="1858296" cy="93543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1812E51-E5A5-1C9C-89EF-5DA3DF516C3D}"/>
              </a:ext>
            </a:extLst>
          </p:cNvPr>
          <p:cNvCxnSpPr>
            <a:cxnSpLocks/>
          </p:cNvCxnSpPr>
          <p:nvPr/>
        </p:nvCxnSpPr>
        <p:spPr>
          <a:xfrm>
            <a:off x="10082013" y="3827558"/>
            <a:ext cx="32411" cy="93543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9805DA4-525E-766C-472E-A553FFEF9562}"/>
              </a:ext>
            </a:extLst>
          </p:cNvPr>
          <p:cNvCxnSpPr>
            <a:cxnSpLocks/>
          </p:cNvCxnSpPr>
          <p:nvPr/>
        </p:nvCxnSpPr>
        <p:spPr>
          <a:xfrm>
            <a:off x="7802330" y="4762993"/>
            <a:ext cx="2513209" cy="34299"/>
          </a:xfrm>
          <a:prstGeom prst="line">
            <a:avLst/>
          </a:prstGeom>
          <a:ln w="412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B0FF7EC-BCFC-013A-B119-67D4599FFCF6}"/>
              </a:ext>
            </a:extLst>
          </p:cNvPr>
          <p:cNvCxnSpPr>
            <a:cxnSpLocks/>
          </p:cNvCxnSpPr>
          <p:nvPr/>
        </p:nvCxnSpPr>
        <p:spPr>
          <a:xfrm flipV="1">
            <a:off x="7802330" y="3817177"/>
            <a:ext cx="2602385" cy="36332"/>
          </a:xfrm>
          <a:prstGeom prst="line">
            <a:avLst/>
          </a:prstGeom>
          <a:ln w="412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9CE3240-D78E-3AAD-B8DD-B2662BCD22C6}"/>
              </a:ext>
            </a:extLst>
          </p:cNvPr>
          <p:cNvSpPr txBox="1"/>
          <p:nvPr/>
        </p:nvSpPr>
        <p:spPr>
          <a:xfrm>
            <a:off x="7282735" y="3721660"/>
            <a:ext cx="44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/>
              <a:t>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A73501-9983-8E13-92E7-9A18AE6433CB}"/>
              </a:ext>
            </a:extLst>
          </p:cNvPr>
          <p:cNvSpPr txBox="1"/>
          <p:nvPr/>
        </p:nvSpPr>
        <p:spPr>
          <a:xfrm>
            <a:off x="7180252" y="4578327"/>
            <a:ext cx="64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/>
              <a:t>M</a:t>
            </a:r>
            <a:r>
              <a:rPr lang="en-CA" dirty="0"/>
              <a:t>/2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FAF996-2932-B979-1309-C8E51AF96684}"/>
              </a:ext>
            </a:extLst>
          </p:cNvPr>
          <p:cNvCxnSpPr>
            <a:cxnSpLocks/>
          </p:cNvCxnSpPr>
          <p:nvPr/>
        </p:nvCxnSpPr>
        <p:spPr>
          <a:xfrm>
            <a:off x="7827667" y="4188692"/>
            <a:ext cx="2577048" cy="0"/>
          </a:xfrm>
          <a:prstGeom prst="line">
            <a:avLst/>
          </a:prstGeom>
          <a:ln w="317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315528E-71EB-0673-6E7D-7F1182EA0DE1}"/>
              </a:ext>
            </a:extLst>
          </p:cNvPr>
          <p:cNvCxnSpPr>
            <a:cxnSpLocks/>
          </p:cNvCxnSpPr>
          <p:nvPr/>
        </p:nvCxnSpPr>
        <p:spPr>
          <a:xfrm>
            <a:off x="10075208" y="5553991"/>
            <a:ext cx="0" cy="295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138F090-D896-6D58-84F0-9F4947FC6C71}"/>
              </a:ext>
            </a:extLst>
          </p:cNvPr>
          <p:cNvSpPr txBox="1"/>
          <p:nvPr/>
        </p:nvSpPr>
        <p:spPr>
          <a:xfrm>
            <a:off x="8088816" y="5871039"/>
            <a:ext cx="44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0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5811B95-5FA3-BE5B-1C4D-EC1F502102DA}"/>
              </a:ext>
            </a:extLst>
          </p:cNvPr>
          <p:cNvCxnSpPr>
            <a:cxnSpLocks/>
          </p:cNvCxnSpPr>
          <p:nvPr/>
        </p:nvCxnSpPr>
        <p:spPr>
          <a:xfrm flipH="1">
            <a:off x="8256128" y="3827558"/>
            <a:ext cx="1858296" cy="93543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E11A90C-932D-AAAA-6392-1397DDF2F69B}"/>
              </a:ext>
            </a:extLst>
          </p:cNvPr>
          <p:cNvCxnSpPr>
            <a:cxnSpLocks/>
          </p:cNvCxnSpPr>
          <p:nvPr/>
        </p:nvCxnSpPr>
        <p:spPr>
          <a:xfrm>
            <a:off x="10082013" y="3827558"/>
            <a:ext cx="0" cy="143683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540C8EC-517A-EC3F-1085-4A91A2E9188E}"/>
              </a:ext>
            </a:extLst>
          </p:cNvPr>
          <p:cNvSpPr txBox="1"/>
          <p:nvPr/>
        </p:nvSpPr>
        <p:spPr>
          <a:xfrm>
            <a:off x="8896604" y="4702892"/>
            <a:ext cx="1058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solidFill>
                  <a:schemeClr val="bg1"/>
                </a:solidFill>
              </a:rPr>
              <a:t>Area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AFEEF4-2B64-6286-644B-9CF3020A1A2C}"/>
              </a:ext>
            </a:extLst>
          </p:cNvPr>
          <p:cNvSpPr txBox="1"/>
          <p:nvPr/>
        </p:nvSpPr>
        <p:spPr>
          <a:xfrm>
            <a:off x="8846775" y="5371493"/>
            <a:ext cx="1058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solidFill>
                  <a:schemeClr val="bg1"/>
                </a:solidFill>
              </a:rPr>
              <a:t>width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860B951-2E1E-227E-1758-439D126BB249}"/>
              </a:ext>
            </a:extLst>
          </p:cNvPr>
          <p:cNvCxnSpPr/>
          <p:nvPr/>
        </p:nvCxnSpPr>
        <p:spPr>
          <a:xfrm>
            <a:off x="9560512" y="5586268"/>
            <a:ext cx="4933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9C5B555-28FE-61B9-2728-FD2126F56C94}"/>
              </a:ext>
            </a:extLst>
          </p:cNvPr>
          <p:cNvCxnSpPr/>
          <p:nvPr/>
        </p:nvCxnSpPr>
        <p:spPr>
          <a:xfrm flipH="1">
            <a:off x="8262066" y="5586268"/>
            <a:ext cx="584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53E0CF3-3472-A724-42EC-4D59EA1D1F20}"/>
              </a:ext>
            </a:extLst>
          </p:cNvPr>
          <p:cNvSpPr txBox="1"/>
          <p:nvPr/>
        </p:nvSpPr>
        <p:spPr>
          <a:xfrm>
            <a:off x="8891465" y="5854525"/>
            <a:ext cx="232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/>
              <a:t>             </a:t>
            </a:r>
            <a:r>
              <a:rPr lang="en-CA" dirty="0"/>
              <a:t>M/2 + 1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0440980-C33C-1112-8177-77B651A9DEAF}"/>
                  </a:ext>
                </a:extLst>
              </p:cNvPr>
              <p:cNvSpPr txBox="1"/>
              <p:nvPr/>
            </p:nvSpPr>
            <p:spPr>
              <a:xfrm>
                <a:off x="10560593" y="4041605"/>
                <a:ext cx="531556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0440980-C33C-1112-8177-77B651A9D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593" y="4041605"/>
                <a:ext cx="531556" cy="299569"/>
              </a:xfrm>
              <a:prstGeom prst="rect">
                <a:avLst/>
              </a:prstGeom>
              <a:blipFill>
                <a:blip r:embed="rId4"/>
                <a:stretch>
                  <a:fillRect l="-5682" r="-4545" b="-2244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734082-6A05-EA02-555C-97BD96B97117}"/>
                  </a:ext>
                </a:extLst>
              </p:cNvPr>
              <p:cNvSpPr txBox="1"/>
              <p:nvPr/>
            </p:nvSpPr>
            <p:spPr>
              <a:xfrm>
                <a:off x="8055930" y="3313849"/>
                <a:ext cx="4424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734082-6A05-EA02-555C-97BD96B97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930" y="3313849"/>
                <a:ext cx="4424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C675B8-3EF4-E2DF-6DC2-731F0FFF8D5F}"/>
                  </a:ext>
                </a:extLst>
              </p:cNvPr>
              <p:cNvSpPr txBox="1"/>
              <p:nvPr/>
            </p:nvSpPr>
            <p:spPr>
              <a:xfrm>
                <a:off x="1250668" y="3083132"/>
                <a:ext cx="4424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C675B8-3EF4-E2DF-6DC2-731F0FFF8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668" y="3083132"/>
                <a:ext cx="4424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C609AFE4-947E-EC3D-F007-70B187D5D0B6}"/>
              </a:ext>
            </a:extLst>
          </p:cNvPr>
          <p:cNvSpPr txBox="1"/>
          <p:nvPr/>
        </p:nvSpPr>
        <p:spPr>
          <a:xfrm>
            <a:off x="8476924" y="5715617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Sent packets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BAB0A53-1671-DB15-53C9-123E0579FA3D}"/>
              </a:ext>
            </a:extLst>
          </p:cNvPr>
          <p:cNvSpPr txBox="1"/>
          <p:nvPr/>
        </p:nvSpPr>
        <p:spPr>
          <a:xfrm>
            <a:off x="2794440" y="5783285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Sent packets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A95D06A-75C0-7A28-7A3C-EB5A88B714FF}"/>
                  </a:ext>
                </a:extLst>
              </p:cNvPr>
              <p:cNvSpPr txBox="1"/>
              <p:nvPr/>
            </p:nvSpPr>
            <p:spPr>
              <a:xfrm>
                <a:off x="3747862" y="2174204"/>
                <a:ext cx="531556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A95D06A-75C0-7A28-7A3C-EB5A88B71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862" y="2174204"/>
                <a:ext cx="531556" cy="299569"/>
              </a:xfrm>
              <a:prstGeom prst="rect">
                <a:avLst/>
              </a:prstGeom>
              <a:blipFill>
                <a:blip r:embed="rId7"/>
                <a:stretch>
                  <a:fillRect l="-5747" r="-4598" b="-2244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27860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BF89E5-75C2-5506-EB7F-12B452492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919A8D-2AAE-B69F-62D9-9005DCEBF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F73C23-D052-55AE-8FD5-B5D97A992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8D5E33-31A9-E277-8F88-0F09FE132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83C105-7A9E-6695-C764-4ABEB171A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002B0E-E0A4-BF18-AF80-D29E3DC16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2CC19D-D137-9D90-1EDB-8EC4BB62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2. Congestion Control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579D3C-B57A-CC13-9195-38A2C2060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5C62C3-0A2E-5B93-864D-8CF1DCAF5053}"/>
              </a:ext>
            </a:extLst>
          </p:cNvPr>
          <p:cNvSpPr/>
          <p:nvPr/>
        </p:nvSpPr>
        <p:spPr>
          <a:xfrm flipH="1">
            <a:off x="1997367" y="3047307"/>
            <a:ext cx="1721274" cy="88353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C7BE73-DE58-723A-2606-CB73CCB6203A}"/>
              </a:ext>
            </a:extLst>
          </p:cNvPr>
          <p:cNvSpPr/>
          <p:nvPr/>
        </p:nvSpPr>
        <p:spPr>
          <a:xfrm>
            <a:off x="1926819" y="3974271"/>
            <a:ext cx="1825887" cy="6468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EDF456-66D3-BCD1-858D-368BA9BA2DB1}"/>
              </a:ext>
            </a:extLst>
          </p:cNvPr>
          <p:cNvSpPr txBox="1"/>
          <p:nvPr/>
        </p:nvSpPr>
        <p:spPr>
          <a:xfrm>
            <a:off x="838200" y="1978608"/>
            <a:ext cx="10927572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ptos" panose="020B0004020202020204" pitchFamily="34" charset="0"/>
              </a:rPr>
              <a:t>Approximate            in terms of M via the </a:t>
            </a:r>
            <a:r>
              <a:rPr lang="en-US" sz="2400" b="1" dirty="0">
                <a:latin typeface="Aptos" panose="020B0004020202020204" pitchFamily="34" charset="0"/>
              </a:rPr>
              <a:t>trapezoid rule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ptos" panose="020B0004020202020204" pitchFamily="34" charset="0"/>
              </a:rPr>
              <a:t>And the Average Transmission Rate is: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ptos" panose="020B0004020202020204" pitchFamily="34" charset="0"/>
            </a:endParaRPr>
          </a:p>
          <a:p>
            <a:endParaRPr lang="en-US" sz="2400" dirty="0">
              <a:latin typeface="Aptos" panose="020B0004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047B59-1510-2A04-E09A-FE63501AC213}"/>
              </a:ext>
            </a:extLst>
          </p:cNvPr>
          <p:cNvCxnSpPr>
            <a:cxnSpLocks/>
          </p:cNvCxnSpPr>
          <p:nvPr/>
        </p:nvCxnSpPr>
        <p:spPr>
          <a:xfrm>
            <a:off x="1914076" y="2885119"/>
            <a:ext cx="0" cy="18927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B3007A-C943-B71B-516B-2600784F1BEF}"/>
              </a:ext>
            </a:extLst>
          </p:cNvPr>
          <p:cNvCxnSpPr>
            <a:cxnSpLocks/>
          </p:cNvCxnSpPr>
          <p:nvPr/>
        </p:nvCxnSpPr>
        <p:spPr>
          <a:xfrm flipH="1">
            <a:off x="1683018" y="4621154"/>
            <a:ext cx="2620277" cy="91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ECF77E3-AA6F-710A-DF68-7BCB51468DC6}"/>
              </a:ext>
            </a:extLst>
          </p:cNvPr>
          <p:cNvCxnSpPr>
            <a:cxnSpLocks/>
          </p:cNvCxnSpPr>
          <p:nvPr/>
        </p:nvCxnSpPr>
        <p:spPr>
          <a:xfrm flipH="1">
            <a:off x="1914076" y="3003107"/>
            <a:ext cx="1858296" cy="93543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A2944AB-C636-C134-7AC8-F55C815A870F}"/>
              </a:ext>
            </a:extLst>
          </p:cNvPr>
          <p:cNvCxnSpPr>
            <a:cxnSpLocks/>
          </p:cNvCxnSpPr>
          <p:nvPr/>
        </p:nvCxnSpPr>
        <p:spPr>
          <a:xfrm>
            <a:off x="3739961" y="3003107"/>
            <a:ext cx="32411" cy="93543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280BED2-4E97-E8A1-50BE-7693B6124257}"/>
              </a:ext>
            </a:extLst>
          </p:cNvPr>
          <p:cNvCxnSpPr>
            <a:cxnSpLocks/>
          </p:cNvCxnSpPr>
          <p:nvPr/>
        </p:nvCxnSpPr>
        <p:spPr>
          <a:xfrm>
            <a:off x="1460278" y="3938542"/>
            <a:ext cx="2513209" cy="34299"/>
          </a:xfrm>
          <a:prstGeom prst="line">
            <a:avLst/>
          </a:prstGeom>
          <a:ln w="412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642FD7-243D-82E0-0DBA-25B87780C6B2}"/>
              </a:ext>
            </a:extLst>
          </p:cNvPr>
          <p:cNvCxnSpPr>
            <a:cxnSpLocks/>
          </p:cNvCxnSpPr>
          <p:nvPr/>
        </p:nvCxnSpPr>
        <p:spPr>
          <a:xfrm flipV="1">
            <a:off x="1460278" y="2992726"/>
            <a:ext cx="2602385" cy="36332"/>
          </a:xfrm>
          <a:prstGeom prst="line">
            <a:avLst/>
          </a:prstGeom>
          <a:ln w="412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3260464-C5B5-EAB4-18A2-30403AC66CF2}"/>
              </a:ext>
            </a:extLst>
          </p:cNvPr>
          <p:cNvSpPr txBox="1"/>
          <p:nvPr/>
        </p:nvSpPr>
        <p:spPr>
          <a:xfrm>
            <a:off x="940683" y="2897209"/>
            <a:ext cx="44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/>
              <a:t>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95196D-B020-D642-51FB-784B2F019DE9}"/>
              </a:ext>
            </a:extLst>
          </p:cNvPr>
          <p:cNvSpPr txBox="1"/>
          <p:nvPr/>
        </p:nvSpPr>
        <p:spPr>
          <a:xfrm>
            <a:off x="838200" y="3753876"/>
            <a:ext cx="64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/>
              <a:t>M</a:t>
            </a:r>
            <a:r>
              <a:rPr lang="en-CA" dirty="0"/>
              <a:t>/2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EC17D-DE7A-ACE7-19B1-AD6F838E542D}"/>
              </a:ext>
            </a:extLst>
          </p:cNvPr>
          <p:cNvCxnSpPr>
            <a:cxnSpLocks/>
          </p:cNvCxnSpPr>
          <p:nvPr/>
        </p:nvCxnSpPr>
        <p:spPr>
          <a:xfrm>
            <a:off x="1485615" y="3364241"/>
            <a:ext cx="2577048" cy="0"/>
          </a:xfrm>
          <a:prstGeom prst="line">
            <a:avLst/>
          </a:prstGeom>
          <a:ln w="317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B49D2FD-E24B-C528-B2E1-D8F4D53C8DCA}"/>
              </a:ext>
            </a:extLst>
          </p:cNvPr>
          <p:cNvCxnSpPr>
            <a:cxnSpLocks/>
          </p:cNvCxnSpPr>
          <p:nvPr/>
        </p:nvCxnSpPr>
        <p:spPr>
          <a:xfrm>
            <a:off x="3739961" y="4439939"/>
            <a:ext cx="0" cy="295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55B5CD8-EDAA-3AA0-9E28-59232A57B5CA}"/>
              </a:ext>
            </a:extLst>
          </p:cNvPr>
          <p:cNvSpPr txBox="1"/>
          <p:nvPr/>
        </p:nvSpPr>
        <p:spPr>
          <a:xfrm>
            <a:off x="1753569" y="4756987"/>
            <a:ext cx="44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39B6340-1AEE-A32B-705A-B1DEF15A8245}"/>
                  </a:ext>
                </a:extLst>
              </p:cNvPr>
              <p:cNvSpPr txBox="1"/>
              <p:nvPr/>
            </p:nvSpPr>
            <p:spPr>
              <a:xfrm>
                <a:off x="6808871" y="5381907"/>
                <a:ext cx="4143057" cy="5853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𝑎𝑣𝑔</m:t>
                              </m:r>
                            </m:sub>
                          </m:sSub>
                        </m:e>
                      </m:d>
                      <m:r>
                        <a:rPr lang="en-CA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𝑎𝑣𝑔</m:t>
                              </m:r>
                            </m:sub>
                          </m:sSub>
                          <m:r>
                            <a:rPr lang="en-C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𝑀𝑆𝑆</m:t>
                          </m:r>
                        </m:num>
                        <m:den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𝑅𝑇𝑇</m:t>
                          </m:r>
                        </m:den>
                      </m:f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CA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𝑀𝑆𝑆</m:t>
                          </m:r>
                        </m:num>
                        <m:den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𝑅𝑇𝑇</m:t>
                          </m:r>
                        </m:den>
                      </m:f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39B6340-1AEE-A32B-705A-B1DEF15A8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871" y="5381907"/>
                <a:ext cx="4143057" cy="5853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8A3AF7A-F31F-1164-8464-099C0B69C2F3}"/>
              </a:ext>
            </a:extLst>
          </p:cNvPr>
          <p:cNvCxnSpPr>
            <a:cxnSpLocks/>
          </p:cNvCxnSpPr>
          <p:nvPr/>
        </p:nvCxnSpPr>
        <p:spPr>
          <a:xfrm flipH="1">
            <a:off x="1914076" y="3003107"/>
            <a:ext cx="1858296" cy="93543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D60957-0A08-C2CC-DAD2-2E918EAE6C05}"/>
              </a:ext>
            </a:extLst>
          </p:cNvPr>
          <p:cNvCxnSpPr>
            <a:cxnSpLocks/>
          </p:cNvCxnSpPr>
          <p:nvPr/>
        </p:nvCxnSpPr>
        <p:spPr>
          <a:xfrm>
            <a:off x="3739961" y="3003107"/>
            <a:ext cx="0" cy="143683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0ADB621-F35C-B5D5-978A-D1D3B270CFE6}"/>
              </a:ext>
            </a:extLst>
          </p:cNvPr>
          <p:cNvSpPr txBox="1"/>
          <p:nvPr/>
        </p:nvSpPr>
        <p:spPr>
          <a:xfrm>
            <a:off x="2554552" y="3878441"/>
            <a:ext cx="1058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solidFill>
                  <a:schemeClr val="bg1"/>
                </a:solidFill>
              </a:rPr>
              <a:t>Area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7521F5-0813-0190-0B84-B8A02B2C441C}"/>
                  </a:ext>
                </a:extLst>
              </p:cNvPr>
              <p:cNvSpPr txBox="1"/>
              <p:nvPr/>
            </p:nvSpPr>
            <p:spPr>
              <a:xfrm>
                <a:off x="2993156" y="2046907"/>
                <a:ext cx="531556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7521F5-0813-0190-0B84-B8A02B2C4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156" y="2046907"/>
                <a:ext cx="531556" cy="299569"/>
              </a:xfrm>
              <a:prstGeom prst="rect">
                <a:avLst/>
              </a:prstGeom>
              <a:blipFill>
                <a:blip r:embed="rId3"/>
                <a:stretch>
                  <a:fillRect l="-5747" r="-5747" b="-2244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8E03E4-4DF5-1E06-E827-40318E8AA286}"/>
                  </a:ext>
                </a:extLst>
              </p:cNvPr>
              <p:cNvSpPr txBox="1"/>
              <p:nvPr/>
            </p:nvSpPr>
            <p:spPr>
              <a:xfrm>
                <a:off x="5161872" y="3595278"/>
                <a:ext cx="5569850" cy="12964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𝐴𝑟𝑒𝑎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𝑤𝑖𝑑𝑡h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CA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num>
                                <m:den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num>
                                <m:den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num>
                                <m:den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+1 −0</m:t>
                              </m:r>
                            </m:e>
                          </m:d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CA" b="0" dirty="0">
                  <a:ea typeface="Cambria Math" panose="02040503050406030204" pitchFamily="18" charset="0"/>
                </a:endParaRP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8E03E4-4DF5-1E06-E827-40318E8AA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872" y="3595278"/>
                <a:ext cx="5569850" cy="12964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0065BD1-F5FB-C8E6-97E7-29E77F59853E}"/>
                  </a:ext>
                </a:extLst>
              </p:cNvPr>
              <p:cNvSpPr txBox="1"/>
              <p:nvPr/>
            </p:nvSpPr>
            <p:spPr>
              <a:xfrm>
                <a:off x="5515338" y="2625817"/>
                <a:ext cx="4762586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𝐴𝑟𝑒𝑎</m:t>
                      </m:r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𝑙𝑎𝑠𝑡</m:t>
                      </m:r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𝑓𝑖𝑟𝑠𝑡</m:t>
                      </m:r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)×</m:t>
                      </m:r>
                      <m:f>
                        <m:f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𝑓𝑖𝑟𝑠𝑡</m:t>
                          </m:r>
                        </m:e>
                      </m:d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𝑙𝑎𝑠𝑡</m:t>
                          </m:r>
                        </m:e>
                      </m:d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0065BD1-F5FB-C8E6-97E7-29E77F598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338" y="2625817"/>
                <a:ext cx="4762586" cy="5186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E3594144-7E4B-F19B-6D96-75F2EA1CD9E6}"/>
              </a:ext>
            </a:extLst>
          </p:cNvPr>
          <p:cNvSpPr txBox="1"/>
          <p:nvPr/>
        </p:nvSpPr>
        <p:spPr>
          <a:xfrm>
            <a:off x="2511528" y="4287550"/>
            <a:ext cx="1058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solidFill>
                  <a:schemeClr val="bg1"/>
                </a:solidFill>
              </a:rPr>
              <a:t>width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E0493EB-B63F-522A-5A4C-BDC121A877BC}"/>
              </a:ext>
            </a:extLst>
          </p:cNvPr>
          <p:cNvCxnSpPr/>
          <p:nvPr/>
        </p:nvCxnSpPr>
        <p:spPr>
          <a:xfrm>
            <a:off x="3225265" y="4472216"/>
            <a:ext cx="49337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1D82677-F8B3-FB26-48D4-4C067C2E6376}"/>
              </a:ext>
            </a:extLst>
          </p:cNvPr>
          <p:cNvCxnSpPr/>
          <p:nvPr/>
        </p:nvCxnSpPr>
        <p:spPr>
          <a:xfrm flipH="1">
            <a:off x="1926819" y="4472216"/>
            <a:ext cx="58470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12FB937-5A39-D1B8-B5CE-90518EFCEDC2}"/>
              </a:ext>
            </a:extLst>
          </p:cNvPr>
          <p:cNvCxnSpPr>
            <a:cxnSpLocks/>
          </p:cNvCxnSpPr>
          <p:nvPr/>
        </p:nvCxnSpPr>
        <p:spPr>
          <a:xfrm>
            <a:off x="7091753" y="3645368"/>
            <a:ext cx="1388702" cy="410777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397078A-3390-56EC-DEB0-A32EC0F1C62C}"/>
              </a:ext>
            </a:extLst>
          </p:cNvPr>
          <p:cNvCxnSpPr>
            <a:cxnSpLocks/>
          </p:cNvCxnSpPr>
          <p:nvPr/>
        </p:nvCxnSpPr>
        <p:spPr>
          <a:xfrm>
            <a:off x="7748833" y="4184709"/>
            <a:ext cx="1306609" cy="375333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CD00925-881E-684D-3EA6-7880BFA56BA9}"/>
              </a:ext>
            </a:extLst>
          </p:cNvPr>
          <p:cNvSpPr/>
          <p:nvPr/>
        </p:nvSpPr>
        <p:spPr>
          <a:xfrm>
            <a:off x="6657049" y="5272899"/>
            <a:ext cx="4610501" cy="8160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FC1981C-4624-B280-F977-D689841CF712}"/>
              </a:ext>
            </a:extLst>
          </p:cNvPr>
          <p:cNvSpPr txBox="1"/>
          <p:nvPr/>
        </p:nvSpPr>
        <p:spPr>
          <a:xfrm>
            <a:off x="2556218" y="4740473"/>
            <a:ext cx="232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/>
              <a:t>             </a:t>
            </a:r>
            <a:r>
              <a:rPr lang="en-CA" dirty="0"/>
              <a:t>M/2 + 1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11CB32F-AF04-74C3-78A6-611C0FBF96A6}"/>
                  </a:ext>
                </a:extLst>
              </p:cNvPr>
              <p:cNvSpPr txBox="1"/>
              <p:nvPr/>
            </p:nvSpPr>
            <p:spPr>
              <a:xfrm>
                <a:off x="4218541" y="3217154"/>
                <a:ext cx="531556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11CB32F-AF04-74C3-78A6-611C0FBF9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541" y="3217154"/>
                <a:ext cx="531556" cy="299569"/>
              </a:xfrm>
              <a:prstGeom prst="rect">
                <a:avLst/>
              </a:prstGeom>
              <a:blipFill>
                <a:blip r:embed="rId6"/>
                <a:stretch>
                  <a:fillRect l="-5747" r="-5747" b="-2244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2A1296-BB3D-53E3-E07B-351B541D909F}"/>
                  </a:ext>
                </a:extLst>
              </p:cNvPr>
              <p:cNvSpPr txBox="1"/>
              <p:nvPr/>
            </p:nvSpPr>
            <p:spPr>
              <a:xfrm>
                <a:off x="1705593" y="2487387"/>
                <a:ext cx="4424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2A1296-BB3D-53E3-E07B-351B541D9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593" y="2487387"/>
                <a:ext cx="4424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B0B3692-F45D-706D-6FC7-B75DE0DA2D23}"/>
              </a:ext>
            </a:extLst>
          </p:cNvPr>
          <p:cNvSpPr txBox="1"/>
          <p:nvPr/>
        </p:nvSpPr>
        <p:spPr>
          <a:xfrm>
            <a:off x="2205573" y="4577876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Sent packets</a:t>
            </a:r>
          </a:p>
        </p:txBody>
      </p:sp>
    </p:spTree>
    <p:extLst>
      <p:ext uri="{BB962C8B-B14F-4D97-AF65-F5344CB8AC3E}">
        <p14:creationId xmlns:p14="http://schemas.microsoft.com/office/powerpoint/2010/main" val="1943965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011DDB-5011-5E64-079C-B2C640827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E0D7EBD-3D2F-A50E-E404-ECB217F6D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3DEE3E-E0D1-C862-39B1-6AB8E18A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9C0F0E-0358-F81B-6A30-AF9FC38C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612C3A-4EEE-55B6-03F2-DE5F6942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9F474B-6A2C-5AAB-59FC-C3E70B082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391B91-52A2-68C3-70D7-4EC416BA7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2. Congestion Control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E9B87-02FA-7FF4-E393-A69727FCE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0C02749-5EFC-24EB-A2E5-4BBB66CC461F}"/>
              </a:ext>
            </a:extLst>
          </p:cNvPr>
          <p:cNvSpPr/>
          <p:nvPr/>
        </p:nvSpPr>
        <p:spPr>
          <a:xfrm flipH="1">
            <a:off x="1997367" y="3047307"/>
            <a:ext cx="1721274" cy="88353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0B7F8-71D0-F2F4-288D-7816843E67AB}"/>
              </a:ext>
            </a:extLst>
          </p:cNvPr>
          <p:cNvSpPr/>
          <p:nvPr/>
        </p:nvSpPr>
        <p:spPr>
          <a:xfrm>
            <a:off x="1926819" y="3974271"/>
            <a:ext cx="1825887" cy="6468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A14A4E-6C63-7ABE-FC2F-B71D7C8E25BA}"/>
              </a:ext>
            </a:extLst>
          </p:cNvPr>
          <p:cNvSpPr txBox="1"/>
          <p:nvPr/>
        </p:nvSpPr>
        <p:spPr>
          <a:xfrm>
            <a:off x="838200" y="1978608"/>
            <a:ext cx="10927572" cy="468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Alt.: Approximate using Gauss’s formula for the </a:t>
            </a:r>
            <a:r>
              <a:rPr lang="en-US" sz="2400" b="1" dirty="0"/>
              <a:t>sum of consecutive integers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ptos" panose="020B0004020202020204" pitchFamily="34" charset="0"/>
              </a:rPr>
              <a:t>And the Average Transmission Rate is: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ptos" panose="020B0004020202020204" pitchFamily="34" charset="0"/>
            </a:endParaRPr>
          </a:p>
          <a:p>
            <a:endParaRPr lang="en-US" sz="2400" dirty="0">
              <a:latin typeface="Aptos" panose="020B0004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C1DFA8-7CD3-4EB6-2652-FD2E12B1326D}"/>
              </a:ext>
            </a:extLst>
          </p:cNvPr>
          <p:cNvCxnSpPr>
            <a:cxnSpLocks/>
          </p:cNvCxnSpPr>
          <p:nvPr/>
        </p:nvCxnSpPr>
        <p:spPr>
          <a:xfrm>
            <a:off x="1914076" y="2885119"/>
            <a:ext cx="0" cy="18927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E767701-B829-F96F-F05E-C2982510CB49}"/>
              </a:ext>
            </a:extLst>
          </p:cNvPr>
          <p:cNvCxnSpPr>
            <a:cxnSpLocks/>
          </p:cNvCxnSpPr>
          <p:nvPr/>
        </p:nvCxnSpPr>
        <p:spPr>
          <a:xfrm flipH="1">
            <a:off x="1683018" y="4621154"/>
            <a:ext cx="2620277" cy="91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83C9D1-5FE0-9D54-A03D-C41E2EBCCD88}"/>
              </a:ext>
            </a:extLst>
          </p:cNvPr>
          <p:cNvCxnSpPr>
            <a:cxnSpLocks/>
          </p:cNvCxnSpPr>
          <p:nvPr/>
        </p:nvCxnSpPr>
        <p:spPr>
          <a:xfrm flipH="1">
            <a:off x="1914076" y="3003107"/>
            <a:ext cx="1858296" cy="93543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F6053B-21A6-F1A6-A775-4A5686CE2FEF}"/>
              </a:ext>
            </a:extLst>
          </p:cNvPr>
          <p:cNvCxnSpPr>
            <a:cxnSpLocks/>
          </p:cNvCxnSpPr>
          <p:nvPr/>
        </p:nvCxnSpPr>
        <p:spPr>
          <a:xfrm>
            <a:off x="3739961" y="3003107"/>
            <a:ext cx="32411" cy="93543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435FBD1-0C89-4D15-535A-3F2B82AFBCD1}"/>
              </a:ext>
            </a:extLst>
          </p:cNvPr>
          <p:cNvCxnSpPr>
            <a:cxnSpLocks/>
          </p:cNvCxnSpPr>
          <p:nvPr/>
        </p:nvCxnSpPr>
        <p:spPr>
          <a:xfrm>
            <a:off x="1460278" y="3938542"/>
            <a:ext cx="2513209" cy="34299"/>
          </a:xfrm>
          <a:prstGeom prst="line">
            <a:avLst/>
          </a:prstGeom>
          <a:ln w="412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F37C747-A709-E1B2-3F69-566EA314AE14}"/>
              </a:ext>
            </a:extLst>
          </p:cNvPr>
          <p:cNvCxnSpPr>
            <a:cxnSpLocks/>
          </p:cNvCxnSpPr>
          <p:nvPr/>
        </p:nvCxnSpPr>
        <p:spPr>
          <a:xfrm flipV="1">
            <a:off x="1460278" y="2992726"/>
            <a:ext cx="2602385" cy="36332"/>
          </a:xfrm>
          <a:prstGeom prst="line">
            <a:avLst/>
          </a:prstGeom>
          <a:ln w="412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7FA52BE-27A3-2CAB-A7BD-30A267FBE570}"/>
              </a:ext>
            </a:extLst>
          </p:cNvPr>
          <p:cNvSpPr txBox="1"/>
          <p:nvPr/>
        </p:nvSpPr>
        <p:spPr>
          <a:xfrm>
            <a:off x="940683" y="2897209"/>
            <a:ext cx="44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/>
              <a:t>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70989A-9274-0D77-9743-353FFB24E50E}"/>
              </a:ext>
            </a:extLst>
          </p:cNvPr>
          <p:cNvSpPr txBox="1"/>
          <p:nvPr/>
        </p:nvSpPr>
        <p:spPr>
          <a:xfrm>
            <a:off x="838200" y="3753876"/>
            <a:ext cx="64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/>
              <a:t>M</a:t>
            </a:r>
            <a:r>
              <a:rPr lang="en-CA" dirty="0"/>
              <a:t>/2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BB4699-F5D1-FBE5-1CCB-B5B134F9587B}"/>
              </a:ext>
            </a:extLst>
          </p:cNvPr>
          <p:cNvCxnSpPr>
            <a:cxnSpLocks/>
          </p:cNvCxnSpPr>
          <p:nvPr/>
        </p:nvCxnSpPr>
        <p:spPr>
          <a:xfrm>
            <a:off x="1485615" y="3364241"/>
            <a:ext cx="2577048" cy="0"/>
          </a:xfrm>
          <a:prstGeom prst="line">
            <a:avLst/>
          </a:prstGeom>
          <a:ln w="317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88BE0D9-FD95-5DEB-2F86-3988795A81B2}"/>
              </a:ext>
            </a:extLst>
          </p:cNvPr>
          <p:cNvCxnSpPr>
            <a:cxnSpLocks/>
          </p:cNvCxnSpPr>
          <p:nvPr/>
        </p:nvCxnSpPr>
        <p:spPr>
          <a:xfrm>
            <a:off x="3739961" y="4439939"/>
            <a:ext cx="0" cy="295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36C4263-FF62-141A-18DB-3F0D8BD6F4A0}"/>
              </a:ext>
            </a:extLst>
          </p:cNvPr>
          <p:cNvSpPr txBox="1"/>
          <p:nvPr/>
        </p:nvSpPr>
        <p:spPr>
          <a:xfrm>
            <a:off x="1753569" y="4756987"/>
            <a:ext cx="44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0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33D3981-9E31-F1B5-E59A-0125F5DD16BA}"/>
              </a:ext>
            </a:extLst>
          </p:cNvPr>
          <p:cNvCxnSpPr>
            <a:cxnSpLocks/>
          </p:cNvCxnSpPr>
          <p:nvPr/>
        </p:nvCxnSpPr>
        <p:spPr>
          <a:xfrm flipH="1">
            <a:off x="1914076" y="3003107"/>
            <a:ext cx="1858296" cy="93543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D8D91C2-D053-AC4A-BD43-3B30C5F336E6}"/>
              </a:ext>
            </a:extLst>
          </p:cNvPr>
          <p:cNvCxnSpPr>
            <a:cxnSpLocks/>
          </p:cNvCxnSpPr>
          <p:nvPr/>
        </p:nvCxnSpPr>
        <p:spPr>
          <a:xfrm>
            <a:off x="3739961" y="3003107"/>
            <a:ext cx="0" cy="143683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652760E-BAD9-6D99-44EF-3961F95730D1}"/>
              </a:ext>
            </a:extLst>
          </p:cNvPr>
          <p:cNvSpPr txBox="1"/>
          <p:nvPr/>
        </p:nvSpPr>
        <p:spPr>
          <a:xfrm>
            <a:off x="2554552" y="3878441"/>
            <a:ext cx="1058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solidFill>
                  <a:schemeClr val="bg1"/>
                </a:solidFill>
              </a:rPr>
              <a:t>Area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587B56-B2FC-2BDC-6BE3-A9F2A76B8ADA}"/>
              </a:ext>
            </a:extLst>
          </p:cNvPr>
          <p:cNvSpPr txBox="1"/>
          <p:nvPr/>
        </p:nvSpPr>
        <p:spPr>
          <a:xfrm>
            <a:off x="2511528" y="4287550"/>
            <a:ext cx="1058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solidFill>
                  <a:schemeClr val="bg1"/>
                </a:solidFill>
              </a:rPr>
              <a:t>width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092BF22-01B1-666D-8B07-BD267A561FB3}"/>
              </a:ext>
            </a:extLst>
          </p:cNvPr>
          <p:cNvCxnSpPr/>
          <p:nvPr/>
        </p:nvCxnSpPr>
        <p:spPr>
          <a:xfrm>
            <a:off x="3225265" y="4472216"/>
            <a:ext cx="49337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DA2307F-3C62-A18D-7896-98FCE77FF5CA}"/>
              </a:ext>
            </a:extLst>
          </p:cNvPr>
          <p:cNvCxnSpPr/>
          <p:nvPr/>
        </p:nvCxnSpPr>
        <p:spPr>
          <a:xfrm flipH="1">
            <a:off x="1926819" y="4472216"/>
            <a:ext cx="58470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226D888-240C-ECA9-E316-14E2C8703BAB}"/>
              </a:ext>
            </a:extLst>
          </p:cNvPr>
          <p:cNvSpPr txBox="1"/>
          <p:nvPr/>
        </p:nvSpPr>
        <p:spPr>
          <a:xfrm>
            <a:off x="2556218" y="4740473"/>
            <a:ext cx="232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/>
              <a:t>             </a:t>
            </a:r>
            <a:r>
              <a:rPr lang="en-CA" dirty="0"/>
              <a:t>M/2 + 1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F1A1794-CDE9-E14A-8041-EEEB15E7DEB5}"/>
                  </a:ext>
                </a:extLst>
              </p:cNvPr>
              <p:cNvSpPr txBox="1"/>
              <p:nvPr/>
            </p:nvSpPr>
            <p:spPr>
              <a:xfrm>
                <a:off x="4218541" y="3217154"/>
                <a:ext cx="531556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F1A1794-CDE9-E14A-8041-EEEB15E7D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541" y="3217154"/>
                <a:ext cx="531556" cy="299569"/>
              </a:xfrm>
              <a:prstGeom prst="rect">
                <a:avLst/>
              </a:prstGeom>
              <a:blipFill>
                <a:blip r:embed="rId2"/>
                <a:stretch>
                  <a:fillRect l="-5747" r="-5747" b="-2244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AA8317-C146-DB87-78F4-87024EC07216}"/>
                  </a:ext>
                </a:extLst>
              </p:cNvPr>
              <p:cNvSpPr txBox="1"/>
              <p:nvPr/>
            </p:nvSpPr>
            <p:spPr>
              <a:xfrm>
                <a:off x="5531783" y="2723062"/>
                <a:ext cx="6255308" cy="3691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𝐴𝑟𝑒𝑎</m:t>
                    </m:r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CA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CA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𝑓𝑖𝑟𝑠𝑡</m:t>
                        </m:r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𝑙𝑎𝑠𝑡</m:t>
                        </m:r>
                      </m:e>
                    </m:d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       </m:t>
                    </m:r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# </m:t>
                    </m:r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𝑖𝑛𝑡𝑒𝑔𝑒𝑟𝑠</m:t>
                    </m:r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.,</m:t>
                    </m:r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/2+1)</m:t>
                    </m:r>
                  </m:oMath>
                </a14:m>
                <a:r>
                  <a:rPr lang="en-CA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AA8317-C146-DB87-78F4-87024EC07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783" y="2723062"/>
                <a:ext cx="6255308" cy="369140"/>
              </a:xfrm>
              <a:prstGeom prst="rect">
                <a:avLst/>
              </a:prstGeom>
              <a:blipFill>
                <a:blip r:embed="rId3"/>
                <a:stretch>
                  <a:fillRect l="-1266" r="-292" b="-15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AE6542-09D1-72EB-EE96-AFE465D9E0F9}"/>
                  </a:ext>
                </a:extLst>
              </p:cNvPr>
              <p:cNvSpPr txBox="1"/>
              <p:nvPr/>
            </p:nvSpPr>
            <p:spPr>
              <a:xfrm>
                <a:off x="5456071" y="3630876"/>
                <a:ext cx="4557658" cy="7652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𝐴𝑟𝑒𝑎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𝑤𝑖𝑑𝑡h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CA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/2+1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/2+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/2+1</m:t>
                              </m:r>
                            </m:e>
                          </m:d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AE6542-09D1-72EB-EE96-AFE465D9E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071" y="3630876"/>
                <a:ext cx="4557658" cy="7652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7A8DDB-51A9-47EF-DFFB-E3DB69472BE8}"/>
              </a:ext>
            </a:extLst>
          </p:cNvPr>
          <p:cNvCxnSpPr>
            <a:cxnSpLocks/>
          </p:cNvCxnSpPr>
          <p:nvPr/>
        </p:nvCxnSpPr>
        <p:spPr>
          <a:xfrm>
            <a:off x="7797706" y="4143539"/>
            <a:ext cx="849177" cy="23245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C832EC9-DE26-8EC1-7369-FE32367C6BFF}"/>
              </a:ext>
            </a:extLst>
          </p:cNvPr>
          <p:cNvCxnSpPr>
            <a:cxnSpLocks/>
          </p:cNvCxnSpPr>
          <p:nvPr/>
        </p:nvCxnSpPr>
        <p:spPr>
          <a:xfrm>
            <a:off x="7316869" y="3630876"/>
            <a:ext cx="849177" cy="23245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E6B7766-D476-1E49-663B-C19AE130E06C}"/>
                  </a:ext>
                </a:extLst>
              </p:cNvPr>
              <p:cNvSpPr txBox="1"/>
              <p:nvPr/>
            </p:nvSpPr>
            <p:spPr>
              <a:xfrm>
                <a:off x="6808871" y="5396585"/>
                <a:ext cx="4143057" cy="5853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𝑎𝑣𝑔</m:t>
                              </m:r>
                            </m:sub>
                          </m:sSub>
                        </m:e>
                      </m:d>
                      <m:r>
                        <a:rPr lang="en-CA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𝑎𝑣𝑔</m:t>
                              </m:r>
                            </m:sub>
                          </m:sSub>
                          <m:r>
                            <a:rPr lang="en-C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𝑀𝑆𝑆</m:t>
                          </m:r>
                        </m:num>
                        <m:den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𝑅𝑇𝑇</m:t>
                          </m:r>
                        </m:den>
                      </m:f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CA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𝑀𝑆𝑆</m:t>
                          </m:r>
                        </m:num>
                        <m:den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𝑅𝑇𝑇</m:t>
                          </m:r>
                        </m:den>
                      </m:f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E6B7766-D476-1E49-663B-C19AE130E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871" y="5396585"/>
                <a:ext cx="4143057" cy="5853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3F3B0080-7B08-94F7-13A2-E3FCA955BC4B}"/>
              </a:ext>
            </a:extLst>
          </p:cNvPr>
          <p:cNvSpPr/>
          <p:nvPr/>
        </p:nvSpPr>
        <p:spPr>
          <a:xfrm>
            <a:off x="6657049" y="5287577"/>
            <a:ext cx="4610501" cy="8160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79C3B23-0E2E-6F84-5FD8-7427BEF89A56}"/>
                  </a:ext>
                </a:extLst>
              </p:cNvPr>
              <p:cNvSpPr txBox="1"/>
              <p:nvPr/>
            </p:nvSpPr>
            <p:spPr>
              <a:xfrm>
                <a:off x="1705593" y="2515072"/>
                <a:ext cx="4424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79C3B23-0E2E-6F84-5FD8-7427BEF89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593" y="2515072"/>
                <a:ext cx="4424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0DA66C24-3146-FA6D-574E-8506DEE9AC99}"/>
              </a:ext>
            </a:extLst>
          </p:cNvPr>
          <p:cNvSpPr txBox="1"/>
          <p:nvPr/>
        </p:nvSpPr>
        <p:spPr>
          <a:xfrm>
            <a:off x="2205573" y="4577876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Sent packets</a:t>
            </a:r>
          </a:p>
        </p:txBody>
      </p:sp>
    </p:spTree>
    <p:extLst>
      <p:ext uri="{BB962C8B-B14F-4D97-AF65-F5344CB8AC3E}">
        <p14:creationId xmlns:p14="http://schemas.microsoft.com/office/powerpoint/2010/main" val="6794939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5A33A3-CFE5-4D6A-327F-8AC2D63D3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94C8144-EF72-D06D-102C-A6A92F126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4CF8DC-E43E-966D-363B-FDA8BD108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5789F4-8CD1-2FD9-1E71-0772DFB4A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CD9187-F9F4-86F8-3CCB-EE7515323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56F56C-F2E1-291A-AF65-CF4BF8033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40B559-25EB-E860-4E3A-5FF27F80D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29062-B60B-0B41-6ED9-5D1436FF2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100" y="2295887"/>
            <a:ext cx="10498220" cy="4562113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400" dirty="0"/>
              <a:t>Reliable transport is the ability to recover from packet loss &amp; corruption.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400" dirty="0"/>
              <a:t>TCP achieves this by retransmitting these packets in an ARQ scheme that numbers the packets and asks the receiver to acknowledge (ACK) them.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400" dirty="0"/>
              <a:t>TCP implements flow and congestion control techniques to prevent overflow of the receiver’s buffer and prevent congestion collapse on the network.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400" dirty="0"/>
              <a:t>Flow and congestion control techniques regulate the transmission rate  </a:t>
            </a:r>
            <a:endParaRPr lang="en-CA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DFE2F-CFC6-AFED-9DDC-EAA17810F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08877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01B07A-8873-234B-5795-146C7771A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3E012F-E63A-F374-6A09-2F1253AB6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DD2AD8-9215-3B79-4805-E7677AFE8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3A5B08-3C96-08D8-2099-F69AB8D93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6C7867-4D5B-B6E9-2144-C2337C909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F5A1C2-5353-B390-AB78-880E2B7D8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F1470F-9BC0-BB25-B716-4C525B268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3. Flipped Classroom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0B3BB-6D44-AE1C-42BB-28137FC26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4601" y="1960606"/>
            <a:ext cx="10220960" cy="456211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CA" sz="2400" dirty="0"/>
              <a:t>In this active learning exercise, the class is divided into 4 groups to present one of the TCP topics (below): </a:t>
            </a:r>
          </a:p>
          <a:p>
            <a:pPr marL="749808" lvl="1" indent="-457200">
              <a:buFont typeface="Calibri" panose="020F0502020204030204" pitchFamily="34" charset="0"/>
              <a:buAutoNum type="arabicPeriod"/>
            </a:pPr>
            <a:r>
              <a:rPr lang="en-CA" sz="2400" dirty="0"/>
              <a:t>Explicit Congestion Notification (ECN)</a:t>
            </a:r>
          </a:p>
          <a:p>
            <a:pPr marL="749808" lvl="1" indent="-457200">
              <a:buFont typeface="Calibri" panose="020F0502020204030204" pitchFamily="34" charset="0"/>
              <a:buAutoNum type="arabicPeriod"/>
            </a:pPr>
            <a:r>
              <a:rPr lang="en-CA" sz="2400" dirty="0"/>
              <a:t>Selective Acknowledgement (SACK)</a:t>
            </a:r>
          </a:p>
          <a:p>
            <a:pPr marL="749808" lvl="1" indent="-457200">
              <a:buAutoNum type="arabicPeriod"/>
            </a:pPr>
            <a:r>
              <a:rPr lang="en-CA" sz="2400" dirty="0"/>
              <a:t>Small Packet Problem (solution – Nagle’s Algorithm)</a:t>
            </a:r>
          </a:p>
          <a:p>
            <a:pPr marL="749808" lvl="1" indent="-457200">
              <a:buAutoNum type="arabicPeriod"/>
            </a:pPr>
            <a:r>
              <a:rPr lang="en-CA" sz="2400" dirty="0"/>
              <a:t>Silly Window Syndrome (solution – Clark’s Algorithm)</a:t>
            </a:r>
          </a:p>
          <a:p>
            <a:pPr marL="292608" lvl="1" indent="0">
              <a:buNone/>
            </a:pPr>
            <a:endParaRPr lang="en-CA" sz="2400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CA" sz="2400" dirty="0"/>
              <a:t>Resources include 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200" dirty="0"/>
              <a:t>Editable </a:t>
            </a:r>
            <a:r>
              <a:rPr lang="en-CA" sz="2200" dirty="0">
                <a:hlinkClick r:id="rId2"/>
              </a:rPr>
              <a:t>flipped classroom slides</a:t>
            </a:r>
            <a:r>
              <a:rPr lang="en-CA" sz="2200" dirty="0"/>
              <a:t> (originals follow)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200" dirty="0"/>
              <a:t>Section 3 of the </a:t>
            </a:r>
            <a:r>
              <a:rPr lang="en-CA" sz="2200" dirty="0">
                <a:hlinkClick r:id="rId3"/>
              </a:rPr>
              <a:t>notes</a:t>
            </a:r>
            <a:r>
              <a:rPr lang="en-CA" sz="2200" dirty="0"/>
              <a:t> that accompany this lecture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4706E8-EEB3-34F9-3765-3A16DF024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89584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3E2EC1-7763-B2C6-D5E2-8D844DD5B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786D6A-C433-40EF-B5C2-AD4E0755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1104E5-1C76-018A-5E25-38484F77E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5AAC46-1CC8-248B-9765-9C5253235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46BE36-D5A1-B9FE-BA7B-C53B1D98F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3592A6-C358-B258-9BA3-89E2866FC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FDEF28-7B58-E18B-BF85-B36B508B6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3. Explicit Congestion Notification (ECN)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348FD-1558-7DAD-5567-C7EF9312E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509" y="1959222"/>
            <a:ext cx="9724031" cy="4223658"/>
          </a:xfrm>
        </p:spPr>
        <p:txBody>
          <a:bodyPr anchor="t"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 TCP protocol enhancement that enables congestion reporting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Source, destination and intermediate routers to be ECN aware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Instead of </a:t>
            </a:r>
            <a:r>
              <a:rPr lang="en-US" sz="2400" b="1" dirty="0"/>
              <a:t>dropping</a:t>
            </a:r>
            <a:r>
              <a:rPr lang="en-US" sz="2400" dirty="0"/>
              <a:t> a packet on congestion an ECN aware router will </a:t>
            </a:r>
            <a:r>
              <a:rPr lang="en-US" sz="2400" b="1" dirty="0"/>
              <a:t>set a flag </a:t>
            </a:r>
            <a:r>
              <a:rPr lang="en-US" sz="2400" dirty="0"/>
              <a:t>in its </a:t>
            </a:r>
            <a:r>
              <a:rPr lang="en-US" sz="2400" b="1" dirty="0"/>
              <a:t>IP</a:t>
            </a:r>
            <a:r>
              <a:rPr lang="en-US" sz="2400" dirty="0"/>
              <a:t> header to notify the </a:t>
            </a:r>
            <a:r>
              <a:rPr lang="en-US" sz="2400" b="1" dirty="0"/>
              <a:t>receivers TCP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Receivers TCP will signal the senders TCP to slow its Tx rate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99F51-E5D8-8802-495D-70B8A594A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8778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7321FF-F716-8694-97B3-B8887DBBA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1. Bridge-in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798D2-76F1-C710-E12F-F00902955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38102"/>
            <a:ext cx="9724031" cy="359798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CA" sz="2400" dirty="0"/>
              <a:t>Layered communication – OSI, TCP/IP </a:t>
            </a:r>
            <a:r>
              <a:rPr lang="en-CA" sz="2000" dirty="0"/>
              <a:t>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CA" sz="2400" dirty="0"/>
              <a:t> Routing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CA" sz="2400" dirty="0"/>
              <a:t> Addressing (and subnet design)</a:t>
            </a:r>
            <a:r>
              <a:rPr lang="en-US" sz="2400" dirty="0"/>
              <a:t> </a:t>
            </a:r>
            <a:endParaRPr lang="en-CA" sz="24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CA" sz="2400" dirty="0"/>
              <a:t> Transport layer protocols </a:t>
            </a:r>
            <a:endParaRPr lang="en-CA" sz="20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CA" sz="2200" dirty="0"/>
              <a:t> </a:t>
            </a:r>
            <a:r>
              <a:rPr lang="en-CA" sz="2400" dirty="0"/>
              <a:t>Reliable transport 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CA" sz="2400" dirty="0"/>
              <a:t> Congestion control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FA3AD-1C7F-27E9-22F1-6099C1BC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36450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50102F-2C20-537A-C438-FE634C7783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042EE1-B805-B4C8-56A8-288DD4B19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6C9D43-F81D-F17D-BC42-C0E80A333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8C3370-1BDB-2586-4660-A5B1CFC2E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01EE16-EC60-7BCD-BD1F-3141178BE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382248-2CA8-5B3D-1F4C-0A695E97C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430955-8259-300E-72F6-751A694D8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3. Explicit Congestion Notification (ECN)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07D55-BB19-BECD-8CB1-0CD73804D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0BF55B-3BBA-5507-5970-DEF6403C975C}"/>
              </a:ext>
            </a:extLst>
          </p:cNvPr>
          <p:cNvSpPr txBox="1"/>
          <p:nvPr/>
        </p:nvSpPr>
        <p:spPr>
          <a:xfrm>
            <a:off x="888710" y="2128603"/>
            <a:ext cx="42522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 ECN aware </a:t>
            </a:r>
            <a:r>
              <a:rPr lang="en-US" sz="2400" b="1" dirty="0"/>
              <a:t>router</a:t>
            </a:r>
            <a:r>
              <a:rPr lang="en-US" sz="2400" dirty="0"/>
              <a:t> signals congestion using two </a:t>
            </a:r>
            <a:r>
              <a:rPr lang="en-US" sz="2400" b="1" dirty="0"/>
              <a:t>reserved bits </a:t>
            </a:r>
            <a:r>
              <a:rPr lang="en-US" sz="2400" dirty="0"/>
              <a:t>in the </a:t>
            </a:r>
            <a:r>
              <a:rPr lang="en-US" sz="2400" b="1" dirty="0"/>
              <a:t>type-of-service</a:t>
            </a:r>
            <a:r>
              <a:rPr lang="en-US" sz="2400" dirty="0"/>
              <a:t> field of the IP header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Routers operate at the ‘internet’ layer so they can only see and modify the IP header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9" name="Picture 2" descr="ipformat">
            <a:extLst>
              <a:ext uri="{FF2B5EF4-FFF2-40B4-BE49-F238E27FC236}">
                <a16:creationId xmlns:a16="http://schemas.microsoft.com/office/drawing/2014/main" id="{A6C8219E-D3D6-B0E1-6CA5-F8D66D01B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378" y="1897737"/>
            <a:ext cx="5004182" cy="4021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B336CEE-F39D-34DF-9A5D-13894CBFC90F}"/>
              </a:ext>
            </a:extLst>
          </p:cNvPr>
          <p:cNvSpPr/>
          <p:nvPr/>
        </p:nvSpPr>
        <p:spPr>
          <a:xfrm>
            <a:off x="8218247" y="5297894"/>
            <a:ext cx="585216" cy="523318"/>
          </a:xfrm>
          <a:prstGeom prst="rect">
            <a:avLst/>
          </a:prstGeom>
          <a:noFill/>
          <a:ln w="698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17BA5A28-EBE7-FDE0-8F70-A4956FAD6DC5}"/>
              </a:ext>
            </a:extLst>
          </p:cNvPr>
          <p:cNvSpPr/>
          <p:nvPr/>
        </p:nvSpPr>
        <p:spPr>
          <a:xfrm>
            <a:off x="8218247" y="6078824"/>
            <a:ext cx="1852345" cy="619673"/>
          </a:xfrm>
          <a:prstGeom prst="wedgeRectCallout">
            <a:avLst>
              <a:gd name="adj1" fmla="val -35390"/>
              <a:gd name="adj2" fmla="val -80619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dirty="0"/>
              <a:t>CE bits in IP header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503532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6BD5CF-5E7B-17EB-F0D2-6F141365D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8FF44B-7E39-3AC1-6A7F-8A70577B9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2B2D92-EE4B-883D-3B11-A451F15A6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FEFEF5-9BEA-EFD5-BE3F-053E82BE3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95139C-1131-F880-E110-ACF381A78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59B934-CB3A-C57D-2925-7398FD4BD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A44427-6FE1-E0CB-BE8D-971B0B527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3. Explicit Congestion Notification (ECN)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9DCF3-21B8-8798-7E46-E9DE5843C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3956" y="2755685"/>
            <a:ext cx="823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00</a:t>
            </a:r>
            <a:r>
              <a:rPr lang="en-CA" sz="2400" dirty="0"/>
              <a:t> – ECN not implemented</a:t>
            </a:r>
            <a:endParaRPr lang="en-US" sz="2400" dirty="0"/>
          </a:p>
          <a:p>
            <a:r>
              <a:rPr lang="en-CA" sz="2400" b="1" dirty="0"/>
              <a:t>10</a:t>
            </a:r>
            <a:r>
              <a:rPr lang="en-CA" sz="2400" dirty="0"/>
              <a:t> – ECN Capable Transport, ECT(0)</a:t>
            </a:r>
            <a:endParaRPr lang="en-US" sz="2400" dirty="0"/>
          </a:p>
          <a:p>
            <a:r>
              <a:rPr lang="en-CA" sz="2400" b="1" dirty="0"/>
              <a:t>01</a:t>
            </a:r>
            <a:r>
              <a:rPr lang="en-CA" sz="2400" dirty="0"/>
              <a:t> – ECN Capable Transport, ECT(1)</a:t>
            </a:r>
            <a:endParaRPr lang="en-US" sz="2400" dirty="0"/>
          </a:p>
          <a:p>
            <a:r>
              <a:rPr lang="en-CA" sz="2400" b="1" dirty="0"/>
              <a:t>11</a:t>
            </a:r>
            <a:r>
              <a:rPr lang="en-CA" sz="2400" dirty="0"/>
              <a:t> – Congestion Encountered, CE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13" name="Left Brace 12"/>
          <p:cNvSpPr/>
          <p:nvPr/>
        </p:nvSpPr>
        <p:spPr>
          <a:xfrm>
            <a:off x="3432559" y="3332988"/>
            <a:ext cx="279478" cy="59117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03E8DE16-0539-374B-2B11-461FC16228AE}"/>
              </a:ext>
            </a:extLst>
          </p:cNvPr>
          <p:cNvSpPr/>
          <p:nvPr/>
        </p:nvSpPr>
        <p:spPr>
          <a:xfrm>
            <a:off x="4057650" y="5171644"/>
            <a:ext cx="4857750" cy="910330"/>
          </a:xfrm>
          <a:prstGeom prst="wedgeRectCallout">
            <a:avLst>
              <a:gd name="adj1" fmla="val -62815"/>
              <a:gd name="adj2" fmla="val -4782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dirty="0"/>
              <a:t>Congestion can only be handled by TCP by reducing the Send (Congestion) Window</a:t>
            </a:r>
            <a:endParaRPr lang="en-CA" dirty="0"/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02904E36-D910-28AD-545E-809E95D063CE}"/>
              </a:ext>
            </a:extLst>
          </p:cNvPr>
          <p:cNvSpPr/>
          <p:nvPr/>
        </p:nvSpPr>
        <p:spPr>
          <a:xfrm>
            <a:off x="9187531" y="3228279"/>
            <a:ext cx="1866126" cy="1191010"/>
          </a:xfrm>
          <a:prstGeom prst="wedgeRectCallout">
            <a:avLst>
              <a:gd name="adj1" fmla="val -79213"/>
              <a:gd name="adj2" fmla="val -992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503524BC-2835-BCA3-2B11-2572E26440C4}"/>
              </a:ext>
            </a:extLst>
          </p:cNvPr>
          <p:cNvSpPr/>
          <p:nvPr/>
        </p:nvSpPr>
        <p:spPr>
          <a:xfrm>
            <a:off x="9187531" y="3228279"/>
            <a:ext cx="2690018" cy="1265463"/>
          </a:xfrm>
          <a:prstGeom prst="wedgeRectCallout">
            <a:avLst>
              <a:gd name="adj1" fmla="val -70127"/>
              <a:gd name="adj2" fmla="val -34538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Endpoints negotiate which bit is used by either side during the TCP handshake</a:t>
            </a:r>
            <a:endParaRPr lang="en-CA" sz="1600" dirty="0"/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CD1D69AC-B4A7-DF8F-143C-E325B53F9B73}"/>
              </a:ext>
            </a:extLst>
          </p:cNvPr>
          <p:cNvSpPr/>
          <p:nvPr/>
        </p:nvSpPr>
        <p:spPr>
          <a:xfrm>
            <a:off x="270044" y="3980634"/>
            <a:ext cx="3283869" cy="1191010"/>
          </a:xfrm>
          <a:prstGeom prst="wedgeRectCallout">
            <a:avLst>
              <a:gd name="adj1" fmla="val 44753"/>
              <a:gd name="adj2" fmla="val -79945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Congestion signaled by setting the other reserved bit to ‘1’ so the field becomes ‘11’</a:t>
            </a:r>
            <a:endParaRPr lang="en-C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1EAFDF-1D4B-6A84-629E-44B071778B45}"/>
              </a:ext>
            </a:extLst>
          </p:cNvPr>
          <p:cNvSpPr txBox="1"/>
          <p:nvPr/>
        </p:nvSpPr>
        <p:spPr>
          <a:xfrm>
            <a:off x="1071590" y="2086492"/>
            <a:ext cx="4252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two CE bits can be set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22178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01BE47-6806-674A-E6EF-FD7E99491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5F7D52-9090-2C11-56A5-8608DCBC0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5F51F0-686F-3745-25B4-3C958E9235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E8EB1D-6EA9-1287-DCC4-3ABD77707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E2BE80-A8D2-7FCA-9F59-BE67453F6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0E042A-3E05-13DC-DF57-12A669F8F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92D891-6C70-8C44-C0F9-64819D875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3. Explicit Congestion Notification (ECN)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85B5F-B541-B863-4E6F-09FACB8BC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ED5DD4-51DA-E873-9064-F30966D33539}"/>
              </a:ext>
            </a:extLst>
          </p:cNvPr>
          <p:cNvSpPr txBox="1"/>
          <p:nvPr/>
        </p:nvSpPr>
        <p:spPr>
          <a:xfrm>
            <a:off x="997821" y="2044005"/>
            <a:ext cx="103102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On Congestion Encountered, CE bits ’11’  must be handled by </a:t>
            </a:r>
            <a:r>
              <a:rPr lang="en-CA" sz="2400" b="1" dirty="0"/>
              <a:t>TCP</a:t>
            </a:r>
          </a:p>
          <a:p>
            <a:endParaRPr lang="en-CA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receivers IP layer notifies its TCP layer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3F5E76-59A0-7537-3DA1-7754052ABF2B}"/>
              </a:ext>
            </a:extLst>
          </p:cNvPr>
          <p:cNvSpPr txBox="1"/>
          <p:nvPr/>
        </p:nvSpPr>
        <p:spPr>
          <a:xfrm>
            <a:off x="975360" y="3116825"/>
            <a:ext cx="513843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i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Receiver’s TCP signals congestion to sender’s TCP by using bit 5 and 6 of the </a:t>
            </a:r>
            <a:r>
              <a:rPr lang="en-US" sz="2400" b="1" dirty="0"/>
              <a:t>reserved bits </a:t>
            </a:r>
            <a:r>
              <a:rPr lang="en-US" sz="2400" dirty="0"/>
              <a:t>of the TCP header</a:t>
            </a: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b="1" dirty="0"/>
              <a:t>Bit 6</a:t>
            </a:r>
            <a:r>
              <a:rPr lang="en-US" sz="2400" dirty="0"/>
              <a:t> signals congestion</a:t>
            </a: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b="1" dirty="0"/>
              <a:t>Bit 5</a:t>
            </a:r>
            <a:r>
              <a:rPr lang="en-US" sz="2400" dirty="0"/>
              <a:t> tells sender to reduce its Congestion Window</a:t>
            </a:r>
          </a:p>
        </p:txBody>
      </p:sp>
      <p:pic>
        <p:nvPicPr>
          <p:cNvPr id="22530" name="Picture 1">
            <a:extLst>
              <a:ext uri="{FF2B5EF4-FFF2-40B4-BE49-F238E27FC236}">
                <a16:creationId xmlns:a16="http://schemas.microsoft.com/office/drawing/2014/main" id="{6D85F19E-B22F-5B8B-4D9D-C4971E3DA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683" y="3613665"/>
            <a:ext cx="4628658" cy="2616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D0CEECE-17FE-AEE1-0398-63655B5277A8}"/>
              </a:ext>
            </a:extLst>
          </p:cNvPr>
          <p:cNvSpPr/>
          <p:nvPr/>
        </p:nvSpPr>
        <p:spPr>
          <a:xfrm>
            <a:off x="6997710" y="5018130"/>
            <a:ext cx="585216" cy="411132"/>
          </a:xfrm>
          <a:prstGeom prst="rect">
            <a:avLst/>
          </a:prstGeom>
          <a:noFill/>
          <a:ln w="6985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267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6A70C2-AE57-5254-277E-DF08C99C1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20A63F0-AF53-D6D2-23FB-DA4BA132D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245512-71B8-B215-01DA-993C51383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663071-A5AC-F189-5CBA-81F37D1D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522E4C-89CB-DAEE-6C04-6F14C5852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DA68D7-E918-722C-6236-04C09088A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912311-8E2C-C930-6048-943066830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3. Selective Acknowledgment (SACK)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B9033-4276-1873-030F-C07A447BA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A8D94A44-3989-999B-F966-903B0A34B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76926"/>
            <a:ext cx="10356783" cy="438912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dirty="0"/>
              <a:t>Problem 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 Traditional TCP acknowledges the value of the highest byte received before a lost segment. 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Any lost packet requires retransmissions of all segments up to that point (wastes bandwidth).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dirty="0"/>
              <a:t>Solution: 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 Selective Acknowledgement (SACK) allows a receiver to inform the sender about specific segments in the send window that have been successfully received, so only the lost packets are retransmitted.   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49077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836533-483A-600B-F173-228CFBD05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7A925BD-0049-E0F7-637F-7793AA95B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D9BB1C-A3EB-06B5-8BB4-E0497C48D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D476C-6BAB-FAA9-EF72-E3AC566F3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C377E3-E374-FFFA-0F13-ED6637B7A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DC7673-348B-E1BD-21E2-0EEA453E9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D95E64-D38B-61EE-C696-731DEE181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3. Selective Acknowledgment (SACK)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77EA0-68D0-009B-764D-7925EC05A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16D777-30A7-142E-5D55-7569F27F2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76926"/>
            <a:ext cx="10491536" cy="438912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CA" sz="2400" b="1" dirty="0"/>
              <a:t>Example</a:t>
            </a:r>
            <a:r>
              <a:rPr lang="en-CA" sz="2400" dirty="0"/>
              <a:t>: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dirty="0"/>
              <a:t>Suppose a sender transmits data in the byte range 0–10,000, and packets corresponding to byte ranges 2,000–3,000 and 6,001–7,000 are lost.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371C349-7E1B-87BA-B2B5-B43336731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395741"/>
              </p:ext>
            </p:extLst>
          </p:nvPr>
        </p:nvGraphicFramePr>
        <p:xfrm>
          <a:off x="3123852" y="3646721"/>
          <a:ext cx="6391443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7433">
                  <a:extLst>
                    <a:ext uri="{9D8B030D-6E8A-4147-A177-3AD203B41FA5}">
                      <a16:colId xmlns:a16="http://schemas.microsoft.com/office/drawing/2014/main" val="3541178893"/>
                    </a:ext>
                  </a:extLst>
                </a:gridCol>
                <a:gridCol w="1573529">
                  <a:extLst>
                    <a:ext uri="{9D8B030D-6E8A-4147-A177-3AD203B41FA5}">
                      <a16:colId xmlns:a16="http://schemas.microsoft.com/office/drawing/2014/main" val="824826897"/>
                    </a:ext>
                  </a:extLst>
                </a:gridCol>
                <a:gridCol w="2130481">
                  <a:extLst>
                    <a:ext uri="{9D8B030D-6E8A-4147-A177-3AD203B41FA5}">
                      <a16:colId xmlns:a16="http://schemas.microsoft.com/office/drawing/2014/main" val="812831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2000" dirty="0"/>
                        <a:t>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No SACK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SACK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53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/>
                        <a:t>0 – 1,999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22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2,000 – 3,000 (lost)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Retransmit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Retransmit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04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/>
                        <a:t>3,001 – 6,000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Retransmit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655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6,001 – 7,000 (lost)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Retransmit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Retransmit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970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/>
                        <a:t>7001 – 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Retransmit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90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8891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2BC687-2296-DF7B-6794-3A7F65EC1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0269A3-B08B-0F8E-E5AE-B16EF1B41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7D5754-36C5-BB6A-D1DE-7AC694524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A8BC78-BD9B-D95C-C4FD-E287FE4D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D3DE88-5273-2A75-6D38-383D22ECF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70FA6B-F806-9B21-5B42-231845D7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B26D22-1A06-467D-6713-22E93A794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3. Small packet – Nagle’s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A4100-2DFC-0031-A297-0798447E1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58910598-B469-DAF9-F6B7-D79C486A5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840" y="1876926"/>
            <a:ext cx="11289364" cy="492011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CA" sz="2400" dirty="0"/>
              <a:t>Problem: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CA" sz="2400" dirty="0"/>
              <a:t> Sender transmits TCP segments with large header compared to payload  </a:t>
            </a:r>
          </a:p>
          <a:p>
            <a:pPr lvl="1"/>
            <a:r>
              <a:rPr lang="en-CA" dirty="0"/>
              <a:t>wastes bandwidth (high overhead), creates congestion (many small packets)</a:t>
            </a:r>
          </a:p>
          <a:p>
            <a:pPr lvl="1"/>
            <a:r>
              <a:rPr lang="en-CA" dirty="0"/>
              <a:t>e.g. Telnet apps that send one TCP segment per keystroke 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lang="en-CA" sz="2400" dirty="0"/>
              <a:t>Solution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CA" sz="2400" dirty="0"/>
              <a:t> Nagle’s Algorithm:  Sender side strategy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CA" sz="2400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CA" sz="1200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CA" sz="2400" dirty="0"/>
              <a:t> Trade-off: Increased latency for lower overhead and congestion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CA" sz="2400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CA" sz="2400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CA" sz="2400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CA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AD5631-19FA-57EA-435E-F5877D01B249}"/>
              </a:ext>
            </a:extLst>
          </p:cNvPr>
          <p:cNvSpPr txBox="1"/>
          <p:nvPr/>
        </p:nvSpPr>
        <p:spPr>
          <a:xfrm>
            <a:off x="2199639" y="4980892"/>
            <a:ext cx="1018299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 Send first byte and </a:t>
            </a:r>
            <a:r>
              <a:rPr lang="en-CA" sz="2000" i="1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accumulate new bytes while waiting for ACK</a:t>
            </a:r>
            <a:r>
              <a:rPr lang="en-CA" sz="20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r>
              <a:rPr lang="en-CA" sz="2000" dirty="0"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2. On ACK send accumulated bytes </a:t>
            </a:r>
          </a:p>
          <a:p>
            <a:r>
              <a:rPr lang="en-CA" sz="2000" dirty="0"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3. R</a:t>
            </a:r>
            <a:r>
              <a:rPr lang="en-CA" sz="20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epeat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9667702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65AB4C-E586-1869-3C38-0FB588E1A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D5639B-1752-6691-1BB3-B7EDBA9F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AABE2E-DD28-196B-1643-73A53EE41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931809-12B7-A985-B959-7D5D6C025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423CF0-AA29-5260-D758-EBEDDC671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4D051F-2505-8A86-0E77-23955C7DF1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3064F2-E7DF-ACC6-E7D9-925E4A86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3. Silly Window Syndrome – Clark’s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96C3C-7FCA-05FF-8D5E-6B06D5D6A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804AE1E-54D9-C20A-4F08-B60D6BD1A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967230"/>
            <a:ext cx="10993120" cy="438912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CA" sz="2400" dirty="0"/>
              <a:t>Problem: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 dirty="0"/>
              <a:t> A slow </a:t>
            </a:r>
            <a:r>
              <a:rPr lang="en-CA" sz="2400" b="1" dirty="0"/>
              <a:t>receiver</a:t>
            </a:r>
            <a:r>
              <a:rPr lang="en-CA" sz="2400" dirty="0"/>
              <a:t> sends ACK with a small window size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 dirty="0"/>
              <a:t> Sender can only send small TCP segment </a:t>
            </a:r>
            <a:r>
              <a:rPr lang="en-CA" sz="2400" dirty="0">
                <a:sym typeface="Wingdings" panose="05000000000000000000" pitchFamily="2" charset="2"/>
              </a:rPr>
              <a:t> </a:t>
            </a:r>
            <a:r>
              <a:rPr lang="en-CA" sz="2400" dirty="0"/>
              <a:t>Small Packet Problem (again)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lang="en-CA" sz="2400" dirty="0"/>
              <a:t>Solution: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 dirty="0"/>
              <a:t> Clark’s Algorithm:  </a:t>
            </a:r>
            <a:r>
              <a:rPr lang="en-CA" sz="2400" b="1" dirty="0"/>
              <a:t>Receiver</a:t>
            </a:r>
            <a:r>
              <a:rPr lang="en-CA" sz="2400" dirty="0"/>
              <a:t> side strategy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CA" sz="2400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CA" sz="2400" dirty="0"/>
              <a:t>Trade-off: Increased </a:t>
            </a:r>
            <a:r>
              <a:rPr lang="en-CA" sz="2400" i="1" dirty="0"/>
              <a:t>latency</a:t>
            </a:r>
            <a:r>
              <a:rPr lang="en-CA" sz="2400" dirty="0"/>
              <a:t> for lower overhead and </a:t>
            </a:r>
            <a:r>
              <a:rPr lang="en-CA" sz="2400" i="1" dirty="0"/>
              <a:t>congestion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5EF27A-8136-FB62-E0F9-8341129AEBB5}"/>
              </a:ext>
            </a:extLst>
          </p:cNvPr>
          <p:cNvSpPr txBox="1"/>
          <p:nvPr/>
        </p:nvSpPr>
        <p:spPr>
          <a:xfrm>
            <a:off x="1890562" y="4842365"/>
            <a:ext cx="99356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CA" sz="2000" i="1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Wait for a minimum window size to be available in Rx buffer before sending ACK</a:t>
            </a:r>
            <a:endParaRPr lang="en-CA" sz="2000" i="1" dirty="0">
              <a:latin typeface="Aptos" panose="020B00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CA" sz="2000" i="1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Process data </a:t>
            </a:r>
            <a:r>
              <a:rPr lang="en-CA" sz="20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(freeing up buffer space) while waiting </a:t>
            </a:r>
          </a:p>
        </p:txBody>
      </p:sp>
    </p:spTree>
    <p:extLst>
      <p:ext uri="{BB962C8B-B14F-4D97-AF65-F5344CB8AC3E}">
        <p14:creationId xmlns:p14="http://schemas.microsoft.com/office/powerpoint/2010/main" val="30339103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BA19C9-E030-989B-55DC-9BC327E6A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D9318E-7428-E5C7-E4B7-AC3D3D05C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7B0E3E-0773-1561-DBF2-9971C5F9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FBB61E-5EDF-69DF-09EF-9F8DD52B6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B566D2-0BBA-EC82-F43F-E74EA792E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9BE1F3-EE9C-3C09-6C90-4E1938AD3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99354-C354-A43E-85D2-932068562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13982-2B5B-A5A7-5C7B-0C67F5B9A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54665" y="2008813"/>
            <a:ext cx="11732646" cy="43534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627063" indent="-176213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>
                <a:cs typeface="Calibri" panose="020F0502020204030204" pitchFamily="34" charset="0"/>
              </a:rPr>
              <a:t>INFO73180 – Data Communications and Networks, Michael Galle, Lecture slides and handouts</a:t>
            </a:r>
          </a:p>
          <a:p>
            <a:pPr marL="627063" indent="-176213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>
                <a:cs typeface="Calibri" panose="020F0502020204030204" pitchFamily="34" charset="0"/>
              </a:rPr>
              <a:t>Computer Networks – A Top-Down Approach, Kurose and Ross</a:t>
            </a:r>
          </a:p>
          <a:p>
            <a:pPr marL="627063" indent="-176213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>
                <a:cs typeface="Calibri" panose="020F0502020204030204" pitchFamily="34" charset="0"/>
              </a:rPr>
              <a:t>CSC358 – Introduction to Computer Networks, Peter Marbach lectures, </a:t>
            </a:r>
            <a:r>
              <a:rPr lang="en-US" sz="2400" dirty="0"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https://www.cs.toronto.edu/~marbach/csc358_F19.html</a:t>
            </a:r>
            <a:r>
              <a:rPr lang="en-US" sz="2400" dirty="0">
                <a:cs typeface="Calibri" panose="020F0502020204030204" pitchFamily="34" charset="0"/>
              </a:rPr>
              <a:t>, accessed Dec. 2024. </a:t>
            </a:r>
            <a:endParaRPr lang="en-US" sz="2400" dirty="0">
              <a:ea typeface="Times New Roman" pitchFamily="18" charset="0"/>
              <a:cs typeface="Calibri" panose="020F0502020204030204" pitchFamily="34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635000" lvl="1" indent="-17780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400" dirty="0">
                <a:ea typeface="Times New Roman" pitchFamily="18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http://www.tcpipguide.com/</a:t>
            </a:r>
            <a:endParaRPr lang="en-US" sz="2400" dirty="0">
              <a:ea typeface="Times New Roman" pitchFamily="18" charset="0"/>
              <a:cs typeface="Calibri" panose="020F0502020204030204" pitchFamily="34" charset="0"/>
            </a:endParaRPr>
          </a:p>
          <a:p>
            <a:pPr marL="635000" lvl="1" indent="-17780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kumimoji="0" lang="en-CA" altLang="en-US" sz="24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Times New Roman" panose="02020603050405020304" pitchFamily="18" charset="0"/>
                <a:cs typeface="+mn-cs"/>
              </a:rPr>
              <a:t>Data Communications and Networking, </a:t>
            </a:r>
            <a:r>
              <a:rPr kumimoji="0" lang="en-CA" altLang="en-US" sz="24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Times New Roman" panose="02020603050405020304" pitchFamily="18" charset="0"/>
                <a:cs typeface="+mn-cs"/>
              </a:rPr>
              <a:t>Forouzan</a:t>
            </a:r>
            <a:r>
              <a:rPr kumimoji="0" lang="en-CA" altLang="en-US" sz="24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Times New Roman" panose="02020603050405020304" pitchFamily="18" charset="0"/>
                <a:cs typeface="+mn-cs"/>
              </a:rPr>
              <a:t>, McGraw-Hill</a:t>
            </a:r>
            <a:endParaRPr lang="en-US" sz="2400" dirty="0">
              <a:ea typeface="Times New Roman" pitchFamily="18" charset="0"/>
              <a:cs typeface="Calibri" panose="020F0502020204030204" pitchFamily="34" charset="0"/>
            </a:endParaRPr>
          </a:p>
          <a:p>
            <a:pPr lvl="1">
              <a:defRPr/>
            </a:pPr>
            <a:endParaRPr lang="en-US" sz="2400" dirty="0">
              <a:latin typeface="Calibri" panose="020F0502020204030204" pitchFamily="34" charset="0"/>
              <a:ea typeface="Times New Roman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533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6103E7-E1B4-3763-B06F-55633B027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1FCEA9B-4880-E837-F4C1-CD9811793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12D501-0D83-F924-DE8E-6ACBE94B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BA20E6-C9BC-4B67-17E2-DA15B6555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4652D-DDC4-8F44-4E52-FADE1EE37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E96E2F-06F6-443B-FD62-EA0B7A3E0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669AE4-B82E-BCC1-C175-C956A317D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1. Bridge-in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311C6-7092-C414-995E-F416B41B9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34818" name="Picture 2" descr="http://www.tcpipguide.com/free/diagrams/tcpiplayer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37252" y="2540534"/>
            <a:ext cx="3326720" cy="2859331"/>
          </a:xfrm>
          <a:prstGeom prst="rect">
            <a:avLst/>
          </a:prstGeom>
          <a:noFill/>
        </p:spPr>
      </p:pic>
      <p:pic>
        <p:nvPicPr>
          <p:cNvPr id="7170" name="Picture 2" descr="http://www.tcpipguide.com/free/diagrams/osienca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540" y="2464904"/>
            <a:ext cx="3518500" cy="3259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DD55330-2C7C-4A90-B986-71462B68CFBF}"/>
              </a:ext>
            </a:extLst>
          </p:cNvPr>
          <p:cNvSpPr/>
          <p:nvPr/>
        </p:nvSpPr>
        <p:spPr>
          <a:xfrm>
            <a:off x="8503478" y="3018536"/>
            <a:ext cx="825827" cy="240576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D46EB4-45A1-4A8B-A1FC-61EFC248BBAA}"/>
              </a:ext>
            </a:extLst>
          </p:cNvPr>
          <p:cNvSpPr/>
          <p:nvPr/>
        </p:nvSpPr>
        <p:spPr>
          <a:xfrm>
            <a:off x="8319602" y="3429000"/>
            <a:ext cx="1009702" cy="240576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D99F79-822B-44D9-9BB3-6B5F6D4D496C}"/>
              </a:ext>
            </a:extLst>
          </p:cNvPr>
          <p:cNvSpPr/>
          <p:nvPr/>
        </p:nvSpPr>
        <p:spPr>
          <a:xfrm>
            <a:off x="8115298" y="3854046"/>
            <a:ext cx="1214005" cy="240576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058E73-36FE-44E8-AF1E-0BF7239FA159}"/>
              </a:ext>
            </a:extLst>
          </p:cNvPr>
          <p:cNvSpPr/>
          <p:nvPr/>
        </p:nvSpPr>
        <p:spPr>
          <a:xfrm>
            <a:off x="7895085" y="4261998"/>
            <a:ext cx="1434218" cy="240576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B3AE1B-5620-45C4-B0D8-279B2DCD9288}"/>
              </a:ext>
            </a:extLst>
          </p:cNvPr>
          <p:cNvSpPr/>
          <p:nvPr/>
        </p:nvSpPr>
        <p:spPr>
          <a:xfrm>
            <a:off x="7704688" y="4699592"/>
            <a:ext cx="1832460" cy="240576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730016-4AF5-0500-3095-D797A22DAE0E}"/>
              </a:ext>
            </a:extLst>
          </p:cNvPr>
          <p:cNvSpPr txBox="1"/>
          <p:nvPr/>
        </p:nvSpPr>
        <p:spPr>
          <a:xfrm rot="16200000">
            <a:off x="6050561" y="3726127"/>
            <a:ext cx="1072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Encapsulate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9915FF-8990-B991-9679-5D992F8ED5F4}"/>
              </a:ext>
            </a:extLst>
          </p:cNvPr>
          <p:cNvSpPr txBox="1"/>
          <p:nvPr/>
        </p:nvSpPr>
        <p:spPr>
          <a:xfrm rot="16200000">
            <a:off x="9872956" y="3722980"/>
            <a:ext cx="1072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Decapsulate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EACBC5-D521-5379-8528-0A3D2BA6DE44}"/>
              </a:ext>
            </a:extLst>
          </p:cNvPr>
          <p:cNvSpPr txBox="1"/>
          <p:nvPr/>
        </p:nvSpPr>
        <p:spPr>
          <a:xfrm>
            <a:off x="365539" y="6379610"/>
            <a:ext cx="15195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tcpipguide.com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3548285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4706C6-8B72-9612-57C0-F505A8472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7864E0-8008-E3C7-48B2-48F94E6B3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1A4A72-53B0-3B08-EB76-15D544CF5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1C772A-58F0-6454-4B22-4229FBB46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DB9C20-A0CA-6A77-C44D-ED6C7BA64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DD9932-FD6B-E8DD-C17A-D90F8F6D0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46A5C-CF85-C160-3340-070618491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1. Bridge-in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5F31D-04A0-D14A-11B6-99FD4E7A9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183" name="Freeform 99">
            <a:extLst>
              <a:ext uri="{FF2B5EF4-FFF2-40B4-BE49-F238E27FC236}">
                <a16:creationId xmlns:a16="http://schemas.microsoft.com/office/drawing/2014/main" id="{741589EA-B5A5-ADDF-F8C1-6DA6DDF1B0B8}"/>
              </a:ext>
            </a:extLst>
          </p:cNvPr>
          <p:cNvSpPr>
            <a:spLocks/>
          </p:cNvSpPr>
          <p:nvPr/>
        </p:nvSpPr>
        <p:spPr bwMode="auto">
          <a:xfrm>
            <a:off x="8644379" y="5079845"/>
            <a:ext cx="655638" cy="1135063"/>
          </a:xfrm>
          <a:custGeom>
            <a:avLst/>
            <a:gdLst>
              <a:gd name="T0" fmla="*/ 2147483647 w 413"/>
              <a:gd name="T1" fmla="*/ 2147483647 h 715"/>
              <a:gd name="T2" fmla="*/ 2147483647 w 413"/>
              <a:gd name="T3" fmla="*/ 0 h 715"/>
              <a:gd name="T4" fmla="*/ 0 w 413"/>
              <a:gd name="T5" fmla="*/ 2147483647 h 715"/>
              <a:gd name="T6" fmla="*/ 2147483647 w 413"/>
              <a:gd name="T7" fmla="*/ 2147483647 h 715"/>
              <a:gd name="T8" fmla="*/ 2147483647 w 413"/>
              <a:gd name="T9" fmla="*/ 2147483647 h 7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3"/>
              <a:gd name="T16" fmla="*/ 0 h 715"/>
              <a:gd name="T17" fmla="*/ 413 w 413"/>
              <a:gd name="T18" fmla="*/ 715 h 7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3" h="715">
                <a:moveTo>
                  <a:pt x="413" y="570"/>
                </a:moveTo>
                <a:lnTo>
                  <a:pt x="9" y="0"/>
                </a:lnTo>
                <a:lnTo>
                  <a:pt x="0" y="604"/>
                </a:lnTo>
                <a:lnTo>
                  <a:pt x="397" y="715"/>
                </a:lnTo>
                <a:lnTo>
                  <a:pt x="413" y="57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 dirty="0"/>
          </a:p>
        </p:txBody>
      </p:sp>
      <p:sp>
        <p:nvSpPr>
          <p:cNvPr id="7184" name="Freeform 3">
            <a:extLst>
              <a:ext uri="{FF2B5EF4-FFF2-40B4-BE49-F238E27FC236}">
                <a16:creationId xmlns:a16="http://schemas.microsoft.com/office/drawing/2014/main" id="{69564300-CE87-11F2-067F-DF8CA55A7FEF}"/>
              </a:ext>
            </a:extLst>
          </p:cNvPr>
          <p:cNvSpPr>
            <a:spLocks/>
          </p:cNvSpPr>
          <p:nvPr/>
        </p:nvSpPr>
        <p:spPr bwMode="auto">
          <a:xfrm>
            <a:off x="8843872" y="3566008"/>
            <a:ext cx="638175" cy="852487"/>
          </a:xfrm>
          <a:custGeom>
            <a:avLst/>
            <a:gdLst>
              <a:gd name="T0" fmla="*/ 2147483647 w 402"/>
              <a:gd name="T1" fmla="*/ 2147483647 h 537"/>
              <a:gd name="T2" fmla="*/ 2147483647 w 402"/>
              <a:gd name="T3" fmla="*/ 0 h 537"/>
              <a:gd name="T4" fmla="*/ 0 w 402"/>
              <a:gd name="T5" fmla="*/ 2147483647 h 537"/>
              <a:gd name="T6" fmla="*/ 2147483647 w 402"/>
              <a:gd name="T7" fmla="*/ 2147483647 h 537"/>
              <a:gd name="T8" fmla="*/ 2147483647 w 402"/>
              <a:gd name="T9" fmla="*/ 2147483647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2"/>
              <a:gd name="T16" fmla="*/ 0 h 537"/>
              <a:gd name="T17" fmla="*/ 402 w 402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 dirty="0"/>
          </a:p>
        </p:txBody>
      </p:sp>
      <p:grpSp>
        <p:nvGrpSpPr>
          <p:cNvPr id="7185" name="Group 180">
            <a:extLst>
              <a:ext uri="{FF2B5EF4-FFF2-40B4-BE49-F238E27FC236}">
                <a16:creationId xmlns:a16="http://schemas.microsoft.com/office/drawing/2014/main" id="{215B704A-D95C-3F24-AF4B-76401E875447}"/>
              </a:ext>
            </a:extLst>
          </p:cNvPr>
          <p:cNvGrpSpPr>
            <a:grpSpLocks/>
          </p:cNvGrpSpPr>
          <p:nvPr/>
        </p:nvGrpSpPr>
        <p:grpSpPr bwMode="auto">
          <a:xfrm>
            <a:off x="9043894" y="4074005"/>
            <a:ext cx="1052512" cy="355600"/>
            <a:chOff x="4410" y="1365"/>
            <a:chExt cx="663" cy="224"/>
          </a:xfrm>
        </p:grpSpPr>
        <p:sp>
          <p:nvSpPr>
            <p:cNvPr id="7186" name="Rectangle 181">
              <a:extLst>
                <a:ext uri="{FF2B5EF4-FFF2-40B4-BE49-F238E27FC236}">
                  <a16:creationId xmlns:a16="http://schemas.microsoft.com/office/drawing/2014/main" id="{46F992A0-7DC3-E1F3-4C0F-EDD5E3A82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87" name="AutoShape 182">
              <a:extLst>
                <a:ext uri="{FF2B5EF4-FFF2-40B4-BE49-F238E27FC236}">
                  <a16:creationId xmlns:a16="http://schemas.microsoft.com/office/drawing/2014/main" id="{343D4EE7-B615-61FA-C086-A74B250B0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88" name="Freeform 183">
              <a:extLst>
                <a:ext uri="{FF2B5EF4-FFF2-40B4-BE49-F238E27FC236}">
                  <a16:creationId xmlns:a16="http://schemas.microsoft.com/office/drawing/2014/main" id="{D1A1CBB6-046E-9022-E973-6615FDFFE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BBE0E3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dirty="0"/>
            </a:p>
          </p:txBody>
        </p:sp>
        <p:sp>
          <p:nvSpPr>
            <p:cNvPr id="7189" name="Freeform 184">
              <a:extLst>
                <a:ext uri="{FF2B5EF4-FFF2-40B4-BE49-F238E27FC236}">
                  <a16:creationId xmlns:a16="http://schemas.microsoft.com/office/drawing/2014/main" id="{47203ED0-6FC3-ED0B-7518-61F6D817AF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693 h 63"/>
                <a:gd name="T2" fmla="*/ 13798 w 280"/>
                <a:gd name="T3" fmla="*/ 674 h 63"/>
                <a:gd name="T4" fmla="*/ 81432 w 280"/>
                <a:gd name="T5" fmla="*/ 0 h 63"/>
                <a:gd name="T6" fmla="*/ 103965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CA" dirty="0"/>
            </a:p>
          </p:txBody>
        </p:sp>
        <p:sp>
          <p:nvSpPr>
            <p:cNvPr id="7190" name="Freeform 185">
              <a:extLst>
                <a:ext uri="{FF2B5EF4-FFF2-40B4-BE49-F238E27FC236}">
                  <a16:creationId xmlns:a16="http://schemas.microsoft.com/office/drawing/2014/main" id="{C7E7DD83-4D8E-879D-6EC6-C45026CF78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CA" dirty="0"/>
            </a:p>
          </p:txBody>
        </p:sp>
      </p:grpSp>
      <p:grpSp>
        <p:nvGrpSpPr>
          <p:cNvPr id="7191" name="Group 170">
            <a:extLst>
              <a:ext uri="{FF2B5EF4-FFF2-40B4-BE49-F238E27FC236}">
                <a16:creationId xmlns:a16="http://schemas.microsoft.com/office/drawing/2014/main" id="{E3BD21D4-D03C-5AAD-3223-B9107AE1737D}"/>
              </a:ext>
            </a:extLst>
          </p:cNvPr>
          <p:cNvGrpSpPr>
            <a:grpSpLocks/>
          </p:cNvGrpSpPr>
          <p:nvPr/>
        </p:nvGrpSpPr>
        <p:grpSpPr bwMode="auto">
          <a:xfrm>
            <a:off x="9058717" y="5937095"/>
            <a:ext cx="881062" cy="422275"/>
            <a:chOff x="2356" y="1300"/>
            <a:chExt cx="555" cy="194"/>
          </a:xfrm>
        </p:grpSpPr>
        <p:sp>
          <p:nvSpPr>
            <p:cNvPr id="7192" name="Oval 407">
              <a:extLst>
                <a:ext uri="{FF2B5EF4-FFF2-40B4-BE49-F238E27FC236}">
                  <a16:creationId xmlns:a16="http://schemas.microsoft.com/office/drawing/2014/main" id="{C703DFD1-1CBA-0E50-A505-7FCE39C93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7193" name="Rectangle 410">
              <a:extLst>
                <a:ext uri="{FF2B5EF4-FFF2-40B4-BE49-F238E27FC236}">
                  <a16:creationId xmlns:a16="http://schemas.microsoft.com/office/drawing/2014/main" id="{3CD2DA4B-7E81-C7F8-A603-6EF8BA797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7194" name="Oval 411">
              <a:extLst>
                <a:ext uri="{FF2B5EF4-FFF2-40B4-BE49-F238E27FC236}">
                  <a16:creationId xmlns:a16="http://schemas.microsoft.com/office/drawing/2014/main" id="{6C56D21C-2249-5277-8BCD-42428AA04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grpSp>
          <p:nvGrpSpPr>
            <p:cNvPr id="7195" name="Group 174">
              <a:extLst>
                <a:ext uri="{FF2B5EF4-FFF2-40B4-BE49-F238E27FC236}">
                  <a16:creationId xmlns:a16="http://schemas.microsoft.com/office/drawing/2014/main" id="{48FC4A34-52A3-055B-FA3C-68C923D6BC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7198" name="Freeform 175">
                <a:extLst>
                  <a:ext uri="{FF2B5EF4-FFF2-40B4-BE49-F238E27FC236}">
                    <a16:creationId xmlns:a16="http://schemas.microsoft.com/office/drawing/2014/main" id="{80F4792A-6FFD-3C46-4A6B-AE869EB2C9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 dirty="0"/>
              </a:p>
            </p:txBody>
          </p:sp>
          <p:sp>
            <p:nvSpPr>
              <p:cNvPr id="7199" name="Freeform 176">
                <a:extLst>
                  <a:ext uri="{FF2B5EF4-FFF2-40B4-BE49-F238E27FC236}">
                    <a16:creationId xmlns:a16="http://schemas.microsoft.com/office/drawing/2014/main" id="{1F59E848-7831-2C37-DC7B-0836F5CD6E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 dirty="0"/>
              </a:p>
            </p:txBody>
          </p:sp>
        </p:grpSp>
        <p:sp>
          <p:nvSpPr>
            <p:cNvPr id="7196" name="Line 177">
              <a:extLst>
                <a:ext uri="{FF2B5EF4-FFF2-40B4-BE49-F238E27FC236}">
                  <a16:creationId xmlns:a16="http://schemas.microsoft.com/office/drawing/2014/main" id="{2B45C772-348B-8289-1A4C-0E4BAC4DA6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dirty="0"/>
            </a:p>
          </p:txBody>
        </p:sp>
        <p:sp>
          <p:nvSpPr>
            <p:cNvPr id="7197" name="Line 178">
              <a:extLst>
                <a:ext uri="{FF2B5EF4-FFF2-40B4-BE49-F238E27FC236}">
                  <a16:creationId xmlns:a16="http://schemas.microsoft.com/office/drawing/2014/main" id="{862711B9-A220-A657-46E6-92FE1D6441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7" y="1363"/>
              <a:ext cx="0" cy="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dirty="0"/>
            </a:p>
          </p:txBody>
        </p:sp>
      </p:grpSp>
      <p:sp>
        <p:nvSpPr>
          <p:cNvPr id="33" name="Text Box 8">
            <a:extLst>
              <a:ext uri="{FF2B5EF4-FFF2-40B4-BE49-F238E27FC236}">
                <a16:creationId xmlns:a16="http://schemas.microsoft.com/office/drawing/2014/main" id="{AB7F5827-DF62-452C-B120-EDAA65E67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1253" y="3385708"/>
            <a:ext cx="927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dirty="0"/>
              <a:t>Source</a:t>
            </a:r>
          </a:p>
        </p:txBody>
      </p:sp>
      <p:sp>
        <p:nvSpPr>
          <p:cNvPr id="34" name="Freeform 10">
            <a:extLst>
              <a:ext uri="{FF2B5EF4-FFF2-40B4-BE49-F238E27FC236}">
                <a16:creationId xmlns:a16="http://schemas.microsoft.com/office/drawing/2014/main" id="{3172C951-D542-AF5E-9603-C361F0E74957}"/>
              </a:ext>
            </a:extLst>
          </p:cNvPr>
          <p:cNvSpPr>
            <a:spLocks/>
          </p:cNvSpPr>
          <p:nvPr/>
        </p:nvSpPr>
        <p:spPr bwMode="auto">
          <a:xfrm>
            <a:off x="5973503" y="2157222"/>
            <a:ext cx="360362" cy="1577975"/>
          </a:xfrm>
          <a:custGeom>
            <a:avLst/>
            <a:gdLst>
              <a:gd name="T0" fmla="*/ 2147483647 w 267"/>
              <a:gd name="T1" fmla="*/ 2147483647 h 1186"/>
              <a:gd name="T2" fmla="*/ 0 w 267"/>
              <a:gd name="T3" fmla="*/ 0 h 1186"/>
              <a:gd name="T4" fmla="*/ 0 w 267"/>
              <a:gd name="T5" fmla="*/ 2147483647 h 1186"/>
              <a:gd name="T6" fmla="*/ 2147483647 w 267"/>
              <a:gd name="T7" fmla="*/ 2147483647 h 1186"/>
              <a:gd name="T8" fmla="*/ 2147483647 w 267"/>
              <a:gd name="T9" fmla="*/ 2147483647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 dirty="0"/>
          </a:p>
        </p:txBody>
      </p:sp>
      <p:sp>
        <p:nvSpPr>
          <p:cNvPr id="35" name="Rectangle 23">
            <a:extLst>
              <a:ext uri="{FF2B5EF4-FFF2-40B4-BE49-F238E27FC236}">
                <a16:creationId xmlns:a16="http://schemas.microsoft.com/office/drawing/2014/main" id="{D944CF42-5796-51C3-CD4E-018A7EDF6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9540" y="2166747"/>
            <a:ext cx="1296988" cy="1546225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6" name="Rectangle 24">
            <a:extLst>
              <a:ext uri="{FF2B5EF4-FFF2-40B4-BE49-F238E27FC236}">
                <a16:creationId xmlns:a16="http://schemas.microsoft.com/office/drawing/2014/main" id="{ABCE122F-5EDD-3FA3-7753-2AFC2E413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1918" y="2238182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" name="Line 25">
            <a:extLst>
              <a:ext uri="{FF2B5EF4-FFF2-40B4-BE49-F238E27FC236}">
                <a16:creationId xmlns:a16="http://schemas.microsoft.com/office/drawing/2014/main" id="{961C0389-9CC2-9251-3270-8BA2479B81B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1915" y="255568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 dirty="0"/>
          </a:p>
        </p:txBody>
      </p:sp>
      <p:sp>
        <p:nvSpPr>
          <p:cNvPr id="38" name="Text Box 26">
            <a:extLst>
              <a:ext uri="{FF2B5EF4-FFF2-40B4-BE49-F238E27FC236}">
                <a16:creationId xmlns:a16="http://schemas.microsoft.com/office/drawing/2014/main" id="{D2F99E5C-111C-62A2-1F0C-9D9E0CE84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4431" y="2204844"/>
            <a:ext cx="1601786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dirty="0"/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dirty="0"/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dirty="0"/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dirty="0"/>
              <a:t>link</a:t>
            </a:r>
          </a:p>
          <a:p>
            <a:pPr algn="ctr">
              <a:lnSpc>
                <a:spcPct val="110000"/>
              </a:lnSpc>
            </a:pPr>
            <a:r>
              <a:rPr lang="en-US" dirty="0"/>
              <a:t>physical</a:t>
            </a:r>
          </a:p>
        </p:txBody>
      </p:sp>
      <p:sp>
        <p:nvSpPr>
          <p:cNvPr id="39" name="Line 27">
            <a:extLst>
              <a:ext uri="{FF2B5EF4-FFF2-40B4-BE49-F238E27FC236}">
                <a16:creationId xmlns:a16="http://schemas.microsoft.com/office/drawing/2014/main" id="{BDB938B1-3524-8DFF-1BDA-4D72CE2787A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9853" y="287636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 dirty="0"/>
          </a:p>
        </p:txBody>
      </p:sp>
      <p:sp>
        <p:nvSpPr>
          <p:cNvPr id="40" name="Line 28">
            <a:extLst>
              <a:ext uri="{FF2B5EF4-FFF2-40B4-BE49-F238E27FC236}">
                <a16:creationId xmlns:a16="http://schemas.microsoft.com/office/drawing/2014/main" id="{AE4D2C00-5736-DA53-F8AF-DED5BA94198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4615" y="3157347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 dirty="0"/>
          </a:p>
        </p:txBody>
      </p:sp>
      <p:sp>
        <p:nvSpPr>
          <p:cNvPr id="41" name="Line 29">
            <a:extLst>
              <a:ext uri="{FF2B5EF4-FFF2-40B4-BE49-F238E27FC236}">
                <a16:creationId xmlns:a16="http://schemas.microsoft.com/office/drawing/2014/main" id="{F71F64A3-AC3A-CCA7-D961-52EAD0A9F30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4615" y="3433572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 dirty="0"/>
          </a:p>
        </p:txBody>
      </p:sp>
      <p:grpSp>
        <p:nvGrpSpPr>
          <p:cNvPr id="42" name="Group 39">
            <a:extLst>
              <a:ext uri="{FF2B5EF4-FFF2-40B4-BE49-F238E27FC236}">
                <a16:creationId xmlns:a16="http://schemas.microsoft.com/office/drawing/2014/main" id="{890993CB-75E8-7702-705A-955B947BF9DA}"/>
              </a:ext>
            </a:extLst>
          </p:cNvPr>
          <p:cNvGrpSpPr>
            <a:grpSpLocks/>
          </p:cNvGrpSpPr>
          <p:nvPr/>
        </p:nvGrpSpPr>
        <p:grpSpPr bwMode="auto">
          <a:xfrm>
            <a:off x="3323965" y="2874772"/>
            <a:ext cx="1208088" cy="303213"/>
            <a:chOff x="501" y="1990"/>
            <a:chExt cx="761" cy="191"/>
          </a:xfrm>
        </p:grpSpPr>
        <p:sp>
          <p:nvSpPr>
            <p:cNvPr id="43" name="Rectangle 40">
              <a:extLst>
                <a:ext uri="{FF2B5EF4-FFF2-40B4-BE49-F238E27FC236}">
                  <a16:creationId xmlns:a16="http://schemas.microsoft.com/office/drawing/2014/main" id="{05F7935D-6965-0A7C-8BE1-D279280A8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Rectangle 41">
              <a:extLst>
                <a:ext uri="{FF2B5EF4-FFF2-40B4-BE49-F238E27FC236}">
                  <a16:creationId xmlns:a16="http://schemas.microsoft.com/office/drawing/2014/main" id="{AE917306-54B4-9235-FACF-CDF22F12A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H</a:t>
              </a:r>
              <a:r>
                <a:rPr lang="en-US" baseline="-25000" dirty="0"/>
                <a:t>t</a:t>
              </a:r>
            </a:p>
          </p:txBody>
        </p:sp>
        <p:sp>
          <p:nvSpPr>
            <p:cNvPr id="47" name="Rectangle 42">
              <a:extLst>
                <a:ext uri="{FF2B5EF4-FFF2-40B4-BE49-F238E27FC236}">
                  <a16:creationId xmlns:a16="http://schemas.microsoft.com/office/drawing/2014/main" id="{E9F47E09-6DFB-C213-284F-9DDA6FA03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H</a:t>
              </a:r>
              <a:r>
                <a:rPr lang="en-US" baseline="-25000" dirty="0"/>
                <a:t>n</a:t>
              </a:r>
            </a:p>
          </p:txBody>
        </p:sp>
        <p:sp>
          <p:nvSpPr>
            <p:cNvPr id="53" name="Rectangle 43">
              <a:extLst>
                <a:ext uri="{FF2B5EF4-FFF2-40B4-BE49-F238E27FC236}">
                  <a16:creationId xmlns:a16="http://schemas.microsoft.com/office/drawing/2014/main" id="{E2046CBE-101B-E4AC-F181-3FC39D4D0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M</a:t>
              </a:r>
            </a:p>
          </p:txBody>
        </p:sp>
        <p:sp>
          <p:nvSpPr>
            <p:cNvPr id="57" name="Line 44">
              <a:extLst>
                <a:ext uri="{FF2B5EF4-FFF2-40B4-BE49-F238E27FC236}">
                  <a16:creationId xmlns:a16="http://schemas.microsoft.com/office/drawing/2014/main" id="{BD43317B-E6D2-743A-9C55-E3FD861B10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dirty="0"/>
            </a:p>
          </p:txBody>
        </p:sp>
        <p:sp>
          <p:nvSpPr>
            <p:cNvPr id="72" name="Line 45">
              <a:extLst>
                <a:ext uri="{FF2B5EF4-FFF2-40B4-BE49-F238E27FC236}">
                  <a16:creationId xmlns:a16="http://schemas.microsoft.com/office/drawing/2014/main" id="{6160A627-AD4A-DD4E-57A0-B41A492C26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dirty="0"/>
            </a:p>
          </p:txBody>
        </p:sp>
      </p:grpSp>
      <p:sp>
        <p:nvSpPr>
          <p:cNvPr id="80" name="Text Box 5">
            <a:extLst>
              <a:ext uri="{FF2B5EF4-FFF2-40B4-BE49-F238E27FC236}">
                <a16:creationId xmlns:a16="http://schemas.microsoft.com/office/drawing/2014/main" id="{3448B3BB-9992-5799-0F89-67BE66032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0054" y="2503294"/>
            <a:ext cx="90409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segment</a:t>
            </a:r>
          </a:p>
        </p:txBody>
      </p:sp>
      <p:grpSp>
        <p:nvGrpSpPr>
          <p:cNvPr id="93" name="Group 178">
            <a:extLst>
              <a:ext uri="{FF2B5EF4-FFF2-40B4-BE49-F238E27FC236}">
                <a16:creationId xmlns:a16="http://schemas.microsoft.com/office/drawing/2014/main" id="{BBA9278F-CAC4-CEE1-C2B2-E10683D2CF13}"/>
              </a:ext>
            </a:extLst>
          </p:cNvPr>
          <p:cNvGrpSpPr>
            <a:grpSpLocks/>
          </p:cNvGrpSpPr>
          <p:nvPr/>
        </p:nvGrpSpPr>
        <p:grpSpPr bwMode="auto">
          <a:xfrm>
            <a:off x="3638293" y="2539807"/>
            <a:ext cx="301625" cy="292100"/>
            <a:chOff x="1962" y="2058"/>
            <a:chExt cx="190" cy="184"/>
          </a:xfrm>
        </p:grpSpPr>
        <p:sp>
          <p:nvSpPr>
            <p:cNvPr id="34816" name="Rectangle 47">
              <a:extLst>
                <a:ext uri="{FF2B5EF4-FFF2-40B4-BE49-F238E27FC236}">
                  <a16:creationId xmlns:a16="http://schemas.microsoft.com/office/drawing/2014/main" id="{CEF454E1-C8BC-035D-8315-0C5DD3079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4817" name="Rectangle 48">
              <a:extLst>
                <a:ext uri="{FF2B5EF4-FFF2-40B4-BE49-F238E27FC236}">
                  <a16:creationId xmlns:a16="http://schemas.microsoft.com/office/drawing/2014/main" id="{6A731C9D-5D25-E7EA-16EB-42EFAFCCE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H</a:t>
              </a:r>
              <a:r>
                <a:rPr lang="en-US" baseline="-25000" dirty="0"/>
                <a:t>t</a:t>
              </a:r>
            </a:p>
          </p:txBody>
        </p:sp>
      </p:grpSp>
      <p:sp>
        <p:nvSpPr>
          <p:cNvPr id="34819" name="Text Box 4">
            <a:extLst>
              <a:ext uri="{FF2B5EF4-FFF2-40B4-BE49-F238E27FC236}">
                <a16:creationId xmlns:a16="http://schemas.microsoft.com/office/drawing/2014/main" id="{F2E20122-3311-5F7F-7015-ACD964971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0029" y="2843019"/>
            <a:ext cx="97751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datagram</a:t>
            </a:r>
          </a:p>
        </p:txBody>
      </p:sp>
      <p:sp>
        <p:nvSpPr>
          <p:cNvPr id="34820" name="Text Box 54">
            <a:extLst>
              <a:ext uri="{FF2B5EF4-FFF2-40B4-BE49-F238E27FC236}">
                <a16:creationId xmlns:a16="http://schemas.microsoft.com/office/drawing/2014/main" id="{44BA5C69-4FBD-94B8-A112-03AB56C49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7541" y="5982894"/>
            <a:ext cx="14059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Destination</a:t>
            </a:r>
          </a:p>
        </p:txBody>
      </p:sp>
      <p:sp>
        <p:nvSpPr>
          <p:cNvPr id="34821" name="Freeform 56">
            <a:extLst>
              <a:ext uri="{FF2B5EF4-FFF2-40B4-BE49-F238E27FC236}">
                <a16:creationId xmlns:a16="http://schemas.microsoft.com/office/drawing/2014/main" id="{3FA6786F-DF42-0D14-9C71-BCEA0F3F394F}"/>
              </a:ext>
            </a:extLst>
          </p:cNvPr>
          <p:cNvSpPr>
            <a:spLocks/>
          </p:cNvSpPr>
          <p:nvPr/>
        </p:nvSpPr>
        <p:spPr bwMode="auto">
          <a:xfrm>
            <a:off x="4397186" y="4880493"/>
            <a:ext cx="360362" cy="1577975"/>
          </a:xfrm>
          <a:custGeom>
            <a:avLst/>
            <a:gdLst>
              <a:gd name="T0" fmla="*/ 2147483647 w 267"/>
              <a:gd name="T1" fmla="*/ 2147483647 h 1186"/>
              <a:gd name="T2" fmla="*/ 0 w 267"/>
              <a:gd name="T3" fmla="*/ 0 h 1186"/>
              <a:gd name="T4" fmla="*/ 0 w 267"/>
              <a:gd name="T5" fmla="*/ 2147483647 h 1186"/>
              <a:gd name="T6" fmla="*/ 2147483647 w 267"/>
              <a:gd name="T7" fmla="*/ 2147483647 h 1186"/>
              <a:gd name="T8" fmla="*/ 2147483647 w 267"/>
              <a:gd name="T9" fmla="*/ 2147483647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 dirty="0"/>
          </a:p>
        </p:txBody>
      </p:sp>
      <p:sp>
        <p:nvSpPr>
          <p:cNvPr id="34822" name="Rectangle 57">
            <a:extLst>
              <a:ext uri="{FF2B5EF4-FFF2-40B4-BE49-F238E27FC236}">
                <a16:creationId xmlns:a16="http://schemas.microsoft.com/office/drawing/2014/main" id="{1FFBDC57-BE63-1F11-7A3A-9F6577E3E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3223" y="4886843"/>
            <a:ext cx="1296988" cy="1546225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4823" name="Rectangle 58">
            <a:extLst>
              <a:ext uri="{FF2B5EF4-FFF2-40B4-BE49-F238E27FC236}">
                <a16:creationId xmlns:a16="http://schemas.microsoft.com/office/drawing/2014/main" id="{FBD0F104-856C-FDE1-8756-C158C9B9E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5601" y="495827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4824" name="Line 59">
            <a:extLst>
              <a:ext uri="{FF2B5EF4-FFF2-40B4-BE49-F238E27FC236}">
                <a16:creationId xmlns:a16="http://schemas.microsoft.com/office/drawing/2014/main" id="{844B9213-B950-DD51-E586-88B6185BCBE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5598" y="527578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 dirty="0"/>
          </a:p>
        </p:txBody>
      </p:sp>
      <p:sp>
        <p:nvSpPr>
          <p:cNvPr id="34825" name="Text Box 60">
            <a:extLst>
              <a:ext uri="{FF2B5EF4-FFF2-40B4-BE49-F238E27FC236}">
                <a16:creationId xmlns:a16="http://schemas.microsoft.com/office/drawing/2014/main" id="{451B08A5-F558-C9F0-0B0D-DAED57237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3674" y="4924941"/>
            <a:ext cx="1559843" cy="1590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dirty="0"/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dirty="0"/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dirty="0"/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dirty="0"/>
              <a:t>link</a:t>
            </a:r>
          </a:p>
          <a:p>
            <a:pPr algn="ctr">
              <a:lnSpc>
                <a:spcPct val="110000"/>
              </a:lnSpc>
            </a:pPr>
            <a:r>
              <a:rPr lang="en-US" dirty="0"/>
              <a:t>physical</a:t>
            </a:r>
          </a:p>
        </p:txBody>
      </p:sp>
      <p:sp>
        <p:nvSpPr>
          <p:cNvPr id="34826" name="Line 61">
            <a:extLst>
              <a:ext uri="{FF2B5EF4-FFF2-40B4-BE49-F238E27FC236}">
                <a16:creationId xmlns:a16="http://schemas.microsoft.com/office/drawing/2014/main" id="{B44BE16C-2714-20F6-A52B-B5FDD6CF02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3536" y="559645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 dirty="0"/>
          </a:p>
        </p:txBody>
      </p:sp>
      <p:sp>
        <p:nvSpPr>
          <p:cNvPr id="34827" name="Line 62">
            <a:extLst>
              <a:ext uri="{FF2B5EF4-FFF2-40B4-BE49-F238E27FC236}">
                <a16:creationId xmlns:a16="http://schemas.microsoft.com/office/drawing/2014/main" id="{7E96C2B2-604E-B010-A1C6-BE05703AFFE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8298" y="587744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 dirty="0"/>
          </a:p>
        </p:txBody>
      </p:sp>
      <p:sp>
        <p:nvSpPr>
          <p:cNvPr id="34828" name="Line 63">
            <a:extLst>
              <a:ext uri="{FF2B5EF4-FFF2-40B4-BE49-F238E27FC236}">
                <a16:creationId xmlns:a16="http://schemas.microsoft.com/office/drawing/2014/main" id="{35DBD048-C6E7-8CE3-7AC4-E19EF87D7A5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8298" y="615366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 dirty="0"/>
          </a:p>
        </p:txBody>
      </p:sp>
      <p:grpSp>
        <p:nvGrpSpPr>
          <p:cNvPr id="34829" name="Group 64">
            <a:extLst>
              <a:ext uri="{FF2B5EF4-FFF2-40B4-BE49-F238E27FC236}">
                <a16:creationId xmlns:a16="http://schemas.microsoft.com/office/drawing/2014/main" id="{2FD8D712-52B6-76F5-F305-AD20C186B354}"/>
              </a:ext>
            </a:extLst>
          </p:cNvPr>
          <p:cNvGrpSpPr>
            <a:grpSpLocks/>
          </p:cNvGrpSpPr>
          <p:nvPr/>
        </p:nvGrpSpPr>
        <p:grpSpPr bwMode="auto">
          <a:xfrm>
            <a:off x="1569848" y="5867918"/>
            <a:ext cx="1479550" cy="303213"/>
            <a:chOff x="332" y="2224"/>
            <a:chExt cx="932" cy="191"/>
          </a:xfrm>
        </p:grpSpPr>
        <p:sp>
          <p:nvSpPr>
            <p:cNvPr id="34830" name="Rectangle 65">
              <a:extLst>
                <a:ext uri="{FF2B5EF4-FFF2-40B4-BE49-F238E27FC236}">
                  <a16:creationId xmlns:a16="http://schemas.microsoft.com/office/drawing/2014/main" id="{A54954E1-72D9-E9E8-B3D2-5E2634AAA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4831" name="Rectangle 66">
              <a:extLst>
                <a:ext uri="{FF2B5EF4-FFF2-40B4-BE49-F238E27FC236}">
                  <a16:creationId xmlns:a16="http://schemas.microsoft.com/office/drawing/2014/main" id="{F06E1730-F89A-6E64-3F2F-307EFC64D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H</a:t>
              </a:r>
              <a:r>
                <a:rPr lang="en-US" baseline="-25000" dirty="0"/>
                <a:t>t</a:t>
              </a:r>
            </a:p>
          </p:txBody>
        </p:sp>
        <p:sp>
          <p:nvSpPr>
            <p:cNvPr id="34832" name="Rectangle 67">
              <a:extLst>
                <a:ext uri="{FF2B5EF4-FFF2-40B4-BE49-F238E27FC236}">
                  <a16:creationId xmlns:a16="http://schemas.microsoft.com/office/drawing/2014/main" id="{AC822014-69A2-1EB5-19A3-858CDC853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H</a:t>
              </a:r>
              <a:r>
                <a:rPr lang="en-US" baseline="-25000" dirty="0"/>
                <a:t>n</a:t>
              </a:r>
            </a:p>
          </p:txBody>
        </p:sp>
        <p:sp>
          <p:nvSpPr>
            <p:cNvPr id="34833" name="Rectangle 68">
              <a:extLst>
                <a:ext uri="{FF2B5EF4-FFF2-40B4-BE49-F238E27FC236}">
                  <a16:creationId xmlns:a16="http://schemas.microsoft.com/office/drawing/2014/main" id="{94D5BBD7-B269-F113-1CAD-51F470DE4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H</a:t>
              </a:r>
              <a:r>
                <a:rPr lang="en-US" baseline="-25000" dirty="0"/>
                <a:t>l</a:t>
              </a:r>
            </a:p>
          </p:txBody>
        </p:sp>
        <p:sp>
          <p:nvSpPr>
            <p:cNvPr id="34834" name="Rectangle 69">
              <a:extLst>
                <a:ext uri="{FF2B5EF4-FFF2-40B4-BE49-F238E27FC236}">
                  <a16:creationId xmlns:a16="http://schemas.microsoft.com/office/drawing/2014/main" id="{FDE9F57C-A54D-6F0B-5335-2C5D31959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M</a:t>
              </a:r>
            </a:p>
          </p:txBody>
        </p:sp>
        <p:sp>
          <p:nvSpPr>
            <p:cNvPr id="34835" name="Line 70">
              <a:extLst>
                <a:ext uri="{FF2B5EF4-FFF2-40B4-BE49-F238E27FC236}">
                  <a16:creationId xmlns:a16="http://schemas.microsoft.com/office/drawing/2014/main" id="{E24AE31D-A13F-531E-8C03-E803AB5EF4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dirty="0"/>
            </a:p>
          </p:txBody>
        </p:sp>
        <p:sp>
          <p:nvSpPr>
            <p:cNvPr id="34836" name="Line 71">
              <a:extLst>
                <a:ext uri="{FF2B5EF4-FFF2-40B4-BE49-F238E27FC236}">
                  <a16:creationId xmlns:a16="http://schemas.microsoft.com/office/drawing/2014/main" id="{30653654-72DF-2F3F-F162-DB61490F1B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dirty="0"/>
            </a:p>
          </p:txBody>
        </p:sp>
        <p:sp>
          <p:nvSpPr>
            <p:cNvPr id="34837" name="Line 72">
              <a:extLst>
                <a:ext uri="{FF2B5EF4-FFF2-40B4-BE49-F238E27FC236}">
                  <a16:creationId xmlns:a16="http://schemas.microsoft.com/office/drawing/2014/main" id="{4E714E2D-9D77-0F5B-AE56-ECFDAAD356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dirty="0"/>
            </a:p>
          </p:txBody>
        </p:sp>
      </p:grpSp>
      <p:grpSp>
        <p:nvGrpSpPr>
          <p:cNvPr id="34838" name="Group 73">
            <a:extLst>
              <a:ext uri="{FF2B5EF4-FFF2-40B4-BE49-F238E27FC236}">
                <a16:creationId xmlns:a16="http://schemas.microsoft.com/office/drawing/2014/main" id="{774E9ECE-680E-1925-7E54-F4DE621A9770}"/>
              </a:ext>
            </a:extLst>
          </p:cNvPr>
          <p:cNvGrpSpPr>
            <a:grpSpLocks/>
          </p:cNvGrpSpPr>
          <p:nvPr/>
        </p:nvGrpSpPr>
        <p:grpSpPr bwMode="auto">
          <a:xfrm>
            <a:off x="1838139" y="5569468"/>
            <a:ext cx="1208087" cy="303213"/>
            <a:chOff x="501" y="1990"/>
            <a:chExt cx="761" cy="191"/>
          </a:xfrm>
        </p:grpSpPr>
        <p:sp>
          <p:nvSpPr>
            <p:cNvPr id="34839" name="Rectangle 74">
              <a:extLst>
                <a:ext uri="{FF2B5EF4-FFF2-40B4-BE49-F238E27FC236}">
                  <a16:creationId xmlns:a16="http://schemas.microsoft.com/office/drawing/2014/main" id="{68B9185E-8977-37C8-A8DC-82099EF3B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4840" name="Rectangle 75">
              <a:extLst>
                <a:ext uri="{FF2B5EF4-FFF2-40B4-BE49-F238E27FC236}">
                  <a16:creationId xmlns:a16="http://schemas.microsoft.com/office/drawing/2014/main" id="{F06A8426-2AAE-A9A3-EAA2-200C140F9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H</a:t>
              </a:r>
              <a:r>
                <a:rPr lang="en-US" baseline="-25000" dirty="0"/>
                <a:t>t</a:t>
              </a:r>
            </a:p>
          </p:txBody>
        </p:sp>
        <p:sp>
          <p:nvSpPr>
            <p:cNvPr id="34841" name="Rectangle 76">
              <a:extLst>
                <a:ext uri="{FF2B5EF4-FFF2-40B4-BE49-F238E27FC236}">
                  <a16:creationId xmlns:a16="http://schemas.microsoft.com/office/drawing/2014/main" id="{2612E081-5B7E-7862-F0C7-86DA58942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H</a:t>
              </a:r>
              <a:r>
                <a:rPr lang="en-US" baseline="-25000" dirty="0"/>
                <a:t>n</a:t>
              </a:r>
            </a:p>
          </p:txBody>
        </p:sp>
        <p:sp>
          <p:nvSpPr>
            <p:cNvPr id="34842" name="Rectangle 77">
              <a:extLst>
                <a:ext uri="{FF2B5EF4-FFF2-40B4-BE49-F238E27FC236}">
                  <a16:creationId xmlns:a16="http://schemas.microsoft.com/office/drawing/2014/main" id="{DB94352E-E8F8-ACDE-AD4C-FB534FAB2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M</a:t>
              </a:r>
            </a:p>
          </p:txBody>
        </p:sp>
        <p:sp>
          <p:nvSpPr>
            <p:cNvPr id="34843" name="Line 78">
              <a:extLst>
                <a:ext uri="{FF2B5EF4-FFF2-40B4-BE49-F238E27FC236}">
                  <a16:creationId xmlns:a16="http://schemas.microsoft.com/office/drawing/2014/main" id="{AE5714A0-0E6D-C950-32B5-6230D621EC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dirty="0"/>
            </a:p>
          </p:txBody>
        </p:sp>
        <p:sp>
          <p:nvSpPr>
            <p:cNvPr id="34844" name="Line 79">
              <a:extLst>
                <a:ext uri="{FF2B5EF4-FFF2-40B4-BE49-F238E27FC236}">
                  <a16:creationId xmlns:a16="http://schemas.microsoft.com/office/drawing/2014/main" id="{69C45D09-4D3A-A6BB-E553-54DBD1FE48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dirty="0"/>
            </a:p>
          </p:txBody>
        </p:sp>
      </p:grpSp>
      <p:grpSp>
        <p:nvGrpSpPr>
          <p:cNvPr id="34845" name="Group 80">
            <a:extLst>
              <a:ext uri="{FF2B5EF4-FFF2-40B4-BE49-F238E27FC236}">
                <a16:creationId xmlns:a16="http://schemas.microsoft.com/office/drawing/2014/main" id="{83B3A551-3A9C-7A90-3317-C59C6A81BE73}"/>
              </a:ext>
            </a:extLst>
          </p:cNvPr>
          <p:cNvGrpSpPr>
            <a:grpSpLocks/>
          </p:cNvGrpSpPr>
          <p:nvPr/>
        </p:nvGrpSpPr>
        <p:grpSpPr bwMode="auto">
          <a:xfrm>
            <a:off x="2141348" y="5261493"/>
            <a:ext cx="890588" cy="303213"/>
            <a:chOff x="645" y="1734"/>
            <a:chExt cx="561" cy="191"/>
          </a:xfrm>
        </p:grpSpPr>
        <p:sp>
          <p:nvSpPr>
            <p:cNvPr id="34846" name="Rectangle 81">
              <a:extLst>
                <a:ext uri="{FF2B5EF4-FFF2-40B4-BE49-F238E27FC236}">
                  <a16:creationId xmlns:a16="http://schemas.microsoft.com/office/drawing/2014/main" id="{E1889F33-9D36-D452-9270-7C28CEC9F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" y="1751"/>
              <a:ext cx="4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4847" name="Rectangle 82">
              <a:extLst>
                <a:ext uri="{FF2B5EF4-FFF2-40B4-BE49-F238E27FC236}">
                  <a16:creationId xmlns:a16="http://schemas.microsoft.com/office/drawing/2014/main" id="{739AE534-B649-7B2F-9B38-381941106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" y="173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H</a:t>
              </a:r>
              <a:r>
                <a:rPr lang="en-US" baseline="-25000" dirty="0"/>
                <a:t>t</a:t>
              </a:r>
            </a:p>
          </p:txBody>
        </p:sp>
        <p:sp>
          <p:nvSpPr>
            <p:cNvPr id="102" name="Rectangle 83">
              <a:extLst>
                <a:ext uri="{FF2B5EF4-FFF2-40B4-BE49-F238E27FC236}">
                  <a16:creationId xmlns:a16="http://schemas.microsoft.com/office/drawing/2014/main" id="{F27CAFCC-B5FC-3AA8-FC72-5D7D98D2D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" y="1735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M</a:t>
              </a:r>
            </a:p>
          </p:txBody>
        </p:sp>
        <p:sp>
          <p:nvSpPr>
            <p:cNvPr id="109" name="Line 84">
              <a:extLst>
                <a:ext uri="{FF2B5EF4-FFF2-40B4-BE49-F238E27FC236}">
                  <a16:creationId xmlns:a16="http://schemas.microsoft.com/office/drawing/2014/main" id="{209E6848-4538-8A15-0889-41EC1A673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4" y="175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dirty="0"/>
            </a:p>
          </p:txBody>
        </p:sp>
      </p:grpSp>
      <p:grpSp>
        <p:nvGrpSpPr>
          <p:cNvPr id="114" name="Group 85">
            <a:extLst>
              <a:ext uri="{FF2B5EF4-FFF2-40B4-BE49-F238E27FC236}">
                <a16:creationId xmlns:a16="http://schemas.microsoft.com/office/drawing/2014/main" id="{DC4DC2AE-6B27-CDB4-D4B3-4A2BEB529D16}"/>
              </a:ext>
            </a:extLst>
          </p:cNvPr>
          <p:cNvGrpSpPr>
            <a:grpSpLocks/>
          </p:cNvGrpSpPr>
          <p:nvPr/>
        </p:nvGrpSpPr>
        <p:grpSpPr bwMode="auto">
          <a:xfrm>
            <a:off x="2347723" y="4950343"/>
            <a:ext cx="679450" cy="301625"/>
            <a:chOff x="780" y="1553"/>
            <a:chExt cx="428" cy="190"/>
          </a:xfrm>
        </p:grpSpPr>
        <p:sp>
          <p:nvSpPr>
            <p:cNvPr id="117" name="Rectangle 86">
              <a:extLst>
                <a:ext uri="{FF2B5EF4-FFF2-40B4-BE49-F238E27FC236}">
                  <a16:creationId xmlns:a16="http://schemas.microsoft.com/office/drawing/2014/main" id="{CA8BE812-344F-859D-E007-EBD447C09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3" name="Rectangle 87">
              <a:extLst>
                <a:ext uri="{FF2B5EF4-FFF2-40B4-BE49-F238E27FC236}">
                  <a16:creationId xmlns:a16="http://schemas.microsoft.com/office/drawing/2014/main" id="{007FE681-3FA3-8087-ED9E-992582EF9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M</a:t>
              </a:r>
            </a:p>
          </p:txBody>
        </p:sp>
      </p:grpSp>
      <p:grpSp>
        <p:nvGrpSpPr>
          <p:cNvPr id="129" name="Group 88">
            <a:extLst>
              <a:ext uri="{FF2B5EF4-FFF2-40B4-BE49-F238E27FC236}">
                <a16:creationId xmlns:a16="http://schemas.microsoft.com/office/drawing/2014/main" id="{E73C6A33-B7EF-AFB9-14F1-70AFD6D11AB5}"/>
              </a:ext>
            </a:extLst>
          </p:cNvPr>
          <p:cNvGrpSpPr>
            <a:grpSpLocks/>
          </p:cNvGrpSpPr>
          <p:nvPr/>
        </p:nvGrpSpPr>
        <p:grpSpPr bwMode="auto">
          <a:xfrm>
            <a:off x="7320407" y="5087783"/>
            <a:ext cx="1387475" cy="1035051"/>
            <a:chOff x="3601" y="168"/>
            <a:chExt cx="874" cy="652"/>
          </a:xfrm>
        </p:grpSpPr>
        <p:sp>
          <p:nvSpPr>
            <p:cNvPr id="138" name="Rectangle 89">
              <a:extLst>
                <a:ext uri="{FF2B5EF4-FFF2-40B4-BE49-F238E27FC236}">
                  <a16:creationId xmlns:a16="http://schemas.microsoft.com/office/drawing/2014/main" id="{1C717DEE-86B0-D29E-81C7-3BB8E4664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8" y="168"/>
              <a:ext cx="817" cy="596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2" name="Rectangle 90">
              <a:extLst>
                <a:ext uri="{FF2B5EF4-FFF2-40B4-BE49-F238E27FC236}">
                  <a16:creationId xmlns:a16="http://schemas.microsoft.com/office/drawing/2014/main" id="{B9766368-A5C2-E9C5-0EA6-A699E65E8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8" y="213"/>
              <a:ext cx="802" cy="5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3" name="Line 91">
              <a:extLst>
                <a:ext uri="{FF2B5EF4-FFF2-40B4-BE49-F238E27FC236}">
                  <a16:creationId xmlns:a16="http://schemas.microsoft.com/office/drawing/2014/main" id="{3619A51A-A43E-4CAB-38C3-3D6AFBF260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8" y="413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 dirty="0"/>
            </a:p>
          </p:txBody>
        </p:sp>
        <p:sp>
          <p:nvSpPr>
            <p:cNvPr id="165" name="Text Box 92">
              <a:extLst>
                <a:ext uri="{FF2B5EF4-FFF2-40B4-BE49-F238E27FC236}">
                  <a16:creationId xmlns:a16="http://schemas.microsoft.com/office/drawing/2014/main" id="{00BD992E-A5F7-F35B-DA60-9DCF0E7011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1" y="192"/>
              <a:ext cx="830" cy="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dirty="0"/>
                <a:t>network</a:t>
              </a:r>
            </a:p>
            <a:p>
              <a:pPr algn="ctr">
                <a:lnSpc>
                  <a:spcPct val="110000"/>
                </a:lnSpc>
              </a:pPr>
              <a:r>
                <a:rPr lang="en-US" dirty="0"/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dirty="0"/>
                <a:t>physical</a:t>
              </a:r>
            </a:p>
          </p:txBody>
        </p:sp>
        <p:sp>
          <p:nvSpPr>
            <p:cNvPr id="168" name="Line 93">
              <a:extLst>
                <a:ext uri="{FF2B5EF4-FFF2-40B4-BE49-F238E27FC236}">
                  <a16:creationId xmlns:a16="http://schemas.microsoft.com/office/drawing/2014/main" id="{13A17341-D785-A274-A9A8-B06A55D49D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3" y="615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 dirty="0"/>
            </a:p>
          </p:txBody>
        </p:sp>
      </p:grpSp>
      <p:grpSp>
        <p:nvGrpSpPr>
          <p:cNvPr id="169" name="Group 94">
            <a:extLst>
              <a:ext uri="{FF2B5EF4-FFF2-40B4-BE49-F238E27FC236}">
                <a16:creationId xmlns:a16="http://schemas.microsoft.com/office/drawing/2014/main" id="{B57474D6-4AE5-7E1D-DE68-1E6F2C8FFD7C}"/>
              </a:ext>
            </a:extLst>
          </p:cNvPr>
          <p:cNvGrpSpPr>
            <a:grpSpLocks/>
          </p:cNvGrpSpPr>
          <p:nvPr/>
        </p:nvGrpSpPr>
        <p:grpSpPr bwMode="auto">
          <a:xfrm>
            <a:off x="7535772" y="3591408"/>
            <a:ext cx="1387475" cy="733425"/>
            <a:chOff x="4696" y="597"/>
            <a:chExt cx="874" cy="462"/>
          </a:xfrm>
        </p:grpSpPr>
        <p:sp>
          <p:nvSpPr>
            <p:cNvPr id="170" name="Rectangle 95">
              <a:extLst>
                <a:ext uri="{FF2B5EF4-FFF2-40B4-BE49-F238E27FC236}">
                  <a16:creationId xmlns:a16="http://schemas.microsoft.com/office/drawing/2014/main" id="{BFA5EC65-FC16-CB28-F8B3-DCF01CD90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3" y="597"/>
              <a:ext cx="817" cy="416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5" name="Rectangle 96">
              <a:extLst>
                <a:ext uri="{FF2B5EF4-FFF2-40B4-BE49-F238E27FC236}">
                  <a16:creationId xmlns:a16="http://schemas.microsoft.com/office/drawing/2014/main" id="{2777E747-1478-A2B7-02B9-7B27CCDB0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3" y="642"/>
              <a:ext cx="802" cy="4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9" name="Line 97">
              <a:extLst>
                <a:ext uri="{FF2B5EF4-FFF2-40B4-BE49-F238E27FC236}">
                  <a16:creationId xmlns:a16="http://schemas.microsoft.com/office/drawing/2014/main" id="{619563AA-3BD4-C137-7C5B-F9789EB639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3" y="842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 dirty="0"/>
            </a:p>
          </p:txBody>
        </p:sp>
        <p:sp>
          <p:nvSpPr>
            <p:cNvPr id="182" name="Text Box 98">
              <a:extLst>
                <a:ext uri="{FF2B5EF4-FFF2-40B4-BE49-F238E27FC236}">
                  <a16:creationId xmlns:a16="http://schemas.microsoft.com/office/drawing/2014/main" id="{D809B20C-8639-8254-60AD-086E5BE8AA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6" y="621"/>
              <a:ext cx="830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dirty="0"/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dirty="0"/>
                <a:t>physical</a:t>
              </a:r>
            </a:p>
          </p:txBody>
        </p:sp>
      </p:grpSp>
      <p:sp>
        <p:nvSpPr>
          <p:cNvPr id="185" name="Freeform 114">
            <a:extLst>
              <a:ext uri="{FF2B5EF4-FFF2-40B4-BE49-F238E27FC236}">
                <a16:creationId xmlns:a16="http://schemas.microsoft.com/office/drawing/2014/main" id="{C333181D-A426-3988-7426-383D8A42B067}"/>
              </a:ext>
            </a:extLst>
          </p:cNvPr>
          <p:cNvSpPr>
            <a:spLocks/>
          </p:cNvSpPr>
          <p:nvPr/>
        </p:nvSpPr>
        <p:spPr bwMode="auto">
          <a:xfrm>
            <a:off x="3053080" y="2217365"/>
            <a:ext cx="5797145" cy="4320100"/>
          </a:xfrm>
          <a:custGeom>
            <a:avLst/>
            <a:gdLst>
              <a:gd name="T0" fmla="*/ 2147483647 w 3316"/>
              <a:gd name="T1" fmla="*/ 0 h 3461"/>
              <a:gd name="T2" fmla="*/ 2147483647 w 3316"/>
              <a:gd name="T3" fmla="*/ 2147483647 h 3461"/>
              <a:gd name="T4" fmla="*/ 2147483647 w 3316"/>
              <a:gd name="T5" fmla="*/ 2147483647 h 3461"/>
              <a:gd name="T6" fmla="*/ 2147483647 w 3316"/>
              <a:gd name="T7" fmla="*/ 2147483647 h 3461"/>
              <a:gd name="T8" fmla="*/ 2147483647 w 3316"/>
              <a:gd name="T9" fmla="*/ 2147483647 h 3461"/>
              <a:gd name="T10" fmla="*/ 2147483647 w 3316"/>
              <a:gd name="T11" fmla="*/ 2147483647 h 3461"/>
              <a:gd name="T12" fmla="*/ 2147483647 w 3316"/>
              <a:gd name="T13" fmla="*/ 2147483647 h 3461"/>
              <a:gd name="T14" fmla="*/ 2147483647 w 3316"/>
              <a:gd name="T15" fmla="*/ 2147483647 h 3461"/>
              <a:gd name="T16" fmla="*/ 2147483647 w 3316"/>
              <a:gd name="T17" fmla="*/ 2147483647 h 3461"/>
              <a:gd name="T18" fmla="*/ 2147483647 w 3316"/>
              <a:gd name="T19" fmla="*/ 2147483647 h 3461"/>
              <a:gd name="T20" fmla="*/ 2147483647 w 3316"/>
              <a:gd name="T21" fmla="*/ 2147483647 h 3461"/>
              <a:gd name="T22" fmla="*/ 0 w 3316"/>
              <a:gd name="T23" fmla="*/ 2147483647 h 3461"/>
              <a:gd name="T24" fmla="*/ 0 w 3316"/>
              <a:gd name="T25" fmla="*/ 2147483647 h 346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316"/>
              <a:gd name="T40" fmla="*/ 0 h 3461"/>
              <a:gd name="T41" fmla="*/ 3316 w 3316"/>
              <a:gd name="T42" fmla="*/ 3461 h 346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316" h="3461">
                <a:moveTo>
                  <a:pt x="872" y="0"/>
                </a:moveTo>
                <a:lnTo>
                  <a:pt x="878" y="1481"/>
                </a:lnTo>
                <a:lnTo>
                  <a:pt x="2612" y="1481"/>
                </a:lnTo>
                <a:lnTo>
                  <a:pt x="2612" y="1179"/>
                </a:lnTo>
                <a:lnTo>
                  <a:pt x="3294" y="1179"/>
                </a:lnTo>
                <a:lnTo>
                  <a:pt x="3316" y="3131"/>
                </a:lnTo>
                <a:lnTo>
                  <a:pt x="3148" y="2986"/>
                </a:lnTo>
                <a:lnTo>
                  <a:pt x="3143" y="2387"/>
                </a:lnTo>
                <a:lnTo>
                  <a:pt x="2505" y="2387"/>
                </a:lnTo>
                <a:lnTo>
                  <a:pt x="2505" y="3070"/>
                </a:lnTo>
                <a:lnTo>
                  <a:pt x="1057" y="3461"/>
                </a:lnTo>
                <a:lnTo>
                  <a:pt x="0" y="3461"/>
                </a:lnTo>
                <a:lnTo>
                  <a:pt x="0" y="2505"/>
                </a:ln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CA" dirty="0"/>
          </a:p>
        </p:txBody>
      </p:sp>
      <p:grpSp>
        <p:nvGrpSpPr>
          <p:cNvPr id="186" name="Group 115">
            <a:extLst>
              <a:ext uri="{FF2B5EF4-FFF2-40B4-BE49-F238E27FC236}">
                <a16:creationId xmlns:a16="http://schemas.microsoft.com/office/drawing/2014/main" id="{CACFB1BC-4155-DBCA-4B4E-E2A7CFB67CF0}"/>
              </a:ext>
            </a:extLst>
          </p:cNvPr>
          <p:cNvGrpSpPr>
            <a:grpSpLocks/>
          </p:cNvGrpSpPr>
          <p:nvPr/>
        </p:nvGrpSpPr>
        <p:grpSpPr bwMode="auto">
          <a:xfrm>
            <a:off x="5904354" y="5470370"/>
            <a:ext cx="1479550" cy="303213"/>
            <a:chOff x="332" y="2224"/>
            <a:chExt cx="932" cy="191"/>
          </a:xfrm>
        </p:grpSpPr>
        <p:sp>
          <p:nvSpPr>
            <p:cNvPr id="187" name="Rectangle 116">
              <a:extLst>
                <a:ext uri="{FF2B5EF4-FFF2-40B4-BE49-F238E27FC236}">
                  <a16:creationId xmlns:a16="http://schemas.microsoft.com/office/drawing/2014/main" id="{0B0202D3-DF17-C4DA-DB67-D292F9609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8" name="Rectangle 117">
              <a:extLst>
                <a:ext uri="{FF2B5EF4-FFF2-40B4-BE49-F238E27FC236}">
                  <a16:creationId xmlns:a16="http://schemas.microsoft.com/office/drawing/2014/main" id="{B52442D8-05EB-582A-634D-792D8B5D4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H</a:t>
              </a:r>
              <a:r>
                <a:rPr lang="en-US" baseline="-25000" dirty="0"/>
                <a:t>t</a:t>
              </a:r>
            </a:p>
          </p:txBody>
        </p:sp>
        <p:sp>
          <p:nvSpPr>
            <p:cNvPr id="189" name="Rectangle 118">
              <a:extLst>
                <a:ext uri="{FF2B5EF4-FFF2-40B4-BE49-F238E27FC236}">
                  <a16:creationId xmlns:a16="http://schemas.microsoft.com/office/drawing/2014/main" id="{91F896E5-8B7E-D9AE-C88E-F0F0DAB03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H</a:t>
              </a:r>
              <a:r>
                <a:rPr lang="en-US" baseline="-25000" dirty="0"/>
                <a:t>n</a:t>
              </a:r>
            </a:p>
          </p:txBody>
        </p:sp>
        <p:sp>
          <p:nvSpPr>
            <p:cNvPr id="190" name="Rectangle 119">
              <a:extLst>
                <a:ext uri="{FF2B5EF4-FFF2-40B4-BE49-F238E27FC236}">
                  <a16:creationId xmlns:a16="http://schemas.microsoft.com/office/drawing/2014/main" id="{8FC152A4-63EE-C450-3DBB-4E74F8D87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H</a:t>
              </a:r>
              <a:r>
                <a:rPr lang="en-US" baseline="-25000" dirty="0"/>
                <a:t>l</a:t>
              </a:r>
            </a:p>
          </p:txBody>
        </p:sp>
        <p:sp>
          <p:nvSpPr>
            <p:cNvPr id="191" name="Rectangle 120">
              <a:extLst>
                <a:ext uri="{FF2B5EF4-FFF2-40B4-BE49-F238E27FC236}">
                  <a16:creationId xmlns:a16="http://schemas.microsoft.com/office/drawing/2014/main" id="{D046C345-867A-5774-0635-1178E51B6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M</a:t>
              </a:r>
            </a:p>
          </p:txBody>
        </p:sp>
        <p:sp>
          <p:nvSpPr>
            <p:cNvPr id="34848" name="Line 121">
              <a:extLst>
                <a:ext uri="{FF2B5EF4-FFF2-40B4-BE49-F238E27FC236}">
                  <a16:creationId xmlns:a16="http://schemas.microsoft.com/office/drawing/2014/main" id="{303AC05D-2D95-A0A6-6068-C5EB12440A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dirty="0"/>
            </a:p>
          </p:txBody>
        </p:sp>
        <p:sp>
          <p:nvSpPr>
            <p:cNvPr id="34849" name="Line 122">
              <a:extLst>
                <a:ext uri="{FF2B5EF4-FFF2-40B4-BE49-F238E27FC236}">
                  <a16:creationId xmlns:a16="http://schemas.microsoft.com/office/drawing/2014/main" id="{282DD968-64FD-95C7-E6A6-D690B5580C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dirty="0"/>
            </a:p>
          </p:txBody>
        </p:sp>
        <p:sp>
          <p:nvSpPr>
            <p:cNvPr id="34850" name="Line 123">
              <a:extLst>
                <a:ext uri="{FF2B5EF4-FFF2-40B4-BE49-F238E27FC236}">
                  <a16:creationId xmlns:a16="http://schemas.microsoft.com/office/drawing/2014/main" id="{60A34BD5-847F-CF39-40DF-24E5F3E5E7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dirty="0"/>
            </a:p>
          </p:txBody>
        </p:sp>
      </p:grpSp>
      <p:grpSp>
        <p:nvGrpSpPr>
          <p:cNvPr id="34851" name="Group 124">
            <a:extLst>
              <a:ext uri="{FF2B5EF4-FFF2-40B4-BE49-F238E27FC236}">
                <a16:creationId xmlns:a16="http://schemas.microsoft.com/office/drawing/2014/main" id="{26A93BE2-5B83-4919-E1FB-52602E92B812}"/>
              </a:ext>
            </a:extLst>
          </p:cNvPr>
          <p:cNvGrpSpPr>
            <a:grpSpLocks/>
          </p:cNvGrpSpPr>
          <p:nvPr/>
        </p:nvGrpSpPr>
        <p:grpSpPr bwMode="auto">
          <a:xfrm>
            <a:off x="6163120" y="5163980"/>
            <a:ext cx="1208087" cy="303212"/>
            <a:chOff x="501" y="1990"/>
            <a:chExt cx="761" cy="191"/>
          </a:xfrm>
        </p:grpSpPr>
        <p:sp>
          <p:nvSpPr>
            <p:cNvPr id="34852" name="Rectangle 125">
              <a:extLst>
                <a:ext uri="{FF2B5EF4-FFF2-40B4-BE49-F238E27FC236}">
                  <a16:creationId xmlns:a16="http://schemas.microsoft.com/office/drawing/2014/main" id="{6D712419-644C-5AE3-624A-70C567195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4853" name="Rectangle 126">
              <a:extLst>
                <a:ext uri="{FF2B5EF4-FFF2-40B4-BE49-F238E27FC236}">
                  <a16:creationId xmlns:a16="http://schemas.microsoft.com/office/drawing/2014/main" id="{18934791-993F-9540-D124-0CF1A96C8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H</a:t>
              </a:r>
              <a:r>
                <a:rPr lang="en-US" baseline="-25000" dirty="0"/>
                <a:t>t</a:t>
              </a:r>
            </a:p>
          </p:txBody>
        </p:sp>
        <p:sp>
          <p:nvSpPr>
            <p:cNvPr id="34854" name="Rectangle 127">
              <a:extLst>
                <a:ext uri="{FF2B5EF4-FFF2-40B4-BE49-F238E27FC236}">
                  <a16:creationId xmlns:a16="http://schemas.microsoft.com/office/drawing/2014/main" id="{4BBBD185-E88A-F470-B7F8-D66DBB3FA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H</a:t>
              </a:r>
              <a:r>
                <a:rPr lang="en-US" baseline="-25000" dirty="0"/>
                <a:t>n</a:t>
              </a:r>
            </a:p>
          </p:txBody>
        </p:sp>
        <p:sp>
          <p:nvSpPr>
            <p:cNvPr id="34855" name="Rectangle 128">
              <a:extLst>
                <a:ext uri="{FF2B5EF4-FFF2-40B4-BE49-F238E27FC236}">
                  <a16:creationId xmlns:a16="http://schemas.microsoft.com/office/drawing/2014/main" id="{1DE1C669-9205-F331-E1A2-0B52F6036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M</a:t>
              </a:r>
            </a:p>
          </p:txBody>
        </p:sp>
        <p:sp>
          <p:nvSpPr>
            <p:cNvPr id="34856" name="Line 129">
              <a:extLst>
                <a:ext uri="{FF2B5EF4-FFF2-40B4-BE49-F238E27FC236}">
                  <a16:creationId xmlns:a16="http://schemas.microsoft.com/office/drawing/2014/main" id="{9F025AB7-539D-4BE4-0B5B-2241A9FB8D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dirty="0"/>
            </a:p>
          </p:txBody>
        </p:sp>
        <p:sp>
          <p:nvSpPr>
            <p:cNvPr id="34857" name="Line 130">
              <a:extLst>
                <a:ext uri="{FF2B5EF4-FFF2-40B4-BE49-F238E27FC236}">
                  <a16:creationId xmlns:a16="http://schemas.microsoft.com/office/drawing/2014/main" id="{BE18D50D-49A9-7057-1126-C77128688A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dirty="0"/>
            </a:p>
          </p:txBody>
        </p:sp>
      </p:grpSp>
      <p:grpSp>
        <p:nvGrpSpPr>
          <p:cNvPr id="34858" name="Group 140">
            <a:extLst>
              <a:ext uri="{FF2B5EF4-FFF2-40B4-BE49-F238E27FC236}">
                <a16:creationId xmlns:a16="http://schemas.microsoft.com/office/drawing/2014/main" id="{E5A11AE1-8897-E589-F9EB-6DC737ADB4C6}"/>
              </a:ext>
            </a:extLst>
          </p:cNvPr>
          <p:cNvGrpSpPr>
            <a:grpSpLocks/>
          </p:cNvGrpSpPr>
          <p:nvPr/>
        </p:nvGrpSpPr>
        <p:grpSpPr bwMode="auto">
          <a:xfrm>
            <a:off x="8934895" y="5530695"/>
            <a:ext cx="1208087" cy="303213"/>
            <a:chOff x="501" y="1990"/>
            <a:chExt cx="761" cy="191"/>
          </a:xfrm>
        </p:grpSpPr>
        <p:sp>
          <p:nvSpPr>
            <p:cNvPr id="34859" name="Rectangle 141">
              <a:extLst>
                <a:ext uri="{FF2B5EF4-FFF2-40B4-BE49-F238E27FC236}">
                  <a16:creationId xmlns:a16="http://schemas.microsoft.com/office/drawing/2014/main" id="{35403B23-9F13-14EE-682C-7A4CF0DC7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4860" name="Rectangle 142">
              <a:extLst>
                <a:ext uri="{FF2B5EF4-FFF2-40B4-BE49-F238E27FC236}">
                  <a16:creationId xmlns:a16="http://schemas.microsoft.com/office/drawing/2014/main" id="{146BB9E1-4623-50E3-7C31-DE6B5D652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H</a:t>
              </a:r>
              <a:r>
                <a:rPr lang="en-US" baseline="-25000" dirty="0"/>
                <a:t>t</a:t>
              </a:r>
            </a:p>
          </p:txBody>
        </p:sp>
        <p:sp>
          <p:nvSpPr>
            <p:cNvPr id="34861" name="Rectangle 143">
              <a:extLst>
                <a:ext uri="{FF2B5EF4-FFF2-40B4-BE49-F238E27FC236}">
                  <a16:creationId xmlns:a16="http://schemas.microsoft.com/office/drawing/2014/main" id="{B6FE2D48-E30B-28D1-4E99-E0DB9EDD2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H</a:t>
              </a:r>
              <a:r>
                <a:rPr lang="en-US" baseline="-25000" dirty="0"/>
                <a:t>n</a:t>
              </a:r>
            </a:p>
          </p:txBody>
        </p:sp>
        <p:sp>
          <p:nvSpPr>
            <p:cNvPr id="34862" name="Rectangle 144">
              <a:extLst>
                <a:ext uri="{FF2B5EF4-FFF2-40B4-BE49-F238E27FC236}">
                  <a16:creationId xmlns:a16="http://schemas.microsoft.com/office/drawing/2014/main" id="{C9339712-CBF4-9703-89AF-16B5BF32F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M</a:t>
              </a:r>
            </a:p>
          </p:txBody>
        </p:sp>
        <p:sp>
          <p:nvSpPr>
            <p:cNvPr id="34863" name="Line 145">
              <a:extLst>
                <a:ext uri="{FF2B5EF4-FFF2-40B4-BE49-F238E27FC236}">
                  <a16:creationId xmlns:a16="http://schemas.microsoft.com/office/drawing/2014/main" id="{8B6FFDA6-0472-EFCF-4BAC-EBA274318E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dirty="0"/>
            </a:p>
          </p:txBody>
        </p:sp>
        <p:sp>
          <p:nvSpPr>
            <p:cNvPr id="34864" name="Line 146">
              <a:extLst>
                <a:ext uri="{FF2B5EF4-FFF2-40B4-BE49-F238E27FC236}">
                  <a16:creationId xmlns:a16="http://schemas.microsoft.com/office/drawing/2014/main" id="{62D6BAE1-3321-CA96-F439-A9BD7A7689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dirty="0"/>
            </a:p>
          </p:txBody>
        </p:sp>
      </p:grpSp>
      <p:grpSp>
        <p:nvGrpSpPr>
          <p:cNvPr id="34865" name="Group 156">
            <a:extLst>
              <a:ext uri="{FF2B5EF4-FFF2-40B4-BE49-F238E27FC236}">
                <a16:creationId xmlns:a16="http://schemas.microsoft.com/office/drawing/2014/main" id="{4FA3B653-6D05-5758-CCA9-DDE6F62940CE}"/>
              </a:ext>
            </a:extLst>
          </p:cNvPr>
          <p:cNvGrpSpPr>
            <a:grpSpLocks/>
          </p:cNvGrpSpPr>
          <p:nvPr/>
        </p:nvGrpSpPr>
        <p:grpSpPr bwMode="auto">
          <a:xfrm>
            <a:off x="3042978" y="3171632"/>
            <a:ext cx="1479550" cy="303212"/>
            <a:chOff x="332" y="2224"/>
            <a:chExt cx="932" cy="191"/>
          </a:xfrm>
        </p:grpSpPr>
        <p:sp>
          <p:nvSpPr>
            <p:cNvPr id="34866" name="Rectangle 157">
              <a:extLst>
                <a:ext uri="{FF2B5EF4-FFF2-40B4-BE49-F238E27FC236}">
                  <a16:creationId xmlns:a16="http://schemas.microsoft.com/office/drawing/2014/main" id="{36803953-14A5-9DBA-7E0C-9EAC08503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4867" name="Rectangle 158">
              <a:extLst>
                <a:ext uri="{FF2B5EF4-FFF2-40B4-BE49-F238E27FC236}">
                  <a16:creationId xmlns:a16="http://schemas.microsoft.com/office/drawing/2014/main" id="{564F8958-05D9-82B9-B5B0-26DF17EC2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H</a:t>
              </a:r>
              <a:r>
                <a:rPr lang="en-US" baseline="-25000" dirty="0"/>
                <a:t>t</a:t>
              </a:r>
            </a:p>
          </p:txBody>
        </p:sp>
        <p:sp>
          <p:nvSpPr>
            <p:cNvPr id="34868" name="Rectangle 159">
              <a:extLst>
                <a:ext uri="{FF2B5EF4-FFF2-40B4-BE49-F238E27FC236}">
                  <a16:creationId xmlns:a16="http://schemas.microsoft.com/office/drawing/2014/main" id="{AF3FE8FE-0625-31BC-371B-37A586E5A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H</a:t>
              </a:r>
              <a:r>
                <a:rPr lang="en-US" baseline="-25000" dirty="0"/>
                <a:t>n</a:t>
              </a:r>
            </a:p>
          </p:txBody>
        </p:sp>
        <p:sp>
          <p:nvSpPr>
            <p:cNvPr id="34869" name="Rectangle 160">
              <a:extLst>
                <a:ext uri="{FF2B5EF4-FFF2-40B4-BE49-F238E27FC236}">
                  <a16:creationId xmlns:a16="http://schemas.microsoft.com/office/drawing/2014/main" id="{B086CA43-B5D1-1FB0-4772-034F98A2D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H</a:t>
              </a:r>
              <a:r>
                <a:rPr lang="en-US" baseline="-25000" dirty="0"/>
                <a:t>l</a:t>
              </a:r>
            </a:p>
          </p:txBody>
        </p:sp>
        <p:sp>
          <p:nvSpPr>
            <p:cNvPr id="34870" name="Rectangle 161">
              <a:extLst>
                <a:ext uri="{FF2B5EF4-FFF2-40B4-BE49-F238E27FC236}">
                  <a16:creationId xmlns:a16="http://schemas.microsoft.com/office/drawing/2014/main" id="{A1657C58-A49A-A023-5ADA-1D494DCCD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M</a:t>
              </a:r>
            </a:p>
          </p:txBody>
        </p:sp>
        <p:sp>
          <p:nvSpPr>
            <p:cNvPr id="34871" name="Line 162">
              <a:extLst>
                <a:ext uri="{FF2B5EF4-FFF2-40B4-BE49-F238E27FC236}">
                  <a16:creationId xmlns:a16="http://schemas.microsoft.com/office/drawing/2014/main" id="{3419D5BC-1B9D-7877-A412-76E1D8388E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dirty="0"/>
            </a:p>
          </p:txBody>
        </p:sp>
        <p:sp>
          <p:nvSpPr>
            <p:cNvPr id="34872" name="Line 163">
              <a:extLst>
                <a:ext uri="{FF2B5EF4-FFF2-40B4-BE49-F238E27FC236}">
                  <a16:creationId xmlns:a16="http://schemas.microsoft.com/office/drawing/2014/main" id="{6EA8DC12-39B1-057F-5EC4-862775E370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dirty="0"/>
            </a:p>
          </p:txBody>
        </p:sp>
        <p:sp>
          <p:nvSpPr>
            <p:cNvPr id="34873" name="Line 164">
              <a:extLst>
                <a:ext uri="{FF2B5EF4-FFF2-40B4-BE49-F238E27FC236}">
                  <a16:creationId xmlns:a16="http://schemas.microsoft.com/office/drawing/2014/main" id="{89FAB1B7-1AE8-416F-5C85-489BDEB6D5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dirty="0"/>
            </a:p>
          </p:txBody>
        </p:sp>
      </p:grpSp>
      <p:sp>
        <p:nvSpPr>
          <p:cNvPr id="34874" name="Text Box 166">
            <a:extLst>
              <a:ext uri="{FF2B5EF4-FFF2-40B4-BE49-F238E27FC236}">
                <a16:creationId xmlns:a16="http://schemas.microsoft.com/office/drawing/2014/main" id="{894FDA4C-C353-6CEC-15CD-B801097C0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7355" y="6335555"/>
            <a:ext cx="8338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1" dirty="0"/>
              <a:t>router</a:t>
            </a:r>
          </a:p>
        </p:txBody>
      </p:sp>
      <p:sp>
        <p:nvSpPr>
          <p:cNvPr id="34875" name="Text Box 167">
            <a:extLst>
              <a:ext uri="{FF2B5EF4-FFF2-40B4-BE49-F238E27FC236}">
                <a16:creationId xmlns:a16="http://schemas.microsoft.com/office/drawing/2014/main" id="{0A032608-2E66-94F5-CF89-C7D084A06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0320" y="4418492"/>
            <a:ext cx="8803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1" dirty="0"/>
              <a:t>switch</a:t>
            </a:r>
          </a:p>
        </p:txBody>
      </p:sp>
      <p:sp>
        <p:nvSpPr>
          <p:cNvPr id="34876" name="Text Box 174">
            <a:extLst>
              <a:ext uri="{FF2B5EF4-FFF2-40B4-BE49-F238E27FC236}">
                <a16:creationId xmlns:a16="http://schemas.microsoft.com/office/drawing/2014/main" id="{28A99365-63D6-F44D-29D6-2023CF1B2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8031" y="2198494"/>
            <a:ext cx="9058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message</a:t>
            </a:r>
          </a:p>
        </p:txBody>
      </p:sp>
      <p:grpSp>
        <p:nvGrpSpPr>
          <p:cNvPr id="34877" name="Group 175">
            <a:extLst>
              <a:ext uri="{FF2B5EF4-FFF2-40B4-BE49-F238E27FC236}">
                <a16:creationId xmlns:a16="http://schemas.microsoft.com/office/drawing/2014/main" id="{F80A8E01-9884-ECA4-00F1-2C948449819F}"/>
              </a:ext>
            </a:extLst>
          </p:cNvPr>
          <p:cNvGrpSpPr>
            <a:grpSpLocks/>
          </p:cNvGrpSpPr>
          <p:nvPr/>
        </p:nvGrpSpPr>
        <p:grpSpPr bwMode="auto">
          <a:xfrm>
            <a:off x="3868478" y="2225485"/>
            <a:ext cx="679450" cy="301625"/>
            <a:chOff x="780" y="1553"/>
            <a:chExt cx="428" cy="190"/>
          </a:xfrm>
        </p:grpSpPr>
        <p:sp>
          <p:nvSpPr>
            <p:cNvPr id="34878" name="Rectangle 176">
              <a:extLst>
                <a:ext uri="{FF2B5EF4-FFF2-40B4-BE49-F238E27FC236}">
                  <a16:creationId xmlns:a16="http://schemas.microsoft.com/office/drawing/2014/main" id="{BB141D25-CC8D-FE7A-272D-C4CE34F68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4879" name="Rectangle 177">
              <a:extLst>
                <a:ext uri="{FF2B5EF4-FFF2-40B4-BE49-F238E27FC236}">
                  <a16:creationId xmlns:a16="http://schemas.microsoft.com/office/drawing/2014/main" id="{2B641BBC-0F76-50A9-D7A2-77BFFF2D8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M</a:t>
              </a:r>
            </a:p>
          </p:txBody>
        </p:sp>
      </p:grpSp>
      <p:grpSp>
        <p:nvGrpSpPr>
          <p:cNvPr id="34880" name="Group 185">
            <a:extLst>
              <a:ext uri="{FF2B5EF4-FFF2-40B4-BE49-F238E27FC236}">
                <a16:creationId xmlns:a16="http://schemas.microsoft.com/office/drawing/2014/main" id="{070FDBFA-BCC6-534C-D3FF-A9E95BE1859E}"/>
              </a:ext>
            </a:extLst>
          </p:cNvPr>
          <p:cNvGrpSpPr>
            <a:grpSpLocks/>
          </p:cNvGrpSpPr>
          <p:nvPr/>
        </p:nvGrpSpPr>
        <p:grpSpPr bwMode="auto">
          <a:xfrm>
            <a:off x="3633531" y="2546160"/>
            <a:ext cx="903287" cy="301625"/>
            <a:chOff x="1851" y="2046"/>
            <a:chExt cx="569" cy="190"/>
          </a:xfrm>
        </p:grpSpPr>
        <p:grpSp>
          <p:nvGrpSpPr>
            <p:cNvPr id="34881" name="Group 179">
              <a:extLst>
                <a:ext uri="{FF2B5EF4-FFF2-40B4-BE49-F238E27FC236}">
                  <a16:creationId xmlns:a16="http://schemas.microsoft.com/office/drawing/2014/main" id="{2A833C3A-CCC2-D196-5DD9-4C189356F2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1" y="2047"/>
              <a:ext cx="190" cy="184"/>
              <a:chOff x="1962" y="2058"/>
              <a:chExt cx="190" cy="184"/>
            </a:xfrm>
          </p:grpSpPr>
          <p:sp>
            <p:nvSpPr>
              <p:cNvPr id="34885" name="Rectangle 180">
                <a:extLst>
                  <a:ext uri="{FF2B5EF4-FFF2-40B4-BE49-F238E27FC236}">
                    <a16:creationId xmlns:a16="http://schemas.microsoft.com/office/drawing/2014/main" id="{0F40184F-413D-6CA0-45D8-FD272B38AE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2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4886" name="Rectangle 181">
                <a:extLst>
                  <a:ext uri="{FF2B5EF4-FFF2-40B4-BE49-F238E27FC236}">
                    <a16:creationId xmlns:a16="http://schemas.microsoft.com/office/drawing/2014/main" id="{2317E1EE-FF93-5399-446D-C0B846676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5" y="2058"/>
                <a:ext cx="187" cy="18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dirty="0"/>
                  <a:t>H</a:t>
                </a:r>
                <a:r>
                  <a:rPr lang="en-US" baseline="-25000" dirty="0"/>
                  <a:t>t</a:t>
                </a:r>
              </a:p>
            </p:txBody>
          </p:sp>
        </p:grpSp>
        <p:grpSp>
          <p:nvGrpSpPr>
            <p:cNvPr id="34882" name="Group 182">
              <a:extLst>
                <a:ext uri="{FF2B5EF4-FFF2-40B4-BE49-F238E27FC236}">
                  <a16:creationId xmlns:a16="http://schemas.microsoft.com/office/drawing/2014/main" id="{4965D19C-B2D4-F136-C2B2-72982CE517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34883" name="Rectangle 183">
                <a:extLst>
                  <a:ext uri="{FF2B5EF4-FFF2-40B4-BE49-F238E27FC236}">
                    <a16:creationId xmlns:a16="http://schemas.microsoft.com/office/drawing/2014/main" id="{A472003C-F8B0-B671-1563-471AC83A6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4884" name="Rectangle 184">
                <a:extLst>
                  <a:ext uri="{FF2B5EF4-FFF2-40B4-BE49-F238E27FC236}">
                    <a16:creationId xmlns:a16="http://schemas.microsoft.com/office/drawing/2014/main" id="{2654C8E0-286A-D971-7625-4E0DE9AA5A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dirty="0"/>
                  <a:t>M</a:t>
                </a:r>
              </a:p>
            </p:txBody>
          </p:sp>
        </p:grpSp>
      </p:grpSp>
      <p:grpSp>
        <p:nvGrpSpPr>
          <p:cNvPr id="34887" name="Group 187">
            <a:extLst>
              <a:ext uri="{FF2B5EF4-FFF2-40B4-BE49-F238E27FC236}">
                <a16:creationId xmlns:a16="http://schemas.microsoft.com/office/drawing/2014/main" id="{70357027-DCFE-3214-EC10-AC59BE2454B6}"/>
              </a:ext>
            </a:extLst>
          </p:cNvPr>
          <p:cNvGrpSpPr>
            <a:grpSpLocks/>
          </p:cNvGrpSpPr>
          <p:nvPr/>
        </p:nvGrpSpPr>
        <p:grpSpPr bwMode="auto">
          <a:xfrm>
            <a:off x="3339843" y="2870007"/>
            <a:ext cx="301625" cy="292100"/>
            <a:chOff x="1962" y="2058"/>
            <a:chExt cx="190" cy="184"/>
          </a:xfrm>
        </p:grpSpPr>
        <p:sp>
          <p:nvSpPr>
            <p:cNvPr id="34888" name="Rectangle 188">
              <a:extLst>
                <a:ext uri="{FF2B5EF4-FFF2-40B4-BE49-F238E27FC236}">
                  <a16:creationId xmlns:a16="http://schemas.microsoft.com/office/drawing/2014/main" id="{9209BBB9-37F0-AE84-EBE2-0EEAA1827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4889" name="Rectangle 189">
              <a:extLst>
                <a:ext uri="{FF2B5EF4-FFF2-40B4-BE49-F238E27FC236}">
                  <a16:creationId xmlns:a16="http://schemas.microsoft.com/office/drawing/2014/main" id="{5E933C19-1D05-AEB6-AFA9-1B485077E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H</a:t>
              </a:r>
              <a:r>
                <a:rPr lang="en-US" baseline="-25000" dirty="0"/>
                <a:t>n</a:t>
              </a:r>
            </a:p>
          </p:txBody>
        </p:sp>
      </p:grpSp>
      <p:sp>
        <p:nvSpPr>
          <p:cNvPr id="34890" name="Text Box 7">
            <a:extLst>
              <a:ext uri="{FF2B5EF4-FFF2-40B4-BE49-F238E27FC236}">
                <a16:creationId xmlns:a16="http://schemas.microsoft.com/office/drawing/2014/main" id="{67D54D9A-2357-7C66-4923-921FE48F8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1929" y="3149407"/>
            <a:ext cx="67896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frame</a:t>
            </a:r>
          </a:p>
        </p:txBody>
      </p:sp>
      <p:grpSp>
        <p:nvGrpSpPr>
          <p:cNvPr id="34891" name="Group 187">
            <a:extLst>
              <a:ext uri="{FF2B5EF4-FFF2-40B4-BE49-F238E27FC236}">
                <a16:creationId xmlns:a16="http://schemas.microsoft.com/office/drawing/2014/main" id="{761B3709-AC55-3DBC-B0FB-86F1014324E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595626" y="5310706"/>
            <a:ext cx="803275" cy="771525"/>
            <a:chOff x="-44" y="1473"/>
            <a:chExt cx="981" cy="1105"/>
          </a:xfrm>
        </p:grpSpPr>
        <p:pic>
          <p:nvPicPr>
            <p:cNvPr id="34892" name="Picture 188" descr="desktop_computer_stylized_medium">
              <a:extLst>
                <a:ext uri="{FF2B5EF4-FFF2-40B4-BE49-F238E27FC236}">
                  <a16:creationId xmlns:a16="http://schemas.microsoft.com/office/drawing/2014/main" id="{ADBBCC5A-290D-139B-6F63-6774400A5D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893" name="Freeform 189">
              <a:extLst>
                <a:ext uri="{FF2B5EF4-FFF2-40B4-BE49-F238E27FC236}">
                  <a16:creationId xmlns:a16="http://schemas.microsoft.com/office/drawing/2014/main" id="{2C9E02AE-0C61-75D0-826C-4F6204399A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CA" dirty="0"/>
            </a:p>
          </p:txBody>
        </p:sp>
      </p:grpSp>
      <p:grpSp>
        <p:nvGrpSpPr>
          <p:cNvPr id="34894" name="Group 190">
            <a:extLst>
              <a:ext uri="{FF2B5EF4-FFF2-40B4-BE49-F238E27FC236}">
                <a16:creationId xmlns:a16="http://schemas.microsoft.com/office/drawing/2014/main" id="{4967548F-2A8A-2F82-5B8D-E9D03C96544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244968" y="2593785"/>
            <a:ext cx="803275" cy="771525"/>
            <a:chOff x="-44" y="1473"/>
            <a:chExt cx="981" cy="1105"/>
          </a:xfrm>
        </p:grpSpPr>
        <p:pic>
          <p:nvPicPr>
            <p:cNvPr id="34895" name="Picture 191" descr="desktop_computer_stylized_medium">
              <a:extLst>
                <a:ext uri="{FF2B5EF4-FFF2-40B4-BE49-F238E27FC236}">
                  <a16:creationId xmlns:a16="http://schemas.microsoft.com/office/drawing/2014/main" id="{62FE39AC-FB10-D0FD-F15B-BA29557A16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896" name="Freeform 192">
              <a:extLst>
                <a:ext uri="{FF2B5EF4-FFF2-40B4-BE49-F238E27FC236}">
                  <a16:creationId xmlns:a16="http://schemas.microsoft.com/office/drawing/2014/main" id="{D809BB68-AA68-7E96-7DB4-2822ABF1FBE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CA" dirty="0"/>
            </a:p>
          </p:txBody>
        </p:sp>
      </p:grpSp>
      <p:sp>
        <p:nvSpPr>
          <p:cNvPr id="34897" name="Rectangle 34896">
            <a:extLst>
              <a:ext uri="{FF2B5EF4-FFF2-40B4-BE49-F238E27FC236}">
                <a16:creationId xmlns:a16="http://schemas.microsoft.com/office/drawing/2014/main" id="{CE77CDCD-707C-BF06-41F4-BBCE75EE25DE}"/>
              </a:ext>
            </a:extLst>
          </p:cNvPr>
          <p:cNvSpPr/>
          <p:nvPr/>
        </p:nvSpPr>
        <p:spPr>
          <a:xfrm>
            <a:off x="8146395" y="1997482"/>
            <a:ext cx="3715802" cy="641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itchFamily="34" charset="0"/>
              </a:rPr>
              <a:t>Computer Networking: A Top-Down Approach </a:t>
            </a:r>
            <a:b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itchFamily="34" charset="0"/>
              </a:rPr>
            </a:b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itchFamily="34" charset="0"/>
              </a:rPr>
              <a:t>6</a:t>
            </a:r>
            <a:r>
              <a:rPr lang="en-US" sz="14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itchFamily="34" charset="0"/>
              </a:rPr>
              <a:t>th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itchFamily="34" charset="0"/>
              </a:rPr>
              <a:t> edition, Jim Kurose, Keith Ross</a:t>
            </a:r>
            <a:b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itchFamily="34" charset="0"/>
              </a:rPr>
            </a:b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itchFamily="34" charset="0"/>
              </a:rPr>
              <a:t>Addison-Wesley</a:t>
            </a:r>
          </a:p>
        </p:txBody>
      </p:sp>
    </p:spTree>
    <p:extLst>
      <p:ext uri="{BB962C8B-B14F-4D97-AF65-F5344CB8AC3E}">
        <p14:creationId xmlns:p14="http://schemas.microsoft.com/office/powerpoint/2010/main" val="2257842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1661A9-0AFD-CD48-2D87-97EAACD1A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6E21A44-DA6D-4CBF-735E-CEAA6DAEF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CE498E-863E-370A-19D9-766AA172B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212153-8460-39A5-A330-2F4C2A091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4CC55F-1BF0-52DA-0F9A-0F9B82F70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108683-64D3-FA26-4300-59D53919A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B9C718-B1CA-2F00-79B5-D0B7F53B0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1. Bridge-in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71887-3627-CF87-D47A-70D00298B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8D6E3E-DA43-293D-3CBD-7449E1E89E95}"/>
              </a:ext>
            </a:extLst>
          </p:cNvPr>
          <p:cNvSpPr txBox="1"/>
          <p:nvPr/>
        </p:nvSpPr>
        <p:spPr>
          <a:xfrm>
            <a:off x="365539" y="6379610"/>
            <a:ext cx="15195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tcpipguide.com</a:t>
            </a:r>
            <a:endParaRPr lang="en-CA" sz="1400" dirty="0"/>
          </a:p>
        </p:txBody>
      </p:sp>
      <p:pic>
        <p:nvPicPr>
          <p:cNvPr id="3" name="Picture 2" descr="http://www.tcpipguide.com/free/diagrams/osirouting.png">
            <a:extLst>
              <a:ext uri="{FF2B5EF4-FFF2-40B4-BE49-F238E27FC236}">
                <a16:creationId xmlns:a16="http://schemas.microsoft.com/office/drawing/2014/main" id="{D979EED7-BA05-A0D4-59E5-1E8CE19C9A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2" r="-1" b="-1"/>
          <a:stretch/>
        </p:blipFill>
        <p:spPr bwMode="auto">
          <a:xfrm>
            <a:off x="1523137" y="2398311"/>
            <a:ext cx="3956517" cy="351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4CE06C-25DA-D787-6446-64AC39B47EFC}"/>
              </a:ext>
            </a:extLst>
          </p:cNvPr>
          <p:cNvSpPr txBox="1"/>
          <p:nvPr/>
        </p:nvSpPr>
        <p:spPr>
          <a:xfrm>
            <a:off x="2941539" y="3688466"/>
            <a:ext cx="134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Router(s)</a:t>
            </a:r>
          </a:p>
        </p:txBody>
      </p:sp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363B0333-2BFB-E7A0-0669-F3BB35C543BB}"/>
              </a:ext>
            </a:extLst>
          </p:cNvPr>
          <p:cNvSpPr/>
          <p:nvPr/>
        </p:nvSpPr>
        <p:spPr>
          <a:xfrm>
            <a:off x="2486900" y="3417679"/>
            <a:ext cx="2028989" cy="849175"/>
          </a:xfrm>
          <a:prstGeom prst="curved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B9902B54-D721-E983-A72E-C282F311698F}"/>
              </a:ext>
            </a:extLst>
          </p:cNvPr>
          <p:cNvSpPr/>
          <p:nvPr/>
        </p:nvSpPr>
        <p:spPr>
          <a:xfrm>
            <a:off x="3598713" y="4501536"/>
            <a:ext cx="348942" cy="36932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8CCF8B-8662-67FD-324B-883BE2CEC725}"/>
              </a:ext>
            </a:extLst>
          </p:cNvPr>
          <p:cNvSpPr txBox="1"/>
          <p:nvPr/>
        </p:nvSpPr>
        <p:spPr>
          <a:xfrm>
            <a:off x="2683022" y="2708427"/>
            <a:ext cx="1865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Routing table</a:t>
            </a:r>
            <a:r>
              <a:rPr lang="en-US" dirty="0"/>
              <a:t>: </a:t>
            </a:r>
          </a:p>
          <a:p>
            <a:r>
              <a:rPr lang="en-US" dirty="0"/>
              <a:t>IP-to-next-hop IP</a:t>
            </a:r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34C65D-50E7-83EE-14FE-CB22C8D9C0BF}"/>
              </a:ext>
            </a:extLst>
          </p:cNvPr>
          <p:cNvSpPr txBox="1"/>
          <p:nvPr/>
        </p:nvSpPr>
        <p:spPr>
          <a:xfrm>
            <a:off x="3947655" y="4399171"/>
            <a:ext cx="1190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ARP Table: </a:t>
            </a:r>
          </a:p>
          <a:p>
            <a:r>
              <a:rPr lang="en-US" sz="1400" dirty="0"/>
              <a:t>IP to MAC</a:t>
            </a:r>
            <a:endParaRPr lang="en-CA" sz="14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7220E70-269D-E37E-3CB4-8C30C7EC0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9023" y="4399171"/>
            <a:ext cx="4356072" cy="16291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98C0BBF-52F3-F2B3-7A9D-6BCEB209C7FF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9023" y="2398311"/>
            <a:ext cx="4356072" cy="17991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3858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9115A4-6D8B-0A37-4B62-2F99479C5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3D70E81-18E3-6C25-1FF6-12D42A75F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4B1F03-5D6E-296D-826D-315DFF02E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649430-8DD5-8D6B-6D82-81490F6CC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3E5CE5-AED1-83BB-3A4C-03C627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C09991-EBC5-0143-D6B3-76BB46F44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837A64-73D1-4335-F596-A4878E005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1. Bridge-in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8B372-F4AD-DC50-9413-77C7C763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28134A-4563-8ED2-4FFD-76EF782E5627}"/>
              </a:ext>
            </a:extLst>
          </p:cNvPr>
          <p:cNvSpPr txBox="1"/>
          <p:nvPr/>
        </p:nvSpPr>
        <p:spPr>
          <a:xfrm>
            <a:off x="365539" y="6379610"/>
            <a:ext cx="15195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tcpipguide.com</a:t>
            </a:r>
            <a:endParaRPr lang="en-CA" sz="1400" dirty="0"/>
          </a:p>
        </p:txBody>
      </p:sp>
      <p:pic>
        <p:nvPicPr>
          <p:cNvPr id="13" name="Picture 1" descr="http://www.tcpipguide.com/free/diagrams/portsmultiplexing.png">
            <a:extLst>
              <a:ext uri="{FF2B5EF4-FFF2-40B4-BE49-F238E27FC236}">
                <a16:creationId xmlns:a16="http://schemas.microsoft.com/office/drawing/2014/main" id="{B7571A6B-1676-42CB-A947-15ACAE924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768" y="2488528"/>
            <a:ext cx="3807903" cy="341787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ight Brace 14">
            <a:extLst>
              <a:ext uri="{FF2B5EF4-FFF2-40B4-BE49-F238E27FC236}">
                <a16:creationId xmlns:a16="http://schemas.microsoft.com/office/drawing/2014/main" id="{8ABCF086-BE87-71DF-3D78-27CAB444350F}"/>
              </a:ext>
            </a:extLst>
          </p:cNvPr>
          <p:cNvSpPr/>
          <p:nvPr/>
        </p:nvSpPr>
        <p:spPr>
          <a:xfrm rot="5400000">
            <a:off x="7261960" y="2648877"/>
            <a:ext cx="202479" cy="1580399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E59C96E9-592F-0DBE-EBC6-5DF0C0E75C8B}"/>
              </a:ext>
            </a:extLst>
          </p:cNvPr>
          <p:cNvSpPr/>
          <p:nvPr/>
        </p:nvSpPr>
        <p:spPr>
          <a:xfrm rot="5400000">
            <a:off x="10577742" y="3261160"/>
            <a:ext cx="334747" cy="3821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21C4D350-CA2C-C95E-B008-CBCC14634D21}"/>
              </a:ext>
            </a:extLst>
          </p:cNvPr>
          <p:cNvSpPr/>
          <p:nvPr/>
        </p:nvSpPr>
        <p:spPr>
          <a:xfrm rot="5400000">
            <a:off x="9007071" y="2970994"/>
            <a:ext cx="162694" cy="9759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5E797D-4A0A-B47F-FBCE-9984629C6E7A}"/>
              </a:ext>
            </a:extLst>
          </p:cNvPr>
          <p:cNvSpPr txBox="1"/>
          <p:nvPr/>
        </p:nvSpPr>
        <p:spPr>
          <a:xfrm>
            <a:off x="6724249" y="3619607"/>
            <a:ext cx="1811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IP address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D2D0B8-BABB-FC0C-1219-11C1226920BA}"/>
              </a:ext>
            </a:extLst>
          </p:cNvPr>
          <p:cNvSpPr txBox="1"/>
          <p:nvPr/>
        </p:nvSpPr>
        <p:spPr>
          <a:xfrm>
            <a:off x="8651239" y="3625916"/>
            <a:ext cx="1495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Port #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07DD12D-84D0-8084-FC99-C269F58C1DE9}"/>
              </a:ext>
            </a:extLst>
          </p:cNvPr>
          <p:cNvSpPr/>
          <p:nvPr/>
        </p:nvSpPr>
        <p:spPr>
          <a:xfrm rot="5400000">
            <a:off x="8587220" y="1955112"/>
            <a:ext cx="334749" cy="4363191"/>
          </a:xfrm>
          <a:prstGeom prst="rightBrace">
            <a:avLst>
              <a:gd name="adj1" fmla="val 8333"/>
              <a:gd name="adj2" fmla="val 498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F74820-9054-0405-BAFB-3E572EDBDFB9}"/>
              </a:ext>
            </a:extLst>
          </p:cNvPr>
          <p:cNvSpPr txBox="1"/>
          <p:nvPr/>
        </p:nvSpPr>
        <p:spPr>
          <a:xfrm>
            <a:off x="8319785" y="4375749"/>
            <a:ext cx="2234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Socket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78A229-534F-EA59-5D50-8C1693C90BE3}"/>
              </a:ext>
            </a:extLst>
          </p:cNvPr>
          <p:cNvSpPr/>
          <p:nvPr/>
        </p:nvSpPr>
        <p:spPr>
          <a:xfrm>
            <a:off x="6461515" y="2906569"/>
            <a:ext cx="44181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192.168.1.2 at  port 53 using  TCP</a:t>
            </a:r>
          </a:p>
        </p:txBody>
      </p:sp>
    </p:spTree>
    <p:extLst>
      <p:ext uri="{BB962C8B-B14F-4D97-AF65-F5344CB8AC3E}">
        <p14:creationId xmlns:p14="http://schemas.microsoft.com/office/powerpoint/2010/main" val="2282594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6163CB-2CF7-693B-7DA6-60B2E5044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B3976BA-1225-A462-6A9D-B3D3828C9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81EAA3-DB7B-4F55-0133-A5C028FDD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9ED327-583F-79BC-7503-9B8D18097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97749D-02DB-7BFD-2EBB-4CC33CFA7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89D5F1-65DB-00B4-7502-1420EF493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6D2940-06E6-29E0-9EF7-69D4C1773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1. Bridge-in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2AB92A-9A4E-2634-FCCA-566674117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04621AD5-4C58-B71C-2D0A-3555314D1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92" y="2481550"/>
            <a:ext cx="4637408" cy="2002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">
            <a:extLst>
              <a:ext uri="{FF2B5EF4-FFF2-40B4-BE49-F238E27FC236}">
                <a16:creationId xmlns:a16="http://schemas.microsoft.com/office/drawing/2014/main" id="{39CB0177-3545-BC8F-1109-443E98C8D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74510"/>
            <a:ext cx="5307393" cy="299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937DA569-1D92-EC06-888C-6A918DDC6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68994" y="6356350"/>
            <a:ext cx="618099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Data Communications and Networking, By </a:t>
            </a:r>
            <a:r>
              <a:rPr kumimoji="0" lang="en-CA" altLang="en-US" sz="1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Forouzan</a:t>
            </a:r>
            <a:r>
              <a:rPr kumimoji="0" lang="en-CA" alt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, McGraw-Hill</a:t>
            </a:r>
            <a:endParaRPr kumimoji="0" lang="en-CA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14A7EA-55AB-2F60-6CC9-3100AB02F0DA}"/>
              </a:ext>
            </a:extLst>
          </p:cNvPr>
          <p:cNvSpPr txBox="1"/>
          <p:nvPr/>
        </p:nvSpPr>
        <p:spPr>
          <a:xfrm>
            <a:off x="1899232" y="4537724"/>
            <a:ext cx="29064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cs typeface="Calibri" panose="020F0502020204030204" pitchFamily="34" charset="0"/>
              </a:defRPr>
            </a:lvl1pPr>
          </a:lstStyle>
          <a:p>
            <a:r>
              <a:rPr lang="en-CA" dirty="0"/>
              <a:t>UDP packet structure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0A3868-BAE4-3799-103A-969BF76023D5}"/>
              </a:ext>
            </a:extLst>
          </p:cNvPr>
          <p:cNvSpPr txBox="1"/>
          <p:nvPr/>
        </p:nvSpPr>
        <p:spPr>
          <a:xfrm>
            <a:off x="6891040" y="5535512"/>
            <a:ext cx="37173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2000" dirty="0">
                <a:cs typeface="Calibri" panose="020F0502020204030204" pitchFamily="34" charset="0"/>
              </a:rPr>
              <a:t>TCP packet structure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436856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3970</TotalTime>
  <Words>2671</Words>
  <Application>Microsoft Office PowerPoint</Application>
  <PresentationFormat>Widescreen</PresentationFormat>
  <Paragraphs>571</Paragraphs>
  <Slides>47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Aptos</vt:lpstr>
      <vt:lpstr>Aptos Display</vt:lpstr>
      <vt:lpstr>Arial</vt:lpstr>
      <vt:lpstr>Calibri</vt:lpstr>
      <vt:lpstr>Cambria Math</vt:lpstr>
      <vt:lpstr>Gill Sans MT</vt:lpstr>
      <vt:lpstr>Times New Roman</vt:lpstr>
      <vt:lpstr>Wingdings</vt:lpstr>
      <vt:lpstr>Office Theme</vt:lpstr>
      <vt:lpstr>Transmission Control Protocol</vt:lpstr>
      <vt:lpstr>Objective </vt:lpstr>
      <vt:lpstr>Overview </vt:lpstr>
      <vt:lpstr>1. Bridge-in</vt:lpstr>
      <vt:lpstr>1. Bridge-in </vt:lpstr>
      <vt:lpstr>1. Bridge-in </vt:lpstr>
      <vt:lpstr>1. Bridge-in </vt:lpstr>
      <vt:lpstr>1. Bridge-in </vt:lpstr>
      <vt:lpstr>1. Bridge-in </vt:lpstr>
      <vt:lpstr>1. Bridge-in </vt:lpstr>
      <vt:lpstr>1. Bridge-in </vt:lpstr>
      <vt:lpstr>1. Bridge-in</vt:lpstr>
      <vt:lpstr>1. Reliable Transport  </vt:lpstr>
      <vt:lpstr>1. Reliable Transport  </vt:lpstr>
      <vt:lpstr>1. Reliable Transport  </vt:lpstr>
      <vt:lpstr>1. Reliable Transport  </vt:lpstr>
      <vt:lpstr>1. Reliable Transport  </vt:lpstr>
      <vt:lpstr>1. Reliable Transport  </vt:lpstr>
      <vt:lpstr>1. Reliable Transport  </vt:lpstr>
      <vt:lpstr>1. Reliable Transport  </vt:lpstr>
      <vt:lpstr>1. Reliable Transport  </vt:lpstr>
      <vt:lpstr>2. Congestion Control</vt:lpstr>
      <vt:lpstr>2. Congestion Control</vt:lpstr>
      <vt:lpstr>2. Congestion Control</vt:lpstr>
      <vt:lpstr>2. Congestion Control</vt:lpstr>
      <vt:lpstr>2. Congestion Control</vt:lpstr>
      <vt:lpstr>2. Congestion Control</vt:lpstr>
      <vt:lpstr>2. Congestion Control</vt:lpstr>
      <vt:lpstr>2. Congestion Control – TCP Tahoe</vt:lpstr>
      <vt:lpstr>2. Congestion Control – TCP Tahoe</vt:lpstr>
      <vt:lpstr>2. Congestion Control</vt:lpstr>
      <vt:lpstr>2. Congestion Control</vt:lpstr>
      <vt:lpstr>2. Congestion Control</vt:lpstr>
      <vt:lpstr>2. Congestion Control</vt:lpstr>
      <vt:lpstr>2. Congestion Control</vt:lpstr>
      <vt:lpstr>2. Congestion Control</vt:lpstr>
      <vt:lpstr>Summary</vt:lpstr>
      <vt:lpstr>3. Flipped Classroom</vt:lpstr>
      <vt:lpstr>3. Explicit Congestion Notification (ECN)</vt:lpstr>
      <vt:lpstr>3. Explicit Congestion Notification (ECN)</vt:lpstr>
      <vt:lpstr>3. Explicit Congestion Notification (ECN)</vt:lpstr>
      <vt:lpstr>3. Explicit Congestion Notification (ECN)</vt:lpstr>
      <vt:lpstr>3. Selective Acknowledgment (SACK) </vt:lpstr>
      <vt:lpstr>3. Selective Acknowledgment (SACK) </vt:lpstr>
      <vt:lpstr>3. Small packet – Nagle’s Algorithm</vt:lpstr>
      <vt:lpstr>3. Silly Window Syndrome – Clark’s Algorithm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Galle</dc:creator>
  <cp:lastModifiedBy>Michael Galle</cp:lastModifiedBy>
  <cp:revision>380</cp:revision>
  <dcterms:created xsi:type="dcterms:W3CDTF">2016-04-20T01:34:38Z</dcterms:created>
  <dcterms:modified xsi:type="dcterms:W3CDTF">2025-01-17T17:37:19Z</dcterms:modified>
</cp:coreProperties>
</file>