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72" r:id="rId2"/>
    <p:sldId id="257" r:id="rId3"/>
    <p:sldId id="305" r:id="rId4"/>
    <p:sldId id="274" r:id="rId5"/>
    <p:sldId id="308" r:id="rId6"/>
    <p:sldId id="275" r:id="rId7"/>
    <p:sldId id="276" r:id="rId8"/>
    <p:sldId id="277" r:id="rId9"/>
    <p:sldId id="294" r:id="rId10"/>
    <p:sldId id="295" r:id="rId11"/>
    <p:sldId id="278" r:id="rId12"/>
    <p:sldId id="279" r:id="rId13"/>
    <p:sldId id="299" r:id="rId14"/>
    <p:sldId id="280" r:id="rId15"/>
    <p:sldId id="309" r:id="rId16"/>
    <p:sldId id="310" r:id="rId17"/>
    <p:sldId id="282" r:id="rId18"/>
    <p:sldId id="283" r:id="rId19"/>
    <p:sldId id="284" r:id="rId20"/>
    <p:sldId id="285" r:id="rId21"/>
    <p:sldId id="288" r:id="rId22"/>
    <p:sldId id="296" r:id="rId23"/>
    <p:sldId id="301" r:id="rId24"/>
    <p:sldId id="300" r:id="rId25"/>
    <p:sldId id="307" r:id="rId26"/>
    <p:sldId id="312" r:id="rId27"/>
    <p:sldId id="313" r:id="rId28"/>
    <p:sldId id="291" r:id="rId29"/>
    <p:sldId id="311" r:id="rId30"/>
    <p:sldId id="298" r:id="rId31"/>
    <p:sldId id="293" r:id="rId32"/>
    <p:sldId id="303" r:id="rId33"/>
    <p:sldId id="30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3F55"/>
    <a:srgbClr val="135474"/>
    <a:srgbClr val="0E3E55"/>
    <a:srgbClr val="135573"/>
    <a:srgbClr val="F2F5CF"/>
    <a:srgbClr val="ECEED6"/>
    <a:srgbClr val="E5E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4E46E-D71D-4906-84AB-4C1545D5D555}" type="datetimeFigureOut">
              <a:rPr lang="en-CA" smtClean="0"/>
              <a:t>2025-01-17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6265E-50D7-4E11-98D9-9B183D8EB2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25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Contextualize the topic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6265E-50D7-4E11-98D9-9B183D8EB2C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8886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EBA15-2744-E786-C2C8-D661E96EC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0984D8-51C9-10A1-F666-54EF8695BB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A5C7E5-6D75-1370-99CC-E3D9458C7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Interactive activities - Think-pair-share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37087-6609-0ED0-4B55-5AB1E71659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6265E-50D7-4E11-98D9-9B183D8EB2C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778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Use visuals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6265E-50D7-4E11-98D9-9B183D8EB2C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635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84D91-42B0-1116-CD94-FA8182312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2F9B80-99AF-449B-CCC4-5F9572327E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FFE17B-74D9-F1CF-1BFA-C72E78DD4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Interactive activities - Think-pair-share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D7BCF-6619-C68D-6B21-9506A00738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6265E-50D7-4E11-98D9-9B183D8EB2C2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544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F8C73-1390-6677-1ACA-16AFD17D3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BB8C56-7471-30C9-6E6E-817CABB89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642574-2643-C525-C782-76170ADED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Use visuals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ACBC7-013B-4074-8201-D39F8B1E3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6265E-50D7-4E11-98D9-9B183D8EB2C2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0334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Incremental teaching – step by step introduction</a:t>
            </a:r>
          </a:p>
          <a:p>
            <a:r>
              <a:rPr lang="en-CA" dirty="0"/>
              <a:t>Show how to crate a pipe using pipe()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6265E-50D7-4E11-98D9-9B183D8EB2C2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4093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Incremental teaching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6265E-50D7-4E11-98D9-9B183D8EB2C2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3183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Demonstrate usage on a single process to read and write data</a:t>
            </a:r>
          </a:p>
          <a:p>
            <a:r>
              <a:rPr lang="en-CA" dirty="0"/>
              <a:t>Code walkthrough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6265E-50D7-4E11-98D9-9B183D8EB2C2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6738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Extend the example to parent-child communications using fork()</a:t>
            </a:r>
          </a:p>
          <a:p>
            <a:r>
              <a:rPr lang="en-CA" dirty="0"/>
              <a:t>Engage students in active learning – students code live the example</a:t>
            </a:r>
          </a:p>
          <a:p>
            <a:r>
              <a:rPr lang="en-CA" dirty="0"/>
              <a:t>Code walkthrough – ask students to fill in the blanks on a partially written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6265E-50D7-4E11-98D9-9B183D8EB2C2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8641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6265E-50D7-4E11-98D9-9B183D8EB2C2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026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B0A44-C652-47C7-E971-096F76B7B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842069-0A7B-0141-A779-1CE9449709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F46D88-2E11-2DD9-0432-87518E900F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Contextualize the topic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C5C81-19E7-2A69-0172-B359FFF23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6265E-50D7-4E11-98D9-9B183D8EB2C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0779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Contextualize the topic &amp; relate to prior knowledge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6265E-50D7-4E11-98D9-9B183D8EB2C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939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Contextualize the topic &amp; relate to prior knowledge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6265E-50D7-4E11-98D9-9B183D8EB2C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2669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Contextualize the topic &amp; relate to prior knowledge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6265E-50D7-4E11-98D9-9B183D8EB2C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1566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Contextualize the topic &amp; relate to prior knowledge </a:t>
            </a:r>
            <a:r>
              <a:rPr lang="en-CA" b="1" dirty="0"/>
              <a:t>AND explain the WHY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Engage the students with Questions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6265E-50D7-4E11-98D9-9B183D8EB2C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043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Contextualize the topic &amp; relate to prior knowledge AND explain the relationship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6265E-50D7-4E11-98D9-9B183D8EB2C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0170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Explain the why and introduce pipes as a solution to a real-world problem</a:t>
            </a:r>
          </a:p>
          <a:p>
            <a:r>
              <a:rPr lang="en-CA" dirty="0"/>
              <a:t>Incremental teaching – step by step introduction – describe what a pipe is and its characteristics (unidirectional)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6265E-50D7-4E11-98D9-9B183D8EB2C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2506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Use visuals and analogies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6265E-50D7-4E11-98D9-9B183D8EB2C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5143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AF2EF-3F1D-989F-954A-E6BD62D6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5130D-7F54-E0AE-3AEA-936094987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0D77-EFB7-91E3-CC5A-FEC8F008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711E-879D-429B-9FA0-60492C63108B}" type="datetime1">
              <a:rPr lang="en-CA" smtClean="0"/>
              <a:t>2025-01-17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65FF7-DDA1-710D-0A28-388C6767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E78BC-35CB-8F4C-5D7F-A22EE3E4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764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64E1-D31B-A88E-1106-6355E88E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BC434-FF68-1FD9-EED9-41B8BE476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B7FCE-B72F-9D3E-F1A0-6C86962A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645F-7CD9-45CA-8FEB-8490FFB531D0}" type="datetime1">
              <a:rPr lang="en-CA" smtClean="0"/>
              <a:t>2025-01-17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B47DD-B3EB-F313-C839-98ED82F0C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B2128-7DD9-6D97-4B9B-E6BFDB64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558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BAC8C-4981-059B-E537-900A0683A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BE86A-BCD2-7B12-C0EE-3756CF5CC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670CE-F604-7C11-8367-6CA14C7E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EC6D-144F-464D-8A56-4B6006088D16}" type="datetime1">
              <a:rPr lang="en-CA" smtClean="0"/>
              <a:t>2025-01-17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7CD41-FE21-5783-306B-1AC3ED4B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370D0-3CF2-C565-FFA0-CA902D3E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121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D95E-4DCC-DC49-8F88-DF0FA1AF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E4C9C-0F70-A86F-6D9C-546F73882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A4382-068C-B1CB-243D-62F424F1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EE28-6FF5-40A5-8D76-A1BABF42F08F}" type="datetime1">
              <a:rPr lang="en-CA" smtClean="0"/>
              <a:t>2025-01-17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E8143-4A60-A425-0400-8ACAB777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F6D68-1FB7-7CD7-B5A6-75F48D47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610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B6CC-8A11-787B-2C38-ABC323E4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0B4C6-7521-C5E0-60A4-7C6E5DCC1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47447-08F4-11D7-8233-542FB8B8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0492-ACDD-4042-823B-B6B645A7DE58}" type="datetime1">
              <a:rPr lang="en-CA" smtClean="0"/>
              <a:t>2025-01-17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4F35A-2DBA-E036-D2D6-820F4D9E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16DC9-DEDD-8913-600F-33D1F933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903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366AD-C376-2D69-1225-1A6CC8BF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4F624-78DB-F2CF-5A03-9016C1AA4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19B24-B505-FD99-30E5-291DBFB07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AEFD3-30D7-2B5F-AE76-251B2786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3D459-431B-4338-BA7B-5AF043D8BA9C}" type="datetime1">
              <a:rPr lang="en-CA" smtClean="0"/>
              <a:t>2025-01-17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C9F12-61A4-5063-58C4-A37F78E9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3AA80-9AE6-FD46-BB4C-4F4F92E1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305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0F99-4B20-7C7D-F73A-A3906048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EB18E-012D-E8EB-A380-FAB48F11F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B9D31-92D4-D941-31B7-2003849EB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8F8887-5933-1E21-5171-07D33F9A6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3FBECA-06BE-C7F2-B869-410ECFDF4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DA3986-E784-7A52-89FB-2F2C8160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5938-12F4-4FF7-90BC-8CA95EE46987}" type="datetime1">
              <a:rPr lang="en-CA" smtClean="0"/>
              <a:t>2025-01-17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1DB5F3-50A9-6E48-FC8A-580F2F14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BE716-E8C8-617A-C385-BB239B1B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554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56D9-62C0-0FAD-0F66-0CE434C7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8A78D-5D2C-A905-1AA7-E5B64712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328E-BABA-4B47-8420-D17B2B57076D}" type="datetime1">
              <a:rPr lang="en-CA" smtClean="0"/>
              <a:t>2025-01-17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057CE-66ED-740C-D69F-2B0733A2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57F75-F3BE-FE0A-1459-26DA85B88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817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7BA52-7918-ABE6-0C2D-C0AFA1AE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AFBA-A7F0-42F4-824B-5A015278C910}" type="datetime1">
              <a:rPr lang="en-CA" smtClean="0"/>
              <a:t>2025-01-17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BD418-89A7-BCF3-452B-F8E4BE4B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7F244-5FF2-3E9B-1235-58DD19EB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34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1178-01AC-E765-8084-1EC2CB00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7867F-AA73-F731-14F1-A22FCB6BF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E14CE-17AE-EB62-D4F4-8CEBCE7B2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03540-BED7-9C0F-4F16-35E344E5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D724-6BA7-405E-B3AF-A2B425070C38}" type="datetime1">
              <a:rPr lang="en-CA" smtClean="0"/>
              <a:t>2025-01-17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0294D-01CD-4BF5-A8DF-6EAEDB32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6DC26-3439-4A87-A02D-717E023E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876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8C7E-37D6-1980-06B3-5599722B7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561E37-31B6-089D-8CFC-60A69F24B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A6C9B-A77C-F417-9E57-D66FAF290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A5234-C5DF-A281-5477-AB70CBC59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328E-074E-4972-B9FA-4E5C62D32D70}" type="datetime1">
              <a:rPr lang="en-CA" smtClean="0"/>
              <a:t>2025-01-17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21E0E-F5D8-AF1E-C6F3-79C066CC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44826-4651-3A11-CA35-9082BA13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858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5F93D-CE8E-6E16-6F18-2BD58595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775C-1284-E956-E1C1-A6C562D5C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40EC3-2855-2808-71CF-81507884D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3F089C-5C09-4DDF-B49A-758D8230A2D4}" type="datetime1">
              <a:rPr lang="en-CA" smtClean="0"/>
              <a:t>2025-01-17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F6731-4B6E-02F6-7658-52D77D9DF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3212C-3C10-868F-6EEE-299321EA6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991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C1052F-334D-1FD3-DDFF-42B7832B6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5638D-A656-4120-EE36-8EFFF974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2948825"/>
          </a:xfrm>
        </p:spPr>
        <p:txBody>
          <a:bodyPr anchor="b">
            <a:normAutofit/>
          </a:bodyPr>
          <a:lstStyle/>
          <a:p>
            <a:pPr algn="r"/>
            <a:r>
              <a:rPr lang="en-CA" sz="3600" dirty="0">
                <a:solidFill>
                  <a:srgbClr val="FFFFFF"/>
                </a:solidFill>
              </a:rPr>
              <a:t>Inter-Process Communications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DF5D2-1FBF-BCDA-1A5A-254D64F87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2CB4B-AC71-B488-E9E0-2DC0CF2A26B8}"/>
              </a:ext>
            </a:extLst>
          </p:cNvPr>
          <p:cNvSpPr txBox="1"/>
          <p:nvPr/>
        </p:nvSpPr>
        <p:spPr>
          <a:xfrm>
            <a:off x="1533879" y="3613154"/>
            <a:ext cx="3522617" cy="6499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/>
              <a:t>Pipes in C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5DE0752-D4CF-511A-6B52-D4D1235AC24B}"/>
              </a:ext>
            </a:extLst>
          </p:cNvPr>
          <p:cNvSpPr txBox="1">
            <a:spLocks/>
          </p:cNvSpPr>
          <p:nvPr/>
        </p:nvSpPr>
        <p:spPr>
          <a:xfrm>
            <a:off x="5792198" y="2569029"/>
            <a:ext cx="6199506" cy="1593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/>
              <a:t>Software Tools &amp; Systems Programming</a:t>
            </a:r>
          </a:p>
          <a:p>
            <a:pPr marL="0" indent="0">
              <a:buNone/>
            </a:pPr>
            <a:r>
              <a:rPr lang="en-CA" sz="2000" dirty="0"/>
              <a:t>CSC209H5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54C66-7AAC-6372-3C48-C3CF76AB49E9}"/>
              </a:ext>
            </a:extLst>
          </p:cNvPr>
          <p:cNvSpPr txBox="1"/>
          <p:nvPr/>
        </p:nvSpPr>
        <p:spPr>
          <a:xfrm>
            <a:off x="5792198" y="4350738"/>
            <a:ext cx="2924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Dr. Michael A. Galle</a:t>
            </a:r>
          </a:p>
          <a:p>
            <a:endParaRPr lang="en-CA" dirty="0"/>
          </a:p>
          <a:p>
            <a:r>
              <a:rPr lang="en-CA" dirty="0"/>
              <a:t>January 24, 2025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8AD5BE-8C95-102E-BD22-BD8B09449D54}"/>
              </a:ext>
            </a:extLst>
          </p:cNvPr>
          <p:cNvSpPr txBox="1"/>
          <p:nvPr/>
        </p:nvSpPr>
        <p:spPr>
          <a:xfrm>
            <a:off x="5792198" y="6187074"/>
            <a:ext cx="6765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i="1" dirty="0"/>
              <a:t>Inspired by the lectures of Prof. Robert (Rupert Wu)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32F6E99-3248-659D-3A28-42125847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2580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E75A6E-8AC8-FFE2-6841-9331A7B73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A46E45-8D42-807B-F199-2C94B3624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A3B23F-67E0-82AA-B1E4-8AAE80936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92E69F-E4CC-A51F-A8BA-2C10E4DE5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94D38E-7CB5-ECA1-D0F0-807E0AC0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9CE6C4-3C51-F6D3-15A9-52C4FA90D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6D21B-2AD1-0CF0-58DB-4B4FF9EC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Bridge-in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23CE2-09CA-90A2-64F9-2A6029B4D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72936"/>
            <a:ext cx="10641436" cy="4448539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400" dirty="0"/>
              <a:t>We have seen UNIX ‘pipes’ ( | ) in the shell for directing the output of one command to the input of another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CA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CA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CA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CA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CA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CA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400" dirty="0"/>
              <a:t>But C pipes are even more powerful …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E37FA-A21B-970D-3F2F-0D7BE9D3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10</a:t>
            </a:fld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DB50E-B4D2-ED18-A556-7BC096472F8B}"/>
              </a:ext>
            </a:extLst>
          </p:cNvPr>
          <p:cNvSpPr txBox="1"/>
          <p:nvPr/>
        </p:nvSpPr>
        <p:spPr>
          <a:xfrm>
            <a:off x="4124462" y="3176990"/>
            <a:ext cx="348038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softEdge rad="31750"/>
          </a:effec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Aft>
                <a:spcPts val="400"/>
              </a:spcAft>
              <a:defRPr sz="1600">
                <a:latin typeface="Consolas" panose="020B0609020204030204" pitchFamily="49" charset="0"/>
              </a:defRPr>
            </a:lvl1pPr>
          </a:lstStyle>
          <a:p>
            <a:r>
              <a:rPr lang="en-CA" sz="2000" dirty="0"/>
              <a:t>$ </a:t>
            </a:r>
            <a:r>
              <a:rPr lang="en-CA" sz="2000" dirty="0" err="1"/>
              <a:t>ps</a:t>
            </a:r>
            <a:r>
              <a:rPr lang="en-CA" sz="2000" dirty="0"/>
              <a:t> aux | sort –</a:t>
            </a:r>
            <a:r>
              <a:rPr lang="en-CA" sz="2000" dirty="0" err="1"/>
              <a:t>nrk</a:t>
            </a:r>
            <a:r>
              <a:rPr lang="en-CA" sz="2000" dirty="0"/>
              <a:t>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AA22DA-3C2C-F20C-09B2-62702E75DF5E}"/>
              </a:ext>
            </a:extLst>
          </p:cNvPr>
          <p:cNvSpPr txBox="1"/>
          <p:nvPr/>
        </p:nvSpPr>
        <p:spPr>
          <a:xfrm>
            <a:off x="3336036" y="3950240"/>
            <a:ext cx="14895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softEdge rad="31750"/>
          </a:effec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Aft>
                <a:spcPts val="400"/>
              </a:spcAft>
              <a:defRPr sz="1600">
                <a:latin typeface="Consolas" panose="020B0609020204030204" pitchFamily="49" charset="0"/>
              </a:defRPr>
            </a:lvl1pPr>
          </a:lstStyle>
          <a:p>
            <a:r>
              <a:rPr lang="en-CA" dirty="0"/>
              <a:t>sort –</a:t>
            </a:r>
            <a:r>
              <a:rPr lang="en-CA" dirty="0" err="1"/>
              <a:t>nrk</a:t>
            </a:r>
            <a:r>
              <a:rPr lang="en-CA" dirty="0"/>
              <a:t>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DCE1F-517E-2C29-CB01-678013FC3108}"/>
              </a:ext>
            </a:extLst>
          </p:cNvPr>
          <p:cNvSpPr txBox="1"/>
          <p:nvPr/>
        </p:nvSpPr>
        <p:spPr>
          <a:xfrm>
            <a:off x="1313450" y="4349271"/>
            <a:ext cx="17826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list processes</a:t>
            </a:r>
          </a:p>
          <a:p>
            <a:r>
              <a:rPr lang="en-CA" sz="1400" dirty="0"/>
              <a:t>‘a’ all</a:t>
            </a:r>
          </a:p>
          <a:p>
            <a:r>
              <a:rPr lang="en-CA" sz="1400" dirty="0"/>
              <a:t>‘u’ by user</a:t>
            </a:r>
          </a:p>
          <a:p>
            <a:r>
              <a:rPr lang="en-CA" sz="1400" dirty="0"/>
              <a:t>‘x’ inc. system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F74E47-CE4D-AB65-4487-715E82DED998}"/>
              </a:ext>
            </a:extLst>
          </p:cNvPr>
          <p:cNvSpPr txBox="1"/>
          <p:nvPr/>
        </p:nvSpPr>
        <p:spPr>
          <a:xfrm>
            <a:off x="3275076" y="4383913"/>
            <a:ext cx="39061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‘n’ numerical sort</a:t>
            </a:r>
          </a:p>
          <a:p>
            <a:r>
              <a:rPr lang="en-CA" sz="1400" dirty="0"/>
              <a:t>‘r’ reverse order (highest to lowest)</a:t>
            </a:r>
          </a:p>
          <a:p>
            <a:r>
              <a:rPr lang="en-CA" sz="1400" dirty="0"/>
              <a:t>‘k’  key to sort by</a:t>
            </a:r>
          </a:p>
          <a:p>
            <a:r>
              <a:rPr lang="en-CA" sz="1400" dirty="0"/>
              <a:t>‘k 3’  3</a:t>
            </a:r>
            <a:r>
              <a:rPr lang="en-CA" sz="1400" baseline="30000" dirty="0"/>
              <a:t>rd</a:t>
            </a:r>
            <a:r>
              <a:rPr lang="en-CA" sz="1400" dirty="0"/>
              <a:t> column ‘%CPU usage’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C90EC5-9C08-0E74-934D-445CFF5E1ADF}"/>
              </a:ext>
            </a:extLst>
          </p:cNvPr>
          <p:cNvSpPr txBox="1"/>
          <p:nvPr/>
        </p:nvSpPr>
        <p:spPr>
          <a:xfrm>
            <a:off x="1319956" y="3950240"/>
            <a:ext cx="88685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softEdge rad="31750"/>
          </a:effec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Aft>
                <a:spcPts val="400"/>
              </a:spcAft>
              <a:defRPr sz="1600">
                <a:latin typeface="Consolas" panose="020B0609020204030204" pitchFamily="49" charset="0"/>
              </a:defRPr>
            </a:lvl1pPr>
          </a:lstStyle>
          <a:p>
            <a:r>
              <a:rPr lang="en-CA" dirty="0" err="1"/>
              <a:t>ps</a:t>
            </a:r>
            <a:r>
              <a:rPr lang="en-CA" dirty="0"/>
              <a:t> aux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754267B-F582-DFE0-8759-EA6D5101E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38" y="4059240"/>
            <a:ext cx="4657212" cy="1636023"/>
          </a:xfrm>
          <a:prstGeom prst="rect">
            <a:avLst/>
          </a:prstGeom>
        </p:spPr>
      </p:pic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94739BC7-5FDA-B725-2D13-9C35CED68A18}"/>
              </a:ext>
            </a:extLst>
          </p:cNvPr>
          <p:cNvSpPr/>
          <p:nvPr/>
        </p:nvSpPr>
        <p:spPr>
          <a:xfrm>
            <a:off x="8070209" y="3347207"/>
            <a:ext cx="2487335" cy="584775"/>
          </a:xfrm>
          <a:prstGeom prst="wedgeRectCallout">
            <a:avLst>
              <a:gd name="adj1" fmla="val -33668"/>
              <a:gd name="adj2" fmla="val 177235"/>
            </a:avLst>
          </a:prstGeom>
          <a:solidFill>
            <a:srgbClr val="0E3E55"/>
          </a:solidFill>
        </p:spPr>
        <p:txBody>
          <a:bodyPr wrap="square">
            <a:spAutoFit/>
          </a:bodyPr>
          <a:lstStyle/>
          <a:p>
            <a:pPr algn="ctr"/>
            <a:r>
              <a:rPr lang="en-CA" sz="1600" dirty="0">
                <a:solidFill>
                  <a:schemeClr val="bg1"/>
                </a:solidFill>
              </a:rPr>
              <a:t>Show %CPU usage of processes</a:t>
            </a:r>
          </a:p>
        </p:txBody>
      </p:sp>
    </p:spTree>
    <p:extLst>
      <p:ext uri="{BB962C8B-B14F-4D97-AF65-F5344CB8AC3E}">
        <p14:creationId xmlns:p14="http://schemas.microsoft.com/office/powerpoint/2010/main" val="3723720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4EB62D-FE2A-2D34-3C34-702686F3C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E850D9D-FE50-49DE-A05F-2646AB9FD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BC3B66-2F6F-D8BD-BBDC-AEDF1A737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5C2A3-591A-43EB-1454-FE79FA2D7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E86416-946F-5A3E-A0AE-B3A261856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C743D0-E657-00A9-5BF3-A2F55D32F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BAEAB-9117-D3CD-C40E-EF586AB4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Intro to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1AD15-0E7B-D51A-9627-0DB80A0FB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72936"/>
            <a:ext cx="10159069" cy="359798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400" dirty="0"/>
              <a:t>A pipe enables a </a:t>
            </a:r>
            <a:r>
              <a:rPr lang="en-CA" sz="2400" b="1" dirty="0"/>
              <a:t>temporary</a:t>
            </a:r>
            <a:r>
              <a:rPr lang="en-CA" sz="2400" dirty="0"/>
              <a:t>, </a:t>
            </a:r>
            <a:r>
              <a:rPr lang="en-CA" sz="2400" b="1" dirty="0"/>
              <a:t>sequential</a:t>
            </a:r>
            <a:r>
              <a:rPr lang="en-CA" sz="2400" dirty="0"/>
              <a:t>, </a:t>
            </a:r>
            <a:r>
              <a:rPr lang="en-CA" sz="2400" b="1" dirty="0"/>
              <a:t>unidirectional</a:t>
            </a:r>
            <a:r>
              <a:rPr lang="en-CA" sz="2400" dirty="0"/>
              <a:t> stream of data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400" dirty="0"/>
              <a:t>Think of it like a straw with data flows in / out at each end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400" dirty="0"/>
              <a:t>A diagram will help us to visualize this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62D19-0468-0496-57DF-EBA83033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674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0CC8A7-713E-6486-7C38-899BB4D5B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6EF773-1E28-137F-0C2F-510CCC56B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51F5C4-5BCC-81AA-A415-A8D5007E2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B9285-7D16-F996-D7B8-F6A68726D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68F5FB-13C0-20E1-84C8-403737381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F86D19-1405-2699-068F-D41A5586E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E0018-0E2B-4DAC-F560-B6C828BF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Intro to Pipes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7E33A-6926-D13F-53D2-865E7668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12</a:t>
            </a:fld>
            <a:endParaRPr lang="en-CA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02BE8D-8A83-82A3-746B-FBA6086FBE6F}"/>
              </a:ext>
            </a:extLst>
          </p:cNvPr>
          <p:cNvSpPr txBox="1">
            <a:spLocks/>
          </p:cNvSpPr>
          <p:nvPr/>
        </p:nvSpPr>
        <p:spPr>
          <a:xfrm>
            <a:off x="1297640" y="22190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A pipe has a </a:t>
            </a:r>
            <a:r>
              <a:rPr lang="en-CA" sz="2400" b="1" dirty="0"/>
              <a:t>read</a:t>
            </a:r>
            <a:r>
              <a:rPr lang="en-CA" sz="2400" dirty="0"/>
              <a:t> end at p[0] and a </a:t>
            </a:r>
            <a:r>
              <a:rPr lang="en-CA" sz="2400" b="1" dirty="0"/>
              <a:t>write</a:t>
            </a:r>
            <a:r>
              <a:rPr lang="en-CA" sz="2400" dirty="0"/>
              <a:t> end at p[1].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2043BF-21C4-7225-7E76-C0BC5ED2CEE4}"/>
              </a:ext>
            </a:extLst>
          </p:cNvPr>
          <p:cNvSpPr/>
          <p:nvPr/>
        </p:nvSpPr>
        <p:spPr>
          <a:xfrm>
            <a:off x="5012705" y="3367428"/>
            <a:ext cx="1524000" cy="1822912"/>
          </a:xfrm>
          <a:prstGeom prst="rect">
            <a:avLst/>
          </a:prstGeom>
          <a:solidFill>
            <a:srgbClr val="0E3E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write( )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read(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FA03EC-4774-D70B-40D4-D6E21F287E5E}"/>
              </a:ext>
            </a:extLst>
          </p:cNvPr>
          <p:cNvSpPr txBox="1"/>
          <p:nvPr/>
        </p:nvSpPr>
        <p:spPr>
          <a:xfrm>
            <a:off x="5256544" y="2998096"/>
            <a:ext cx="114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Process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C434CE-7D3B-0F8D-8D70-AE26B30540EA}"/>
              </a:ext>
            </a:extLst>
          </p:cNvPr>
          <p:cNvCxnSpPr>
            <a:cxnSpLocks/>
          </p:cNvCxnSpPr>
          <p:nvPr/>
        </p:nvCxnSpPr>
        <p:spPr>
          <a:xfrm>
            <a:off x="6536705" y="3553491"/>
            <a:ext cx="1277919" cy="0"/>
          </a:xfrm>
          <a:prstGeom prst="line">
            <a:avLst/>
          </a:prstGeom>
          <a:ln>
            <a:solidFill>
              <a:srgbClr val="0E3E5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47E9BF-A0F6-36A0-9289-D374F1A2A2FA}"/>
              </a:ext>
            </a:extLst>
          </p:cNvPr>
          <p:cNvCxnSpPr>
            <a:cxnSpLocks/>
          </p:cNvCxnSpPr>
          <p:nvPr/>
        </p:nvCxnSpPr>
        <p:spPr>
          <a:xfrm>
            <a:off x="6536705" y="3845321"/>
            <a:ext cx="934208" cy="0"/>
          </a:xfrm>
          <a:prstGeom prst="line">
            <a:avLst/>
          </a:prstGeom>
          <a:ln>
            <a:solidFill>
              <a:srgbClr val="0E3E5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B56D7C-044F-D36A-AB4F-95C2FADA47C3}"/>
              </a:ext>
            </a:extLst>
          </p:cNvPr>
          <p:cNvCxnSpPr>
            <a:cxnSpLocks/>
          </p:cNvCxnSpPr>
          <p:nvPr/>
        </p:nvCxnSpPr>
        <p:spPr>
          <a:xfrm flipH="1">
            <a:off x="6536705" y="5058036"/>
            <a:ext cx="1277919" cy="0"/>
          </a:xfrm>
          <a:prstGeom prst="line">
            <a:avLst/>
          </a:prstGeom>
          <a:ln>
            <a:solidFill>
              <a:srgbClr val="0E3E5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11CB95-F61F-2B9D-5F05-1371CEA6C317}"/>
              </a:ext>
            </a:extLst>
          </p:cNvPr>
          <p:cNvCxnSpPr>
            <a:cxnSpLocks/>
          </p:cNvCxnSpPr>
          <p:nvPr/>
        </p:nvCxnSpPr>
        <p:spPr>
          <a:xfrm flipH="1">
            <a:off x="6545413" y="4766206"/>
            <a:ext cx="914400" cy="0"/>
          </a:xfrm>
          <a:prstGeom prst="line">
            <a:avLst/>
          </a:prstGeom>
          <a:ln>
            <a:solidFill>
              <a:srgbClr val="0E3E5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57F6FC8-8C1F-869C-52EE-FA6FC0BA581F}"/>
              </a:ext>
            </a:extLst>
          </p:cNvPr>
          <p:cNvSpPr txBox="1"/>
          <p:nvPr/>
        </p:nvSpPr>
        <p:spPr>
          <a:xfrm>
            <a:off x="6599590" y="3502011"/>
            <a:ext cx="65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p[1]                  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98FA33-B19A-46B9-2BA1-605CE6FAEADB}"/>
              </a:ext>
            </a:extLst>
          </p:cNvPr>
          <p:cNvSpPr txBox="1"/>
          <p:nvPr/>
        </p:nvSpPr>
        <p:spPr>
          <a:xfrm>
            <a:off x="6647459" y="4714947"/>
            <a:ext cx="57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p[0]                    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6661B9C-F44C-1E88-4C0F-A13826F126A1}"/>
              </a:ext>
            </a:extLst>
          </p:cNvPr>
          <p:cNvCxnSpPr>
            <a:cxnSpLocks/>
          </p:cNvCxnSpPr>
          <p:nvPr/>
        </p:nvCxnSpPr>
        <p:spPr>
          <a:xfrm flipV="1">
            <a:off x="7814624" y="3553490"/>
            <a:ext cx="0" cy="1504546"/>
          </a:xfrm>
          <a:prstGeom prst="line">
            <a:avLst/>
          </a:prstGeom>
          <a:ln>
            <a:solidFill>
              <a:srgbClr val="0E3E5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46E8079-C2E2-B947-ABF3-F4F0D05B884F}"/>
              </a:ext>
            </a:extLst>
          </p:cNvPr>
          <p:cNvCxnSpPr>
            <a:cxnSpLocks/>
          </p:cNvCxnSpPr>
          <p:nvPr/>
        </p:nvCxnSpPr>
        <p:spPr>
          <a:xfrm>
            <a:off x="7470913" y="3845321"/>
            <a:ext cx="0" cy="920885"/>
          </a:xfrm>
          <a:prstGeom prst="line">
            <a:avLst/>
          </a:prstGeom>
          <a:ln>
            <a:solidFill>
              <a:srgbClr val="0E3E5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5518DCA-9436-8B24-6C2F-2B144ACE8C11}"/>
              </a:ext>
            </a:extLst>
          </p:cNvPr>
          <p:cNvCxnSpPr>
            <a:stCxn id="35" idx="3"/>
          </p:cNvCxnSpPr>
          <p:nvPr/>
        </p:nvCxnSpPr>
        <p:spPr>
          <a:xfrm>
            <a:off x="7250413" y="3686677"/>
            <a:ext cx="381331" cy="4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7624D12-0FBE-69D2-5357-22C9FDC54F1F}"/>
              </a:ext>
            </a:extLst>
          </p:cNvPr>
          <p:cNvCxnSpPr/>
          <p:nvPr/>
        </p:nvCxnSpPr>
        <p:spPr>
          <a:xfrm>
            <a:off x="7636099" y="3739555"/>
            <a:ext cx="0" cy="1186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BD4F70-9130-1914-4325-04A8B826BF8D}"/>
              </a:ext>
            </a:extLst>
          </p:cNvPr>
          <p:cNvCxnSpPr>
            <a:cxnSpLocks/>
          </p:cNvCxnSpPr>
          <p:nvPr/>
        </p:nvCxnSpPr>
        <p:spPr>
          <a:xfrm flipH="1">
            <a:off x="7250413" y="4925733"/>
            <a:ext cx="3813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E6F67DB-761C-E8F9-C53B-AA8B855F7253}"/>
              </a:ext>
            </a:extLst>
          </p:cNvPr>
          <p:cNvSpPr txBox="1"/>
          <p:nvPr/>
        </p:nvSpPr>
        <p:spPr>
          <a:xfrm>
            <a:off x="3945179" y="5633240"/>
            <a:ext cx="622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Fig. 1: pipes </a:t>
            </a:r>
            <a:r>
              <a:rPr lang="en-CA" i="1" dirty="0"/>
              <a:t>to</a:t>
            </a:r>
            <a:r>
              <a:rPr lang="en-CA" dirty="0"/>
              <a:t> p[0] and </a:t>
            </a:r>
            <a:r>
              <a:rPr lang="en-CA" i="1" dirty="0"/>
              <a:t>from</a:t>
            </a:r>
            <a:r>
              <a:rPr lang="en-CA" dirty="0"/>
              <a:t> p[1] in a single process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625D6C21-776C-1EDA-BDBB-C6E87F9D7684}"/>
              </a:ext>
            </a:extLst>
          </p:cNvPr>
          <p:cNvSpPr/>
          <p:nvPr/>
        </p:nvSpPr>
        <p:spPr>
          <a:xfrm>
            <a:off x="8994913" y="3196546"/>
            <a:ext cx="2021808" cy="2062103"/>
          </a:xfrm>
          <a:prstGeom prst="wedgeRectCallout">
            <a:avLst>
              <a:gd name="adj1" fmla="val -103294"/>
              <a:gd name="adj2" fmla="val 7597"/>
            </a:avLst>
          </a:prstGeom>
          <a:solidFill>
            <a:srgbClr val="0E3E55"/>
          </a:solidFill>
        </p:spPr>
        <p:txBody>
          <a:bodyPr wrap="square">
            <a:spAutoFit/>
          </a:bodyPr>
          <a:lstStyle/>
          <a:p>
            <a:pPr algn="ctr"/>
            <a:r>
              <a:rPr lang="en-CA" sz="1600" dirty="0">
                <a:solidFill>
                  <a:schemeClr val="bg1"/>
                </a:solidFill>
              </a:rPr>
              <a:t>Analogy: A pipe is like a ‘straw’</a:t>
            </a:r>
          </a:p>
          <a:p>
            <a:pPr algn="ctr"/>
            <a:endParaRPr lang="en-CA" sz="1600" dirty="0">
              <a:solidFill>
                <a:schemeClr val="bg1"/>
              </a:solidFill>
            </a:endParaRPr>
          </a:p>
          <a:p>
            <a:pPr algn="ctr"/>
            <a:r>
              <a:rPr lang="en-CA" sz="1600" dirty="0">
                <a:solidFill>
                  <a:schemeClr val="bg1"/>
                </a:solidFill>
              </a:rPr>
              <a:t>One side produces and the other consumes </a:t>
            </a:r>
          </a:p>
          <a:p>
            <a:pPr algn="ctr"/>
            <a:endParaRPr lang="en-CA" sz="1600" dirty="0">
              <a:solidFill>
                <a:schemeClr val="bg1"/>
              </a:solidFill>
            </a:endParaRPr>
          </a:p>
          <a:p>
            <a:pPr algn="ctr"/>
            <a:r>
              <a:rPr lang="en-CA" sz="1600" dirty="0">
                <a:solidFill>
                  <a:schemeClr val="bg1"/>
                </a:solidFill>
              </a:rPr>
              <a:t>It is unidirectional</a:t>
            </a:r>
          </a:p>
        </p:txBody>
      </p:sp>
    </p:spTree>
    <p:extLst>
      <p:ext uri="{BB962C8B-B14F-4D97-AF65-F5344CB8AC3E}">
        <p14:creationId xmlns:p14="http://schemas.microsoft.com/office/powerpoint/2010/main" val="1465420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C3E12C-557C-3C45-F7F0-202B9ED04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5EF108-8A48-13FD-D2E6-43970CCD5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FC688D-1953-3D23-6E5F-6B9EC4E49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EED960-5B59-B70C-6002-AEF054A9C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BD31B-A0E3-A3EB-26C1-90E668940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D47266-A44D-AC37-5296-B25D1F423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EFAD3-6869-91B0-E702-CBA95F83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Intro to Pipes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7CE3D-FD49-8C97-0AD6-1B6CE87E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13</a:t>
            </a:fld>
            <a:endParaRPr lang="en-CA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78B6A3-BA83-739E-5E29-317EC6C63C30}"/>
              </a:ext>
            </a:extLst>
          </p:cNvPr>
          <p:cNvSpPr txBox="1">
            <a:spLocks/>
          </p:cNvSpPr>
          <p:nvPr/>
        </p:nvSpPr>
        <p:spPr>
          <a:xfrm>
            <a:off x="1297640" y="3461657"/>
            <a:ext cx="10515600" cy="3108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CA" dirty="0"/>
              <a:t>If you wanted to send data from a parent to a child process, 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CA" dirty="0"/>
              <a:t>how would the pipe diagram look? </a:t>
            </a:r>
          </a:p>
        </p:txBody>
      </p:sp>
    </p:spTree>
    <p:extLst>
      <p:ext uri="{BB962C8B-B14F-4D97-AF65-F5344CB8AC3E}">
        <p14:creationId xmlns:p14="http://schemas.microsoft.com/office/powerpoint/2010/main" val="3859467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D71B91-8CC3-6D4C-8259-FAADD51DC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61EC86-3292-E569-F406-7DFA7693D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E6BF95-F4B0-9475-F841-90B214084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742180-57CC-B62D-3504-1C8D2CB24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E3A78C-3714-625E-DC39-8E55A7AF9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016B1C-B2FB-A00E-B927-DCF5A910A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CC67C-B776-F905-FE5A-D3E447F9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Intro to Pipes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6C1C8-C0D7-BBD8-1F32-9F8683D0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14</a:t>
            </a:fld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1C37C-C366-F6D9-9A85-4AEB051F6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/>
              <a:t>Pipe from parent to child 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210FE-0BB1-5CED-C34C-1A69E5F462CB}"/>
              </a:ext>
            </a:extLst>
          </p:cNvPr>
          <p:cNvSpPr/>
          <p:nvPr/>
        </p:nvSpPr>
        <p:spPr>
          <a:xfrm>
            <a:off x="3348910" y="3429000"/>
            <a:ext cx="1524000" cy="1822912"/>
          </a:xfrm>
          <a:prstGeom prst="rect">
            <a:avLst/>
          </a:prstGeom>
          <a:solidFill>
            <a:srgbClr val="0E3E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write( )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read(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1FBA19-E03D-084B-B5CD-19EF33526004}"/>
              </a:ext>
            </a:extLst>
          </p:cNvPr>
          <p:cNvSpPr txBox="1"/>
          <p:nvPr/>
        </p:nvSpPr>
        <p:spPr>
          <a:xfrm>
            <a:off x="3505888" y="2782669"/>
            <a:ext cx="1210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Process A (</a:t>
            </a:r>
            <a:r>
              <a:rPr lang="en-CA" dirty="0">
                <a:solidFill>
                  <a:srgbClr val="0E3E55"/>
                </a:solidFill>
              </a:rPr>
              <a:t>Parent</a:t>
            </a:r>
            <a:r>
              <a:rPr lang="en-CA" dirty="0"/>
              <a:t>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028665-0855-6B45-1849-DE25159262C5}"/>
              </a:ext>
            </a:extLst>
          </p:cNvPr>
          <p:cNvCxnSpPr>
            <a:cxnSpLocks/>
          </p:cNvCxnSpPr>
          <p:nvPr/>
        </p:nvCxnSpPr>
        <p:spPr>
          <a:xfrm>
            <a:off x="4872910" y="3615063"/>
            <a:ext cx="2019241" cy="0"/>
          </a:xfrm>
          <a:prstGeom prst="line">
            <a:avLst/>
          </a:prstGeom>
          <a:ln>
            <a:solidFill>
              <a:srgbClr val="0E3E5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C7E609-3A1A-73FF-2598-C722676D5C7E}"/>
              </a:ext>
            </a:extLst>
          </p:cNvPr>
          <p:cNvCxnSpPr>
            <a:cxnSpLocks/>
          </p:cNvCxnSpPr>
          <p:nvPr/>
        </p:nvCxnSpPr>
        <p:spPr>
          <a:xfrm>
            <a:off x="4872910" y="3906893"/>
            <a:ext cx="2019241" cy="0"/>
          </a:xfrm>
          <a:prstGeom prst="line">
            <a:avLst/>
          </a:prstGeom>
          <a:ln>
            <a:solidFill>
              <a:srgbClr val="0E3E5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232AD8-DB94-7A71-1B69-DE8F4F86AC93}"/>
              </a:ext>
            </a:extLst>
          </p:cNvPr>
          <p:cNvSpPr/>
          <p:nvPr/>
        </p:nvSpPr>
        <p:spPr>
          <a:xfrm>
            <a:off x="6892151" y="3429000"/>
            <a:ext cx="1524000" cy="1822912"/>
          </a:xfrm>
          <a:prstGeom prst="rect">
            <a:avLst/>
          </a:prstGeom>
          <a:solidFill>
            <a:srgbClr val="0E3E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read( )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write( 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5CBBC8-E518-873D-C52F-0BC80DEC4AFD}"/>
              </a:ext>
            </a:extLst>
          </p:cNvPr>
          <p:cNvSpPr txBox="1"/>
          <p:nvPr/>
        </p:nvSpPr>
        <p:spPr>
          <a:xfrm>
            <a:off x="7014070" y="2782669"/>
            <a:ext cx="1280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Process B (</a:t>
            </a:r>
            <a:r>
              <a:rPr lang="en-CA" dirty="0">
                <a:solidFill>
                  <a:srgbClr val="0E3E55"/>
                </a:solidFill>
              </a:rPr>
              <a:t>Child</a:t>
            </a:r>
            <a:r>
              <a:rPr lang="en-CA" dirty="0"/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4CDEE2-5160-FC25-D729-BE5E9A694949}"/>
              </a:ext>
            </a:extLst>
          </p:cNvPr>
          <p:cNvSpPr txBox="1"/>
          <p:nvPr/>
        </p:nvSpPr>
        <p:spPr>
          <a:xfrm>
            <a:off x="4968843" y="3555653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</a:t>
            </a:r>
            <a:r>
              <a:rPr lang="en-CA" baseline="-25000" dirty="0"/>
              <a:t>1</a:t>
            </a:r>
            <a:r>
              <a:rPr lang="en-CA" dirty="0"/>
              <a:t>[1]                 p</a:t>
            </a:r>
            <a:r>
              <a:rPr lang="en-CA" baseline="-25000" dirty="0"/>
              <a:t>1</a:t>
            </a:r>
            <a:r>
              <a:rPr lang="en-CA" dirty="0"/>
              <a:t>[0]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C5FD4B-DC86-B1A8-EBC0-1111311309B6}"/>
              </a:ext>
            </a:extLst>
          </p:cNvPr>
          <p:cNvSpPr txBox="1"/>
          <p:nvPr/>
        </p:nvSpPr>
        <p:spPr>
          <a:xfrm>
            <a:off x="3693521" y="5529771"/>
            <a:ext cx="4804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Fig. 2: pipe from parent to child process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98B0225-309C-7D40-7171-CA177A6C9178}"/>
              </a:ext>
            </a:extLst>
          </p:cNvPr>
          <p:cNvCxnSpPr/>
          <p:nvPr/>
        </p:nvCxnSpPr>
        <p:spPr>
          <a:xfrm>
            <a:off x="5686546" y="3754924"/>
            <a:ext cx="381331" cy="4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005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7FCE1A-8BCF-CAD1-86CB-29AD961EB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7A3C3C-77DE-8D1C-97E0-3C931039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48B66-3271-C096-0DF9-AA4DC6338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D0DBC4-B521-37C9-AEE7-F2312BD91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1FE741-A6DF-163D-0024-33500C0DC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A3B701-B164-38D1-EF61-FA5E19FC9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53D25-0749-1350-705B-3C8F9E49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Intro to Pipes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4B796-EC2A-3F3A-0E63-DADF84ECE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15</a:t>
            </a:fld>
            <a:endParaRPr lang="en-CA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CC6310-AAEA-A07A-6BE3-AA6854379749}"/>
              </a:ext>
            </a:extLst>
          </p:cNvPr>
          <p:cNvSpPr txBox="1">
            <a:spLocks/>
          </p:cNvSpPr>
          <p:nvPr/>
        </p:nvSpPr>
        <p:spPr>
          <a:xfrm>
            <a:off x="1297640" y="3461657"/>
            <a:ext cx="10515600" cy="3108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CA" dirty="0"/>
              <a:t>If you wanted to send data in </a:t>
            </a:r>
            <a:r>
              <a:rPr lang="en-CA" b="1" dirty="0"/>
              <a:t>both</a:t>
            </a:r>
            <a:r>
              <a:rPr lang="en-CA" dirty="0"/>
              <a:t> directions between two processes, how would the pipe diagram look? </a:t>
            </a:r>
          </a:p>
        </p:txBody>
      </p:sp>
    </p:spTree>
    <p:extLst>
      <p:ext uri="{BB962C8B-B14F-4D97-AF65-F5344CB8AC3E}">
        <p14:creationId xmlns:p14="http://schemas.microsoft.com/office/powerpoint/2010/main" val="1734800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138733-3306-2AC9-A357-ADDC1D7D7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232CF2-9432-688A-3883-6A8F73485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4493DD-D093-4EDA-216D-DBEA79142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D96D4F-5EA7-F488-E371-C70C23B00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9C91B4-AA79-999B-C966-60E429EF5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5ABA36-956B-8989-A6F9-6019769A9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6E074-D270-6598-A39D-64F03821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Intro to Pipes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EA692-D645-96A3-BA4C-523E3A2AA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16</a:t>
            </a:fld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EF3A4-CA0F-C648-15F6-47BBC6C13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/>
              <a:t>Pipes between (sub)processes - both directions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0C6CC-779D-D329-E02B-9AF672CF4C83}"/>
              </a:ext>
            </a:extLst>
          </p:cNvPr>
          <p:cNvSpPr/>
          <p:nvPr/>
        </p:nvSpPr>
        <p:spPr>
          <a:xfrm>
            <a:off x="484069" y="3319384"/>
            <a:ext cx="1524000" cy="1822912"/>
          </a:xfrm>
          <a:prstGeom prst="rect">
            <a:avLst/>
          </a:prstGeom>
          <a:solidFill>
            <a:srgbClr val="0E3E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write( )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read(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67748-F2BB-338B-4686-39BD0127D8F3}"/>
              </a:ext>
            </a:extLst>
          </p:cNvPr>
          <p:cNvSpPr txBox="1"/>
          <p:nvPr/>
        </p:nvSpPr>
        <p:spPr>
          <a:xfrm>
            <a:off x="641047" y="2673053"/>
            <a:ext cx="1210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Process A (</a:t>
            </a:r>
            <a:r>
              <a:rPr lang="en-CA" dirty="0">
                <a:solidFill>
                  <a:srgbClr val="0E3E55"/>
                </a:solidFill>
              </a:rPr>
              <a:t>Parent</a:t>
            </a:r>
            <a:r>
              <a:rPr lang="en-CA" dirty="0"/>
              <a:t>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3E1D07-3394-9065-14F4-8E625F334C03}"/>
              </a:ext>
            </a:extLst>
          </p:cNvPr>
          <p:cNvCxnSpPr>
            <a:cxnSpLocks/>
          </p:cNvCxnSpPr>
          <p:nvPr/>
        </p:nvCxnSpPr>
        <p:spPr>
          <a:xfrm>
            <a:off x="2008069" y="3505447"/>
            <a:ext cx="2019241" cy="0"/>
          </a:xfrm>
          <a:prstGeom prst="line">
            <a:avLst/>
          </a:prstGeom>
          <a:ln>
            <a:solidFill>
              <a:srgbClr val="0E3E5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2B9397-1045-960B-42D3-79D588799D8E}"/>
              </a:ext>
            </a:extLst>
          </p:cNvPr>
          <p:cNvCxnSpPr>
            <a:cxnSpLocks/>
          </p:cNvCxnSpPr>
          <p:nvPr/>
        </p:nvCxnSpPr>
        <p:spPr>
          <a:xfrm>
            <a:off x="2008069" y="3797277"/>
            <a:ext cx="2019241" cy="0"/>
          </a:xfrm>
          <a:prstGeom prst="line">
            <a:avLst/>
          </a:prstGeom>
          <a:ln>
            <a:solidFill>
              <a:srgbClr val="0E3E5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996B20-2676-C411-4BD9-2BE1AFFC5F71}"/>
              </a:ext>
            </a:extLst>
          </p:cNvPr>
          <p:cNvCxnSpPr>
            <a:cxnSpLocks/>
          </p:cNvCxnSpPr>
          <p:nvPr/>
        </p:nvCxnSpPr>
        <p:spPr>
          <a:xfrm flipH="1">
            <a:off x="2008069" y="5009992"/>
            <a:ext cx="2019241" cy="0"/>
          </a:xfrm>
          <a:prstGeom prst="line">
            <a:avLst/>
          </a:prstGeom>
          <a:ln>
            <a:solidFill>
              <a:srgbClr val="0E3E5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EDF001-808F-DB7D-C107-F06F4AEEA865}"/>
              </a:ext>
            </a:extLst>
          </p:cNvPr>
          <p:cNvCxnSpPr>
            <a:cxnSpLocks/>
          </p:cNvCxnSpPr>
          <p:nvPr/>
        </p:nvCxnSpPr>
        <p:spPr>
          <a:xfrm flipH="1">
            <a:off x="2008069" y="4718162"/>
            <a:ext cx="2019241" cy="0"/>
          </a:xfrm>
          <a:prstGeom prst="line">
            <a:avLst/>
          </a:prstGeom>
          <a:ln>
            <a:solidFill>
              <a:srgbClr val="0E3E5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A63AA1E-8B57-FFB5-1B9A-6437D51B6F9B}"/>
              </a:ext>
            </a:extLst>
          </p:cNvPr>
          <p:cNvSpPr/>
          <p:nvPr/>
        </p:nvSpPr>
        <p:spPr>
          <a:xfrm>
            <a:off x="4027310" y="3319384"/>
            <a:ext cx="1524000" cy="1822912"/>
          </a:xfrm>
          <a:prstGeom prst="rect">
            <a:avLst/>
          </a:prstGeom>
          <a:solidFill>
            <a:srgbClr val="0E3E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read( )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write( 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ECCF27-7945-2A5A-D333-C8CDF8D6E798}"/>
              </a:ext>
            </a:extLst>
          </p:cNvPr>
          <p:cNvSpPr txBox="1"/>
          <p:nvPr/>
        </p:nvSpPr>
        <p:spPr>
          <a:xfrm>
            <a:off x="4149229" y="2673053"/>
            <a:ext cx="1280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Process B (</a:t>
            </a:r>
            <a:r>
              <a:rPr lang="en-CA" dirty="0">
                <a:solidFill>
                  <a:srgbClr val="0E3E55"/>
                </a:solidFill>
              </a:rPr>
              <a:t>Child</a:t>
            </a:r>
            <a:r>
              <a:rPr lang="en-CA" dirty="0"/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86BD3F-265C-B082-A79F-CC92D85067F4}"/>
              </a:ext>
            </a:extLst>
          </p:cNvPr>
          <p:cNvSpPr txBox="1"/>
          <p:nvPr/>
        </p:nvSpPr>
        <p:spPr>
          <a:xfrm>
            <a:off x="2104002" y="3446037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</a:t>
            </a:r>
            <a:r>
              <a:rPr lang="en-CA" baseline="-25000" dirty="0"/>
              <a:t>1</a:t>
            </a:r>
            <a:r>
              <a:rPr lang="en-CA" dirty="0"/>
              <a:t>[1]                 p</a:t>
            </a:r>
            <a:r>
              <a:rPr lang="en-CA" baseline="-25000" dirty="0"/>
              <a:t>1</a:t>
            </a:r>
            <a:r>
              <a:rPr lang="en-CA" dirty="0"/>
              <a:t>[0]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977DE7-EA0F-010C-F207-8ADBE4F2173F}"/>
              </a:ext>
            </a:extLst>
          </p:cNvPr>
          <p:cNvSpPr txBox="1"/>
          <p:nvPr/>
        </p:nvSpPr>
        <p:spPr>
          <a:xfrm>
            <a:off x="2067241" y="4668213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</a:t>
            </a:r>
            <a:r>
              <a:rPr lang="en-CA" baseline="-25000" dirty="0"/>
              <a:t>2</a:t>
            </a:r>
            <a:r>
              <a:rPr lang="en-CA" dirty="0"/>
              <a:t>[0]                  p</a:t>
            </a:r>
            <a:r>
              <a:rPr lang="en-CA" baseline="-25000" dirty="0"/>
              <a:t>2</a:t>
            </a:r>
            <a:r>
              <a:rPr lang="en-CA" dirty="0"/>
              <a:t>[1]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7050FB-F17B-96A6-E132-49CA99FF281C}"/>
              </a:ext>
            </a:extLst>
          </p:cNvPr>
          <p:cNvSpPr/>
          <p:nvPr/>
        </p:nvSpPr>
        <p:spPr>
          <a:xfrm>
            <a:off x="6588429" y="3325553"/>
            <a:ext cx="1524000" cy="1822912"/>
          </a:xfrm>
          <a:prstGeom prst="rect">
            <a:avLst/>
          </a:prstGeom>
          <a:solidFill>
            <a:srgbClr val="0E3E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read( )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write( 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DCC488-BCBB-2120-5053-A07D31333AEC}"/>
              </a:ext>
            </a:extLst>
          </p:cNvPr>
          <p:cNvSpPr txBox="1"/>
          <p:nvPr/>
        </p:nvSpPr>
        <p:spPr>
          <a:xfrm>
            <a:off x="6710348" y="2679222"/>
            <a:ext cx="1280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Process B (</a:t>
            </a:r>
            <a:r>
              <a:rPr lang="en-CA" dirty="0">
                <a:solidFill>
                  <a:srgbClr val="0E3E55"/>
                </a:solidFill>
              </a:rPr>
              <a:t>Child 1</a:t>
            </a:r>
            <a:r>
              <a:rPr lang="en-CA" dirty="0"/>
              <a:t>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3F31C0-FC7B-8DB8-2683-518FA6BD4293}"/>
              </a:ext>
            </a:extLst>
          </p:cNvPr>
          <p:cNvCxnSpPr>
            <a:cxnSpLocks/>
          </p:cNvCxnSpPr>
          <p:nvPr/>
        </p:nvCxnSpPr>
        <p:spPr>
          <a:xfrm>
            <a:off x="8112428" y="3511616"/>
            <a:ext cx="2019241" cy="0"/>
          </a:xfrm>
          <a:prstGeom prst="line">
            <a:avLst/>
          </a:prstGeom>
          <a:ln>
            <a:solidFill>
              <a:srgbClr val="0E3E5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A9DC0E-B986-7593-D060-5C2B2363395F}"/>
              </a:ext>
            </a:extLst>
          </p:cNvPr>
          <p:cNvCxnSpPr>
            <a:cxnSpLocks/>
          </p:cNvCxnSpPr>
          <p:nvPr/>
        </p:nvCxnSpPr>
        <p:spPr>
          <a:xfrm>
            <a:off x="8112428" y="3803446"/>
            <a:ext cx="2019241" cy="0"/>
          </a:xfrm>
          <a:prstGeom prst="line">
            <a:avLst/>
          </a:prstGeom>
          <a:ln>
            <a:solidFill>
              <a:srgbClr val="0E3E5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8C6D8F8-6EFE-C766-7D12-C267037397F6}"/>
              </a:ext>
            </a:extLst>
          </p:cNvPr>
          <p:cNvCxnSpPr>
            <a:cxnSpLocks/>
          </p:cNvCxnSpPr>
          <p:nvPr/>
        </p:nvCxnSpPr>
        <p:spPr>
          <a:xfrm flipH="1">
            <a:off x="8112428" y="5016161"/>
            <a:ext cx="2019241" cy="0"/>
          </a:xfrm>
          <a:prstGeom prst="line">
            <a:avLst/>
          </a:prstGeom>
          <a:ln>
            <a:solidFill>
              <a:srgbClr val="0E3E5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2223F4-CFAF-36FF-3502-55B96D682BBD}"/>
              </a:ext>
            </a:extLst>
          </p:cNvPr>
          <p:cNvCxnSpPr>
            <a:cxnSpLocks/>
          </p:cNvCxnSpPr>
          <p:nvPr/>
        </p:nvCxnSpPr>
        <p:spPr>
          <a:xfrm flipH="1">
            <a:off x="8112428" y="4724331"/>
            <a:ext cx="2019241" cy="0"/>
          </a:xfrm>
          <a:prstGeom prst="line">
            <a:avLst/>
          </a:prstGeom>
          <a:ln>
            <a:solidFill>
              <a:srgbClr val="0E3E5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E3A692B-5ED9-EA39-7E57-D0C25E4D7082}"/>
              </a:ext>
            </a:extLst>
          </p:cNvPr>
          <p:cNvSpPr/>
          <p:nvPr/>
        </p:nvSpPr>
        <p:spPr>
          <a:xfrm>
            <a:off x="10131669" y="3325553"/>
            <a:ext cx="1524000" cy="1822912"/>
          </a:xfrm>
          <a:prstGeom prst="rect">
            <a:avLst/>
          </a:prstGeom>
          <a:solidFill>
            <a:srgbClr val="0E3E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write( )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read( 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1CD726-2C2C-8657-B488-ABD8304D5683}"/>
              </a:ext>
            </a:extLst>
          </p:cNvPr>
          <p:cNvSpPr txBox="1"/>
          <p:nvPr/>
        </p:nvSpPr>
        <p:spPr>
          <a:xfrm>
            <a:off x="10253588" y="2679222"/>
            <a:ext cx="1280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Process C (</a:t>
            </a:r>
            <a:r>
              <a:rPr lang="en-CA" dirty="0">
                <a:solidFill>
                  <a:srgbClr val="0E3E55"/>
                </a:solidFill>
              </a:rPr>
              <a:t>Child 2</a:t>
            </a:r>
            <a:r>
              <a:rPr lang="en-CA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DBE6F9-BE8C-A8C5-3893-6B388D5B2BC9}"/>
              </a:ext>
            </a:extLst>
          </p:cNvPr>
          <p:cNvSpPr txBox="1"/>
          <p:nvPr/>
        </p:nvSpPr>
        <p:spPr>
          <a:xfrm>
            <a:off x="8173907" y="3455619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</a:t>
            </a:r>
            <a:r>
              <a:rPr lang="en-CA" baseline="-25000" dirty="0"/>
              <a:t>1</a:t>
            </a:r>
            <a:r>
              <a:rPr lang="en-CA" dirty="0"/>
              <a:t>[0]                  p</a:t>
            </a:r>
            <a:r>
              <a:rPr lang="en-CA" baseline="-25000" dirty="0"/>
              <a:t>1</a:t>
            </a:r>
            <a:r>
              <a:rPr lang="en-CA" dirty="0"/>
              <a:t>[1]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EB342F-6541-939E-E71B-5E8B409C4C36}"/>
              </a:ext>
            </a:extLst>
          </p:cNvPr>
          <p:cNvSpPr txBox="1"/>
          <p:nvPr/>
        </p:nvSpPr>
        <p:spPr>
          <a:xfrm>
            <a:off x="8165199" y="4680836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</a:t>
            </a:r>
            <a:r>
              <a:rPr lang="en-CA" baseline="-25000" dirty="0"/>
              <a:t>2</a:t>
            </a:r>
            <a:r>
              <a:rPr lang="en-CA" dirty="0"/>
              <a:t>[1]                  p</a:t>
            </a:r>
            <a:r>
              <a:rPr lang="en-CA" baseline="-25000" dirty="0"/>
              <a:t>2</a:t>
            </a:r>
            <a:r>
              <a:rPr lang="en-CA" dirty="0"/>
              <a:t>[0]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56381B-3711-72EE-802B-77BED8AFDA37}"/>
              </a:ext>
            </a:extLst>
          </p:cNvPr>
          <p:cNvSpPr txBox="1"/>
          <p:nvPr/>
        </p:nvSpPr>
        <p:spPr>
          <a:xfrm>
            <a:off x="613608" y="5364650"/>
            <a:ext cx="493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Fig. 3a: Pipes between parent and child process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02F33B-26F1-75B3-F2C0-3F1B1429F3BE}"/>
              </a:ext>
            </a:extLst>
          </p:cNvPr>
          <p:cNvSpPr txBox="1"/>
          <p:nvPr/>
        </p:nvSpPr>
        <p:spPr>
          <a:xfrm>
            <a:off x="6588430" y="5370819"/>
            <a:ext cx="514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Fig. 3b: Pipes between child processes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E9B848-9446-84D6-3665-0A4618A2F85C}"/>
              </a:ext>
            </a:extLst>
          </p:cNvPr>
          <p:cNvCxnSpPr/>
          <p:nvPr/>
        </p:nvCxnSpPr>
        <p:spPr>
          <a:xfrm>
            <a:off x="2821705" y="3645308"/>
            <a:ext cx="381331" cy="4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03D593-5C10-11C2-9D54-5A50FF4E2214}"/>
              </a:ext>
            </a:extLst>
          </p:cNvPr>
          <p:cNvCxnSpPr/>
          <p:nvPr/>
        </p:nvCxnSpPr>
        <p:spPr>
          <a:xfrm>
            <a:off x="8931383" y="4875224"/>
            <a:ext cx="381331" cy="4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F3BD47-F067-0011-0529-BEFA69318AE2}"/>
              </a:ext>
            </a:extLst>
          </p:cNvPr>
          <p:cNvCxnSpPr>
            <a:cxnSpLocks/>
          </p:cNvCxnSpPr>
          <p:nvPr/>
        </p:nvCxnSpPr>
        <p:spPr>
          <a:xfrm flipH="1">
            <a:off x="2777127" y="4869055"/>
            <a:ext cx="3813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E7B017-9DEF-84AA-B9DF-3106FDC2F030}"/>
              </a:ext>
            </a:extLst>
          </p:cNvPr>
          <p:cNvCxnSpPr>
            <a:cxnSpLocks/>
          </p:cNvCxnSpPr>
          <p:nvPr/>
        </p:nvCxnSpPr>
        <p:spPr>
          <a:xfrm flipH="1">
            <a:off x="8896622" y="3651477"/>
            <a:ext cx="3813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05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A5DD97-9F07-5A3C-7D97-ED98D2E54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B8A8570-BB59-9924-06AA-72AD03AA4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328D1A-04FA-7D17-70D6-0496C3EB6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766461-4A69-E38C-28AF-E53D3F916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46AD9C-0A0C-A2F5-084E-2AC3D5BD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20341A-7958-69D1-F516-8EB752A06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CCAEEB-B17E-E6A7-3EE9-64719DA0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3. Pipes in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7D74D-542E-3AA3-9519-FABF8798F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17</a:t>
            </a:fld>
            <a:endParaRPr lang="en-CA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0FE145-2A20-A033-54DE-BC546CEF3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896212"/>
            <a:ext cx="11155680" cy="4667250"/>
          </a:xfrm>
        </p:spPr>
        <p:txBody>
          <a:bodyPr>
            <a:normAutofit/>
          </a:bodyPr>
          <a:lstStyle/>
          <a:p>
            <a:r>
              <a:rPr lang="en-CA" sz="2400" dirty="0"/>
              <a:t>To create a pipe in C, we use the pipe( ) system call</a:t>
            </a:r>
          </a:p>
          <a:p>
            <a:pPr marL="0" indent="0">
              <a:buNone/>
            </a:pPr>
            <a:r>
              <a:rPr lang="en-CA" sz="2400" dirty="0">
                <a:latin typeface="Consolas" panose="020B0609020204030204" pitchFamily="49" charset="0"/>
              </a:rPr>
              <a:t>	                       </a:t>
            </a:r>
            <a:r>
              <a:rPr lang="en-CA" sz="2400" dirty="0"/>
              <a:t>	</a:t>
            </a:r>
          </a:p>
          <a:p>
            <a:endParaRPr lang="en-CA" sz="2400" dirty="0"/>
          </a:p>
          <a:p>
            <a:r>
              <a:rPr lang="en-CA" sz="2400" dirty="0"/>
              <a:t>Here is an example of its use</a:t>
            </a:r>
          </a:p>
          <a:p>
            <a:pPr marL="0" indent="0">
              <a:buNone/>
            </a:pPr>
            <a:r>
              <a:rPr lang="en-CA" dirty="0"/>
              <a:t>    </a:t>
            </a:r>
            <a:endParaRPr lang="en-CA" sz="20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3342B-F574-C61E-0A06-E10B0C47750C}"/>
              </a:ext>
            </a:extLst>
          </p:cNvPr>
          <p:cNvSpPr txBox="1"/>
          <p:nvPr/>
        </p:nvSpPr>
        <p:spPr>
          <a:xfrm>
            <a:off x="1388965" y="2538330"/>
            <a:ext cx="10158601" cy="369332"/>
          </a:xfrm>
          <a:prstGeom prst="rect">
            <a:avLst/>
          </a:prstGeom>
          <a:solidFill>
            <a:srgbClr val="0E3F55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int pipe(int </a:t>
            </a:r>
            <a:r>
              <a:rPr lang="en-CA" dirty="0" err="1">
                <a:solidFill>
                  <a:schemeClr val="bg1"/>
                </a:solidFill>
              </a:rPr>
              <a:t>filedesc</a:t>
            </a:r>
            <a:r>
              <a:rPr lang="en-CA" dirty="0">
                <a:solidFill>
                  <a:schemeClr val="bg1"/>
                </a:solidFill>
              </a:rPr>
              <a:t>[2]); // </a:t>
            </a:r>
            <a:r>
              <a:rPr lang="en-CA" dirty="0" err="1">
                <a:solidFill>
                  <a:schemeClr val="bg1"/>
                </a:solidFill>
              </a:rPr>
              <a:t>fildesc</a:t>
            </a:r>
            <a:r>
              <a:rPr lang="en-CA" dirty="0">
                <a:solidFill>
                  <a:schemeClr val="bg1"/>
                </a:solidFill>
              </a:rPr>
              <a:t> array stores read/write file descriptors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6D661C-863D-DE3E-8F69-9E08E11AB124}"/>
              </a:ext>
            </a:extLst>
          </p:cNvPr>
          <p:cNvSpPr txBox="1"/>
          <p:nvPr/>
        </p:nvSpPr>
        <p:spPr>
          <a:xfrm>
            <a:off x="1370754" y="3886810"/>
            <a:ext cx="10176812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softEdge rad="31750"/>
          </a:effec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Aft>
                <a:spcPts val="400"/>
              </a:spcAft>
              <a:defRPr sz="1600">
                <a:latin typeface="Consolas" panose="020B0609020204030204" pitchFamily="49" charset="0"/>
              </a:defRPr>
            </a:lvl1pPr>
          </a:lstStyle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  #include &lt;</a:t>
            </a:r>
            <a:r>
              <a:rPr lang="en-CA" sz="1600" dirty="0" err="1">
                <a:latin typeface="Consolas" panose="020B0609020204030204" pitchFamily="49" charset="0"/>
              </a:rPr>
              <a:t>unistd.h</a:t>
            </a:r>
            <a:r>
              <a:rPr lang="en-CA" sz="1600" dirty="0">
                <a:latin typeface="Consolas" panose="020B0609020204030204" pitchFamily="49" charset="0"/>
              </a:rPr>
              <a:t>&gt;	 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  int p[2];	// Array is usually declared on the stack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  pipe(p);	// Pass by reference to pipe system call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		// Looks in file descriptor table of the process for two free positions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		// stores </a:t>
            </a:r>
            <a:r>
              <a:rPr lang="en-CA" sz="1600" dirty="0" err="1">
                <a:latin typeface="Consolas" panose="020B0609020204030204" pitchFamily="49" charset="0"/>
              </a:rPr>
              <a:t>filedesc</a:t>
            </a:r>
            <a:r>
              <a:rPr lang="en-CA" sz="1600" dirty="0">
                <a:latin typeface="Consolas" panose="020B0609020204030204" pitchFamily="49" charset="0"/>
              </a:rPr>
              <a:t> references to them in the p[] array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		// p[0] (stores file descriptor for the read end)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		// p[1] (stores file descriptor for the write end)</a:t>
            </a:r>
          </a:p>
        </p:txBody>
      </p:sp>
    </p:spTree>
    <p:extLst>
      <p:ext uri="{BB962C8B-B14F-4D97-AF65-F5344CB8AC3E}">
        <p14:creationId xmlns:p14="http://schemas.microsoft.com/office/powerpoint/2010/main" val="1793411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D2320A-EB97-947C-BAB9-F0AFFD121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55FA1A-A689-A155-F3E3-0134150EB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58AC30-8ED8-00E8-605F-6D0000C50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E88B56-D2D9-2E3E-2DFF-A9E536968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721AD1-19A0-44CA-79DA-96AD813BD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978179-8B3F-F1EC-2451-2339E5960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F1D43-375A-19BB-FF4E-CFF37D03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3. Pipes in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02F5F-0F34-EC71-8426-7057EB81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18</a:t>
            </a:fld>
            <a:endParaRPr lang="en-CA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00FE49-B386-84D6-581E-BB24886E9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896212"/>
            <a:ext cx="1115568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    </a:t>
            </a:r>
            <a:endParaRPr lang="en-CA" sz="20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E33E30-8539-C160-BED0-13EA1AEF1725}"/>
              </a:ext>
            </a:extLst>
          </p:cNvPr>
          <p:cNvSpPr txBox="1"/>
          <p:nvPr/>
        </p:nvSpPr>
        <p:spPr>
          <a:xfrm>
            <a:off x="978866" y="2896277"/>
            <a:ext cx="10176812" cy="182614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softEdge rad="31750"/>
          </a:effec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Aft>
                <a:spcPts val="400"/>
              </a:spcAft>
              <a:defRPr sz="1600">
                <a:latin typeface="Consolas" panose="020B0609020204030204" pitchFamily="49" charset="0"/>
              </a:defRPr>
            </a:lvl1pPr>
          </a:lstStyle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#include &lt;</a:t>
            </a:r>
            <a:r>
              <a:rPr lang="en-CA" sz="1600" dirty="0" err="1">
                <a:latin typeface="Consolas" panose="020B0609020204030204" pitchFamily="49" charset="0"/>
              </a:rPr>
              <a:t>unistd.h</a:t>
            </a:r>
            <a:r>
              <a:rPr lang="en-CA" sz="1600" dirty="0">
                <a:latin typeface="Consolas" panose="020B0609020204030204" pitchFamily="49" charset="0"/>
              </a:rPr>
              <a:t>&gt;	 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int p[2];  		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if (pipe(p) &lt; 0) {		// pipe( ) returns 0 on success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  </a:t>
            </a:r>
            <a:r>
              <a:rPr lang="en-CA" sz="1600" dirty="0" err="1">
                <a:latin typeface="Consolas" panose="020B0609020204030204" pitchFamily="49" charset="0"/>
              </a:rPr>
              <a:t>perror</a:t>
            </a:r>
            <a:r>
              <a:rPr lang="en-CA" sz="1600" dirty="0">
                <a:latin typeface="Consolas" panose="020B0609020204030204" pitchFamily="49" charset="0"/>
              </a:rPr>
              <a:t>(“pipe opening failed”);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  exit(1);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05E6BF-FC05-E0BA-475C-5A57BCAE0EDA}"/>
              </a:ext>
            </a:extLst>
          </p:cNvPr>
          <p:cNvSpPr/>
          <p:nvPr/>
        </p:nvSpPr>
        <p:spPr>
          <a:xfrm>
            <a:off x="1036318" y="2353808"/>
            <a:ext cx="10119359" cy="4237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bg1"/>
                </a:solidFill>
              </a:rPr>
              <a:t>Danger: Recall ‘Defensive programming’ lesson, make sure the </a:t>
            </a:r>
            <a:r>
              <a:rPr lang="en-CA" dirty="0" err="1">
                <a:solidFill>
                  <a:schemeClr val="bg1"/>
                </a:solidFill>
              </a:rPr>
              <a:t>the</a:t>
            </a:r>
            <a:r>
              <a:rPr lang="en-CA" dirty="0">
                <a:solidFill>
                  <a:schemeClr val="bg1"/>
                </a:solidFill>
              </a:rPr>
              <a:t> call to pipe( ) succeeds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3C2983C-4507-5FAB-5C25-C5DBC4A440FF}"/>
              </a:ext>
            </a:extLst>
          </p:cNvPr>
          <p:cNvSpPr/>
          <p:nvPr/>
        </p:nvSpPr>
        <p:spPr>
          <a:xfrm>
            <a:off x="6415297" y="4841135"/>
            <a:ext cx="4695921" cy="584775"/>
          </a:xfrm>
          <a:prstGeom prst="wedgeRectCallout">
            <a:avLst>
              <a:gd name="adj1" fmla="val -36929"/>
              <a:gd name="adj2" fmla="val -74722"/>
            </a:avLst>
          </a:prstGeom>
          <a:solidFill>
            <a:srgbClr val="0E3E55"/>
          </a:solidFill>
        </p:spPr>
        <p:txBody>
          <a:bodyPr wrap="square">
            <a:spAutoFit/>
          </a:bodyPr>
          <a:lstStyle/>
          <a:p>
            <a:pPr algn="ctr"/>
            <a:r>
              <a:rPr lang="en-CA" sz="1600" dirty="0">
                <a:solidFill>
                  <a:schemeClr val="bg1"/>
                </a:solidFill>
              </a:rPr>
              <a:t>Code on some slides omits this to conserve space. </a:t>
            </a:r>
          </a:p>
          <a:p>
            <a:pPr algn="ctr"/>
            <a:r>
              <a:rPr lang="en-CA" sz="1600" dirty="0">
                <a:solidFill>
                  <a:schemeClr val="bg1"/>
                </a:solidFill>
              </a:rPr>
              <a:t>Code in repo is complete. </a:t>
            </a:r>
          </a:p>
        </p:txBody>
      </p:sp>
    </p:spTree>
    <p:extLst>
      <p:ext uri="{BB962C8B-B14F-4D97-AF65-F5344CB8AC3E}">
        <p14:creationId xmlns:p14="http://schemas.microsoft.com/office/powerpoint/2010/main" val="4142428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B8F325-2F98-CBA7-34E4-E4D32D02C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E889D-4935-4A95-F6E0-9C6F36F7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4250BF-8DDB-4A59-ECC5-DDFF98E25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4D45D4-A19A-00E4-54C4-5D79C0486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F8BE8-17E1-3E9C-90CF-CC92FFC5B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5080C3-EBF3-277A-10D1-138D980A5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D0E03-0831-04F9-4920-4FD33D32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3. Pipes in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6B7DC-8FFF-1F38-869A-17C637B1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19</a:t>
            </a:fld>
            <a:endParaRPr lang="en-CA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89E7F4-3912-1BBE-8BA0-B92C4E3E2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896212"/>
            <a:ext cx="10171611" cy="46672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CA" sz="2400" dirty="0"/>
              <a:t>To read and write to a pipe use the system calls seen for file I/O operations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CA" sz="24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CA" sz="24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CA" sz="24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CA" sz="24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CA" sz="24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CA" sz="2400" dirty="0"/>
              <a:t>The </a:t>
            </a:r>
            <a:r>
              <a:rPr lang="en-CA" sz="2400" dirty="0" err="1"/>
              <a:t>filedesc</a:t>
            </a:r>
            <a:r>
              <a:rPr lang="en-CA" sz="2400" dirty="0"/>
              <a:t> used is either p[1] (write) or p[0] (read)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CA" sz="2400" dirty="0"/>
              <a:t>Let’s see an example of a pipe in a </a:t>
            </a:r>
            <a:r>
              <a:rPr lang="en-CA" sz="2400" i="1" dirty="0"/>
              <a:t>single</a:t>
            </a:r>
            <a:r>
              <a:rPr lang="en-CA" sz="2400" dirty="0"/>
              <a:t> process</a:t>
            </a:r>
          </a:p>
          <a:p>
            <a:pPr marL="0" indent="0">
              <a:buNone/>
            </a:pPr>
            <a:endParaRPr lang="en-CA" sz="1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27E9A-26D6-F734-0D3F-D245F37AD623}"/>
              </a:ext>
            </a:extLst>
          </p:cNvPr>
          <p:cNvSpPr txBox="1"/>
          <p:nvPr/>
        </p:nvSpPr>
        <p:spPr>
          <a:xfrm>
            <a:off x="1893503" y="3249337"/>
            <a:ext cx="8001000" cy="369332"/>
          </a:xfrm>
          <a:prstGeom prst="rect">
            <a:avLst/>
          </a:prstGeom>
          <a:solidFill>
            <a:srgbClr val="0E3F55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CA" dirty="0" err="1"/>
              <a:t>ssize_t</a:t>
            </a:r>
            <a:r>
              <a:rPr lang="en-CA" dirty="0"/>
              <a:t> read(int </a:t>
            </a:r>
            <a:r>
              <a:rPr lang="en-CA" dirty="0" err="1"/>
              <a:t>filedesc</a:t>
            </a:r>
            <a:r>
              <a:rPr lang="en-CA" dirty="0"/>
              <a:t>, const void* </a:t>
            </a:r>
            <a:r>
              <a:rPr lang="en-CA" dirty="0" err="1"/>
              <a:t>buf</a:t>
            </a:r>
            <a:r>
              <a:rPr lang="en-CA" dirty="0"/>
              <a:t>, </a:t>
            </a:r>
            <a:r>
              <a:rPr lang="en-CA" dirty="0" err="1"/>
              <a:t>size_t</a:t>
            </a:r>
            <a:r>
              <a:rPr lang="en-CA" dirty="0"/>
              <a:t> count);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9D224-2E54-C05A-6167-AF43823503AF}"/>
              </a:ext>
            </a:extLst>
          </p:cNvPr>
          <p:cNvSpPr txBox="1"/>
          <p:nvPr/>
        </p:nvSpPr>
        <p:spPr>
          <a:xfrm>
            <a:off x="1893503" y="2655800"/>
            <a:ext cx="8001000" cy="369332"/>
          </a:xfrm>
          <a:prstGeom prst="rect">
            <a:avLst/>
          </a:prstGeom>
          <a:solidFill>
            <a:srgbClr val="0E3F55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CA" dirty="0" err="1"/>
              <a:t>ssize_t</a:t>
            </a:r>
            <a:r>
              <a:rPr lang="en-CA" dirty="0"/>
              <a:t> write(int </a:t>
            </a:r>
            <a:r>
              <a:rPr lang="en-CA" dirty="0" err="1"/>
              <a:t>filedesc</a:t>
            </a:r>
            <a:r>
              <a:rPr lang="en-CA" dirty="0"/>
              <a:t>, void* </a:t>
            </a:r>
            <a:r>
              <a:rPr lang="en-CA" dirty="0" err="1"/>
              <a:t>buf</a:t>
            </a:r>
            <a:r>
              <a:rPr lang="en-CA" dirty="0"/>
              <a:t>, </a:t>
            </a:r>
            <a:r>
              <a:rPr lang="en-CA" dirty="0" err="1"/>
              <a:t>size_t</a:t>
            </a:r>
            <a:r>
              <a:rPr lang="en-CA" dirty="0"/>
              <a:t> count);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A93229-C3E7-0D58-AEC5-FAA2D1E9D93A}"/>
              </a:ext>
            </a:extLst>
          </p:cNvPr>
          <p:cNvSpPr txBox="1"/>
          <p:nvPr/>
        </p:nvSpPr>
        <p:spPr>
          <a:xfrm>
            <a:off x="1893503" y="3842874"/>
            <a:ext cx="8001000" cy="369332"/>
          </a:xfrm>
          <a:prstGeom prst="rect">
            <a:avLst/>
          </a:prstGeom>
          <a:solidFill>
            <a:srgbClr val="0E3F55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CA"/>
              <a:t>int </a:t>
            </a:r>
            <a:r>
              <a:rPr lang="en-CA" dirty="0"/>
              <a:t>close(</a:t>
            </a:r>
            <a:r>
              <a:rPr lang="en-CA"/>
              <a:t>int filedesc</a:t>
            </a:r>
            <a:r>
              <a:rPr lang="en-CA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2766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321FF-F716-8694-97B3-B8887DBBA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798D2-76F1-C710-E12F-F0090295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38102"/>
            <a:ext cx="10646230" cy="391014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CA" sz="2400" dirty="0"/>
              <a:t>By the end of this class, you will understand: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400" dirty="0"/>
              <a:t>The basic concept of pipes for inter-process communications (IPC)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400" dirty="0"/>
              <a:t>Their connection to what we already know about file I/O and system calls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400" dirty="0"/>
              <a:t>How to create and use pipes in C programs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CA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CA" sz="2400" dirty="0"/>
              <a:t>All materials and code examples are available on the course repo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400" dirty="0"/>
              <a:t>git clone https://github.com/michaelgalle/SoftwareSystemsProgramming.git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CA" sz="2400" dirty="0"/>
          </a:p>
          <a:p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FA3AD-1C7F-27E9-22F1-6099C1BC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3645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81B440-FBB1-31E3-BFCB-8E2BC96A7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EDF298-2539-483B-54A9-A77A43ABF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457DF-5607-1019-B891-B8D2ECCE5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0B5578-438B-9E8B-679B-BBA079988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505843-263C-4CA8-A920-F64255AF2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F5CBC8-3A7D-FCAF-5FE8-53F58EC3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6EEC9-ABFA-21B0-524D-F8B5EE99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3. Pipes in C  - Single Process Pipe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B8929-79BD-D985-356F-D27A83AA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20</a:t>
            </a:fld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411C9A-552A-4536-F079-E24F3DEDFC32}"/>
              </a:ext>
            </a:extLst>
          </p:cNvPr>
          <p:cNvSpPr txBox="1"/>
          <p:nvPr/>
        </p:nvSpPr>
        <p:spPr>
          <a:xfrm>
            <a:off x="912433" y="2254178"/>
            <a:ext cx="10176812" cy="383694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softEdge rad="31750"/>
          </a:effec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Aft>
                <a:spcPts val="400"/>
              </a:spcAft>
              <a:defRPr sz="1600">
                <a:latin typeface="Consolas" panose="020B0609020204030204" pitchFamily="49" charset="0"/>
              </a:defRPr>
            </a:lvl1pPr>
          </a:lstStyle>
          <a:p>
            <a:pPr marL="0" indent="0">
              <a:buNone/>
            </a:pPr>
            <a:endParaRPr lang="en-CA" sz="3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#define MSG_SIZE 14		// small static size used  </a:t>
            </a:r>
            <a:endParaRPr lang="en-CA" sz="16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char* msg = “hello, world\n”;   	// send buffer for write end of single process pipe</a:t>
            </a:r>
          </a:p>
          <a:p>
            <a:pPr marL="0" indent="0">
              <a:buNone/>
            </a:pPr>
            <a:endParaRPr lang="en-CA" sz="5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  char </a:t>
            </a:r>
            <a:r>
              <a:rPr lang="en-CA" sz="1600" dirty="0" err="1">
                <a:latin typeface="Consolas" panose="020B0609020204030204" pitchFamily="49" charset="0"/>
              </a:rPr>
              <a:t>buf</a:t>
            </a:r>
            <a:r>
              <a:rPr lang="en-CA" sz="1600" dirty="0">
                <a:latin typeface="Consolas" panose="020B0609020204030204" pitchFamily="49" charset="0"/>
              </a:rPr>
              <a:t>[MSG_SIZE];  	  	// receive buffer for read end of single process pipe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  int p[2]; 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  if(</a:t>
            </a:r>
            <a:r>
              <a:rPr lang="en-CA" sz="1600" b="1" dirty="0">
                <a:latin typeface="Consolas" panose="020B0609020204030204" pitchFamily="49" charset="0"/>
              </a:rPr>
              <a:t>pipe</a:t>
            </a:r>
            <a:r>
              <a:rPr lang="en-CA" sz="1600" dirty="0">
                <a:latin typeface="Consolas" panose="020B0609020204030204" pitchFamily="49" charset="0"/>
              </a:rPr>
              <a:t>(p) &lt; 0) { </a:t>
            </a:r>
            <a:r>
              <a:rPr lang="en-CA" sz="1600" dirty="0" err="1">
                <a:latin typeface="Consolas" panose="020B0609020204030204" pitchFamily="49" charset="0"/>
              </a:rPr>
              <a:t>perror</a:t>
            </a:r>
            <a:r>
              <a:rPr lang="en-CA" sz="1600" dirty="0">
                <a:latin typeface="Consolas" panose="020B0609020204030204" pitchFamily="49" charset="0"/>
              </a:rPr>
              <a:t>(“pipe failed”); exit(1); }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  </a:t>
            </a:r>
            <a:r>
              <a:rPr lang="en-CA" sz="1600" b="1" dirty="0">
                <a:latin typeface="Consolas" panose="020B0609020204030204" pitchFamily="49" charset="0"/>
              </a:rPr>
              <a:t>write</a:t>
            </a:r>
            <a:r>
              <a:rPr lang="en-CA" sz="1600" dirty="0">
                <a:latin typeface="Consolas" panose="020B0609020204030204" pitchFamily="49" charset="0"/>
              </a:rPr>
              <a:t>(p[1], msg, MSG_SIZE);  	// write to pipe at p[1] to a max of MSG_SIZE</a:t>
            </a:r>
            <a:endParaRPr lang="en-CA" sz="1600" dirty="0"/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  </a:t>
            </a:r>
            <a:r>
              <a:rPr lang="en-CA" sz="1600" b="1" dirty="0">
                <a:latin typeface="Consolas" panose="020B0609020204030204" pitchFamily="49" charset="0"/>
              </a:rPr>
              <a:t>read</a:t>
            </a:r>
            <a:r>
              <a:rPr lang="en-CA" sz="1600" dirty="0">
                <a:latin typeface="Consolas" panose="020B0609020204030204" pitchFamily="49" charset="0"/>
              </a:rPr>
              <a:t>(p[0], </a:t>
            </a:r>
            <a:r>
              <a:rPr lang="en-CA" sz="1600" dirty="0" err="1">
                <a:latin typeface="Consolas" panose="020B0609020204030204" pitchFamily="49" charset="0"/>
              </a:rPr>
              <a:t>buf</a:t>
            </a:r>
            <a:r>
              <a:rPr lang="en-CA" sz="1600" dirty="0">
                <a:latin typeface="Consolas" panose="020B0609020204030204" pitchFamily="49" charset="0"/>
              </a:rPr>
              <a:t>, MSG_SIZE);   	// read from pipe at p[0] to a max of MSG_SIZE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  </a:t>
            </a:r>
            <a:r>
              <a:rPr lang="en-CA" sz="1600" b="1" dirty="0">
                <a:latin typeface="Consolas" panose="020B0609020204030204" pitchFamily="49" charset="0"/>
              </a:rPr>
              <a:t>write</a:t>
            </a:r>
            <a:r>
              <a:rPr lang="en-CA" sz="1600" dirty="0">
                <a:latin typeface="Consolas" panose="020B0609020204030204" pitchFamily="49" charset="0"/>
              </a:rPr>
              <a:t>(STDOUT_FILENO, </a:t>
            </a:r>
            <a:r>
              <a:rPr lang="en-CA" sz="1600" dirty="0" err="1">
                <a:latin typeface="Consolas" panose="020B0609020204030204" pitchFamily="49" charset="0"/>
              </a:rPr>
              <a:t>buf</a:t>
            </a:r>
            <a:r>
              <a:rPr lang="en-CA" sz="1600" dirty="0">
                <a:latin typeface="Consolas" panose="020B0609020204030204" pitchFamily="49" charset="0"/>
              </a:rPr>
              <a:t>, MSG_SIZE); 	// prints to console (printf() equivalent)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  </a:t>
            </a:r>
            <a:r>
              <a:rPr lang="en-CA" sz="1600" b="1" dirty="0">
                <a:latin typeface="Consolas" panose="020B0609020204030204" pitchFamily="49" charset="0"/>
              </a:rPr>
              <a:t>close</a:t>
            </a:r>
            <a:r>
              <a:rPr lang="en-CA" sz="1600" dirty="0">
                <a:latin typeface="Consolas" panose="020B0609020204030204" pitchFamily="49" charset="0"/>
              </a:rPr>
              <a:t>(p[0]); close(p[1]);	// close both pipe ends 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  return 0;		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}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58C674-93A3-133A-D427-C908F174CAD6}"/>
              </a:ext>
            </a:extLst>
          </p:cNvPr>
          <p:cNvSpPr/>
          <p:nvPr/>
        </p:nvSpPr>
        <p:spPr>
          <a:xfrm>
            <a:off x="1223554" y="4266591"/>
            <a:ext cx="9145089" cy="1191407"/>
          </a:xfrm>
          <a:prstGeom prst="rect">
            <a:avLst/>
          </a:prstGeom>
          <a:solidFill>
            <a:srgbClr val="0E3E55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Complete example in folder: /</a:t>
            </a:r>
            <a:r>
              <a:rPr lang="en-CA" dirty="0" err="1">
                <a:solidFill>
                  <a:schemeClr val="bg1"/>
                </a:solidFill>
              </a:rPr>
              <a:t>pipes_SPP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1F2804-F9C1-3598-AF58-CAF18F25D69C}"/>
              </a:ext>
            </a:extLst>
          </p:cNvPr>
          <p:cNvSpPr txBox="1"/>
          <p:nvPr/>
        </p:nvSpPr>
        <p:spPr>
          <a:xfrm>
            <a:off x="861052" y="6027677"/>
            <a:ext cx="87105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Git clone https://github.com/michaelgalle/SoftwareSystemsProgramming.git</a:t>
            </a:r>
          </a:p>
        </p:txBody>
      </p:sp>
    </p:spTree>
    <p:extLst>
      <p:ext uri="{BB962C8B-B14F-4D97-AF65-F5344CB8AC3E}">
        <p14:creationId xmlns:p14="http://schemas.microsoft.com/office/powerpoint/2010/main" val="264533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4D973C-D6AE-E5B0-21A2-5D6BE45CE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A08B14-B02E-1AA7-664C-2DCB0346B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486B4E-2866-6F3C-48FF-992537C88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729138-CDB1-CB22-44D8-D4589C6CE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885C9D-12E8-BDE5-5371-E3E69DD3A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A1AB01-AF28-5C43-EE64-7B273E928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02741-5B84-947C-2FFB-2416438E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3. Pipes in C  - Multi-process Pipe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D6D4D-EE19-F12F-FD19-25CCF423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21</a:t>
            </a:fld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014DE-82B9-D074-A927-D495D89F1648}"/>
              </a:ext>
            </a:extLst>
          </p:cNvPr>
          <p:cNvSpPr txBox="1"/>
          <p:nvPr/>
        </p:nvSpPr>
        <p:spPr>
          <a:xfrm>
            <a:off x="536416" y="2192232"/>
            <a:ext cx="10475572" cy="417037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softEdge rad="31750"/>
          </a:effec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Aft>
                <a:spcPts val="400"/>
              </a:spcAft>
              <a:defRPr sz="1600">
                <a:latin typeface="Consolas" panose="020B0609020204030204" pitchFamily="49" charset="0"/>
              </a:defRPr>
            </a:lvl1pPr>
          </a:lstStyle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CA" sz="1400" dirty="0">
                <a:latin typeface="Consolas" panose="020B0609020204030204" pitchFamily="49" charset="0"/>
              </a:rPr>
              <a:t>#define MSG_SIZE 15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CA" sz="1400" dirty="0">
                <a:latin typeface="Consolas" panose="020B0609020204030204" pitchFamily="49" charset="0"/>
              </a:rPr>
              <a:t>int main() {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CA" sz="1400" dirty="0">
                <a:latin typeface="Consolas" panose="020B0609020204030204" pitchFamily="49" charset="0"/>
              </a:rPr>
              <a:t>    int p[2]; char </a:t>
            </a:r>
            <a:r>
              <a:rPr lang="en-CA" sz="1400" dirty="0" err="1">
                <a:latin typeface="Consolas" panose="020B0609020204030204" pitchFamily="49" charset="0"/>
              </a:rPr>
              <a:t>buf</a:t>
            </a:r>
            <a:r>
              <a:rPr lang="en-CA" sz="1400" dirty="0">
                <a:latin typeface="Consolas" panose="020B0609020204030204" pitchFamily="49" charset="0"/>
              </a:rPr>
              <a:t>[</a:t>
            </a:r>
            <a:r>
              <a:rPr lang="en-CA" sz="1400" dirty="0"/>
              <a:t>MSG_SIZE</a:t>
            </a:r>
            <a:r>
              <a:rPr lang="en-CA" sz="14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CA" sz="1400" dirty="0">
                <a:latin typeface="Consolas" panose="020B0609020204030204" pitchFamily="49" charset="0"/>
              </a:rPr>
              <a:t>    if (pipe(p) &lt; 0) { </a:t>
            </a:r>
            <a:r>
              <a:rPr lang="en-CA" sz="1400" dirty="0" err="1">
                <a:latin typeface="Consolas" panose="020B0609020204030204" pitchFamily="49" charset="0"/>
              </a:rPr>
              <a:t>perror</a:t>
            </a:r>
            <a:r>
              <a:rPr lang="en-CA" sz="1400" dirty="0">
                <a:latin typeface="Consolas" panose="020B0609020204030204" pitchFamily="49" charset="0"/>
              </a:rPr>
              <a:t>("pipe creation error"); exit(1); }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CA" sz="6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CA" sz="1400" dirty="0">
                <a:latin typeface="Consolas" panose="020B0609020204030204" pitchFamily="49" charset="0"/>
              </a:rPr>
              <a:t>    </a:t>
            </a:r>
            <a:r>
              <a:rPr lang="en-CA" sz="1400" dirty="0" err="1">
                <a:latin typeface="Consolas" panose="020B0609020204030204" pitchFamily="49" charset="0"/>
              </a:rPr>
              <a:t>pid_t</a:t>
            </a:r>
            <a:r>
              <a:rPr lang="en-CA" sz="1400" dirty="0">
                <a:latin typeface="Consolas" panose="020B0609020204030204" pitchFamily="49" charset="0"/>
              </a:rPr>
              <a:t> </a:t>
            </a:r>
            <a:r>
              <a:rPr lang="en-CA" sz="1400" dirty="0" err="1">
                <a:latin typeface="Consolas" panose="020B0609020204030204" pitchFamily="49" charset="0"/>
              </a:rPr>
              <a:t>pid</a:t>
            </a:r>
            <a:r>
              <a:rPr lang="en-CA" sz="1400" dirty="0">
                <a:latin typeface="Consolas" panose="020B0609020204030204" pitchFamily="49" charset="0"/>
              </a:rPr>
              <a:t> = </a:t>
            </a:r>
            <a:r>
              <a:rPr lang="en-CA" sz="1400" b="1" dirty="0">
                <a:latin typeface="Consolas" panose="020B0609020204030204" pitchFamily="49" charset="0"/>
              </a:rPr>
              <a:t>fork</a:t>
            </a:r>
            <a:r>
              <a:rPr lang="en-CA" sz="1400" dirty="0">
                <a:latin typeface="Consolas" panose="020B0609020204030204" pitchFamily="49" charset="0"/>
              </a:rPr>
              <a:t>();			// Duplicate process and create child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CA" sz="6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CA" sz="1400" dirty="0"/>
              <a:t>    </a:t>
            </a:r>
            <a:r>
              <a:rPr lang="en-CA" sz="1400" dirty="0">
                <a:latin typeface="Consolas" panose="020B0609020204030204" pitchFamily="49" charset="0"/>
              </a:rPr>
              <a:t>if (</a:t>
            </a:r>
            <a:r>
              <a:rPr lang="en-CA" sz="1400" dirty="0" err="1">
                <a:latin typeface="Consolas" panose="020B0609020204030204" pitchFamily="49" charset="0"/>
              </a:rPr>
              <a:t>pid</a:t>
            </a:r>
            <a:r>
              <a:rPr lang="en-CA" sz="1400" dirty="0">
                <a:latin typeface="Consolas" panose="020B0609020204030204" pitchFamily="49" charset="0"/>
              </a:rPr>
              <a:t> == 0) {			// </a:t>
            </a:r>
            <a:r>
              <a:rPr lang="en-CA" sz="1400" b="1" dirty="0">
                <a:latin typeface="Consolas" panose="020B0609020204030204" pitchFamily="49" charset="0"/>
              </a:rPr>
              <a:t>Child process</a:t>
            </a:r>
            <a:r>
              <a:rPr lang="en-CA" sz="1400" dirty="0">
                <a:latin typeface="Consolas" panose="020B0609020204030204" pitchFamily="49" charset="0"/>
              </a:rPr>
              <a:t>: Write to the pipe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CA" sz="1400" dirty="0">
                <a:latin typeface="Consolas" panose="020B0609020204030204" pitchFamily="49" charset="0"/>
              </a:rPr>
              <a:t>        </a:t>
            </a:r>
            <a:r>
              <a:rPr lang="en-CA" sz="1400" b="1" dirty="0">
                <a:latin typeface="Consolas" panose="020B0609020204030204" pitchFamily="49" charset="0"/>
              </a:rPr>
              <a:t>close</a:t>
            </a:r>
            <a:r>
              <a:rPr lang="en-CA" sz="1400" dirty="0">
                <a:latin typeface="Consolas" panose="020B0609020204030204" pitchFamily="49" charset="0"/>
              </a:rPr>
              <a:t>(p[0]); 			// Close unused read end, child only writes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CA" sz="1400" dirty="0">
                <a:latin typeface="Consolas" panose="020B0609020204030204" pitchFamily="49" charset="0"/>
              </a:rPr>
              <a:t>        </a:t>
            </a:r>
            <a:r>
              <a:rPr lang="en-CA" sz="1400" b="1" dirty="0">
                <a:latin typeface="Consolas" panose="020B0609020204030204" pitchFamily="49" charset="0"/>
              </a:rPr>
              <a:t>write</a:t>
            </a:r>
            <a:r>
              <a:rPr lang="en-CA" sz="1400" dirty="0">
                <a:latin typeface="Consolas" panose="020B0609020204030204" pitchFamily="49" charset="0"/>
              </a:rPr>
              <a:t>(p[1], "Hello, Parent!", MSG_SIZE);</a:t>
            </a:r>
            <a:r>
              <a:rPr lang="en-CA" sz="1400" dirty="0"/>
              <a:t> </a:t>
            </a:r>
            <a:r>
              <a:rPr lang="en-CA" sz="1400" dirty="0">
                <a:latin typeface="Consolas" panose="020B0609020204030204" pitchFamily="49" charset="0"/>
              </a:rPr>
              <a:t>// Child writes 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CA" sz="1400" dirty="0">
                <a:latin typeface="Consolas" panose="020B0609020204030204" pitchFamily="49" charset="0"/>
              </a:rPr>
              <a:t>        </a:t>
            </a:r>
            <a:r>
              <a:rPr lang="en-CA" sz="1400" b="1" dirty="0">
                <a:latin typeface="Consolas" panose="020B0609020204030204" pitchFamily="49" charset="0"/>
              </a:rPr>
              <a:t>close</a:t>
            </a:r>
            <a:r>
              <a:rPr lang="en-CA" sz="1400" dirty="0">
                <a:latin typeface="Consolas" panose="020B0609020204030204" pitchFamily="49" charset="0"/>
              </a:rPr>
              <a:t>(p[1]);			// Close child write end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CA" sz="1400" dirty="0">
                <a:latin typeface="Consolas" panose="020B0609020204030204" pitchFamily="49" charset="0"/>
              </a:rPr>
              <a:t>    } else if(</a:t>
            </a:r>
            <a:r>
              <a:rPr lang="en-CA" sz="1400" dirty="0" err="1">
                <a:latin typeface="Consolas" panose="020B0609020204030204" pitchFamily="49" charset="0"/>
              </a:rPr>
              <a:t>pid</a:t>
            </a:r>
            <a:r>
              <a:rPr lang="en-CA" sz="1400" dirty="0">
                <a:latin typeface="Consolas" panose="020B0609020204030204" pitchFamily="49" charset="0"/>
              </a:rPr>
              <a:t> &gt; 0) { 			// </a:t>
            </a:r>
            <a:r>
              <a:rPr lang="en-CA" sz="1400" b="1" dirty="0">
                <a:latin typeface="Consolas" panose="020B0609020204030204" pitchFamily="49" charset="0"/>
              </a:rPr>
              <a:t>Parent process</a:t>
            </a:r>
            <a:r>
              <a:rPr lang="en-CA" sz="1400" dirty="0">
                <a:latin typeface="Consolas" panose="020B0609020204030204" pitchFamily="49" charset="0"/>
              </a:rPr>
              <a:t>: Read from the pipe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CA" sz="1400" dirty="0">
                <a:latin typeface="Consolas" panose="020B0609020204030204" pitchFamily="49" charset="0"/>
              </a:rPr>
              <a:t>        </a:t>
            </a:r>
            <a:r>
              <a:rPr lang="en-CA" sz="1400" b="1" dirty="0">
                <a:latin typeface="Consolas" panose="020B0609020204030204" pitchFamily="49" charset="0"/>
              </a:rPr>
              <a:t>close</a:t>
            </a:r>
            <a:r>
              <a:rPr lang="en-CA" sz="1400" dirty="0">
                <a:latin typeface="Consolas" panose="020B0609020204030204" pitchFamily="49" charset="0"/>
              </a:rPr>
              <a:t>(p[1]);			// Close unused write end in parent, parent only reads 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CA" sz="1400" dirty="0">
                <a:latin typeface="Consolas" panose="020B0609020204030204" pitchFamily="49" charset="0"/>
              </a:rPr>
              <a:t>        </a:t>
            </a:r>
            <a:r>
              <a:rPr lang="en-CA" sz="1400" b="1" dirty="0">
                <a:latin typeface="Consolas" panose="020B0609020204030204" pitchFamily="49" charset="0"/>
              </a:rPr>
              <a:t>read</a:t>
            </a:r>
            <a:r>
              <a:rPr lang="en-CA" sz="1400" dirty="0">
                <a:latin typeface="Consolas" panose="020B0609020204030204" pitchFamily="49" charset="0"/>
              </a:rPr>
              <a:t>(p[0], </a:t>
            </a:r>
            <a:r>
              <a:rPr lang="en-CA" sz="1400" dirty="0" err="1">
                <a:latin typeface="Consolas" panose="020B0609020204030204" pitchFamily="49" charset="0"/>
              </a:rPr>
              <a:t>buf</a:t>
            </a:r>
            <a:r>
              <a:rPr lang="en-CA" sz="1400" dirty="0">
                <a:latin typeface="Consolas" panose="020B0609020204030204" pitchFamily="49" charset="0"/>
              </a:rPr>
              <a:t>, MSG_SIZE);		// Parent reads from pipe 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CA" sz="1400" dirty="0"/>
              <a:t>        </a:t>
            </a:r>
            <a:r>
              <a:rPr lang="en-CA" sz="1400" b="1" dirty="0"/>
              <a:t>write</a:t>
            </a:r>
            <a:r>
              <a:rPr lang="en-CA" sz="1400" dirty="0"/>
              <a:t>(STDOUT_FILENO, </a:t>
            </a:r>
            <a:r>
              <a:rPr lang="en-CA" sz="1400" dirty="0" err="1"/>
              <a:t>buf</a:t>
            </a:r>
            <a:r>
              <a:rPr lang="en-CA" sz="1400" dirty="0"/>
              <a:t>, MSG_SIZE)</a:t>
            </a:r>
            <a:r>
              <a:rPr lang="en-CA" sz="1400" dirty="0">
                <a:latin typeface="Consolas" panose="020B0609020204030204" pitchFamily="49" charset="0"/>
              </a:rPr>
              <a:t>;	// Display read buffer contents	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CA" sz="1400" dirty="0">
                <a:latin typeface="Consolas" panose="020B0609020204030204" pitchFamily="49" charset="0"/>
              </a:rPr>
              <a:t>        </a:t>
            </a:r>
            <a:r>
              <a:rPr lang="en-CA" sz="1400" b="1" dirty="0">
                <a:latin typeface="Consolas" panose="020B0609020204030204" pitchFamily="49" charset="0"/>
              </a:rPr>
              <a:t>close</a:t>
            </a:r>
            <a:r>
              <a:rPr lang="en-CA" sz="1400" dirty="0">
                <a:latin typeface="Consolas" panose="020B0609020204030204" pitchFamily="49" charset="0"/>
              </a:rPr>
              <a:t>(p[0]); 			// Close read end of parent</a:t>
            </a:r>
          </a:p>
          <a:p>
            <a:pPr>
              <a:spcAft>
                <a:spcPts val="100"/>
              </a:spcAft>
            </a:pPr>
            <a:r>
              <a:rPr lang="en-CA" sz="1400" dirty="0">
                <a:latin typeface="Consolas" panose="020B0609020204030204" pitchFamily="49" charset="0"/>
              </a:rPr>
              <a:t>    } </a:t>
            </a:r>
            <a:r>
              <a:rPr lang="en-CA" sz="1400" dirty="0"/>
              <a:t>else { </a:t>
            </a:r>
            <a:r>
              <a:rPr lang="en-CA" sz="1400" dirty="0" err="1"/>
              <a:t>perror</a:t>
            </a:r>
            <a:r>
              <a:rPr lang="en-CA" sz="1400" dirty="0"/>
              <a:t>("fork failed"); }</a:t>
            </a:r>
            <a:r>
              <a:rPr lang="en-CA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CA" sz="1400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CA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5E8A6F-10E8-0DBE-86DC-E6AAC3DB3386}"/>
              </a:ext>
            </a:extLst>
          </p:cNvPr>
          <p:cNvSpPr/>
          <p:nvPr/>
        </p:nvSpPr>
        <p:spPr>
          <a:xfrm>
            <a:off x="1306285" y="4669926"/>
            <a:ext cx="9323615" cy="968874"/>
          </a:xfrm>
          <a:prstGeom prst="rect">
            <a:avLst/>
          </a:prstGeom>
          <a:solidFill>
            <a:srgbClr val="0E3E55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Complete example in folder /</a:t>
            </a:r>
            <a:r>
              <a:rPr lang="en-CA" dirty="0" err="1">
                <a:solidFill>
                  <a:schemeClr val="bg1"/>
                </a:solidFill>
              </a:rPr>
              <a:t>pipes_MPP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41B36D-DC9C-A992-D905-1D6F0B64F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5" y="1678776"/>
            <a:ext cx="10771185" cy="104700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400" dirty="0"/>
              <a:t>Communication can be between different processes (e.g. parent / child)    </a:t>
            </a:r>
            <a:endParaRPr lang="en-CA" sz="1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2C905-D408-C6CA-F2FB-82387E833113}"/>
              </a:ext>
            </a:extLst>
          </p:cNvPr>
          <p:cNvSpPr txBox="1"/>
          <p:nvPr/>
        </p:nvSpPr>
        <p:spPr>
          <a:xfrm>
            <a:off x="529885" y="6349659"/>
            <a:ext cx="87105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Git clone https://github.com/michaelgalle/SoftwareSystemsProgramming.git</a:t>
            </a:r>
          </a:p>
        </p:txBody>
      </p:sp>
    </p:spTree>
    <p:extLst>
      <p:ext uri="{BB962C8B-B14F-4D97-AF65-F5344CB8AC3E}">
        <p14:creationId xmlns:p14="http://schemas.microsoft.com/office/powerpoint/2010/main" val="236671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7F52B6-C59E-D7F4-7A86-206F787D8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D0CF13-5E0F-15FD-ECF3-A5E455AF7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250027-AC99-CA61-607B-3030ADA0B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2B18B4-AF25-4A4C-B952-A60DB7953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03E9A-7A63-D1DE-E2F5-4AD8CA55B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22D01C-54A9-3293-BF1F-671E809D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301D-DF1C-AB9F-7DB8-151380DF6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3. Pipes in C  - Atomicity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C2CDF-77C7-9DE6-2027-034A9623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22</a:t>
            </a:fld>
            <a:endParaRPr lang="en-CA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B96D16-5714-4051-7971-DC46A65CD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2151016"/>
            <a:ext cx="10467703" cy="44124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400" dirty="0"/>
              <a:t>An operation is </a:t>
            </a:r>
            <a:r>
              <a:rPr lang="en-CA" sz="2400" b="1" dirty="0"/>
              <a:t>atomic </a:t>
            </a:r>
            <a:r>
              <a:rPr lang="en-CA" sz="2400" dirty="0"/>
              <a:t>if all the data is sent at once (not split into chunks)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CA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CA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CA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CA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400" dirty="0"/>
              <a:t>Read and write operations will be </a:t>
            </a:r>
            <a:r>
              <a:rPr lang="en-CA" sz="2400" b="1" dirty="0"/>
              <a:t>atomic</a:t>
            </a:r>
            <a:r>
              <a:rPr lang="en-CA" sz="2400" dirty="0"/>
              <a:t> if the data size is below a maximum pipe buffer size set by the operating  system (e.g., Linux: </a:t>
            </a:r>
            <a:r>
              <a:rPr lang="en-CA" sz="2400" b="1" dirty="0"/>
              <a:t>64 KB</a:t>
            </a:r>
            <a:r>
              <a:rPr lang="en-CA" sz="2400" dirty="0"/>
              <a:t>)</a:t>
            </a:r>
            <a:endParaRPr lang="en-CA" sz="2000" dirty="0"/>
          </a:p>
        </p:txBody>
      </p:sp>
      <p:pic>
        <p:nvPicPr>
          <p:cNvPr id="5" name="Graphic 4" descr="Atom outline">
            <a:extLst>
              <a:ext uri="{FF2B5EF4-FFF2-40B4-BE49-F238E27FC236}">
                <a16:creationId xmlns:a16="http://schemas.microsoft.com/office/drawing/2014/main" id="{8D90F497-48C9-F38E-EB4E-EB0E9B8D7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1043" y="2856115"/>
            <a:ext cx="1467135" cy="146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70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F9E32F-E8FD-BB6B-63D2-223269923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4520C1-759A-6FAD-A122-67EEAC28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21FF3-68B1-8EE3-E84E-82F79A07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BDAACE-1B12-2581-9A15-C5E317A8C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F0CB3B-C081-7D3C-F37A-AC7D596C1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F722AF-2B26-81CC-DD77-78DE49DA4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12E2D-08D8-50F1-2F43-98381935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3. Pipes in C  - Atomicity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569B4-AE07-9A08-E1B9-53075908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23</a:t>
            </a:fld>
            <a:endParaRPr lang="en-CA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535442-55BB-665F-42BB-CBEE6DE75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531" y="3252651"/>
            <a:ext cx="10328366" cy="343273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CA" dirty="0"/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CA" dirty="0"/>
              <a:t>What if the amount of data we want to write exceeds this limit?</a:t>
            </a:r>
          </a:p>
        </p:txBody>
      </p:sp>
    </p:spTree>
    <p:extLst>
      <p:ext uri="{BB962C8B-B14F-4D97-AF65-F5344CB8AC3E}">
        <p14:creationId xmlns:p14="http://schemas.microsoft.com/office/powerpoint/2010/main" val="744212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F2DE0A-D408-4E7D-4E5E-395D51CC5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2273AD-781A-AB8B-5165-0BAEAFC1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422442-8E17-AEBD-B848-0C34D1745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CD8225-4D71-94BD-D5CE-989450F76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4F7A61-4EE5-90BF-39B2-57A47C882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123950-4139-AF3B-A66C-E0C6C640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9C9E2E-DB9A-CA75-4C9D-7397D6E8A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3. Pipes in C  - Atomicity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BACB0-AED1-F1BC-E5CC-38B862C4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24</a:t>
            </a:fld>
            <a:endParaRPr lang="en-CA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7ADB59-8D87-D4F3-9664-C8223F5B7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2151016"/>
            <a:ext cx="10785566" cy="44124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400" dirty="0"/>
              <a:t>Read and write operations exceeding this limit are not sent atomically and some of the data may be lost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400" dirty="0"/>
              <a:t>We can fix this splitting the data into </a:t>
            </a:r>
            <a:r>
              <a:rPr lang="en-CA" sz="2400" b="1" dirty="0"/>
              <a:t>sequential</a:t>
            </a:r>
            <a:r>
              <a:rPr lang="en-CA" sz="2400" dirty="0"/>
              <a:t> </a:t>
            </a:r>
            <a:r>
              <a:rPr lang="en-CA" sz="2400" b="1" dirty="0"/>
              <a:t>chunks</a:t>
            </a:r>
            <a:endParaRPr lang="en-CA" sz="2400" i="1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400" dirty="0"/>
              <a:t>Let’s explore an example in which a write process (parent) attempts to send </a:t>
            </a:r>
            <a:r>
              <a:rPr lang="en-CA" sz="2400" b="1" dirty="0"/>
              <a:t>128 kB of data </a:t>
            </a:r>
            <a:r>
              <a:rPr lang="en-CA" sz="2400" dirty="0"/>
              <a:t>to a receive process (child) that </a:t>
            </a:r>
            <a:r>
              <a:rPr lang="en-CA" sz="2400" b="1" dirty="0"/>
              <a:t>can only read in 32 kB chunks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400" dirty="0"/>
              <a:t>We will see how both sides must sequence (track) the bytes in their buffer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604352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BF032D-8CAE-C983-0142-37953645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05F76A-1E93-4517-8EB9-EA11E8423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05717A-119E-40F5-9C71-E67D07BF9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E2849D-1685-BE37-C570-2C2FC3E2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D7D6CB-C80C-EE9A-FF82-2D2572C7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028F9F-F2B7-1020-F275-A1530063E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7D8F2-34F9-A94D-0DF3-A99D76A81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3. Pipes in C - Atomicity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96772-8B2F-FC3B-D241-ED6E022E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25</a:t>
            </a:fld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172973-2A90-F00B-B7EF-92657CAF3FBF}"/>
              </a:ext>
            </a:extLst>
          </p:cNvPr>
          <p:cNvSpPr/>
          <p:nvPr/>
        </p:nvSpPr>
        <p:spPr>
          <a:xfrm>
            <a:off x="854995" y="4470517"/>
            <a:ext cx="871600" cy="588477"/>
          </a:xfrm>
          <a:prstGeom prst="rect">
            <a:avLst/>
          </a:prstGeom>
          <a:solidFill>
            <a:srgbClr val="0E3E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write(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77F690-9FE5-C602-464A-05F8DE5A4F92}"/>
              </a:ext>
            </a:extLst>
          </p:cNvPr>
          <p:cNvSpPr txBox="1"/>
          <p:nvPr/>
        </p:nvSpPr>
        <p:spPr>
          <a:xfrm>
            <a:off x="899987" y="5058990"/>
            <a:ext cx="826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Parent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122341-F858-0C24-D1D4-2FD3E115F474}"/>
              </a:ext>
            </a:extLst>
          </p:cNvPr>
          <p:cNvCxnSpPr>
            <a:cxnSpLocks/>
          </p:cNvCxnSpPr>
          <p:nvPr/>
        </p:nvCxnSpPr>
        <p:spPr>
          <a:xfrm>
            <a:off x="1726595" y="4647832"/>
            <a:ext cx="1100891" cy="0"/>
          </a:xfrm>
          <a:prstGeom prst="line">
            <a:avLst/>
          </a:prstGeom>
          <a:ln>
            <a:solidFill>
              <a:srgbClr val="0E3E5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7EEC3D-A36F-CF77-31CC-AFC3D662DD93}"/>
              </a:ext>
            </a:extLst>
          </p:cNvPr>
          <p:cNvCxnSpPr>
            <a:cxnSpLocks/>
          </p:cNvCxnSpPr>
          <p:nvPr/>
        </p:nvCxnSpPr>
        <p:spPr>
          <a:xfrm>
            <a:off x="1726595" y="4939662"/>
            <a:ext cx="1100891" cy="0"/>
          </a:xfrm>
          <a:prstGeom prst="line">
            <a:avLst/>
          </a:prstGeom>
          <a:ln>
            <a:solidFill>
              <a:srgbClr val="0E3E5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4E3EA49-66AF-B13F-AE62-8A2225FADB7C}"/>
              </a:ext>
            </a:extLst>
          </p:cNvPr>
          <p:cNvSpPr/>
          <p:nvPr/>
        </p:nvSpPr>
        <p:spPr>
          <a:xfrm>
            <a:off x="2833191" y="4470516"/>
            <a:ext cx="865895" cy="588474"/>
          </a:xfrm>
          <a:prstGeom prst="rect">
            <a:avLst/>
          </a:prstGeom>
          <a:solidFill>
            <a:srgbClr val="0E3E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read( 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7D7D4B-1990-FC78-DF2A-1B413BD1A763}"/>
              </a:ext>
            </a:extLst>
          </p:cNvPr>
          <p:cNvSpPr txBox="1"/>
          <p:nvPr/>
        </p:nvSpPr>
        <p:spPr>
          <a:xfrm>
            <a:off x="2824579" y="5080819"/>
            <a:ext cx="874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Child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89DCD9-1C02-06EA-1AD5-CAA6ECBF739F}"/>
              </a:ext>
            </a:extLst>
          </p:cNvPr>
          <p:cNvSpPr txBox="1"/>
          <p:nvPr/>
        </p:nvSpPr>
        <p:spPr>
          <a:xfrm>
            <a:off x="1695169" y="4607453"/>
            <a:ext cx="122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p[1]         p[0]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F7E059-77AB-1990-D0BD-EA3FEDC2C943}"/>
              </a:ext>
            </a:extLst>
          </p:cNvPr>
          <p:cNvCxnSpPr>
            <a:cxnSpLocks/>
          </p:cNvCxnSpPr>
          <p:nvPr/>
        </p:nvCxnSpPr>
        <p:spPr>
          <a:xfrm>
            <a:off x="2185980" y="4779903"/>
            <a:ext cx="184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1EF19F6-C4D6-14ED-67BB-11AEEFF4C319}"/>
              </a:ext>
            </a:extLst>
          </p:cNvPr>
          <p:cNvSpPr txBox="1"/>
          <p:nvPr/>
        </p:nvSpPr>
        <p:spPr>
          <a:xfrm>
            <a:off x="730973" y="1858380"/>
            <a:ext cx="6227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Overview of what will happen in the code 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85F091-85A7-E6C0-2518-D841E8A55D9B}"/>
              </a:ext>
            </a:extLst>
          </p:cNvPr>
          <p:cNvSpPr/>
          <p:nvPr/>
        </p:nvSpPr>
        <p:spPr>
          <a:xfrm>
            <a:off x="854995" y="3165488"/>
            <a:ext cx="862990" cy="9840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128 kB</a:t>
            </a:r>
            <a:endParaRPr lang="en-CA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1D7ECC-B043-B7E6-4960-867CBD0EF3E9}"/>
              </a:ext>
            </a:extLst>
          </p:cNvPr>
          <p:cNvSpPr txBox="1"/>
          <p:nvPr/>
        </p:nvSpPr>
        <p:spPr>
          <a:xfrm>
            <a:off x="942608" y="4169304"/>
            <a:ext cx="30439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/>
              <a:t>Tx buffer               Pipe buffer               Rx buffer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5DF3081-EA79-F783-4509-BF00D2039116}"/>
              </a:ext>
            </a:extLst>
          </p:cNvPr>
          <p:cNvSpPr/>
          <p:nvPr/>
        </p:nvSpPr>
        <p:spPr>
          <a:xfrm>
            <a:off x="4636541" y="3683896"/>
            <a:ext cx="862990" cy="4701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64 kB</a:t>
            </a:r>
            <a:endParaRPr lang="en-CA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6EE5B97-D450-71E1-6391-A88C8B64FBDA}"/>
              </a:ext>
            </a:extLst>
          </p:cNvPr>
          <p:cNvSpPr/>
          <p:nvPr/>
        </p:nvSpPr>
        <p:spPr>
          <a:xfrm>
            <a:off x="5657098" y="3683896"/>
            <a:ext cx="862990" cy="4701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64 kB</a:t>
            </a:r>
            <a:endParaRPr lang="en-CA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77F31F9-AF95-B88E-CA73-9773F2E0EFD6}"/>
              </a:ext>
            </a:extLst>
          </p:cNvPr>
          <p:cNvSpPr/>
          <p:nvPr/>
        </p:nvSpPr>
        <p:spPr>
          <a:xfrm>
            <a:off x="8324466" y="3665073"/>
            <a:ext cx="862990" cy="4701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64 kB</a:t>
            </a:r>
            <a:endParaRPr lang="en-CA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B94B09F-33F0-8E8A-4A43-45B8275CFFF7}"/>
              </a:ext>
            </a:extLst>
          </p:cNvPr>
          <p:cNvSpPr/>
          <p:nvPr/>
        </p:nvSpPr>
        <p:spPr>
          <a:xfrm>
            <a:off x="9345023" y="3878291"/>
            <a:ext cx="862990" cy="25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32 kB</a:t>
            </a:r>
            <a:endParaRPr lang="en-CA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8C8AA00-523E-E5C5-AF8E-C51A4A9DC631}"/>
              </a:ext>
            </a:extLst>
          </p:cNvPr>
          <p:cNvSpPr txBox="1"/>
          <p:nvPr/>
        </p:nvSpPr>
        <p:spPr>
          <a:xfrm>
            <a:off x="854995" y="2595454"/>
            <a:ext cx="2844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1. Parent has 128 kB to Transmit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042F148-D246-B47D-0FA8-97A2A6F1AA4C}"/>
              </a:ext>
            </a:extLst>
          </p:cNvPr>
          <p:cNvSpPr txBox="1"/>
          <p:nvPr/>
        </p:nvSpPr>
        <p:spPr>
          <a:xfrm>
            <a:off x="4158340" y="2502709"/>
            <a:ext cx="3744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2. Parent fills pipe buffer to maximum and is stopped to prevent buffer overflow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2BDA0E1-450C-A0AB-D7CD-D0537F1DF4B7}"/>
              </a:ext>
            </a:extLst>
          </p:cNvPr>
          <p:cNvSpPr txBox="1"/>
          <p:nvPr/>
        </p:nvSpPr>
        <p:spPr>
          <a:xfrm>
            <a:off x="8324466" y="2508562"/>
            <a:ext cx="2844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3. Child reads 32 kB chunk, freeing the pipe buffer by 32 kB 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84B1004-5781-0A62-953D-EBE1713BD7C0}"/>
              </a:ext>
            </a:extLst>
          </p:cNvPr>
          <p:cNvSpPr/>
          <p:nvPr/>
        </p:nvSpPr>
        <p:spPr>
          <a:xfrm>
            <a:off x="4636541" y="4470517"/>
            <a:ext cx="871600" cy="588477"/>
          </a:xfrm>
          <a:prstGeom prst="rect">
            <a:avLst/>
          </a:prstGeom>
          <a:solidFill>
            <a:srgbClr val="0E3E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write( 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75DE8B2-67D6-8B4C-9866-7D5873AA6DC7}"/>
              </a:ext>
            </a:extLst>
          </p:cNvPr>
          <p:cNvSpPr txBox="1"/>
          <p:nvPr/>
        </p:nvSpPr>
        <p:spPr>
          <a:xfrm>
            <a:off x="4681533" y="5058990"/>
            <a:ext cx="826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Parent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C4F584C-07DD-D9BF-0336-6E82B86E52B2}"/>
              </a:ext>
            </a:extLst>
          </p:cNvPr>
          <p:cNvCxnSpPr>
            <a:cxnSpLocks/>
          </p:cNvCxnSpPr>
          <p:nvPr/>
        </p:nvCxnSpPr>
        <p:spPr>
          <a:xfrm>
            <a:off x="5508141" y="4647832"/>
            <a:ext cx="1100891" cy="0"/>
          </a:xfrm>
          <a:prstGeom prst="line">
            <a:avLst/>
          </a:prstGeom>
          <a:ln>
            <a:solidFill>
              <a:srgbClr val="0E3E5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552ED6C-CE3C-85A8-B9A5-E6C8C3D77C39}"/>
              </a:ext>
            </a:extLst>
          </p:cNvPr>
          <p:cNvCxnSpPr>
            <a:cxnSpLocks/>
          </p:cNvCxnSpPr>
          <p:nvPr/>
        </p:nvCxnSpPr>
        <p:spPr>
          <a:xfrm>
            <a:off x="5508141" y="4939662"/>
            <a:ext cx="1100891" cy="0"/>
          </a:xfrm>
          <a:prstGeom prst="line">
            <a:avLst/>
          </a:prstGeom>
          <a:ln>
            <a:solidFill>
              <a:srgbClr val="0E3E5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A1AAC57-C4DE-CFAB-0503-26CE5D5277FB}"/>
              </a:ext>
            </a:extLst>
          </p:cNvPr>
          <p:cNvSpPr/>
          <p:nvPr/>
        </p:nvSpPr>
        <p:spPr>
          <a:xfrm>
            <a:off x="6614737" y="4470516"/>
            <a:ext cx="865895" cy="588474"/>
          </a:xfrm>
          <a:prstGeom prst="rect">
            <a:avLst/>
          </a:prstGeom>
          <a:solidFill>
            <a:srgbClr val="0E3E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read( 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A2BE3B2-AFC6-3FAF-0E52-DD1592F3C50E}"/>
              </a:ext>
            </a:extLst>
          </p:cNvPr>
          <p:cNvSpPr txBox="1"/>
          <p:nvPr/>
        </p:nvSpPr>
        <p:spPr>
          <a:xfrm>
            <a:off x="6606125" y="5080819"/>
            <a:ext cx="874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Child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0BF8790-E514-DF3A-6C93-2938A0A63418}"/>
              </a:ext>
            </a:extLst>
          </p:cNvPr>
          <p:cNvSpPr txBox="1"/>
          <p:nvPr/>
        </p:nvSpPr>
        <p:spPr>
          <a:xfrm>
            <a:off x="5476715" y="4607453"/>
            <a:ext cx="122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p[1]         p[0]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10C90C5-06EE-4FBB-87DE-33BCC7B0CA8F}"/>
              </a:ext>
            </a:extLst>
          </p:cNvPr>
          <p:cNvCxnSpPr>
            <a:cxnSpLocks/>
          </p:cNvCxnSpPr>
          <p:nvPr/>
        </p:nvCxnSpPr>
        <p:spPr>
          <a:xfrm>
            <a:off x="5967526" y="4779903"/>
            <a:ext cx="184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68DF99E-193D-5BF3-5E0E-9F217184D5B4}"/>
              </a:ext>
            </a:extLst>
          </p:cNvPr>
          <p:cNvSpPr txBox="1"/>
          <p:nvPr/>
        </p:nvSpPr>
        <p:spPr>
          <a:xfrm>
            <a:off x="4724154" y="4169304"/>
            <a:ext cx="30439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/>
              <a:t>Tx buffer               Pipe buffer               Rx buffer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999000B-A54B-7DDD-8D33-42E7FEE2E638}"/>
              </a:ext>
            </a:extLst>
          </p:cNvPr>
          <p:cNvSpPr/>
          <p:nvPr/>
        </p:nvSpPr>
        <p:spPr>
          <a:xfrm>
            <a:off x="8315856" y="4448688"/>
            <a:ext cx="871600" cy="588477"/>
          </a:xfrm>
          <a:prstGeom prst="rect">
            <a:avLst/>
          </a:prstGeom>
          <a:solidFill>
            <a:srgbClr val="0E3E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write( 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23CDD2D-E73C-0944-D9A4-0EEA211F4B3D}"/>
              </a:ext>
            </a:extLst>
          </p:cNvPr>
          <p:cNvSpPr txBox="1"/>
          <p:nvPr/>
        </p:nvSpPr>
        <p:spPr>
          <a:xfrm>
            <a:off x="8360848" y="5037161"/>
            <a:ext cx="826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Parent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08C62F0-B34F-40FF-1463-DD30D60D2A2D}"/>
              </a:ext>
            </a:extLst>
          </p:cNvPr>
          <p:cNvCxnSpPr>
            <a:cxnSpLocks/>
          </p:cNvCxnSpPr>
          <p:nvPr/>
        </p:nvCxnSpPr>
        <p:spPr>
          <a:xfrm>
            <a:off x="9187456" y="4626003"/>
            <a:ext cx="1100891" cy="0"/>
          </a:xfrm>
          <a:prstGeom prst="line">
            <a:avLst/>
          </a:prstGeom>
          <a:ln>
            <a:solidFill>
              <a:srgbClr val="0E3E5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609401D-14FB-7A95-DC74-82875B907A41}"/>
              </a:ext>
            </a:extLst>
          </p:cNvPr>
          <p:cNvCxnSpPr>
            <a:cxnSpLocks/>
          </p:cNvCxnSpPr>
          <p:nvPr/>
        </p:nvCxnSpPr>
        <p:spPr>
          <a:xfrm>
            <a:off x="9187456" y="4917833"/>
            <a:ext cx="1100891" cy="0"/>
          </a:xfrm>
          <a:prstGeom prst="line">
            <a:avLst/>
          </a:prstGeom>
          <a:ln>
            <a:solidFill>
              <a:srgbClr val="0E3E5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A3493AB-6C69-B129-94CA-51880E6A2B00}"/>
              </a:ext>
            </a:extLst>
          </p:cNvPr>
          <p:cNvSpPr/>
          <p:nvPr/>
        </p:nvSpPr>
        <p:spPr>
          <a:xfrm>
            <a:off x="10294052" y="4448687"/>
            <a:ext cx="865895" cy="588474"/>
          </a:xfrm>
          <a:prstGeom prst="rect">
            <a:avLst/>
          </a:prstGeom>
          <a:solidFill>
            <a:srgbClr val="0E3E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read( 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E0A03AE-F962-B55F-89D5-0585AD19E22F}"/>
              </a:ext>
            </a:extLst>
          </p:cNvPr>
          <p:cNvSpPr txBox="1"/>
          <p:nvPr/>
        </p:nvSpPr>
        <p:spPr>
          <a:xfrm>
            <a:off x="10285440" y="5058990"/>
            <a:ext cx="874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Child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C79A0F9-1596-AF37-8496-0127813A9627}"/>
              </a:ext>
            </a:extLst>
          </p:cNvPr>
          <p:cNvSpPr txBox="1"/>
          <p:nvPr/>
        </p:nvSpPr>
        <p:spPr>
          <a:xfrm>
            <a:off x="9156030" y="4585624"/>
            <a:ext cx="122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p[1]         p[0]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0199CAF-BDB6-193D-75F3-8959D4F373DE}"/>
              </a:ext>
            </a:extLst>
          </p:cNvPr>
          <p:cNvCxnSpPr>
            <a:cxnSpLocks/>
          </p:cNvCxnSpPr>
          <p:nvPr/>
        </p:nvCxnSpPr>
        <p:spPr>
          <a:xfrm>
            <a:off x="9646841" y="4758074"/>
            <a:ext cx="184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950CAB6-4AC1-0E7C-3D74-A76ABFFCA202}"/>
              </a:ext>
            </a:extLst>
          </p:cNvPr>
          <p:cNvSpPr txBox="1"/>
          <p:nvPr/>
        </p:nvSpPr>
        <p:spPr>
          <a:xfrm>
            <a:off x="8403469" y="4147475"/>
            <a:ext cx="30439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/>
              <a:t>Tx buffer               Pipe buffer               Rx buffer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5ADEF05-2763-6E67-31EC-E61B1923E85E}"/>
              </a:ext>
            </a:extLst>
          </p:cNvPr>
          <p:cNvSpPr/>
          <p:nvPr/>
        </p:nvSpPr>
        <p:spPr>
          <a:xfrm>
            <a:off x="10291198" y="3873334"/>
            <a:ext cx="862990" cy="25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32 kB</a:t>
            </a:r>
            <a:endParaRPr lang="en-CA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0C56D65-D7A6-9E10-CEC4-793C8761E0BB}"/>
              </a:ext>
            </a:extLst>
          </p:cNvPr>
          <p:cNvCxnSpPr>
            <a:cxnSpLocks/>
          </p:cNvCxnSpPr>
          <p:nvPr/>
        </p:nvCxnSpPr>
        <p:spPr>
          <a:xfrm>
            <a:off x="4158343" y="2564674"/>
            <a:ext cx="0" cy="280416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45CEF50-ECFD-7548-F8AC-DFD398F51AF7}"/>
              </a:ext>
            </a:extLst>
          </p:cNvPr>
          <p:cNvCxnSpPr>
            <a:cxnSpLocks/>
          </p:cNvCxnSpPr>
          <p:nvPr/>
        </p:nvCxnSpPr>
        <p:spPr>
          <a:xfrm>
            <a:off x="7903029" y="2502709"/>
            <a:ext cx="0" cy="280416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Speech Bubble: Rectangle 124">
            <a:extLst>
              <a:ext uri="{FF2B5EF4-FFF2-40B4-BE49-F238E27FC236}">
                <a16:creationId xmlns:a16="http://schemas.microsoft.com/office/drawing/2014/main" id="{9441D986-908F-201A-7EEA-7FD41527138D}"/>
              </a:ext>
            </a:extLst>
          </p:cNvPr>
          <p:cNvSpPr/>
          <p:nvPr/>
        </p:nvSpPr>
        <p:spPr>
          <a:xfrm>
            <a:off x="2691748" y="5654004"/>
            <a:ext cx="4064811" cy="1077218"/>
          </a:xfrm>
          <a:prstGeom prst="wedgeRectCallout">
            <a:avLst>
              <a:gd name="adj1" fmla="val -2172"/>
              <a:gd name="adj2" fmla="val -232218"/>
            </a:avLst>
          </a:prstGeom>
          <a:solidFill>
            <a:srgbClr val="0E3E55">
              <a:alpha val="75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CA" sz="1600" dirty="0">
                <a:solidFill>
                  <a:schemeClr val="bg1"/>
                </a:solidFill>
              </a:rPr>
              <a:t>The parent tries to send all 128 kB at once but only the first 64 kB are sent. </a:t>
            </a:r>
          </a:p>
          <a:p>
            <a:pPr algn="ctr"/>
            <a:r>
              <a:rPr lang="en-CA" sz="1600" dirty="0">
                <a:solidFill>
                  <a:schemeClr val="bg1"/>
                </a:solidFill>
              </a:rPr>
              <a:t>The parent must </a:t>
            </a:r>
            <a:r>
              <a:rPr lang="en-CA" sz="1600" b="1" dirty="0">
                <a:solidFill>
                  <a:schemeClr val="bg1"/>
                </a:solidFill>
              </a:rPr>
              <a:t>track</a:t>
            </a:r>
            <a:r>
              <a:rPr lang="en-CA" sz="1600" dirty="0">
                <a:solidFill>
                  <a:schemeClr val="bg1"/>
                </a:solidFill>
              </a:rPr>
              <a:t> the starting address of the </a:t>
            </a:r>
            <a:r>
              <a:rPr lang="en-CA" sz="1600" dirty="0" err="1">
                <a:solidFill>
                  <a:schemeClr val="bg1"/>
                </a:solidFill>
              </a:rPr>
              <a:t>untransmitted</a:t>
            </a:r>
            <a:r>
              <a:rPr lang="en-CA" sz="1600" dirty="0">
                <a:solidFill>
                  <a:schemeClr val="bg1"/>
                </a:solidFill>
              </a:rPr>
              <a:t> bytes in the Tx buffer</a:t>
            </a:r>
          </a:p>
        </p:txBody>
      </p:sp>
    </p:spTree>
    <p:extLst>
      <p:ext uri="{BB962C8B-B14F-4D97-AF65-F5344CB8AC3E}">
        <p14:creationId xmlns:p14="http://schemas.microsoft.com/office/powerpoint/2010/main" val="1153203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ACBD2F-0CB9-B412-185D-55F28F116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EAAF85-9243-9B6F-2A0F-24AA7D52F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3497EF-F8BC-2BD2-4CF8-3AFA50CAC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5DC0B-69A9-9C47-0BB8-92846720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7F442B-7645-240C-8AE2-36653CCA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56B841-CBBD-27C7-CB6E-F0AD46021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83EB7-D16A-92DD-5404-7EB5E6FB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3. Pipes in C - Atomicity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371AD-DC8A-E859-CFA4-3A7F2302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26</a:t>
            </a:fld>
            <a:endParaRPr lang="en-C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982892-1938-58F4-EC0F-193D53216029}"/>
              </a:ext>
            </a:extLst>
          </p:cNvPr>
          <p:cNvSpPr txBox="1"/>
          <p:nvPr/>
        </p:nvSpPr>
        <p:spPr>
          <a:xfrm>
            <a:off x="2941222" y="5920298"/>
            <a:ext cx="6294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What do you notice about the effective transfer rate?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D18660-513D-DCCE-043A-AF7309E54EEE}"/>
              </a:ext>
            </a:extLst>
          </p:cNvPr>
          <p:cNvSpPr/>
          <p:nvPr/>
        </p:nvSpPr>
        <p:spPr>
          <a:xfrm>
            <a:off x="854995" y="3808036"/>
            <a:ext cx="862990" cy="2539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32 kB</a:t>
            </a:r>
            <a:endParaRPr lang="en-CA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DBCB42-7CBC-6C21-F726-E973AC4A711A}"/>
              </a:ext>
            </a:extLst>
          </p:cNvPr>
          <p:cNvSpPr/>
          <p:nvPr/>
        </p:nvSpPr>
        <p:spPr>
          <a:xfrm>
            <a:off x="1924962" y="3801744"/>
            <a:ext cx="862990" cy="25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32 kB</a:t>
            </a:r>
            <a:endParaRPr lang="en-CA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67FB7C-B5A2-0195-EC69-BA6371EA88D8}"/>
              </a:ext>
            </a:extLst>
          </p:cNvPr>
          <p:cNvSpPr/>
          <p:nvPr/>
        </p:nvSpPr>
        <p:spPr>
          <a:xfrm>
            <a:off x="1924962" y="3539460"/>
            <a:ext cx="862990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32 kB</a:t>
            </a:r>
            <a:endParaRPr lang="en-C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52E48C-B749-DD1C-487F-FCE9FAB3D9B2}"/>
              </a:ext>
            </a:extLst>
          </p:cNvPr>
          <p:cNvSpPr/>
          <p:nvPr/>
        </p:nvSpPr>
        <p:spPr>
          <a:xfrm>
            <a:off x="4645151" y="3808036"/>
            <a:ext cx="862990" cy="2539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32 kB</a:t>
            </a:r>
            <a:endParaRPr lang="en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AC42FC-C5B9-66FF-5EFC-065E9EA4A82B}"/>
              </a:ext>
            </a:extLst>
          </p:cNvPr>
          <p:cNvSpPr/>
          <p:nvPr/>
        </p:nvSpPr>
        <p:spPr>
          <a:xfrm>
            <a:off x="6616868" y="3563273"/>
            <a:ext cx="862990" cy="25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32 kB</a:t>
            </a:r>
            <a:endParaRPr lang="en-C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9F9103-0E56-A0CA-AC62-7C4AF164F149}"/>
              </a:ext>
            </a:extLst>
          </p:cNvPr>
          <p:cNvSpPr/>
          <p:nvPr/>
        </p:nvSpPr>
        <p:spPr>
          <a:xfrm>
            <a:off x="5638484" y="3808259"/>
            <a:ext cx="862990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32 kB</a:t>
            </a:r>
            <a:endParaRPr lang="en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363E2E-BDED-47B0-410C-8BF003261F58}"/>
              </a:ext>
            </a:extLst>
          </p:cNvPr>
          <p:cNvSpPr/>
          <p:nvPr/>
        </p:nvSpPr>
        <p:spPr>
          <a:xfrm>
            <a:off x="9312814" y="3572813"/>
            <a:ext cx="862990" cy="2539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32 kB</a:t>
            </a:r>
            <a:endParaRPr lang="en-CA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FD828D-B02F-9786-8F54-11B1EB1C3B9A}"/>
              </a:ext>
            </a:extLst>
          </p:cNvPr>
          <p:cNvSpPr/>
          <p:nvPr/>
        </p:nvSpPr>
        <p:spPr>
          <a:xfrm>
            <a:off x="10291198" y="3568239"/>
            <a:ext cx="862990" cy="25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32 kB</a:t>
            </a:r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48E0D9-E73A-0EC0-EAD9-3204718F6C79}"/>
              </a:ext>
            </a:extLst>
          </p:cNvPr>
          <p:cNvSpPr txBox="1"/>
          <p:nvPr/>
        </p:nvSpPr>
        <p:spPr>
          <a:xfrm>
            <a:off x="802949" y="2431665"/>
            <a:ext cx="294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4. Parent sees 32 kB of free space in pipe buffer and transmits next 32 kB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503778-C482-7BC7-BE3B-A08F0B85BAC0}"/>
              </a:ext>
            </a:extLst>
          </p:cNvPr>
          <p:cNvSpPr txBox="1"/>
          <p:nvPr/>
        </p:nvSpPr>
        <p:spPr>
          <a:xfrm>
            <a:off x="4636540" y="2431665"/>
            <a:ext cx="2843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5. Child reads 32 kB chunk, freeing the pipe buffer by 32 kB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49E824-F55D-9ADA-91E0-12EC33CE6791}"/>
              </a:ext>
            </a:extLst>
          </p:cNvPr>
          <p:cNvSpPr txBox="1"/>
          <p:nvPr/>
        </p:nvSpPr>
        <p:spPr>
          <a:xfrm>
            <a:off x="8226451" y="2431665"/>
            <a:ext cx="3209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6. Parent sees 32 kB of free space in pipe buffer and transmits next 32 kB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18DBA6E-881A-CE61-DEE9-13143250B021}"/>
              </a:ext>
            </a:extLst>
          </p:cNvPr>
          <p:cNvSpPr/>
          <p:nvPr/>
        </p:nvSpPr>
        <p:spPr>
          <a:xfrm>
            <a:off x="854995" y="4470517"/>
            <a:ext cx="871600" cy="588477"/>
          </a:xfrm>
          <a:prstGeom prst="rect">
            <a:avLst/>
          </a:prstGeom>
          <a:solidFill>
            <a:srgbClr val="0E3E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write( 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D13F02C-C26D-F50C-CA71-477C9D19F16E}"/>
              </a:ext>
            </a:extLst>
          </p:cNvPr>
          <p:cNvSpPr txBox="1"/>
          <p:nvPr/>
        </p:nvSpPr>
        <p:spPr>
          <a:xfrm>
            <a:off x="899987" y="5058990"/>
            <a:ext cx="826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Parent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C4016AA-61C9-8A8F-1974-BE68E9C298B9}"/>
              </a:ext>
            </a:extLst>
          </p:cNvPr>
          <p:cNvCxnSpPr>
            <a:cxnSpLocks/>
          </p:cNvCxnSpPr>
          <p:nvPr/>
        </p:nvCxnSpPr>
        <p:spPr>
          <a:xfrm>
            <a:off x="1726595" y="4647832"/>
            <a:ext cx="1100891" cy="0"/>
          </a:xfrm>
          <a:prstGeom prst="line">
            <a:avLst/>
          </a:prstGeom>
          <a:ln>
            <a:solidFill>
              <a:srgbClr val="0E3E5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9600273-6BC3-D812-450D-187EB656AD45}"/>
              </a:ext>
            </a:extLst>
          </p:cNvPr>
          <p:cNvCxnSpPr>
            <a:cxnSpLocks/>
          </p:cNvCxnSpPr>
          <p:nvPr/>
        </p:nvCxnSpPr>
        <p:spPr>
          <a:xfrm>
            <a:off x="1726595" y="4939662"/>
            <a:ext cx="1100891" cy="0"/>
          </a:xfrm>
          <a:prstGeom prst="line">
            <a:avLst/>
          </a:prstGeom>
          <a:ln>
            <a:solidFill>
              <a:srgbClr val="0E3E5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37A8765E-DF8C-4569-B41F-2474ADEEB3E4}"/>
              </a:ext>
            </a:extLst>
          </p:cNvPr>
          <p:cNvSpPr/>
          <p:nvPr/>
        </p:nvSpPr>
        <p:spPr>
          <a:xfrm>
            <a:off x="2833191" y="4470516"/>
            <a:ext cx="865895" cy="588474"/>
          </a:xfrm>
          <a:prstGeom prst="rect">
            <a:avLst/>
          </a:prstGeom>
          <a:solidFill>
            <a:srgbClr val="0E3E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read( 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59D6DD5-243E-699E-D145-559CF7A8F90F}"/>
              </a:ext>
            </a:extLst>
          </p:cNvPr>
          <p:cNvSpPr txBox="1"/>
          <p:nvPr/>
        </p:nvSpPr>
        <p:spPr>
          <a:xfrm>
            <a:off x="2824579" y="5080819"/>
            <a:ext cx="874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Child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36356C1-1409-5E72-0CAE-0D679AADA116}"/>
              </a:ext>
            </a:extLst>
          </p:cNvPr>
          <p:cNvSpPr txBox="1"/>
          <p:nvPr/>
        </p:nvSpPr>
        <p:spPr>
          <a:xfrm>
            <a:off x="1695169" y="4607453"/>
            <a:ext cx="122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p[1]         p[0]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AF1F266-1788-DA7D-C067-02C1D6F18087}"/>
              </a:ext>
            </a:extLst>
          </p:cNvPr>
          <p:cNvCxnSpPr>
            <a:cxnSpLocks/>
          </p:cNvCxnSpPr>
          <p:nvPr/>
        </p:nvCxnSpPr>
        <p:spPr>
          <a:xfrm>
            <a:off x="2185980" y="4779903"/>
            <a:ext cx="184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D9599F1-4E56-2EE5-A13B-6F052D9D4BF3}"/>
              </a:ext>
            </a:extLst>
          </p:cNvPr>
          <p:cNvSpPr txBox="1"/>
          <p:nvPr/>
        </p:nvSpPr>
        <p:spPr>
          <a:xfrm>
            <a:off x="942608" y="4169304"/>
            <a:ext cx="30439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/>
              <a:t>Tx buffer               Pipe buffer               Rx buffer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730223C-4E46-CE5E-A7EA-A1EFA84BAFFB}"/>
              </a:ext>
            </a:extLst>
          </p:cNvPr>
          <p:cNvSpPr/>
          <p:nvPr/>
        </p:nvSpPr>
        <p:spPr>
          <a:xfrm>
            <a:off x="4636541" y="4470517"/>
            <a:ext cx="871600" cy="588477"/>
          </a:xfrm>
          <a:prstGeom prst="rect">
            <a:avLst/>
          </a:prstGeom>
          <a:solidFill>
            <a:srgbClr val="0E3E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write( 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BB0385C-B53F-E9E3-F127-05D15DCB2E6A}"/>
              </a:ext>
            </a:extLst>
          </p:cNvPr>
          <p:cNvSpPr txBox="1"/>
          <p:nvPr/>
        </p:nvSpPr>
        <p:spPr>
          <a:xfrm>
            <a:off x="4681533" y="5058990"/>
            <a:ext cx="826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Parent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6C06EBE-AF1F-8B9A-1F91-0C4D6D39DB2A}"/>
              </a:ext>
            </a:extLst>
          </p:cNvPr>
          <p:cNvCxnSpPr>
            <a:cxnSpLocks/>
          </p:cNvCxnSpPr>
          <p:nvPr/>
        </p:nvCxnSpPr>
        <p:spPr>
          <a:xfrm>
            <a:off x="5508141" y="4647832"/>
            <a:ext cx="1100891" cy="0"/>
          </a:xfrm>
          <a:prstGeom prst="line">
            <a:avLst/>
          </a:prstGeom>
          <a:ln>
            <a:solidFill>
              <a:srgbClr val="0E3E5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023B2CD-20D8-B43E-FEA4-42189CD4602C}"/>
              </a:ext>
            </a:extLst>
          </p:cNvPr>
          <p:cNvCxnSpPr>
            <a:cxnSpLocks/>
          </p:cNvCxnSpPr>
          <p:nvPr/>
        </p:nvCxnSpPr>
        <p:spPr>
          <a:xfrm>
            <a:off x="5508141" y="4939662"/>
            <a:ext cx="1100891" cy="0"/>
          </a:xfrm>
          <a:prstGeom prst="line">
            <a:avLst/>
          </a:prstGeom>
          <a:ln>
            <a:solidFill>
              <a:srgbClr val="0E3E5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B384EF9-2DF4-A957-F81A-5E6AA76CB83C}"/>
              </a:ext>
            </a:extLst>
          </p:cNvPr>
          <p:cNvSpPr/>
          <p:nvPr/>
        </p:nvSpPr>
        <p:spPr>
          <a:xfrm>
            <a:off x="6614737" y="4470516"/>
            <a:ext cx="865895" cy="588474"/>
          </a:xfrm>
          <a:prstGeom prst="rect">
            <a:avLst/>
          </a:prstGeom>
          <a:solidFill>
            <a:srgbClr val="0E3E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read( 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FA03728-79E4-F567-CA7D-D3959B0F002A}"/>
              </a:ext>
            </a:extLst>
          </p:cNvPr>
          <p:cNvSpPr txBox="1"/>
          <p:nvPr/>
        </p:nvSpPr>
        <p:spPr>
          <a:xfrm>
            <a:off x="6606125" y="5080819"/>
            <a:ext cx="874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Child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8050A97-310A-7C46-43C4-5A99D97320F5}"/>
              </a:ext>
            </a:extLst>
          </p:cNvPr>
          <p:cNvSpPr txBox="1"/>
          <p:nvPr/>
        </p:nvSpPr>
        <p:spPr>
          <a:xfrm>
            <a:off x="5476715" y="4607453"/>
            <a:ext cx="122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p[1]         p[0]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1516FA4-65CA-71D9-7B26-EFEF80E20576}"/>
              </a:ext>
            </a:extLst>
          </p:cNvPr>
          <p:cNvCxnSpPr>
            <a:cxnSpLocks/>
          </p:cNvCxnSpPr>
          <p:nvPr/>
        </p:nvCxnSpPr>
        <p:spPr>
          <a:xfrm>
            <a:off x="5967526" y="4779903"/>
            <a:ext cx="184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3A238C5E-7A46-21A8-8C49-5FC248D82841}"/>
              </a:ext>
            </a:extLst>
          </p:cNvPr>
          <p:cNvSpPr txBox="1"/>
          <p:nvPr/>
        </p:nvSpPr>
        <p:spPr>
          <a:xfrm>
            <a:off x="4724154" y="4169304"/>
            <a:ext cx="30439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/>
              <a:t>Tx buffer               Pipe buffer               Rx buffer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59EEE04-CD3B-EC50-FB72-F30A32C57DFF}"/>
              </a:ext>
            </a:extLst>
          </p:cNvPr>
          <p:cNvSpPr/>
          <p:nvPr/>
        </p:nvSpPr>
        <p:spPr>
          <a:xfrm>
            <a:off x="8315856" y="4448688"/>
            <a:ext cx="871600" cy="588477"/>
          </a:xfrm>
          <a:prstGeom prst="rect">
            <a:avLst/>
          </a:prstGeom>
          <a:solidFill>
            <a:srgbClr val="0E3E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write( 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44A348-52E3-6690-C6BA-214262483D72}"/>
              </a:ext>
            </a:extLst>
          </p:cNvPr>
          <p:cNvSpPr txBox="1"/>
          <p:nvPr/>
        </p:nvSpPr>
        <p:spPr>
          <a:xfrm>
            <a:off x="8360848" y="5037161"/>
            <a:ext cx="826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Parent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16BBB25-793E-95AC-099D-94D27EE01658}"/>
              </a:ext>
            </a:extLst>
          </p:cNvPr>
          <p:cNvCxnSpPr>
            <a:cxnSpLocks/>
          </p:cNvCxnSpPr>
          <p:nvPr/>
        </p:nvCxnSpPr>
        <p:spPr>
          <a:xfrm>
            <a:off x="9187456" y="4626003"/>
            <a:ext cx="1100891" cy="0"/>
          </a:xfrm>
          <a:prstGeom prst="line">
            <a:avLst/>
          </a:prstGeom>
          <a:ln>
            <a:solidFill>
              <a:srgbClr val="0E3E5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9717EC2-E5A6-460B-1B48-F46B5FDB54BD}"/>
              </a:ext>
            </a:extLst>
          </p:cNvPr>
          <p:cNvCxnSpPr>
            <a:cxnSpLocks/>
          </p:cNvCxnSpPr>
          <p:nvPr/>
        </p:nvCxnSpPr>
        <p:spPr>
          <a:xfrm>
            <a:off x="9187456" y="4917833"/>
            <a:ext cx="1100891" cy="0"/>
          </a:xfrm>
          <a:prstGeom prst="line">
            <a:avLst/>
          </a:prstGeom>
          <a:ln>
            <a:solidFill>
              <a:srgbClr val="0E3E5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54C91FD-8575-9053-ED30-E9C1B06D8B7C}"/>
              </a:ext>
            </a:extLst>
          </p:cNvPr>
          <p:cNvSpPr/>
          <p:nvPr/>
        </p:nvSpPr>
        <p:spPr>
          <a:xfrm>
            <a:off x="10294052" y="4448687"/>
            <a:ext cx="865895" cy="588474"/>
          </a:xfrm>
          <a:prstGeom prst="rect">
            <a:avLst/>
          </a:prstGeom>
          <a:solidFill>
            <a:srgbClr val="0E3E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read( 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1DA8804-E1A4-7A61-7B06-0709F004E8B1}"/>
              </a:ext>
            </a:extLst>
          </p:cNvPr>
          <p:cNvSpPr txBox="1"/>
          <p:nvPr/>
        </p:nvSpPr>
        <p:spPr>
          <a:xfrm>
            <a:off x="10285440" y="5058990"/>
            <a:ext cx="874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Child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0D32C8F-7BB2-E670-FD6B-5A86D1C1D489}"/>
              </a:ext>
            </a:extLst>
          </p:cNvPr>
          <p:cNvSpPr txBox="1"/>
          <p:nvPr/>
        </p:nvSpPr>
        <p:spPr>
          <a:xfrm>
            <a:off x="9156030" y="4585624"/>
            <a:ext cx="122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p[1]         p[0]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C2CAB57-B5BE-4282-894B-D765B1D90C3E}"/>
              </a:ext>
            </a:extLst>
          </p:cNvPr>
          <p:cNvCxnSpPr>
            <a:cxnSpLocks/>
          </p:cNvCxnSpPr>
          <p:nvPr/>
        </p:nvCxnSpPr>
        <p:spPr>
          <a:xfrm>
            <a:off x="9646841" y="4758074"/>
            <a:ext cx="184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FB14D0C4-5E34-4A08-BD1A-CAF5E5C2CB93}"/>
              </a:ext>
            </a:extLst>
          </p:cNvPr>
          <p:cNvSpPr txBox="1"/>
          <p:nvPr/>
        </p:nvSpPr>
        <p:spPr>
          <a:xfrm>
            <a:off x="8403469" y="4147475"/>
            <a:ext cx="30439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/>
              <a:t>Tx buffer               Pipe buffer               Rx buffer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1DCE8E2-0F10-DE46-2CBD-6818C2E5EB85}"/>
              </a:ext>
            </a:extLst>
          </p:cNvPr>
          <p:cNvSpPr/>
          <p:nvPr/>
        </p:nvSpPr>
        <p:spPr>
          <a:xfrm>
            <a:off x="2838629" y="3801744"/>
            <a:ext cx="862990" cy="25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32 kB</a:t>
            </a:r>
            <a:endParaRPr lang="en-CA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0A6C721-7C9E-E851-0363-E4CDCD157FDB}"/>
              </a:ext>
            </a:extLst>
          </p:cNvPr>
          <p:cNvSpPr/>
          <p:nvPr/>
        </p:nvSpPr>
        <p:spPr>
          <a:xfrm>
            <a:off x="6616868" y="3817189"/>
            <a:ext cx="862990" cy="25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32 kB</a:t>
            </a:r>
            <a:endParaRPr lang="en-CA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5605392-2501-4B20-0FFC-1DD4E36169A9}"/>
              </a:ext>
            </a:extLst>
          </p:cNvPr>
          <p:cNvSpPr/>
          <p:nvPr/>
        </p:nvSpPr>
        <p:spPr>
          <a:xfrm>
            <a:off x="9312814" y="3828229"/>
            <a:ext cx="862990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32 kB</a:t>
            </a:r>
            <a:endParaRPr lang="en-CA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6A39EFD-093D-172D-E463-2859EFCD4E1F}"/>
              </a:ext>
            </a:extLst>
          </p:cNvPr>
          <p:cNvSpPr/>
          <p:nvPr/>
        </p:nvSpPr>
        <p:spPr>
          <a:xfrm>
            <a:off x="10291198" y="3813955"/>
            <a:ext cx="862990" cy="25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32 kB</a:t>
            </a:r>
            <a:endParaRPr lang="en-CA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6AB0938-2D59-4D8A-C9E6-FB2E52550FAF}"/>
              </a:ext>
            </a:extLst>
          </p:cNvPr>
          <p:cNvCxnSpPr>
            <a:cxnSpLocks/>
          </p:cNvCxnSpPr>
          <p:nvPr/>
        </p:nvCxnSpPr>
        <p:spPr>
          <a:xfrm>
            <a:off x="4158343" y="2564674"/>
            <a:ext cx="0" cy="280416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1146DD0-5924-AF58-5379-265998CFE419}"/>
              </a:ext>
            </a:extLst>
          </p:cNvPr>
          <p:cNvCxnSpPr>
            <a:cxnSpLocks/>
          </p:cNvCxnSpPr>
          <p:nvPr/>
        </p:nvCxnSpPr>
        <p:spPr>
          <a:xfrm>
            <a:off x="7903029" y="2502709"/>
            <a:ext cx="0" cy="280416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59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398404-F0E0-7948-EB94-6AC8A449D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334040-872B-4249-A05A-4A5CB6F4C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C5BF68-6DA8-7EB5-6B62-FF6039408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E5421F-D307-2265-3529-10C316C65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70A210-F843-0E13-C24C-513C0D196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1209B1-65C0-D9C5-F52E-05DA04794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DF788-F10A-F4C6-FC6E-2C3F8BF0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3. Pipes in C - Atomicity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90F2B-3A9A-2439-C696-E85C5DA4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27</a:t>
            </a:fld>
            <a:endParaRPr lang="en-C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3EC1D4-CB9A-48BD-2133-C0CE6A8F6006}"/>
              </a:ext>
            </a:extLst>
          </p:cNvPr>
          <p:cNvSpPr txBox="1"/>
          <p:nvPr/>
        </p:nvSpPr>
        <p:spPr>
          <a:xfrm>
            <a:off x="2309389" y="5995967"/>
            <a:ext cx="8020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Effective transfer rate is limited by the read process to 32 kB / chunk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E90CFA-7501-79D7-53BD-44FEDC71F5F5}"/>
              </a:ext>
            </a:extLst>
          </p:cNvPr>
          <p:cNvSpPr/>
          <p:nvPr/>
        </p:nvSpPr>
        <p:spPr>
          <a:xfrm>
            <a:off x="10281703" y="3123692"/>
            <a:ext cx="862990" cy="9840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128 kb</a:t>
            </a:r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BB275B-E366-56CD-B16B-FF11A300B4DE}"/>
              </a:ext>
            </a:extLst>
          </p:cNvPr>
          <p:cNvSpPr txBox="1"/>
          <p:nvPr/>
        </p:nvSpPr>
        <p:spPr>
          <a:xfrm>
            <a:off x="854995" y="2509505"/>
            <a:ext cx="2876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7. Child reads last 32 kB chunk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4034F2-3D2C-59BC-DE4D-B535D4E7A0DA}"/>
              </a:ext>
            </a:extLst>
          </p:cNvPr>
          <p:cNvSpPr txBox="1"/>
          <p:nvPr/>
        </p:nvSpPr>
        <p:spPr>
          <a:xfrm>
            <a:off x="4586948" y="2509505"/>
            <a:ext cx="289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8. Child has read all chunks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5EC993-A78A-B5D6-E072-6A5F17E1BECF}"/>
              </a:ext>
            </a:extLst>
          </p:cNvPr>
          <p:cNvSpPr txBox="1"/>
          <p:nvPr/>
        </p:nvSpPr>
        <p:spPr>
          <a:xfrm>
            <a:off x="8315855" y="2513633"/>
            <a:ext cx="284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9. Successful transfer of 128 kB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48D23EA-04F5-C52B-7CB4-ED10570D802F}"/>
              </a:ext>
            </a:extLst>
          </p:cNvPr>
          <p:cNvSpPr/>
          <p:nvPr/>
        </p:nvSpPr>
        <p:spPr>
          <a:xfrm>
            <a:off x="854995" y="4470517"/>
            <a:ext cx="871600" cy="588477"/>
          </a:xfrm>
          <a:prstGeom prst="rect">
            <a:avLst/>
          </a:prstGeom>
          <a:solidFill>
            <a:srgbClr val="0E3E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write( 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D13BB15-C21F-6E9A-B57A-9F3C12F07F0D}"/>
              </a:ext>
            </a:extLst>
          </p:cNvPr>
          <p:cNvSpPr txBox="1"/>
          <p:nvPr/>
        </p:nvSpPr>
        <p:spPr>
          <a:xfrm>
            <a:off x="899987" y="5058990"/>
            <a:ext cx="826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Parent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DC802C3-3430-E113-4E33-617AAC73241E}"/>
              </a:ext>
            </a:extLst>
          </p:cNvPr>
          <p:cNvCxnSpPr>
            <a:cxnSpLocks/>
          </p:cNvCxnSpPr>
          <p:nvPr/>
        </p:nvCxnSpPr>
        <p:spPr>
          <a:xfrm>
            <a:off x="1726595" y="4647832"/>
            <a:ext cx="1100891" cy="0"/>
          </a:xfrm>
          <a:prstGeom prst="line">
            <a:avLst/>
          </a:prstGeom>
          <a:ln>
            <a:solidFill>
              <a:srgbClr val="0E3E5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E68A820-EC2C-5FC5-C203-DF5F12B7405A}"/>
              </a:ext>
            </a:extLst>
          </p:cNvPr>
          <p:cNvCxnSpPr>
            <a:cxnSpLocks/>
          </p:cNvCxnSpPr>
          <p:nvPr/>
        </p:nvCxnSpPr>
        <p:spPr>
          <a:xfrm>
            <a:off x="1726595" y="4939662"/>
            <a:ext cx="1100891" cy="0"/>
          </a:xfrm>
          <a:prstGeom prst="line">
            <a:avLst/>
          </a:prstGeom>
          <a:ln>
            <a:solidFill>
              <a:srgbClr val="0E3E5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A16E4B71-3474-CE30-2BC0-449947E434AF}"/>
              </a:ext>
            </a:extLst>
          </p:cNvPr>
          <p:cNvSpPr/>
          <p:nvPr/>
        </p:nvSpPr>
        <p:spPr>
          <a:xfrm>
            <a:off x="2833191" y="4470516"/>
            <a:ext cx="865895" cy="588474"/>
          </a:xfrm>
          <a:prstGeom prst="rect">
            <a:avLst/>
          </a:prstGeom>
          <a:solidFill>
            <a:srgbClr val="0E3E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read( 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A390AA5-101F-8D5E-E6B2-F1B7B9EF0443}"/>
              </a:ext>
            </a:extLst>
          </p:cNvPr>
          <p:cNvSpPr txBox="1"/>
          <p:nvPr/>
        </p:nvSpPr>
        <p:spPr>
          <a:xfrm>
            <a:off x="2824579" y="5080819"/>
            <a:ext cx="874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Child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87CD702-B010-A5F1-EA4C-ABCB72E90BB5}"/>
              </a:ext>
            </a:extLst>
          </p:cNvPr>
          <p:cNvSpPr txBox="1"/>
          <p:nvPr/>
        </p:nvSpPr>
        <p:spPr>
          <a:xfrm>
            <a:off x="1695169" y="4607453"/>
            <a:ext cx="122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p[1]         p[0]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1938B50-E505-8221-ECB9-24BB314962FA}"/>
              </a:ext>
            </a:extLst>
          </p:cNvPr>
          <p:cNvCxnSpPr>
            <a:cxnSpLocks/>
          </p:cNvCxnSpPr>
          <p:nvPr/>
        </p:nvCxnSpPr>
        <p:spPr>
          <a:xfrm>
            <a:off x="2185980" y="4779903"/>
            <a:ext cx="184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A6BE888-AD76-9FDE-6D4B-BE873F894419}"/>
              </a:ext>
            </a:extLst>
          </p:cNvPr>
          <p:cNvSpPr txBox="1"/>
          <p:nvPr/>
        </p:nvSpPr>
        <p:spPr>
          <a:xfrm>
            <a:off x="942608" y="4169304"/>
            <a:ext cx="30439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/>
              <a:t>Tx buffer               Pipe buffer               Rx buffer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0959B90-B4BF-2C05-E2E5-8382041EF1E4}"/>
              </a:ext>
            </a:extLst>
          </p:cNvPr>
          <p:cNvSpPr/>
          <p:nvPr/>
        </p:nvSpPr>
        <p:spPr>
          <a:xfrm>
            <a:off x="4636541" y="4470517"/>
            <a:ext cx="871600" cy="588477"/>
          </a:xfrm>
          <a:prstGeom prst="rect">
            <a:avLst/>
          </a:prstGeom>
          <a:solidFill>
            <a:srgbClr val="0E3E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write( 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61951ED-5AEA-8FC6-415C-6A6E3A234F11}"/>
              </a:ext>
            </a:extLst>
          </p:cNvPr>
          <p:cNvSpPr txBox="1"/>
          <p:nvPr/>
        </p:nvSpPr>
        <p:spPr>
          <a:xfrm>
            <a:off x="4681533" y="5058990"/>
            <a:ext cx="826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Parent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342807A-B5A5-628C-4E59-53F18024D880}"/>
              </a:ext>
            </a:extLst>
          </p:cNvPr>
          <p:cNvCxnSpPr>
            <a:cxnSpLocks/>
          </p:cNvCxnSpPr>
          <p:nvPr/>
        </p:nvCxnSpPr>
        <p:spPr>
          <a:xfrm>
            <a:off x="5508141" y="4647832"/>
            <a:ext cx="1100891" cy="0"/>
          </a:xfrm>
          <a:prstGeom prst="line">
            <a:avLst/>
          </a:prstGeom>
          <a:ln>
            <a:solidFill>
              <a:srgbClr val="0E3E5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66846B3-B8B6-0E37-6B0D-8F6389570E13}"/>
              </a:ext>
            </a:extLst>
          </p:cNvPr>
          <p:cNvCxnSpPr>
            <a:cxnSpLocks/>
          </p:cNvCxnSpPr>
          <p:nvPr/>
        </p:nvCxnSpPr>
        <p:spPr>
          <a:xfrm>
            <a:off x="5508141" y="4939662"/>
            <a:ext cx="1100891" cy="0"/>
          </a:xfrm>
          <a:prstGeom prst="line">
            <a:avLst/>
          </a:prstGeom>
          <a:ln>
            <a:solidFill>
              <a:srgbClr val="0E3E5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91DDDEFF-941B-3D4E-0C99-3E60A377E01A}"/>
              </a:ext>
            </a:extLst>
          </p:cNvPr>
          <p:cNvSpPr/>
          <p:nvPr/>
        </p:nvSpPr>
        <p:spPr>
          <a:xfrm>
            <a:off x="6614737" y="4470516"/>
            <a:ext cx="865895" cy="588474"/>
          </a:xfrm>
          <a:prstGeom prst="rect">
            <a:avLst/>
          </a:prstGeom>
          <a:solidFill>
            <a:srgbClr val="0E3E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read( 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D836D76-82D3-410E-2113-19BBEA8AEF74}"/>
              </a:ext>
            </a:extLst>
          </p:cNvPr>
          <p:cNvSpPr txBox="1"/>
          <p:nvPr/>
        </p:nvSpPr>
        <p:spPr>
          <a:xfrm>
            <a:off x="6606125" y="5080819"/>
            <a:ext cx="874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Child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20339E2-48CF-095E-49D4-47A43E0D4325}"/>
              </a:ext>
            </a:extLst>
          </p:cNvPr>
          <p:cNvSpPr txBox="1"/>
          <p:nvPr/>
        </p:nvSpPr>
        <p:spPr>
          <a:xfrm>
            <a:off x="5476715" y="4607453"/>
            <a:ext cx="122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p[1]         p[0]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D11FBFF-A2E6-A4F0-5102-4B51C4C91921}"/>
              </a:ext>
            </a:extLst>
          </p:cNvPr>
          <p:cNvCxnSpPr>
            <a:cxnSpLocks/>
          </p:cNvCxnSpPr>
          <p:nvPr/>
        </p:nvCxnSpPr>
        <p:spPr>
          <a:xfrm>
            <a:off x="5967526" y="4779903"/>
            <a:ext cx="184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9BA086C-60A5-E11F-7363-BC77F0953B83}"/>
              </a:ext>
            </a:extLst>
          </p:cNvPr>
          <p:cNvSpPr txBox="1"/>
          <p:nvPr/>
        </p:nvSpPr>
        <p:spPr>
          <a:xfrm>
            <a:off x="4724154" y="4169304"/>
            <a:ext cx="30439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/>
              <a:t>Tx buffer               Pipe buffer               Rx buffer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800C672-319F-199B-1DB4-FFB1E952CC0A}"/>
              </a:ext>
            </a:extLst>
          </p:cNvPr>
          <p:cNvSpPr/>
          <p:nvPr/>
        </p:nvSpPr>
        <p:spPr>
          <a:xfrm>
            <a:off x="8315856" y="4448688"/>
            <a:ext cx="871600" cy="588477"/>
          </a:xfrm>
          <a:prstGeom prst="rect">
            <a:avLst/>
          </a:prstGeom>
          <a:solidFill>
            <a:srgbClr val="0E3E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write( 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660E76C-7329-5D89-F9D7-8463E7C94A2B}"/>
              </a:ext>
            </a:extLst>
          </p:cNvPr>
          <p:cNvSpPr txBox="1"/>
          <p:nvPr/>
        </p:nvSpPr>
        <p:spPr>
          <a:xfrm>
            <a:off x="8360848" y="5037161"/>
            <a:ext cx="826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Parent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EF35F89-2D10-324F-C8D7-F3A1C1A77A99}"/>
              </a:ext>
            </a:extLst>
          </p:cNvPr>
          <p:cNvCxnSpPr>
            <a:cxnSpLocks/>
          </p:cNvCxnSpPr>
          <p:nvPr/>
        </p:nvCxnSpPr>
        <p:spPr>
          <a:xfrm>
            <a:off x="9187456" y="4626003"/>
            <a:ext cx="1100891" cy="0"/>
          </a:xfrm>
          <a:prstGeom prst="line">
            <a:avLst/>
          </a:prstGeom>
          <a:ln>
            <a:solidFill>
              <a:srgbClr val="0E3E5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0DAC15B-554D-C1BE-8B11-641CB6E5CF5B}"/>
              </a:ext>
            </a:extLst>
          </p:cNvPr>
          <p:cNvCxnSpPr>
            <a:cxnSpLocks/>
          </p:cNvCxnSpPr>
          <p:nvPr/>
        </p:nvCxnSpPr>
        <p:spPr>
          <a:xfrm>
            <a:off x="9187456" y="4917833"/>
            <a:ext cx="1100891" cy="0"/>
          </a:xfrm>
          <a:prstGeom prst="line">
            <a:avLst/>
          </a:prstGeom>
          <a:ln>
            <a:solidFill>
              <a:srgbClr val="0E3E5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895E0FD-8278-DC4E-A921-2238C527F61E}"/>
              </a:ext>
            </a:extLst>
          </p:cNvPr>
          <p:cNvSpPr/>
          <p:nvPr/>
        </p:nvSpPr>
        <p:spPr>
          <a:xfrm>
            <a:off x="10294052" y="4448687"/>
            <a:ext cx="865895" cy="588474"/>
          </a:xfrm>
          <a:prstGeom prst="rect">
            <a:avLst/>
          </a:prstGeom>
          <a:solidFill>
            <a:srgbClr val="0E3E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read( 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1510437-A951-560A-AB25-5B823E36F06B}"/>
              </a:ext>
            </a:extLst>
          </p:cNvPr>
          <p:cNvSpPr txBox="1"/>
          <p:nvPr/>
        </p:nvSpPr>
        <p:spPr>
          <a:xfrm>
            <a:off x="10285440" y="5058990"/>
            <a:ext cx="874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Child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7AE9718-CF51-10B6-5F35-E0FB11EEE749}"/>
              </a:ext>
            </a:extLst>
          </p:cNvPr>
          <p:cNvSpPr txBox="1"/>
          <p:nvPr/>
        </p:nvSpPr>
        <p:spPr>
          <a:xfrm>
            <a:off x="9156030" y="4585624"/>
            <a:ext cx="122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p[1]         p[0]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70C8BEB-4F39-4B7C-CA21-E02156859B03}"/>
              </a:ext>
            </a:extLst>
          </p:cNvPr>
          <p:cNvCxnSpPr>
            <a:cxnSpLocks/>
          </p:cNvCxnSpPr>
          <p:nvPr/>
        </p:nvCxnSpPr>
        <p:spPr>
          <a:xfrm>
            <a:off x="9646841" y="4758074"/>
            <a:ext cx="184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465F5A53-B83A-AEF6-FEBC-185D10817A5C}"/>
              </a:ext>
            </a:extLst>
          </p:cNvPr>
          <p:cNvSpPr txBox="1"/>
          <p:nvPr/>
        </p:nvSpPr>
        <p:spPr>
          <a:xfrm>
            <a:off x="8403469" y="4147475"/>
            <a:ext cx="30439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/>
              <a:t>Tx buffer               Pipe buffer               Rx buffer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8D17FF-B240-D5A6-15D9-402A67C73EBA}"/>
              </a:ext>
            </a:extLst>
          </p:cNvPr>
          <p:cNvSpPr/>
          <p:nvPr/>
        </p:nvSpPr>
        <p:spPr>
          <a:xfrm>
            <a:off x="1858663" y="3828999"/>
            <a:ext cx="862990" cy="2539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32 kB</a:t>
            </a:r>
            <a:endParaRPr lang="en-CA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44BAE80-F702-A831-A498-C9DD15D40705}"/>
              </a:ext>
            </a:extLst>
          </p:cNvPr>
          <p:cNvSpPr/>
          <p:nvPr/>
        </p:nvSpPr>
        <p:spPr>
          <a:xfrm>
            <a:off x="2836096" y="3583283"/>
            <a:ext cx="862990" cy="25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32 kB</a:t>
            </a:r>
            <a:endParaRPr lang="en-CA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893DFFE-39E4-DE89-6CED-868B170FC4CC}"/>
              </a:ext>
            </a:extLst>
          </p:cNvPr>
          <p:cNvSpPr/>
          <p:nvPr/>
        </p:nvSpPr>
        <p:spPr>
          <a:xfrm>
            <a:off x="2836096" y="3325267"/>
            <a:ext cx="862990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32 kB</a:t>
            </a:r>
            <a:endParaRPr lang="en-CA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1B95ED3-A507-9B80-257A-2D7BA64ECD08}"/>
              </a:ext>
            </a:extLst>
          </p:cNvPr>
          <p:cNvSpPr/>
          <p:nvPr/>
        </p:nvSpPr>
        <p:spPr>
          <a:xfrm>
            <a:off x="2836096" y="3828999"/>
            <a:ext cx="862990" cy="25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32 kB</a:t>
            </a:r>
            <a:endParaRPr lang="en-CA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5FF109F-7CD5-1F9E-EFB2-FBFE709F2931}"/>
              </a:ext>
            </a:extLst>
          </p:cNvPr>
          <p:cNvSpPr/>
          <p:nvPr/>
        </p:nvSpPr>
        <p:spPr>
          <a:xfrm>
            <a:off x="6617642" y="3076232"/>
            <a:ext cx="862990" cy="2539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32 kB</a:t>
            </a:r>
            <a:endParaRPr lang="en-CA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E2F494F-6127-3331-5A27-4F91E2DE0DFA}"/>
              </a:ext>
            </a:extLst>
          </p:cNvPr>
          <p:cNvSpPr/>
          <p:nvPr/>
        </p:nvSpPr>
        <p:spPr>
          <a:xfrm>
            <a:off x="6617642" y="3583283"/>
            <a:ext cx="862990" cy="25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32 kB</a:t>
            </a:r>
            <a:endParaRPr lang="en-CA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C9FCCE6-4601-2E98-4478-22D0C484956A}"/>
              </a:ext>
            </a:extLst>
          </p:cNvPr>
          <p:cNvSpPr/>
          <p:nvPr/>
        </p:nvSpPr>
        <p:spPr>
          <a:xfrm>
            <a:off x="6617642" y="3329367"/>
            <a:ext cx="862990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32 kB</a:t>
            </a:r>
            <a:endParaRPr lang="en-CA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CBE9C3E-27E8-FBEF-0E5A-79F522B5939E}"/>
              </a:ext>
            </a:extLst>
          </p:cNvPr>
          <p:cNvSpPr/>
          <p:nvPr/>
        </p:nvSpPr>
        <p:spPr>
          <a:xfrm>
            <a:off x="6617642" y="3828999"/>
            <a:ext cx="862990" cy="25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32 kB</a:t>
            </a:r>
            <a:endParaRPr lang="en-CA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EAFAC6E-B3E5-22B4-6DE3-F1E8C3D3E82A}"/>
              </a:ext>
            </a:extLst>
          </p:cNvPr>
          <p:cNvCxnSpPr>
            <a:cxnSpLocks/>
          </p:cNvCxnSpPr>
          <p:nvPr/>
        </p:nvCxnSpPr>
        <p:spPr>
          <a:xfrm>
            <a:off x="4158343" y="2564674"/>
            <a:ext cx="0" cy="280416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C36BEB4-E995-C815-D3F7-5DEF6626E023}"/>
              </a:ext>
            </a:extLst>
          </p:cNvPr>
          <p:cNvCxnSpPr>
            <a:cxnSpLocks/>
          </p:cNvCxnSpPr>
          <p:nvPr/>
        </p:nvCxnSpPr>
        <p:spPr>
          <a:xfrm>
            <a:off x="7903029" y="2502709"/>
            <a:ext cx="0" cy="280416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319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D3F87F-8CC2-5905-3648-B1F5C8DBB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718FED9-1E50-496F-F059-972C136BB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3D9AC1-EB9C-F877-3750-109E59201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8FE246-8EAA-1324-1D6D-B2533D10F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295A95-98F3-6F7A-7BA2-9F8351950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E3AEDD-6D63-6AEE-C994-04EBC75C7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C47F9-B0E9-997A-77A7-D234DF1AD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3. Pipes in C  - Atomicity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95F3D9-DFB3-7E2E-D981-6D5B7FD8AE9A}"/>
              </a:ext>
            </a:extLst>
          </p:cNvPr>
          <p:cNvSpPr txBox="1"/>
          <p:nvPr/>
        </p:nvSpPr>
        <p:spPr>
          <a:xfrm>
            <a:off x="143188" y="1839083"/>
            <a:ext cx="5624248" cy="4272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softEdge rad="31750"/>
          </a:effec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Aft>
                <a:spcPts val="400"/>
              </a:spcAft>
              <a:defRPr sz="1600">
                <a:latin typeface="Consolas" panose="020B0609020204030204" pitchFamily="49" charset="0"/>
              </a:defRPr>
            </a:lvl1pPr>
          </a:lstStyle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200" dirty="0"/>
              <a:t>#define TOTAL_SIZE (128 * 1024) 	// 128 kB total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200" dirty="0"/>
              <a:t>#define CHUNK_SIZE  (32 * 1024) 	// 32 kB chunks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CA" sz="1200" dirty="0"/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200" dirty="0"/>
              <a:t>int main() {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200" dirty="0"/>
              <a:t>  int p[2]; </a:t>
            </a:r>
            <a:r>
              <a:rPr lang="en-CA" sz="1200" b="1" dirty="0"/>
              <a:t>pipe</a:t>
            </a:r>
            <a:r>
              <a:rPr lang="en-CA" sz="1200" dirty="0"/>
              <a:t>(p);     // Create pipe  	          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200" dirty="0"/>
              <a:t>  </a:t>
            </a:r>
            <a:r>
              <a:rPr lang="en-CA" sz="1200" dirty="0" err="1"/>
              <a:t>pid_t</a:t>
            </a:r>
            <a:r>
              <a:rPr lang="en-CA" sz="1200" dirty="0"/>
              <a:t> </a:t>
            </a:r>
            <a:r>
              <a:rPr lang="en-CA" sz="1200" dirty="0" err="1"/>
              <a:t>pid</a:t>
            </a:r>
            <a:r>
              <a:rPr lang="en-CA" sz="1200" dirty="0"/>
              <a:t> = </a:t>
            </a:r>
            <a:r>
              <a:rPr lang="en-CA" sz="1200" b="1" dirty="0"/>
              <a:t>fork</a:t>
            </a:r>
            <a:r>
              <a:rPr lang="en-CA" sz="1200" dirty="0"/>
              <a:t>();    // Child process is dupl. of parent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200" dirty="0"/>
              <a:t>          	     </a:t>
            </a:r>
          </a:p>
          <a:p>
            <a:pPr>
              <a:spcAft>
                <a:spcPts val="200"/>
              </a:spcAft>
            </a:pPr>
            <a:r>
              <a:rPr lang="en-CA" sz="1200" dirty="0"/>
              <a:t>  if (</a:t>
            </a:r>
            <a:r>
              <a:rPr lang="en-CA" sz="1200" dirty="0" err="1"/>
              <a:t>pid</a:t>
            </a:r>
            <a:r>
              <a:rPr lang="en-CA" sz="1200" dirty="0"/>
              <a:t> == 0) { 	          </a:t>
            </a:r>
          </a:p>
          <a:p>
            <a:pPr>
              <a:spcAft>
                <a:spcPts val="200"/>
              </a:spcAft>
            </a:pPr>
            <a:r>
              <a:rPr lang="en-CA" sz="1200" dirty="0"/>
              <a:t>    // </a:t>
            </a:r>
            <a:r>
              <a:rPr lang="en-CA" sz="1200" b="1" dirty="0"/>
              <a:t>Child process </a:t>
            </a:r>
            <a:r>
              <a:rPr lang="en-CA" sz="1200" dirty="0"/>
              <a:t>(</a:t>
            </a:r>
            <a:r>
              <a:rPr lang="en-CA" sz="1200" b="1" dirty="0"/>
              <a:t>Reader</a:t>
            </a:r>
            <a:r>
              <a:rPr lang="en-CA" sz="1200" dirty="0"/>
              <a:t>)</a:t>
            </a:r>
          </a:p>
          <a:p>
            <a:pPr>
              <a:spcAft>
                <a:spcPts val="200"/>
              </a:spcAft>
            </a:pPr>
            <a:r>
              <a:rPr lang="en-CA" sz="1200" dirty="0"/>
              <a:t>    char </a:t>
            </a:r>
            <a:r>
              <a:rPr lang="en-CA" sz="1200" dirty="0" err="1"/>
              <a:t>chunk_buf</a:t>
            </a:r>
            <a:r>
              <a:rPr lang="en-CA" sz="1200" dirty="0"/>
              <a:t>[CHUNK_SIZE];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200" dirty="0"/>
              <a:t>    char* </a:t>
            </a:r>
            <a:r>
              <a:rPr lang="en-CA" sz="1200" b="1" dirty="0"/>
              <a:t>received</a:t>
            </a:r>
            <a:r>
              <a:rPr lang="en-CA" sz="1200" dirty="0"/>
              <a:t> = (char*)malloc(TOTAL_SIZE);  // receive </a:t>
            </a:r>
            <a:r>
              <a:rPr lang="en-CA" sz="1200" dirty="0" err="1"/>
              <a:t>buf</a:t>
            </a:r>
            <a:endParaRPr lang="en-CA" sz="1200" dirty="0"/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200" dirty="0"/>
              <a:t>    </a:t>
            </a:r>
            <a:r>
              <a:rPr lang="en-CA" sz="1200" dirty="0" err="1"/>
              <a:t>ssize_t</a:t>
            </a:r>
            <a:r>
              <a:rPr lang="en-CA" sz="1200" dirty="0"/>
              <a:t> </a:t>
            </a:r>
            <a:r>
              <a:rPr lang="en-CA" sz="1200" dirty="0" err="1"/>
              <a:t>B_read</a:t>
            </a:r>
            <a:r>
              <a:rPr lang="en-CA" sz="1200" dirty="0"/>
              <a:t>, total = 0;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200" dirty="0"/>
              <a:t>    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200" dirty="0"/>
              <a:t>    while((</a:t>
            </a:r>
            <a:r>
              <a:rPr lang="en-CA" sz="1200" dirty="0" err="1"/>
              <a:t>B_read</a:t>
            </a:r>
            <a:r>
              <a:rPr lang="en-CA" sz="1200" dirty="0"/>
              <a:t> = </a:t>
            </a:r>
            <a:r>
              <a:rPr lang="en-CA" sz="1200" b="1" dirty="0"/>
              <a:t>read</a:t>
            </a:r>
            <a:r>
              <a:rPr lang="en-CA" sz="1200" dirty="0"/>
              <a:t>(p[0], </a:t>
            </a:r>
            <a:r>
              <a:rPr lang="en-CA" sz="1200" dirty="0" err="1"/>
              <a:t>chunk_buf</a:t>
            </a:r>
            <a:r>
              <a:rPr lang="en-CA" sz="1200" dirty="0"/>
              <a:t>, </a:t>
            </a:r>
            <a:r>
              <a:rPr lang="en-CA" sz="1200" b="1" dirty="0"/>
              <a:t>CHUNK_SIZE</a:t>
            </a:r>
            <a:r>
              <a:rPr lang="en-CA" sz="1200" dirty="0"/>
              <a:t>)) &gt; 0) {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200" dirty="0"/>
              <a:t>        </a:t>
            </a:r>
            <a:r>
              <a:rPr lang="en-CA" sz="1200" dirty="0" err="1"/>
              <a:t>memcpy</a:t>
            </a:r>
            <a:r>
              <a:rPr lang="en-CA" sz="1200" dirty="0"/>
              <a:t>(received + total, </a:t>
            </a:r>
            <a:r>
              <a:rPr lang="en-CA" sz="1200" dirty="0" err="1"/>
              <a:t>chunk_buf</a:t>
            </a:r>
            <a:r>
              <a:rPr lang="en-CA" sz="1200" dirty="0"/>
              <a:t>, </a:t>
            </a:r>
            <a:r>
              <a:rPr lang="en-CA" sz="1200" dirty="0" err="1"/>
              <a:t>B_read</a:t>
            </a:r>
            <a:r>
              <a:rPr lang="en-CA" sz="1200" dirty="0"/>
              <a:t>); </a:t>
            </a:r>
          </a:p>
          <a:p>
            <a:pPr>
              <a:spcAft>
                <a:spcPts val="200"/>
              </a:spcAft>
            </a:pPr>
            <a:r>
              <a:rPr lang="en-CA" sz="1200" dirty="0"/>
              <a:t>        total += </a:t>
            </a:r>
            <a:r>
              <a:rPr lang="en-CA" sz="1200" dirty="0" err="1"/>
              <a:t>B_read</a:t>
            </a:r>
            <a:r>
              <a:rPr lang="en-CA" sz="1200" dirty="0"/>
              <a:t>; </a:t>
            </a:r>
          </a:p>
          <a:p>
            <a:pPr>
              <a:spcAft>
                <a:spcPts val="200"/>
              </a:spcAft>
            </a:pPr>
            <a:r>
              <a:rPr lang="en-CA" sz="1200" dirty="0"/>
              <a:t>    }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200" dirty="0"/>
              <a:t>    printf("Child read: %</a:t>
            </a:r>
            <a:r>
              <a:rPr lang="en-CA" sz="1200" dirty="0" err="1"/>
              <a:t>zd</a:t>
            </a:r>
            <a:r>
              <a:rPr lang="en-CA" sz="1200" dirty="0"/>
              <a:t> bytes in </a:t>
            </a:r>
            <a:r>
              <a:rPr lang="en-CA" sz="1200" b="1" dirty="0"/>
              <a:t>receive</a:t>
            </a:r>
            <a:r>
              <a:rPr lang="en-CA" sz="1200" dirty="0"/>
              <a:t> buffer\n", total);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200" dirty="0"/>
              <a:t>    free(received); close(p[0]); close(p[1]);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200" dirty="0"/>
              <a:t> 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6D734-C05A-4211-4748-7FE32A9CF0FD}"/>
              </a:ext>
            </a:extLst>
          </p:cNvPr>
          <p:cNvSpPr txBox="1"/>
          <p:nvPr/>
        </p:nvSpPr>
        <p:spPr>
          <a:xfrm>
            <a:off x="5767436" y="1859823"/>
            <a:ext cx="6424564" cy="4272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softEdge rad="31750"/>
          </a:effec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Aft>
                <a:spcPts val="400"/>
              </a:spcAft>
              <a:defRPr sz="1600">
                <a:latin typeface="Consolas" panose="020B0609020204030204" pitchFamily="49" charset="0"/>
              </a:defRPr>
            </a:lvl1pPr>
          </a:lstStyle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200" dirty="0"/>
              <a:t> 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200" dirty="0"/>
              <a:t> else if(</a:t>
            </a:r>
            <a:r>
              <a:rPr lang="en-CA" sz="1200" dirty="0" err="1"/>
              <a:t>pid</a:t>
            </a:r>
            <a:r>
              <a:rPr lang="en-CA" sz="1200" dirty="0"/>
              <a:t> &gt; 0) {  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200" dirty="0"/>
              <a:t>   // </a:t>
            </a:r>
            <a:r>
              <a:rPr lang="en-CA" sz="1200" b="1" dirty="0"/>
              <a:t>Parent process </a:t>
            </a:r>
            <a:r>
              <a:rPr lang="en-CA" sz="1200" dirty="0"/>
              <a:t>(</a:t>
            </a:r>
            <a:r>
              <a:rPr lang="en-CA" sz="1200" b="1" dirty="0"/>
              <a:t>Writer</a:t>
            </a:r>
            <a:r>
              <a:rPr lang="en-CA" sz="1200" dirty="0"/>
              <a:t>)</a:t>
            </a:r>
            <a:endParaRPr lang="en-CA" sz="1200" b="1" dirty="0"/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200" dirty="0"/>
              <a:t>   char </a:t>
            </a:r>
            <a:r>
              <a:rPr lang="en-CA" sz="1200" dirty="0" err="1"/>
              <a:t>buf</a:t>
            </a:r>
            <a:r>
              <a:rPr lang="en-CA" sz="1200" dirty="0"/>
              <a:t>[TOTAL_SIZE];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200" dirty="0"/>
              <a:t>   </a:t>
            </a:r>
            <a:r>
              <a:rPr lang="en-CA" sz="1200" dirty="0" err="1"/>
              <a:t>memset</a:t>
            </a:r>
            <a:r>
              <a:rPr lang="en-CA" sz="1200" dirty="0"/>
              <a:t>(</a:t>
            </a:r>
            <a:r>
              <a:rPr lang="en-CA" sz="1200" dirty="0" err="1"/>
              <a:t>buf</a:t>
            </a:r>
            <a:r>
              <a:rPr lang="en-CA" sz="1200" dirty="0"/>
              <a:t>, ‘A’, TOTAL_SIZE);  </a:t>
            </a:r>
          </a:p>
          <a:p>
            <a:pPr>
              <a:spcAft>
                <a:spcPts val="200"/>
              </a:spcAft>
            </a:pPr>
            <a:r>
              <a:rPr lang="en-CA" sz="1200" dirty="0"/>
              <a:t>   </a:t>
            </a:r>
            <a:r>
              <a:rPr lang="en-CA" sz="1200" dirty="0" err="1"/>
              <a:t>ssize_t</a:t>
            </a:r>
            <a:r>
              <a:rPr lang="en-CA" sz="1200" dirty="0"/>
              <a:t> </a:t>
            </a:r>
            <a:r>
              <a:rPr lang="en-CA" sz="1200" dirty="0" err="1"/>
              <a:t>B_written</a:t>
            </a:r>
            <a:r>
              <a:rPr lang="en-CA" sz="1200" dirty="0"/>
              <a:t>, total = 0;</a:t>
            </a:r>
          </a:p>
          <a:p>
            <a:pPr>
              <a:spcAft>
                <a:spcPts val="200"/>
              </a:spcAft>
            </a:pPr>
            <a:r>
              <a:rPr lang="en-CA" sz="1200" dirty="0"/>
              <a:t>  </a:t>
            </a:r>
          </a:p>
          <a:p>
            <a:pPr>
              <a:spcAft>
                <a:spcPts val="200"/>
              </a:spcAft>
            </a:pPr>
            <a:r>
              <a:rPr lang="en-CA" sz="1200" dirty="0"/>
              <a:t>   while(total &lt; TOTAL_SIZE) {	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200" dirty="0"/>
              <a:t>     </a:t>
            </a:r>
            <a:r>
              <a:rPr lang="en-CA" sz="1200" dirty="0" err="1"/>
              <a:t>B_written</a:t>
            </a:r>
            <a:r>
              <a:rPr lang="en-CA" sz="1200" dirty="0"/>
              <a:t> = </a:t>
            </a:r>
            <a:r>
              <a:rPr lang="en-CA" sz="1200" b="1" dirty="0"/>
              <a:t>write</a:t>
            </a:r>
            <a:r>
              <a:rPr lang="en-CA" sz="1200" dirty="0"/>
              <a:t>(p[1], </a:t>
            </a:r>
            <a:r>
              <a:rPr lang="en-CA" sz="1200" dirty="0" err="1"/>
              <a:t>buf</a:t>
            </a:r>
            <a:r>
              <a:rPr lang="en-CA" sz="1200" dirty="0"/>
              <a:t> + total, </a:t>
            </a:r>
            <a:r>
              <a:rPr lang="en-CA" sz="1200" b="1" dirty="0"/>
              <a:t>TOTAL_SIZE – total</a:t>
            </a:r>
            <a:r>
              <a:rPr lang="en-CA" sz="1200" dirty="0"/>
              <a:t>); 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200" dirty="0"/>
              <a:t>     if(</a:t>
            </a:r>
            <a:r>
              <a:rPr lang="en-CA" sz="1200" dirty="0" err="1"/>
              <a:t>B_written</a:t>
            </a:r>
            <a:r>
              <a:rPr lang="en-CA" sz="1200" dirty="0"/>
              <a:t> &lt; 0) { </a:t>
            </a:r>
            <a:r>
              <a:rPr lang="en-CA" sz="1200" dirty="0" err="1"/>
              <a:t>perror</a:t>
            </a:r>
            <a:r>
              <a:rPr lang="en-CA" sz="1200" dirty="0"/>
              <a:t>(“write error”); break; }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200" dirty="0"/>
              <a:t>     total += </a:t>
            </a:r>
            <a:r>
              <a:rPr lang="en-CA" sz="1200" dirty="0" err="1"/>
              <a:t>B_written</a:t>
            </a:r>
            <a:r>
              <a:rPr lang="en-CA" sz="1200" dirty="0"/>
              <a:t>;  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200" dirty="0"/>
              <a:t>   }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200" dirty="0"/>
              <a:t>  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CA" sz="1200" dirty="0"/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200" dirty="0"/>
              <a:t>   printf("Parent wrote a total of %</a:t>
            </a:r>
            <a:r>
              <a:rPr lang="en-CA" sz="1200" dirty="0" err="1"/>
              <a:t>zd</a:t>
            </a:r>
            <a:r>
              <a:rPr lang="en-CA" sz="1200" dirty="0"/>
              <a:t> bytes\n", total);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200" dirty="0"/>
              <a:t>   close(p[0]); close(p[1]);	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200" dirty="0"/>
              <a:t> }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200" dirty="0"/>
              <a:t> else { </a:t>
            </a:r>
            <a:r>
              <a:rPr lang="en-CA" sz="1200" dirty="0" err="1"/>
              <a:t>perror</a:t>
            </a:r>
            <a:r>
              <a:rPr lang="en-CA" sz="1200" dirty="0"/>
              <a:t>("fork failed"); }</a:t>
            </a:r>
            <a:r>
              <a:rPr lang="en-CA" sz="1200" dirty="0">
                <a:latin typeface="Consolas" panose="020B0609020204030204" pitchFamily="49" charset="0"/>
              </a:rPr>
              <a:t> </a:t>
            </a:r>
            <a:endParaRPr lang="en-CA" sz="1200" dirty="0"/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200" dirty="0"/>
              <a:t>return 0;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2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0E201-1DA7-7C93-DDC2-E22C6722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8418" y="6516963"/>
            <a:ext cx="2743200" cy="365125"/>
          </a:xfrm>
        </p:spPr>
        <p:txBody>
          <a:bodyPr/>
          <a:lstStyle/>
          <a:p>
            <a:fld id="{A7324674-36AC-4DEF-A316-70EFE686BA67}" type="slidenum">
              <a:rPr lang="en-CA" smtClean="0"/>
              <a:t>28</a:t>
            </a:fld>
            <a:endParaRPr lang="en-CA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7869E260-7AA7-969B-BBF2-898F6733BA97}"/>
              </a:ext>
            </a:extLst>
          </p:cNvPr>
          <p:cNvSpPr/>
          <p:nvPr/>
        </p:nvSpPr>
        <p:spPr>
          <a:xfrm>
            <a:off x="167004" y="6134341"/>
            <a:ext cx="5576616" cy="338554"/>
          </a:xfrm>
          <a:prstGeom prst="wedgeRectCallout">
            <a:avLst>
              <a:gd name="adj1" fmla="val 20673"/>
              <a:gd name="adj2" fmla="val -106083"/>
            </a:avLst>
          </a:prstGeom>
          <a:solidFill>
            <a:srgbClr val="0E3E55">
              <a:alpha val="75000"/>
            </a:srgbClr>
          </a:solidFill>
        </p:spPr>
        <p:txBody>
          <a:bodyPr wrap="square">
            <a:spAutoFit/>
          </a:bodyPr>
          <a:lstStyle/>
          <a:p>
            <a:pPr algn="ctr">
              <a:spcAft>
                <a:spcPts val="200"/>
              </a:spcAft>
            </a:pPr>
            <a:r>
              <a:rPr lang="en-CA" sz="1600" dirty="0">
                <a:solidFill>
                  <a:schemeClr val="bg1"/>
                </a:solidFill>
              </a:rPr>
              <a:t>Child only reads from the pipe in 32 kB chunks 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992ECDE1-BB26-E1B4-4BDA-D3D00F48934A}"/>
              </a:ext>
            </a:extLst>
          </p:cNvPr>
          <p:cNvSpPr/>
          <p:nvPr/>
        </p:nvSpPr>
        <p:spPr>
          <a:xfrm>
            <a:off x="6023565" y="6037377"/>
            <a:ext cx="5207726" cy="584775"/>
          </a:xfrm>
          <a:prstGeom prst="wedgeRectCallout">
            <a:avLst>
              <a:gd name="adj1" fmla="val 58696"/>
              <a:gd name="adj2" fmla="val -275567"/>
            </a:avLst>
          </a:prstGeom>
          <a:solidFill>
            <a:schemeClr val="accent2">
              <a:alpha val="75000"/>
            </a:schemeClr>
          </a:solidFill>
        </p:spPr>
        <p:txBody>
          <a:bodyPr wrap="square">
            <a:spAutoFit/>
          </a:bodyPr>
          <a:lstStyle/>
          <a:p>
            <a:pPr algn="ctr">
              <a:spcAft>
                <a:spcPts val="200"/>
              </a:spcAft>
            </a:pPr>
            <a:r>
              <a:rPr lang="en-CA" sz="1600" dirty="0">
                <a:solidFill>
                  <a:schemeClr val="bg1"/>
                </a:solidFill>
              </a:rPr>
              <a:t>Since the pipe buffer is freed in 32 kB chunks all </a:t>
            </a:r>
            <a:r>
              <a:rPr lang="en-CA" sz="1600" u="sng" dirty="0">
                <a:solidFill>
                  <a:schemeClr val="bg1"/>
                </a:solidFill>
              </a:rPr>
              <a:t>subsequent</a:t>
            </a:r>
            <a:r>
              <a:rPr lang="en-CA" sz="1600" dirty="0">
                <a:solidFill>
                  <a:schemeClr val="bg1"/>
                </a:solidFill>
              </a:rPr>
              <a:t> data can only be written in 32 kB chunks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F14C78A6-B332-6C0B-0AF0-8F89A0EC0745}"/>
              </a:ext>
            </a:extLst>
          </p:cNvPr>
          <p:cNvSpPr/>
          <p:nvPr/>
        </p:nvSpPr>
        <p:spPr>
          <a:xfrm>
            <a:off x="7889965" y="4089132"/>
            <a:ext cx="4265195" cy="584775"/>
          </a:xfrm>
          <a:prstGeom prst="wedgeRectCallout">
            <a:avLst>
              <a:gd name="adj1" fmla="val 14667"/>
              <a:gd name="adj2" fmla="val -108087"/>
            </a:avLst>
          </a:prstGeom>
          <a:solidFill>
            <a:srgbClr val="0E3E55">
              <a:alpha val="75000"/>
            </a:srgbClr>
          </a:solidFill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en-CA" sz="1600" dirty="0">
                <a:solidFill>
                  <a:schemeClr val="bg1"/>
                </a:solidFill>
              </a:rPr>
              <a:t>The </a:t>
            </a:r>
            <a:r>
              <a:rPr lang="en-CA" sz="1600" i="1" dirty="0">
                <a:solidFill>
                  <a:schemeClr val="bg1"/>
                </a:solidFill>
              </a:rPr>
              <a:t>rest</a:t>
            </a:r>
            <a:r>
              <a:rPr lang="en-CA" sz="1600" dirty="0">
                <a:solidFill>
                  <a:schemeClr val="bg1"/>
                </a:solidFill>
              </a:rPr>
              <a:t> of the data must be sent in </a:t>
            </a:r>
            <a:r>
              <a:rPr lang="en-CA" sz="1600" i="1" dirty="0">
                <a:solidFill>
                  <a:schemeClr val="bg1"/>
                </a:solidFill>
              </a:rPr>
              <a:t>later</a:t>
            </a:r>
            <a:r>
              <a:rPr lang="en-CA" sz="1600" dirty="0">
                <a:solidFill>
                  <a:schemeClr val="bg1"/>
                </a:solidFill>
              </a:rPr>
              <a:t> write operations (need to track bytes not yet written)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7DC232D7-F4D8-B5C1-3078-A2AFAE8A8A84}"/>
              </a:ext>
            </a:extLst>
          </p:cNvPr>
          <p:cNvSpPr/>
          <p:nvPr/>
        </p:nvSpPr>
        <p:spPr>
          <a:xfrm>
            <a:off x="8744540" y="2137809"/>
            <a:ext cx="3118312" cy="1077218"/>
          </a:xfrm>
          <a:prstGeom prst="wedgeRectCallout">
            <a:avLst>
              <a:gd name="adj1" fmla="val 3242"/>
              <a:gd name="adj2" fmla="val 66205"/>
            </a:avLst>
          </a:prstGeom>
          <a:solidFill>
            <a:srgbClr val="0E3E55">
              <a:alpha val="75000"/>
            </a:srgbClr>
          </a:solidFill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en-CA" sz="1600" dirty="0">
                <a:solidFill>
                  <a:schemeClr val="bg1"/>
                </a:solidFill>
              </a:rPr>
              <a:t>First write operation in the loop fills the pipe buffer completely (64 kB) then </a:t>
            </a:r>
            <a:r>
              <a:rPr lang="en-CA" sz="1600" b="1" dirty="0">
                <a:solidFill>
                  <a:schemeClr val="bg1"/>
                </a:solidFill>
              </a:rPr>
              <a:t>stops</a:t>
            </a:r>
            <a:r>
              <a:rPr lang="en-CA" sz="1600" dirty="0">
                <a:solidFill>
                  <a:schemeClr val="bg1"/>
                </a:solidFill>
              </a:rPr>
              <a:t> to prevent buffer overflow. 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B1D686F9-C5D6-73D4-C64D-CB663558AA20}"/>
              </a:ext>
            </a:extLst>
          </p:cNvPr>
          <p:cNvSpPr/>
          <p:nvPr/>
        </p:nvSpPr>
        <p:spPr>
          <a:xfrm>
            <a:off x="6023565" y="6025333"/>
            <a:ext cx="5207726" cy="584775"/>
          </a:xfrm>
          <a:prstGeom prst="wedgeRectCallout">
            <a:avLst>
              <a:gd name="adj1" fmla="val -58780"/>
              <a:gd name="adj2" fmla="val -3041"/>
            </a:avLst>
          </a:prstGeom>
          <a:solidFill>
            <a:schemeClr val="accent2">
              <a:alpha val="75000"/>
            </a:schemeClr>
          </a:solidFill>
        </p:spPr>
        <p:txBody>
          <a:bodyPr wrap="square">
            <a:spAutoFit/>
          </a:bodyPr>
          <a:lstStyle/>
          <a:p>
            <a:pPr algn="ctr">
              <a:spcAft>
                <a:spcPts val="200"/>
              </a:spcAft>
            </a:pPr>
            <a:r>
              <a:rPr lang="en-CA" sz="1600" dirty="0">
                <a:solidFill>
                  <a:schemeClr val="bg1"/>
                </a:solidFill>
              </a:rPr>
              <a:t>Since the pipe buffer is freed in 32 kB chunks all </a:t>
            </a:r>
            <a:r>
              <a:rPr lang="en-CA" sz="1600" i="1" dirty="0">
                <a:solidFill>
                  <a:schemeClr val="bg1"/>
                </a:solidFill>
              </a:rPr>
              <a:t>subsequent</a:t>
            </a:r>
            <a:r>
              <a:rPr lang="en-CA" sz="1600" dirty="0">
                <a:solidFill>
                  <a:schemeClr val="bg1"/>
                </a:solidFill>
              </a:rPr>
              <a:t> data can only be written in 32 kB chunks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98DD9-0560-BAFC-CAD4-E2DE4FFCA4BC}"/>
              </a:ext>
            </a:extLst>
          </p:cNvPr>
          <p:cNvSpPr txBox="1"/>
          <p:nvPr/>
        </p:nvSpPr>
        <p:spPr>
          <a:xfrm>
            <a:off x="119376" y="6563462"/>
            <a:ext cx="87105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Git clone https://github.com/michaelgalle/SoftwareSystemsProgramming.git   </a:t>
            </a:r>
            <a:r>
              <a:rPr lang="en-CA" sz="1100" b="1" dirty="0"/>
              <a:t>/</a:t>
            </a:r>
            <a:r>
              <a:rPr lang="en-CA" sz="1100" b="1" dirty="0" err="1"/>
              <a:t>pipes_Atomic</a:t>
            </a:r>
            <a:r>
              <a:rPr lang="en-CA" sz="11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655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DF0D10-5D7F-7382-51B3-C44B3A941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391F2A-3B83-3A70-AF35-079584C18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F95D3-7B35-0AE2-85C7-044F1AE4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ADF152-6BA1-64B1-6DFD-59842037F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6792EE-B9F4-2547-BABA-7DD48892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2C94F0-762B-FFC3-43EE-9F0A6DFCD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2DBB1-B5A8-8FC4-5EA4-D628DC050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0D3E3-1354-29D8-DD2A-00B84178D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659" y="2254881"/>
            <a:ext cx="10915525" cy="359798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400" dirty="0"/>
              <a:t>Pipes are useful for efficient inter-process communications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400" dirty="0"/>
              <a:t>A pipe enables a temporary, sequential, unidirectional stream of data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400" dirty="0"/>
              <a:t>Read / write operations on a pipe use file I/O system calls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400" dirty="0"/>
              <a:t>Operations will be atomic if the data size is below a maximum pipe buffer size.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400" dirty="0"/>
              <a:t>If the data size is larger, we can always split the data into sequential chunks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B224B-55AD-127D-DF76-6EDF7BD4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525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6F5C50-7FB3-266A-0E76-F639590E2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82C4AA-155E-604D-A37F-8AA705A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1473C1-7EEC-55C0-0C08-93383B518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3217EA-66F0-901F-65D7-C6B939FA9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1CF394-CE3A-E8A6-4512-872F336CA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FF8F96-55B3-C902-2634-BEE7AF6FA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D79A8-91D8-2633-1EA2-18D635B2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40AB8-D08A-D923-642F-E1E9D591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38102"/>
            <a:ext cx="9724031" cy="3597989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400" dirty="0"/>
              <a:t>Bridge-in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/>
              <a:t>Intro to Pipes 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/>
              <a:t>Pipes in C 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/>
              <a:t>Future directions</a:t>
            </a:r>
            <a:r>
              <a:rPr lang="en-CA" sz="2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63C6E-0A4F-3B65-EE62-91256D75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8549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082617-26C3-5805-E46C-956121642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F3F28E-F3F5-00B0-C2F7-3971E8E1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1E79E6-41BE-E069-6CBA-B3A3BACE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84FA57-59D9-0F5A-C084-2B7B77FDB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5E84B4-93E8-03D3-13E8-D02A40CFF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312CF2-B72C-04EE-28C1-6F4A29399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E099A-000B-D0ED-5D1B-44AD8C98F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4. Future Directions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02B65-6054-37D3-929A-B30344DE0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048" y="2355548"/>
            <a:ext cx="10607879" cy="3597989"/>
          </a:xfrm>
        </p:spPr>
        <p:txBody>
          <a:bodyPr anchor="t">
            <a:normAutofit/>
          </a:bodyPr>
          <a:lstStyle/>
          <a:p>
            <a:r>
              <a:rPr lang="en-CA" sz="2400" dirty="0"/>
              <a:t>Pipes are great for IPC between processes on the </a:t>
            </a:r>
            <a:r>
              <a:rPr lang="en-CA" sz="2400" b="1" dirty="0"/>
              <a:t>same machine</a:t>
            </a:r>
          </a:p>
          <a:p>
            <a:r>
              <a:rPr lang="en-CA" sz="2400" dirty="0"/>
              <a:t>What if we want to enable communication between processes on different machines?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6732F-8AA1-B0BE-4745-4B593B34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30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00D646-5FC1-1FA9-702A-6A0F90A9F8D7}"/>
              </a:ext>
            </a:extLst>
          </p:cNvPr>
          <p:cNvSpPr txBox="1"/>
          <p:nvPr/>
        </p:nvSpPr>
        <p:spPr>
          <a:xfrm>
            <a:off x="4520616" y="4270061"/>
            <a:ext cx="3594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SOCKETS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5AC86-77C0-0FF9-BA1E-45CD5676AA39}"/>
              </a:ext>
            </a:extLst>
          </p:cNvPr>
          <p:cNvSpPr txBox="1"/>
          <p:nvPr/>
        </p:nvSpPr>
        <p:spPr>
          <a:xfrm>
            <a:off x="1051193" y="6383714"/>
            <a:ext cx="87105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See https://github.com/michaelgalle/SoftwareSystemsProgramming.git  - future lecture - </a:t>
            </a:r>
            <a:r>
              <a:rPr lang="en-CA" sz="1100" b="1" dirty="0"/>
              <a:t>/sockets        </a:t>
            </a:r>
          </a:p>
          <a:p>
            <a:r>
              <a:rPr lang="en-CA" sz="1100" dirty="0"/>
              <a:t>view: </a:t>
            </a:r>
            <a:r>
              <a:rPr lang="en-CA" sz="1100" b="1" dirty="0"/>
              <a:t> </a:t>
            </a:r>
            <a:r>
              <a:rPr lang="en-CA" sz="1100" dirty="0"/>
              <a:t>https://www.youtube.com/watch?v=Y3MLI-sHfJk</a:t>
            </a:r>
          </a:p>
        </p:txBody>
      </p:sp>
    </p:spTree>
    <p:extLst>
      <p:ext uri="{BB962C8B-B14F-4D97-AF65-F5344CB8AC3E}">
        <p14:creationId xmlns:p14="http://schemas.microsoft.com/office/powerpoint/2010/main" val="262504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BD5F71-75E2-79CD-37B5-5D30D137E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EF24332-D242-1D92-9882-8E5667603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A0C4A8-CC5C-A48D-7A09-4573333EC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25F5C-2427-0AC0-A3CE-4B3F02771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0198E9-619B-A789-B87F-88065C289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313467-44DD-F441-4665-E5A4C85EB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404A2-171D-C708-909D-4327859E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4. Future Directions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0B28-F114-291A-E7F9-4DCA1063D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659" y="2254881"/>
            <a:ext cx="11043541" cy="3597989"/>
          </a:xfrm>
        </p:spPr>
        <p:txBody>
          <a:bodyPr anchor="t">
            <a:normAutofit/>
          </a:bodyPr>
          <a:lstStyle/>
          <a:p>
            <a:r>
              <a:rPr lang="en-CA" sz="2400" dirty="0"/>
              <a:t>Processes are useful for </a:t>
            </a:r>
            <a:r>
              <a:rPr lang="en-CA" sz="2400" u="sng" dirty="0">
                <a:solidFill>
                  <a:srgbClr val="0E3E55"/>
                </a:solidFill>
              </a:rPr>
              <a:t>isolated</a:t>
            </a:r>
            <a:r>
              <a:rPr lang="en-CA" sz="2400" dirty="0"/>
              <a:t> tasks (e.g., different applications)</a:t>
            </a:r>
          </a:p>
          <a:p>
            <a:r>
              <a:rPr lang="en-CA" sz="2400" dirty="0"/>
              <a:t>Inter-process Communication (IPC) is required since memory is </a:t>
            </a:r>
            <a:r>
              <a:rPr lang="en-CA" sz="2400" b="1" dirty="0"/>
              <a:t>isolated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CA" sz="2400" dirty="0"/>
              <a:t>How can we eliminate the need for IPC between two </a:t>
            </a:r>
            <a:r>
              <a:rPr lang="en-CA" sz="2400" i="1" dirty="0"/>
              <a:t>similar</a:t>
            </a:r>
            <a:r>
              <a:rPr lang="en-CA" sz="2400" dirty="0"/>
              <a:t> concurrent tasks?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CA" sz="2400" dirty="0"/>
              <a:t>By allowing them to </a:t>
            </a:r>
            <a:r>
              <a:rPr lang="en-CA" sz="2400" b="1" dirty="0"/>
              <a:t>share</a:t>
            </a:r>
            <a:r>
              <a:rPr lang="en-CA" sz="2400" dirty="0"/>
              <a:t> memory and other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76774-1C66-0639-408B-59532A38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31</a:t>
            </a:fld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86050-357E-1040-6D4D-8F57D977D458}"/>
              </a:ext>
            </a:extLst>
          </p:cNvPr>
          <p:cNvSpPr txBox="1"/>
          <p:nvPr/>
        </p:nvSpPr>
        <p:spPr>
          <a:xfrm>
            <a:off x="4416114" y="4757742"/>
            <a:ext cx="3594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THREADS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6BD923-9FC3-C93D-CD25-7DCC3B5795DF}"/>
              </a:ext>
            </a:extLst>
          </p:cNvPr>
          <p:cNvSpPr txBox="1"/>
          <p:nvPr/>
        </p:nvSpPr>
        <p:spPr>
          <a:xfrm>
            <a:off x="959753" y="6597943"/>
            <a:ext cx="87105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See https://github.com/michaelgalle/SoftwareSystemsProgramming.git  - future lecture -  </a:t>
            </a:r>
            <a:r>
              <a:rPr lang="en-CA" sz="1100" b="1" dirty="0"/>
              <a:t>/threads</a:t>
            </a:r>
          </a:p>
        </p:txBody>
      </p:sp>
    </p:spTree>
    <p:extLst>
      <p:ext uri="{BB962C8B-B14F-4D97-AF65-F5344CB8AC3E}">
        <p14:creationId xmlns:p14="http://schemas.microsoft.com/office/powerpoint/2010/main" val="420843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08BCB1-D514-796F-AB71-5C3150A90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2797D0-120E-FD65-7C97-9DBF75821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533387-5C48-C86A-FE20-103172241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83D8EC-0962-37E9-A3D6-89EC8D0D8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E1AF47-31E3-9AF8-E8D0-7B7B1D9F7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9251F5-C66D-9385-FF51-8E25B192E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5BE8C-80D0-BB0D-37F3-84325C744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4. Future Directions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3AB5D-5586-36EA-801B-749F8F7E8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659" y="2254881"/>
            <a:ext cx="10510141" cy="359798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400" dirty="0"/>
              <a:t>Pipes are useful for inter-process communications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400" dirty="0"/>
              <a:t>But how can two processes (or a process and the operating system) communicate and handle an </a:t>
            </a:r>
            <a:r>
              <a:rPr lang="en-CA" sz="2400" b="1" dirty="0"/>
              <a:t>asynchronous</a:t>
            </a:r>
            <a:r>
              <a:rPr lang="en-CA" sz="2400" dirty="0"/>
              <a:t> event, like an interrupt?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33422-CFBC-4DC9-4694-8232E489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32</a:t>
            </a:fld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08757B-6F1C-9BF3-0D34-3E794067C8BF}"/>
              </a:ext>
            </a:extLst>
          </p:cNvPr>
          <p:cNvSpPr txBox="1"/>
          <p:nvPr/>
        </p:nvSpPr>
        <p:spPr>
          <a:xfrm>
            <a:off x="4416114" y="4757742"/>
            <a:ext cx="3594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SIGNALS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48ACF-5320-6012-664B-2A8697DC68E2}"/>
              </a:ext>
            </a:extLst>
          </p:cNvPr>
          <p:cNvSpPr txBox="1"/>
          <p:nvPr/>
        </p:nvSpPr>
        <p:spPr>
          <a:xfrm>
            <a:off x="959753" y="6597943"/>
            <a:ext cx="87105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See https://github.com/michaelgalle/SoftwareSystemsProgramming.git  - future lecture - </a:t>
            </a:r>
            <a:r>
              <a:rPr lang="en-CA" sz="1100" b="1" dirty="0"/>
              <a:t>/signals</a:t>
            </a:r>
          </a:p>
        </p:txBody>
      </p:sp>
    </p:spTree>
    <p:extLst>
      <p:ext uri="{BB962C8B-B14F-4D97-AF65-F5344CB8AC3E}">
        <p14:creationId xmlns:p14="http://schemas.microsoft.com/office/powerpoint/2010/main" val="388322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5CD8EF-9C98-B4A7-11CC-B68330915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2E1D15-F6D2-4244-03F8-AB6D07655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3D1EAA-4AAD-7CAB-10DB-4BBB95FA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0B316-E657-62C6-18FD-DA8B16EC9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5226D4-60AB-13A9-FA88-CF7CBAD0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42FD5D-5073-7309-F8F6-2E93D997F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D729C-59DA-0B53-BAF1-E505FC21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4. Future Directions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A0B88-FFD6-8C98-2B38-9B571F6D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659" y="2254881"/>
            <a:ext cx="10510141" cy="359798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CA" sz="2400" dirty="0"/>
              <a:t>Aside …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400" dirty="0"/>
              <a:t>Signals are software interrupts delivered to a process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400" dirty="0"/>
              <a:t>Examples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000" dirty="0"/>
              <a:t>SIGINT – sent when ‘</a:t>
            </a:r>
            <a:r>
              <a:rPr lang="en-CA" sz="2000" dirty="0" err="1"/>
              <a:t>Ctrl+C</a:t>
            </a:r>
            <a:r>
              <a:rPr lang="en-CA" sz="2000" dirty="0"/>
              <a:t>’ is pressed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000" dirty="0"/>
              <a:t>SIGPIPE – sent when a process writes to a pipe with no readers (test / error checking)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8E1A0-BFEF-5344-3449-15A1CAB8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33</a:t>
            </a:fld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460BFF-3531-3CF3-E8EC-F25A07329990}"/>
              </a:ext>
            </a:extLst>
          </p:cNvPr>
          <p:cNvSpPr txBox="1"/>
          <p:nvPr/>
        </p:nvSpPr>
        <p:spPr>
          <a:xfrm>
            <a:off x="959753" y="6597943"/>
            <a:ext cx="87105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See https://github.com/michaelgalle/SoftwareSystemsProgramming.git  - future lecture - </a:t>
            </a:r>
            <a:r>
              <a:rPr lang="en-CA" sz="1100" b="1" dirty="0"/>
              <a:t>/signals</a:t>
            </a:r>
          </a:p>
        </p:txBody>
      </p:sp>
    </p:spTree>
    <p:extLst>
      <p:ext uri="{BB962C8B-B14F-4D97-AF65-F5344CB8AC3E}">
        <p14:creationId xmlns:p14="http://schemas.microsoft.com/office/powerpoint/2010/main" val="6351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5F8CEA-C215-1C6E-A110-10BE0B79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932CF7-0E40-3FED-5F0F-879AC5815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83B83-5A8C-D086-661B-384A34911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A86355-32B0-A4B1-3C85-A274DC66E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5C9DF3-2097-D871-AA9F-C57CFFA5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7D8443-D795-741A-B4C2-BD56CE0F1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58593-AE33-3F37-8898-B1D2F89F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Bridge-in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D1529-E17F-8769-7DA0-F55F07726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72936"/>
            <a:ext cx="9724031" cy="3597989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CA" sz="2400" dirty="0"/>
              <a:t>  Shell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sz="2400" dirty="0"/>
              <a:t>  Processes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sz="2400" dirty="0"/>
              <a:t>  File system calls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sz="2400" dirty="0"/>
              <a:t>  Inter-process communications (IPC)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/>
              <a:t> Pipes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C92A6-6BEF-6BB5-10AD-2F44DA6B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6112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2E4DF7-F9DD-CE29-7EBC-2482F0C0B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D8A081-7DF5-82A1-8DCB-0EB18327C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67AB23-F9DD-7570-C128-C492B47EB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2863D3-6C90-D790-7C54-2161A16D3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3059D4-7623-790E-26FE-08E19AF2A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78EC2D-FCD8-895D-5DE9-396373C48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37A73-2AB3-3F99-A633-9CF7A756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Bridge-in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09D33-4E54-CC23-0606-ACBE8EF01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72936"/>
            <a:ext cx="9724031" cy="35979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A" sz="2400" dirty="0"/>
              <a:t>Recall that a process is  </a:t>
            </a:r>
          </a:p>
          <a:p>
            <a:endParaRPr lang="en-CA" sz="1050" dirty="0"/>
          </a:p>
          <a:p>
            <a:r>
              <a:rPr lang="en-CA" sz="2400" dirty="0"/>
              <a:t>A particular </a:t>
            </a:r>
            <a:r>
              <a:rPr lang="en-CA" sz="2400" i="1" dirty="0"/>
              <a:t>instance</a:t>
            </a:r>
            <a:r>
              <a:rPr lang="en-CA" sz="2400" dirty="0"/>
              <a:t> of an executing program</a:t>
            </a:r>
          </a:p>
          <a:p>
            <a:r>
              <a:rPr lang="en-CA" sz="2400" dirty="0"/>
              <a:t>Assigned resources (memory, CPU time) by the system</a:t>
            </a:r>
          </a:p>
          <a:p>
            <a:r>
              <a:rPr lang="en-CA" sz="2400" dirty="0"/>
              <a:t>Resources (memory) cannot be </a:t>
            </a:r>
            <a:r>
              <a:rPr lang="en-CA" sz="2400" i="1" dirty="0"/>
              <a:t>shared</a:t>
            </a:r>
            <a:r>
              <a:rPr lang="en-CA" sz="2400" dirty="0"/>
              <a:t> between processes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C6773-E891-4A5C-E210-1F28078A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71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C76DC2-000A-3978-AAD7-C6617E6A2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F03151-2FCB-EA5B-D309-108F11F00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EE64CD-251A-58E3-E106-4F9C74AA3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EF0A6-6A9A-B21F-FBD9-A8E1BB464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9A13FB-E9AC-11E3-A2EB-FC1694C28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2FAB91-7334-2669-4234-3C95D18CC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CF53BC-D3F0-51C5-F701-0DE1C2DE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Bridge-in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22418-C549-F004-B97E-EEBC08D0F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8844" y="1891971"/>
            <a:ext cx="4139647" cy="3681836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Process Creation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3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b="1" dirty="0"/>
              <a:t>fork( )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1"/>
                </a:solidFill>
              </a:rPr>
              <a:t>duplicates</a:t>
            </a:r>
            <a:r>
              <a:rPr lang="en-US" sz="2400" dirty="0"/>
              <a:t> the parent (current) process creating a child, both execute the same code after fork( ).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b="1" dirty="0"/>
              <a:t>exec*( )</a:t>
            </a:r>
            <a:r>
              <a:rPr lang="en-US" sz="2400" dirty="0"/>
              <a:t> family of functions are used to</a:t>
            </a:r>
            <a:r>
              <a:rPr lang="en-US" sz="2400" b="1" dirty="0"/>
              <a:t> </a:t>
            </a:r>
            <a:r>
              <a:rPr lang="en-US" sz="2400" i="1" dirty="0">
                <a:solidFill>
                  <a:schemeClr val="accent1"/>
                </a:solidFill>
              </a:rPr>
              <a:t>replace</a:t>
            </a:r>
            <a:r>
              <a:rPr lang="en-US" sz="2400" dirty="0"/>
              <a:t> the current process with a new one</a:t>
            </a:r>
            <a:endParaRPr lang="en-CA" sz="24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CA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5F3E7-EFCD-E38E-860A-78753412D739}"/>
              </a:ext>
            </a:extLst>
          </p:cNvPr>
          <p:cNvSpPr txBox="1"/>
          <p:nvPr/>
        </p:nvSpPr>
        <p:spPr>
          <a:xfrm>
            <a:off x="459350" y="1891970"/>
            <a:ext cx="7191130" cy="42934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endParaRPr lang="en-CA" sz="300" dirty="0">
              <a:latin typeface="Consolas" panose="020B0609020204030204" pitchFamily="49" charset="0"/>
            </a:endParaRPr>
          </a:p>
          <a:p>
            <a:pPr>
              <a:spcAft>
                <a:spcPts val="400"/>
              </a:spcAft>
            </a:pPr>
            <a:r>
              <a:rPr lang="en-CA" sz="1600" dirty="0">
                <a:latin typeface="Consolas" panose="020B0609020204030204" pitchFamily="49" charset="0"/>
              </a:rPr>
              <a:t>int main() {</a:t>
            </a:r>
          </a:p>
          <a:p>
            <a:pPr>
              <a:spcAft>
                <a:spcPts val="400"/>
              </a:spcAft>
            </a:pPr>
            <a:r>
              <a:rPr lang="en-CA" sz="1600" dirty="0">
                <a:latin typeface="Consolas" panose="020B0609020204030204" pitchFamily="49" charset="0"/>
              </a:rPr>
              <a:t>  </a:t>
            </a:r>
            <a:r>
              <a:rPr lang="en-CA" sz="1600" dirty="0" err="1">
                <a:latin typeface="Consolas" panose="020B0609020204030204" pitchFamily="49" charset="0"/>
              </a:rPr>
              <a:t>pid_t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 err="1">
                <a:latin typeface="Consolas" panose="020B0609020204030204" pitchFamily="49" charset="0"/>
              </a:rPr>
              <a:t>pid</a:t>
            </a:r>
            <a:r>
              <a:rPr lang="en-CA" sz="1600" dirty="0">
                <a:latin typeface="Consolas" panose="020B0609020204030204" pitchFamily="49" charset="0"/>
              </a:rPr>
              <a:t> = </a:t>
            </a:r>
            <a:r>
              <a:rPr lang="en-CA" sz="1600" b="1" dirty="0">
                <a:latin typeface="Consolas" panose="020B0609020204030204" pitchFamily="49" charset="0"/>
              </a:rPr>
              <a:t>fork()</a:t>
            </a:r>
            <a:r>
              <a:rPr lang="en-CA" sz="1600" dirty="0">
                <a:latin typeface="Consolas" panose="020B0609020204030204" pitchFamily="49" charset="0"/>
              </a:rPr>
              <a:t>;    // Create child process</a:t>
            </a:r>
          </a:p>
          <a:p>
            <a:pPr>
              <a:spcAft>
                <a:spcPts val="400"/>
              </a:spcAft>
            </a:pPr>
            <a:r>
              <a:rPr lang="en-CA" sz="600" dirty="0">
                <a:latin typeface="Consolas" panose="020B0609020204030204" pitchFamily="49" charset="0"/>
              </a:rPr>
              <a:t>  </a:t>
            </a:r>
          </a:p>
          <a:p>
            <a:pPr>
              <a:spcAft>
                <a:spcPts val="400"/>
              </a:spcAft>
            </a:pPr>
            <a:r>
              <a:rPr lang="en-CA" sz="1600" dirty="0">
                <a:latin typeface="Consolas" panose="020B0609020204030204" pitchFamily="49" charset="0"/>
              </a:rPr>
              <a:t>  if (</a:t>
            </a:r>
            <a:r>
              <a:rPr lang="en-CA" sz="1600" dirty="0" err="1">
                <a:latin typeface="Consolas" panose="020B0609020204030204" pitchFamily="49" charset="0"/>
              </a:rPr>
              <a:t>pid</a:t>
            </a:r>
            <a:r>
              <a:rPr lang="en-CA" sz="1600" dirty="0">
                <a:latin typeface="Consolas" panose="020B0609020204030204" pitchFamily="49" charset="0"/>
              </a:rPr>
              <a:t> == 0) {	// Child process</a:t>
            </a:r>
          </a:p>
          <a:p>
            <a:pPr>
              <a:spcAft>
                <a:spcPts val="400"/>
              </a:spcAft>
            </a:pPr>
            <a:r>
              <a:rPr lang="en-CA" sz="1600" dirty="0">
                <a:latin typeface="Consolas" panose="020B0609020204030204" pitchFamily="49" charset="0"/>
              </a:rPr>
              <a:t>    printf(“Child process PID: %d\n", </a:t>
            </a:r>
            <a:r>
              <a:rPr lang="en-CA" sz="1600" dirty="0" err="1">
                <a:latin typeface="Consolas" panose="020B0609020204030204" pitchFamily="49" charset="0"/>
              </a:rPr>
              <a:t>getpid</a:t>
            </a:r>
            <a:r>
              <a:rPr lang="en-CA" sz="1600" dirty="0">
                <a:latin typeface="Consolas" panose="020B0609020204030204" pitchFamily="49" charset="0"/>
              </a:rPr>
              <a:t>());</a:t>
            </a:r>
          </a:p>
          <a:p>
            <a:pPr>
              <a:spcAft>
                <a:spcPts val="400"/>
              </a:spcAft>
            </a:pPr>
            <a:r>
              <a:rPr lang="en-CA" sz="1600" dirty="0">
                <a:latin typeface="Consolas" panose="020B0609020204030204" pitchFamily="49" charset="0"/>
              </a:rPr>
              <a:t>    </a:t>
            </a:r>
            <a:r>
              <a:rPr lang="en-CA" sz="1600" b="1" dirty="0" err="1">
                <a:latin typeface="Consolas" panose="020B0609020204030204" pitchFamily="49" charset="0"/>
              </a:rPr>
              <a:t>execl</a:t>
            </a:r>
            <a:r>
              <a:rPr lang="en-CA" sz="1600" dirty="0">
                <a:latin typeface="Consolas" panose="020B0609020204030204" pitchFamily="49" charset="0"/>
              </a:rPr>
              <a:t>("/bin/ls", "ls", NULL); // Replace process with ls</a:t>
            </a:r>
          </a:p>
          <a:p>
            <a:pPr>
              <a:spcAft>
                <a:spcPts val="400"/>
              </a:spcAft>
            </a:pPr>
            <a:endParaRPr lang="en-CA" sz="600" dirty="0">
              <a:latin typeface="Consolas" panose="020B0609020204030204" pitchFamily="49" charset="0"/>
            </a:endParaRPr>
          </a:p>
          <a:p>
            <a:pPr>
              <a:spcAft>
                <a:spcPts val="400"/>
              </a:spcAft>
            </a:pPr>
            <a:r>
              <a:rPr lang="en-CA" sz="1600" dirty="0">
                <a:latin typeface="Consolas" panose="020B0609020204030204" pitchFamily="49" charset="0"/>
              </a:rPr>
              <a:t>  } else if (</a:t>
            </a:r>
            <a:r>
              <a:rPr lang="en-CA" sz="1600" dirty="0" err="1">
                <a:latin typeface="Consolas" panose="020B0609020204030204" pitchFamily="49" charset="0"/>
              </a:rPr>
              <a:t>pid</a:t>
            </a:r>
            <a:r>
              <a:rPr lang="en-CA" sz="1600" dirty="0">
                <a:latin typeface="Consolas" panose="020B0609020204030204" pitchFamily="49" charset="0"/>
              </a:rPr>
              <a:t> &gt; 0) { // Parent process</a:t>
            </a:r>
          </a:p>
          <a:p>
            <a:pPr>
              <a:spcAft>
                <a:spcPts val="400"/>
              </a:spcAft>
            </a:pPr>
            <a:r>
              <a:rPr lang="en-CA" sz="1600" dirty="0">
                <a:latin typeface="Consolas" panose="020B0609020204030204" pitchFamily="49" charset="0"/>
              </a:rPr>
              <a:t>      printf(“Parent process PID: %d\n", </a:t>
            </a:r>
            <a:r>
              <a:rPr lang="en-CA" sz="1600" dirty="0" err="1">
                <a:latin typeface="Consolas" panose="020B0609020204030204" pitchFamily="49" charset="0"/>
              </a:rPr>
              <a:t>getpid</a:t>
            </a:r>
            <a:r>
              <a:rPr lang="en-CA" sz="1600" dirty="0">
                <a:latin typeface="Consolas" panose="020B0609020204030204" pitchFamily="49" charset="0"/>
              </a:rPr>
              <a:t>());</a:t>
            </a:r>
          </a:p>
          <a:p>
            <a:pPr>
              <a:spcAft>
                <a:spcPts val="400"/>
              </a:spcAft>
            </a:pPr>
            <a:r>
              <a:rPr lang="en-CA" sz="600" dirty="0">
                <a:latin typeface="Consolas" panose="020B0609020204030204" pitchFamily="49" charset="0"/>
              </a:rPr>
              <a:t>  </a:t>
            </a:r>
          </a:p>
          <a:p>
            <a:pPr>
              <a:spcAft>
                <a:spcPts val="400"/>
              </a:spcAft>
            </a:pPr>
            <a:r>
              <a:rPr lang="en-CA" sz="1600" dirty="0">
                <a:latin typeface="Consolas" panose="020B0609020204030204" pitchFamily="49" charset="0"/>
              </a:rPr>
              <a:t>  } else {</a:t>
            </a:r>
          </a:p>
          <a:p>
            <a:pPr>
              <a:spcAft>
                <a:spcPts val="400"/>
              </a:spcAft>
            </a:pPr>
            <a:r>
              <a:rPr lang="en-CA" sz="1600" dirty="0">
                <a:latin typeface="Consolas" panose="020B0609020204030204" pitchFamily="49" charset="0"/>
              </a:rPr>
              <a:t>      </a:t>
            </a:r>
            <a:r>
              <a:rPr lang="en-CA" sz="1600" dirty="0" err="1">
                <a:latin typeface="Consolas" panose="020B0609020204030204" pitchFamily="49" charset="0"/>
              </a:rPr>
              <a:t>perror</a:t>
            </a:r>
            <a:r>
              <a:rPr lang="en-CA" sz="1600" dirty="0">
                <a:latin typeface="Consolas" panose="020B0609020204030204" pitchFamily="49" charset="0"/>
              </a:rPr>
              <a:t>("fork failed");</a:t>
            </a:r>
          </a:p>
          <a:p>
            <a:pPr>
              <a:spcAft>
                <a:spcPts val="400"/>
              </a:spcAft>
            </a:pPr>
            <a:r>
              <a:rPr lang="en-CA" sz="1600" dirty="0">
                <a:latin typeface="Consolas" panose="020B0609020204030204" pitchFamily="49" charset="0"/>
              </a:rPr>
              <a:t>  }</a:t>
            </a:r>
          </a:p>
          <a:p>
            <a:pPr>
              <a:spcAft>
                <a:spcPts val="400"/>
              </a:spcAft>
            </a:pPr>
            <a:r>
              <a:rPr lang="en-CA" sz="1600" dirty="0">
                <a:latin typeface="Consolas" panose="020B0609020204030204" pitchFamily="49" charset="0"/>
              </a:rPr>
              <a:t>  return 0;</a:t>
            </a:r>
          </a:p>
          <a:p>
            <a:pPr>
              <a:spcAft>
                <a:spcPts val="400"/>
              </a:spcAft>
            </a:pPr>
            <a:r>
              <a:rPr lang="en-CA" sz="1600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EFF67-3CDC-FDDA-704C-11A55C49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6</a:t>
            </a:fld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311A8E-9D53-CFFD-2D9C-0B526077FDB3}"/>
              </a:ext>
            </a:extLst>
          </p:cNvPr>
          <p:cNvSpPr txBox="1"/>
          <p:nvPr/>
        </p:nvSpPr>
        <p:spPr>
          <a:xfrm>
            <a:off x="5786446" y="5873914"/>
            <a:ext cx="19523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/>
              <a:t>Previous lecture /</a:t>
            </a:r>
            <a:r>
              <a:rPr lang="en-CA" sz="1100" i="1" dirty="0" err="1"/>
              <a:t>forkExec</a:t>
            </a:r>
            <a:endParaRPr lang="en-CA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28808D-3EC5-AD99-AC1B-D689F235594D}"/>
              </a:ext>
            </a:extLst>
          </p:cNvPr>
          <p:cNvSpPr txBox="1"/>
          <p:nvPr/>
        </p:nvSpPr>
        <p:spPr>
          <a:xfrm>
            <a:off x="420161" y="6137995"/>
            <a:ext cx="87105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git clone https://github.com/michaelgalle/SoftwareSystemsProgramming.git</a:t>
            </a:r>
          </a:p>
        </p:txBody>
      </p:sp>
    </p:spTree>
    <p:extLst>
      <p:ext uri="{BB962C8B-B14F-4D97-AF65-F5344CB8AC3E}">
        <p14:creationId xmlns:p14="http://schemas.microsoft.com/office/powerpoint/2010/main" val="368026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3F0E0F-B7E0-68FB-3040-B200F92AF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81A207-8115-85D1-9FD6-C64E554FB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642C66-A1F0-3984-AAD2-1BB0D8C51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A46EA7-03E8-A171-7992-4E62DC6FE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616F24-872C-0119-2B66-CB0282753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23A045-317B-ECBF-AA66-2179F517A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EF9AB-A0BE-2FB3-CE5A-CD292FAF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Bridge-in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DFAFB-2D53-7729-339E-E83CE2E93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873" y="1975817"/>
            <a:ext cx="4009618" cy="3597989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CA" sz="2200" dirty="0"/>
              <a:t>Process Synchronization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CA" sz="12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2400" b="1" dirty="0"/>
              <a:t>wait( ) / </a:t>
            </a:r>
            <a:r>
              <a:rPr lang="en-CA" sz="2400" b="1" dirty="0" err="1"/>
              <a:t>waitpid</a:t>
            </a:r>
            <a:r>
              <a:rPr lang="en-CA" sz="2400" b="1" dirty="0"/>
              <a:t>( ) </a:t>
            </a:r>
            <a:r>
              <a:rPr lang="en-CA" sz="2400" dirty="0"/>
              <a:t>system calls </a:t>
            </a:r>
            <a:r>
              <a:rPr lang="en-CA" sz="2400" i="1" dirty="0">
                <a:solidFill>
                  <a:srgbClr val="135474"/>
                </a:solidFill>
              </a:rPr>
              <a:t>wait</a:t>
            </a:r>
            <a:r>
              <a:rPr lang="en-CA" sz="2400" dirty="0"/>
              <a:t> for a child or other process to complete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US" sz="24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CA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E5E08-CCF3-5A74-53D0-477442B2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7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2FC9C-9FA2-7E9B-4518-3A9601F61FBA}"/>
              </a:ext>
            </a:extLst>
          </p:cNvPr>
          <p:cNvSpPr txBox="1"/>
          <p:nvPr/>
        </p:nvSpPr>
        <p:spPr>
          <a:xfrm>
            <a:off x="443041" y="1915449"/>
            <a:ext cx="7191130" cy="449353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softEdge rad="31750"/>
          </a:effec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Aft>
                <a:spcPts val="400"/>
              </a:spcAft>
              <a:defRPr sz="1600">
                <a:latin typeface="Consolas" panose="020B0609020204030204" pitchFamily="49" charset="0"/>
              </a:defRPr>
            </a:lvl1pPr>
          </a:lstStyle>
          <a:p>
            <a:r>
              <a:rPr lang="en-CA" dirty="0"/>
              <a:t>int main() {</a:t>
            </a:r>
          </a:p>
          <a:p>
            <a:r>
              <a:rPr lang="en-CA" dirty="0"/>
              <a:t>    </a:t>
            </a:r>
            <a:r>
              <a:rPr lang="en-CA" dirty="0" err="1"/>
              <a:t>pid_t</a:t>
            </a:r>
            <a:r>
              <a:rPr lang="en-CA" dirty="0"/>
              <a:t> </a:t>
            </a:r>
            <a:r>
              <a:rPr lang="en-CA" dirty="0" err="1"/>
              <a:t>pid</a:t>
            </a:r>
            <a:r>
              <a:rPr lang="en-CA" dirty="0"/>
              <a:t> = fork();		</a:t>
            </a:r>
          </a:p>
          <a:p>
            <a:r>
              <a:rPr lang="en-CA" sz="600" dirty="0"/>
              <a:t>    </a:t>
            </a:r>
          </a:p>
          <a:p>
            <a:r>
              <a:rPr lang="en-CA" dirty="0"/>
              <a:t>    if (</a:t>
            </a:r>
            <a:r>
              <a:rPr lang="en-CA" dirty="0" err="1"/>
              <a:t>pid</a:t>
            </a:r>
            <a:r>
              <a:rPr lang="en-CA" dirty="0"/>
              <a:t> == 0) {		// Child process</a:t>
            </a:r>
          </a:p>
          <a:p>
            <a:r>
              <a:rPr lang="en-CA" dirty="0"/>
              <a:t>	printf("Child process running...\n");</a:t>
            </a:r>
          </a:p>
          <a:p>
            <a:r>
              <a:rPr lang="en-CA" dirty="0"/>
              <a:t>        sleep(2); 		// Simulate work</a:t>
            </a:r>
          </a:p>
          <a:p>
            <a:r>
              <a:rPr lang="en-CA" dirty="0"/>
              <a:t>        printf("Child process completed.\n");</a:t>
            </a:r>
          </a:p>
          <a:p>
            <a:endParaRPr lang="en-CA" sz="600" dirty="0"/>
          </a:p>
          <a:p>
            <a:r>
              <a:rPr lang="en-CA" dirty="0"/>
              <a:t>    } else if (</a:t>
            </a:r>
            <a:r>
              <a:rPr lang="en-CA" dirty="0" err="1"/>
              <a:t>pid</a:t>
            </a:r>
            <a:r>
              <a:rPr lang="en-CA" dirty="0"/>
              <a:t> &gt; 0) {	// Parent process</a:t>
            </a:r>
          </a:p>
          <a:p>
            <a:r>
              <a:rPr lang="en-CA" dirty="0"/>
              <a:t>	printf("Parent waiting for child to finish...\n");</a:t>
            </a:r>
          </a:p>
          <a:p>
            <a:r>
              <a:rPr lang="en-CA" dirty="0"/>
              <a:t>        </a:t>
            </a:r>
            <a:r>
              <a:rPr lang="en-CA" b="1" dirty="0"/>
              <a:t>wait(</a:t>
            </a:r>
            <a:r>
              <a:rPr lang="en-CA" dirty="0"/>
              <a:t>NULL</a:t>
            </a:r>
            <a:r>
              <a:rPr lang="en-CA" b="1" dirty="0"/>
              <a:t>)</a:t>
            </a:r>
            <a:r>
              <a:rPr lang="en-CA" dirty="0"/>
              <a:t>; 		</a:t>
            </a:r>
          </a:p>
          <a:p>
            <a:r>
              <a:rPr lang="en-CA" dirty="0"/>
              <a:t>        printf("Child completed. Parent resuming.\n");</a:t>
            </a:r>
          </a:p>
          <a:p>
            <a:endParaRPr lang="en-CA" sz="600" dirty="0"/>
          </a:p>
          <a:p>
            <a:r>
              <a:rPr lang="en-CA" dirty="0"/>
              <a:t>    } else { </a:t>
            </a:r>
            <a:r>
              <a:rPr lang="en-CA" dirty="0" err="1"/>
              <a:t>perror</a:t>
            </a:r>
            <a:r>
              <a:rPr lang="en-CA" dirty="0"/>
              <a:t>("fork failed"); }</a:t>
            </a:r>
          </a:p>
          <a:p>
            <a:r>
              <a:rPr lang="en-CA" dirty="0"/>
              <a:t>    return 0;</a:t>
            </a:r>
          </a:p>
          <a:p>
            <a:r>
              <a:rPr lang="en-CA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C076EF-6389-8A98-35EF-8500AAAEDAAD}"/>
              </a:ext>
            </a:extLst>
          </p:cNvPr>
          <p:cNvSpPr txBox="1"/>
          <p:nvPr/>
        </p:nvSpPr>
        <p:spPr>
          <a:xfrm>
            <a:off x="5805181" y="6109964"/>
            <a:ext cx="1967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/>
              <a:t>Previous lecture /</a:t>
            </a:r>
            <a:r>
              <a:rPr lang="en-CA" sz="1100" i="1" dirty="0" err="1"/>
              <a:t>forkWait</a:t>
            </a:r>
            <a:endParaRPr lang="en-CA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ED4D0-D125-4314-8132-75A5E3E9D098}"/>
              </a:ext>
            </a:extLst>
          </p:cNvPr>
          <p:cNvSpPr txBox="1"/>
          <p:nvPr/>
        </p:nvSpPr>
        <p:spPr>
          <a:xfrm>
            <a:off x="412561" y="6371883"/>
            <a:ext cx="87105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Git clone https://github.com/michaelgalle/SoftwareSystemsProgramming.git</a:t>
            </a:r>
          </a:p>
        </p:txBody>
      </p:sp>
    </p:spTree>
    <p:extLst>
      <p:ext uri="{BB962C8B-B14F-4D97-AF65-F5344CB8AC3E}">
        <p14:creationId xmlns:p14="http://schemas.microsoft.com/office/powerpoint/2010/main" val="404278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B8C97A-19F8-5C9B-3E35-F2256EFFE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F639AA-8C73-7176-6DCF-7109B139F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769039-297E-E2E6-34D3-18A3AED9C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4A1212-EBFD-FFB1-FC76-B56B03044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A11290-AD20-71A1-7C0B-1A5930153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B99416-F244-2FEB-8458-6CB271B1C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5CCCA-CFF2-5652-3956-8EDE2889D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Bridge-in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0FAE6-6555-9104-57C2-3E9D207E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72936"/>
            <a:ext cx="9724031" cy="3597989"/>
          </a:xfrm>
        </p:spPr>
        <p:txBody>
          <a:bodyPr anchor="t">
            <a:normAutofit lnSpcReduction="10000"/>
          </a:bodyPr>
          <a:lstStyle/>
          <a:p>
            <a:r>
              <a:rPr lang="en-CA" sz="2400" dirty="0"/>
              <a:t>We have used the following </a:t>
            </a:r>
            <a:r>
              <a:rPr lang="en-CA" sz="2400" b="1" dirty="0"/>
              <a:t>file</a:t>
            </a:r>
            <a:r>
              <a:rPr lang="en-CA" sz="2400" dirty="0"/>
              <a:t> system calls before. 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r>
              <a:rPr lang="en-CA" sz="2400" dirty="0"/>
              <a:t>We have seen how </a:t>
            </a:r>
            <a:r>
              <a:rPr lang="en-CA" sz="2400" i="1" dirty="0"/>
              <a:t>files</a:t>
            </a:r>
            <a:r>
              <a:rPr lang="en-CA" sz="2400" dirty="0"/>
              <a:t> can be used to store and retrieve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D0F8B-CE1B-0740-E7F2-CBF8846A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8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BA43F1-99AA-5D95-0725-20E984A5251C}"/>
              </a:ext>
            </a:extLst>
          </p:cNvPr>
          <p:cNvSpPr txBox="1"/>
          <p:nvPr/>
        </p:nvSpPr>
        <p:spPr>
          <a:xfrm>
            <a:off x="1703523" y="4008403"/>
            <a:ext cx="8712200" cy="369332"/>
          </a:xfrm>
          <a:prstGeom prst="rect">
            <a:avLst/>
          </a:prstGeom>
          <a:solidFill>
            <a:srgbClr val="0E3F55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CA" dirty="0" err="1"/>
              <a:t>ssize_t</a:t>
            </a:r>
            <a:r>
              <a:rPr lang="en-CA" dirty="0"/>
              <a:t> read(int </a:t>
            </a:r>
            <a:r>
              <a:rPr lang="en-CA" dirty="0" err="1"/>
              <a:t>filedesc</a:t>
            </a:r>
            <a:r>
              <a:rPr lang="en-CA" dirty="0"/>
              <a:t>, const void* </a:t>
            </a:r>
            <a:r>
              <a:rPr lang="en-CA" dirty="0" err="1"/>
              <a:t>buf</a:t>
            </a:r>
            <a:r>
              <a:rPr lang="en-CA" dirty="0"/>
              <a:t>, </a:t>
            </a:r>
            <a:r>
              <a:rPr lang="en-CA" dirty="0" err="1"/>
              <a:t>size_t</a:t>
            </a:r>
            <a:r>
              <a:rPr lang="en-CA" dirty="0"/>
              <a:t> count);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A98DD-D224-FA89-CA9F-205471F16F1E}"/>
              </a:ext>
            </a:extLst>
          </p:cNvPr>
          <p:cNvSpPr txBox="1"/>
          <p:nvPr/>
        </p:nvSpPr>
        <p:spPr>
          <a:xfrm>
            <a:off x="1703523" y="3468072"/>
            <a:ext cx="8712200" cy="369332"/>
          </a:xfrm>
          <a:prstGeom prst="rect">
            <a:avLst/>
          </a:prstGeom>
          <a:solidFill>
            <a:srgbClr val="0E3F55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CA" dirty="0" err="1"/>
              <a:t>ssize_t</a:t>
            </a:r>
            <a:r>
              <a:rPr lang="en-CA" dirty="0"/>
              <a:t> write(int </a:t>
            </a:r>
            <a:r>
              <a:rPr lang="en-CA" dirty="0" err="1"/>
              <a:t>filedesc</a:t>
            </a:r>
            <a:r>
              <a:rPr lang="en-CA" dirty="0"/>
              <a:t>, void* </a:t>
            </a:r>
            <a:r>
              <a:rPr lang="en-CA" dirty="0" err="1"/>
              <a:t>buf</a:t>
            </a:r>
            <a:r>
              <a:rPr lang="en-CA" dirty="0"/>
              <a:t>, </a:t>
            </a:r>
            <a:r>
              <a:rPr lang="en-CA" dirty="0" err="1"/>
              <a:t>size_t</a:t>
            </a:r>
            <a:r>
              <a:rPr lang="en-CA" dirty="0"/>
              <a:t> count);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F4CD3B-4AC0-CA79-1842-6E082CB6D94A}"/>
              </a:ext>
            </a:extLst>
          </p:cNvPr>
          <p:cNvSpPr txBox="1"/>
          <p:nvPr/>
        </p:nvSpPr>
        <p:spPr>
          <a:xfrm>
            <a:off x="1703523" y="2914074"/>
            <a:ext cx="8712200" cy="369332"/>
          </a:xfrm>
          <a:prstGeom prst="rect">
            <a:avLst/>
          </a:prstGeom>
          <a:solidFill>
            <a:srgbClr val="0E3F55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CA" dirty="0"/>
              <a:t>int </a:t>
            </a:r>
            <a:r>
              <a:rPr lang="en-CA" dirty="0" err="1"/>
              <a:t>filedesc</a:t>
            </a:r>
            <a:r>
              <a:rPr lang="en-CA" dirty="0"/>
              <a:t> = open(const char* pathname, int flags, </a:t>
            </a:r>
            <a:r>
              <a:rPr lang="en-CA" dirty="0" err="1"/>
              <a:t>mode_t</a:t>
            </a:r>
            <a:r>
              <a:rPr lang="en-CA" dirty="0"/>
              <a:t> mode);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6D1402-4B44-540D-AD9B-B8DEAAAB7467}"/>
              </a:ext>
            </a:extLst>
          </p:cNvPr>
          <p:cNvSpPr txBox="1"/>
          <p:nvPr/>
        </p:nvSpPr>
        <p:spPr>
          <a:xfrm>
            <a:off x="1703523" y="4516838"/>
            <a:ext cx="8712200" cy="369332"/>
          </a:xfrm>
          <a:prstGeom prst="rect">
            <a:avLst/>
          </a:prstGeom>
          <a:solidFill>
            <a:srgbClr val="0E3F55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CA"/>
              <a:t>int close</a:t>
            </a:r>
            <a:r>
              <a:rPr lang="en-CA" dirty="0"/>
              <a:t>(</a:t>
            </a:r>
            <a:r>
              <a:rPr lang="en-CA"/>
              <a:t>int filedesc</a:t>
            </a:r>
            <a:r>
              <a:rPr lang="en-CA" dirty="0"/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B7F7D4-5AA3-95FC-0442-60146B31F407}"/>
              </a:ext>
            </a:extLst>
          </p:cNvPr>
          <p:cNvSpPr txBox="1"/>
          <p:nvPr/>
        </p:nvSpPr>
        <p:spPr>
          <a:xfrm>
            <a:off x="1443104" y="6381258"/>
            <a:ext cx="87105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See https://github.com/michaelgalle/SoftwareSystemsProgramming.git   /</a:t>
            </a:r>
            <a:r>
              <a:rPr lang="en-CA" sz="1100" dirty="0" err="1"/>
              <a:t>fileIO</a:t>
            </a:r>
            <a:r>
              <a:rPr lang="en-CA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291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8FE25C-C9CB-767D-538D-23C230F1B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D181F0-0C7E-C6F9-5A92-2A0E57FD8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211B3E-574A-1E06-D0D3-E2B8F0A74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866618-DC7E-DE27-ACB3-AF4906B32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7F7F62-CA3E-8C59-DD24-75D714B84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2AA997-A8D8-8426-ECFA-67CD32187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C8E73-74EA-F271-D2D3-54D39557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Bridge-in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66D1-4619-77A6-420A-816A14D47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72936"/>
            <a:ext cx="10310071" cy="359798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400" dirty="0"/>
              <a:t>A </a:t>
            </a:r>
            <a:r>
              <a:rPr lang="en-CA" sz="2400" b="1" dirty="0"/>
              <a:t>file</a:t>
            </a:r>
            <a:r>
              <a:rPr lang="en-CA" sz="2400" dirty="0"/>
              <a:t> can </a:t>
            </a:r>
            <a:r>
              <a:rPr lang="en-CA" sz="2400" i="1" dirty="0"/>
              <a:t>also</a:t>
            </a:r>
            <a:r>
              <a:rPr lang="en-CA" sz="2400" dirty="0"/>
              <a:t> be used to send data between </a:t>
            </a:r>
            <a:r>
              <a:rPr lang="en-CA" sz="2400" i="1" dirty="0"/>
              <a:t>two</a:t>
            </a:r>
            <a:r>
              <a:rPr lang="en-CA" sz="2400" dirty="0"/>
              <a:t> processes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400" dirty="0"/>
              <a:t>One process can write to the file and the other can read – but this is </a:t>
            </a:r>
            <a:r>
              <a:rPr lang="en-CA" sz="2400" b="1" i="1" dirty="0"/>
              <a:t>slow</a:t>
            </a:r>
            <a:endParaRPr lang="en-CA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400" dirty="0"/>
              <a:t>Wouldn’t it be </a:t>
            </a:r>
            <a:r>
              <a:rPr lang="en-CA" sz="2400" b="1" i="1" dirty="0"/>
              <a:t>faster</a:t>
            </a:r>
            <a:r>
              <a:rPr lang="en-CA" sz="2400" dirty="0"/>
              <a:t> to skip the data storage and retrieval steps and allow two processes to pass data to each other </a:t>
            </a:r>
            <a:r>
              <a:rPr lang="en-CA" sz="2400" i="1" dirty="0"/>
              <a:t>directly in memory</a:t>
            </a:r>
            <a:r>
              <a:rPr lang="en-CA" sz="2400" dirty="0"/>
              <a:t>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FEB24-0867-E297-E402-72049486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9</a:t>
            </a:fld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8C3D96-888B-1FA9-E1FC-8017F251E11E}"/>
              </a:ext>
            </a:extLst>
          </p:cNvPr>
          <p:cNvSpPr txBox="1"/>
          <p:nvPr/>
        </p:nvSpPr>
        <p:spPr>
          <a:xfrm>
            <a:off x="4974672" y="4701136"/>
            <a:ext cx="3594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PIPES</a:t>
            </a:r>
          </a:p>
        </p:txBody>
      </p:sp>
    </p:spTree>
    <p:extLst>
      <p:ext uri="{BB962C8B-B14F-4D97-AF65-F5344CB8AC3E}">
        <p14:creationId xmlns:p14="http://schemas.microsoft.com/office/powerpoint/2010/main" val="16835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2756</TotalTime>
  <Words>3556</Words>
  <Application>Microsoft Office PowerPoint</Application>
  <PresentationFormat>Widescreen</PresentationFormat>
  <Paragraphs>538</Paragraphs>
  <Slides>33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Aptos</vt:lpstr>
      <vt:lpstr>Aptos Display</vt:lpstr>
      <vt:lpstr>Arial</vt:lpstr>
      <vt:lpstr>Consolas</vt:lpstr>
      <vt:lpstr>Wingdings</vt:lpstr>
      <vt:lpstr>Office Theme</vt:lpstr>
      <vt:lpstr>Inter-Process Communications</vt:lpstr>
      <vt:lpstr>Objective </vt:lpstr>
      <vt:lpstr>Overview </vt:lpstr>
      <vt:lpstr>1. Bridge-in</vt:lpstr>
      <vt:lpstr>1. Bridge-in</vt:lpstr>
      <vt:lpstr>1. Bridge-in</vt:lpstr>
      <vt:lpstr>1. Bridge-in</vt:lpstr>
      <vt:lpstr>1. Bridge-in</vt:lpstr>
      <vt:lpstr>1. Bridge-in</vt:lpstr>
      <vt:lpstr>1. Bridge-in</vt:lpstr>
      <vt:lpstr>2. Intro to Pipes</vt:lpstr>
      <vt:lpstr>2. Intro to Pipes</vt:lpstr>
      <vt:lpstr>2. Intro to Pipes</vt:lpstr>
      <vt:lpstr>2. Intro to Pipes</vt:lpstr>
      <vt:lpstr>2. Intro to Pipes</vt:lpstr>
      <vt:lpstr>2. Intro to Pipes</vt:lpstr>
      <vt:lpstr>3. Pipes in C</vt:lpstr>
      <vt:lpstr>3. Pipes in C</vt:lpstr>
      <vt:lpstr>3. Pipes in C</vt:lpstr>
      <vt:lpstr>3. Pipes in C  - Single Process Pipe</vt:lpstr>
      <vt:lpstr>3. Pipes in C  - Multi-process Pipe</vt:lpstr>
      <vt:lpstr>3. Pipes in C  - Atomicity</vt:lpstr>
      <vt:lpstr>3. Pipes in C  - Atomicity</vt:lpstr>
      <vt:lpstr>3. Pipes in C  - Atomicity</vt:lpstr>
      <vt:lpstr>3. Pipes in C - Atomicity</vt:lpstr>
      <vt:lpstr>3. Pipes in C - Atomicity</vt:lpstr>
      <vt:lpstr>3. Pipes in C - Atomicity</vt:lpstr>
      <vt:lpstr>3. Pipes in C  - Atomicity</vt:lpstr>
      <vt:lpstr>Summary</vt:lpstr>
      <vt:lpstr>4. Future Directions </vt:lpstr>
      <vt:lpstr>4. Future Directions </vt:lpstr>
      <vt:lpstr>4. Future Directions </vt:lpstr>
      <vt:lpstr>4. Future Directions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Galle</dc:creator>
  <cp:lastModifiedBy>Michael Galle</cp:lastModifiedBy>
  <cp:revision>136</cp:revision>
  <dcterms:created xsi:type="dcterms:W3CDTF">2024-12-20T16:17:49Z</dcterms:created>
  <dcterms:modified xsi:type="dcterms:W3CDTF">2025-01-17T16:51:29Z</dcterms:modified>
</cp:coreProperties>
</file>