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9" r:id="rId9"/>
    <p:sldId id="267" r:id="rId10"/>
    <p:sldId id="268" r:id="rId11"/>
    <p:sldId id="265" r:id="rId12"/>
    <p:sldId id="266" r:id="rId1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97084-C1E9-4E2F-A425-462790F75D41}" type="datetimeFigureOut">
              <a:rPr lang="el-GR" smtClean="0"/>
              <a:t>15/1/2017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8812C-BC49-4285-97B0-1CF34ACF22C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194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8812C-BC49-4285-97B0-1CF34ACF22C1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9685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172" y="1604514"/>
            <a:ext cx="8229090" cy="39771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034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Εικόνα 39"/>
          <p:cNvPicPr/>
          <p:nvPr/>
        </p:nvPicPr>
        <p:blipFill>
          <a:blip r:embed="rId4"/>
          <a:stretch/>
        </p:blipFill>
        <p:spPr>
          <a:xfrm>
            <a:off x="1534790" y="6009172"/>
            <a:ext cx="914017" cy="914113"/>
          </a:xfrm>
          <a:prstGeom prst="rect">
            <a:avLst/>
          </a:prstGeom>
          <a:ln>
            <a:noFill/>
          </a:ln>
        </p:spPr>
      </p:pic>
      <p:pic>
        <p:nvPicPr>
          <p:cNvPr id="41" name="Εικόνα 40"/>
          <p:cNvPicPr/>
          <p:nvPr/>
        </p:nvPicPr>
        <p:blipFill>
          <a:blip r:embed="rId5"/>
          <a:stretch/>
        </p:blipFill>
        <p:spPr>
          <a:xfrm>
            <a:off x="0" y="-2286"/>
            <a:ext cx="1240568" cy="1179627"/>
          </a:xfrm>
          <a:prstGeom prst="rect">
            <a:avLst/>
          </a:prstGeom>
          <a:ln>
            <a:noFill/>
          </a:ln>
        </p:spPr>
      </p:pic>
      <p:pic>
        <p:nvPicPr>
          <p:cNvPr id="42" name="Εικόνα 41"/>
          <p:cNvPicPr/>
          <p:nvPr/>
        </p:nvPicPr>
        <p:blipFill>
          <a:blip r:embed="rId6"/>
          <a:stretch/>
        </p:blipFill>
        <p:spPr>
          <a:xfrm>
            <a:off x="7544312" y="17309"/>
            <a:ext cx="1598795" cy="1092755"/>
          </a:xfrm>
          <a:prstGeom prst="rect">
            <a:avLst/>
          </a:prstGeom>
          <a:ln>
            <a:noFill/>
          </a:ln>
        </p:spPr>
      </p:pic>
      <p:pic>
        <p:nvPicPr>
          <p:cNvPr id="43" name="Εικόνα 42"/>
          <p:cNvPicPr/>
          <p:nvPr/>
        </p:nvPicPr>
        <p:blipFill>
          <a:blip r:embed="rId7"/>
          <a:stretch/>
        </p:blipFill>
        <p:spPr>
          <a:xfrm>
            <a:off x="6857575" y="6041831"/>
            <a:ext cx="914017" cy="914113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172" y="273352"/>
            <a:ext cx="822909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l-G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Πατήστε για επεξεργασία της μορφής κειμένου του τίτλου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172" y="1604514"/>
            <a:ext cx="8229090" cy="3977158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Πατήστε για επεξεργασία της μορφής κειμένου διάρθρωσης</a:t>
            </a:r>
          </a:p>
          <a:p>
            <a:pPr marL="783734" lvl="1" indent="-293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Δεύτερο επίπεδο διάρθρωσης</a:t>
            </a:r>
          </a:p>
          <a:p>
            <a:pPr marL="1175602" lvl="2" indent="-26124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Τρίτο επίπεδο διάρθρωσης</a:t>
            </a:r>
          </a:p>
          <a:p>
            <a:pPr marL="1567469" lvl="3" indent="-195934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Τέταρτο επίπεδο διάρθρωσης</a:t>
            </a:r>
          </a:p>
          <a:p>
            <a:pPr marL="1959336" lvl="4" indent="-19593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Πέμπτο επίπεδο διάρθρωσης</a:t>
            </a:r>
          </a:p>
          <a:p>
            <a:pPr marL="2351203" lvl="5" indent="-19593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Έκτο επίπεδο διάρθρωσης</a:t>
            </a:r>
          </a:p>
          <a:p>
            <a:pPr marL="2743070" lvl="6" indent="-19593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Έβδομο επίπεδο διάρθρωσης</a:t>
            </a:r>
          </a:p>
        </p:txBody>
      </p:sp>
    </p:spTree>
    <p:extLst>
      <p:ext uri="{BB962C8B-B14F-4D97-AF65-F5344CB8AC3E}">
        <p14:creationId xmlns:p14="http://schemas.microsoft.com/office/powerpoint/2010/main" val="374674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/>
    <p:bodyStyle>
      <a:lvl1pPr marL="391867" indent="-293900">
        <a:buClr>
          <a:srgbClr val="000000"/>
        </a:buClr>
        <a:buSzPct val="45000"/>
        <a:buFont typeface="Wingdings" charset="2"/>
        <a:buChar char=""/>
        <a:defRPr/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57629" y="950940"/>
            <a:ext cx="8229090" cy="1144682"/>
          </a:xfrm>
        </p:spPr>
        <p:txBody>
          <a:bodyPr/>
          <a:lstStyle/>
          <a:p>
            <a:pPr marL="97967" indent="0" algn="ctr">
              <a:buNone/>
            </a:pPr>
            <a:r>
              <a:rPr lang="el-GR" sz="2000" b="1" dirty="0" smtClean="0">
                <a:latin typeface="Calibri" panose="020F0502020204030204" pitchFamily="34" charset="0"/>
              </a:rPr>
              <a:t>Βάσεις Δεδομένων και </a:t>
            </a:r>
            <a:r>
              <a:rPr lang="en-US" sz="2000" b="1" dirty="0" smtClean="0">
                <a:latin typeface="Calibri" panose="020F0502020204030204" pitchFamily="34" charset="0"/>
              </a:rPr>
              <a:t>Web Based </a:t>
            </a:r>
            <a:r>
              <a:rPr lang="el-GR" sz="2000" b="1" dirty="0" smtClean="0">
                <a:latin typeface="Calibri" panose="020F0502020204030204" pitchFamily="34" charset="0"/>
              </a:rPr>
              <a:t>Εφαρμογές</a:t>
            </a:r>
            <a:endParaRPr lang="el-GR" sz="2000" b="1" dirty="0">
              <a:latin typeface="Calibri" panose="020F0502020204030204" pitchFamily="34" charset="0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4294967295"/>
          </p:nvPr>
        </p:nvSpPr>
        <p:spPr>
          <a:xfrm>
            <a:off x="440038" y="5801262"/>
            <a:ext cx="8229090" cy="836740"/>
          </a:xfrm>
        </p:spPr>
        <p:txBody>
          <a:bodyPr/>
          <a:lstStyle/>
          <a:p>
            <a:pPr marL="97967" indent="0" algn="ctr">
              <a:buNone/>
            </a:pPr>
            <a:r>
              <a:rPr lang="el-GR" sz="1400" b="1" dirty="0">
                <a:latin typeface="Calibri" panose="020F0502020204030204" pitchFamily="34" charset="0"/>
              </a:rPr>
              <a:t>Αλεξοπούλου Αγγελική (16005) &amp; </a:t>
            </a:r>
            <a:r>
              <a:rPr lang="el-GR" sz="1400" b="1" dirty="0" err="1">
                <a:latin typeface="Calibri" panose="020F0502020204030204" pitchFamily="34" charset="0"/>
              </a:rPr>
              <a:t>Γαλλιάκης</a:t>
            </a:r>
            <a:r>
              <a:rPr lang="el-GR" sz="1400" b="1" dirty="0">
                <a:latin typeface="Calibri" panose="020F0502020204030204" pitchFamily="34" charset="0"/>
              </a:rPr>
              <a:t> Μιχαήλ (16003)</a:t>
            </a:r>
          </a:p>
          <a:p>
            <a:pPr marL="97967" indent="0" algn="ctr">
              <a:buNone/>
            </a:pPr>
            <a:r>
              <a:rPr lang="el-GR" sz="1400" dirty="0">
                <a:latin typeface="Calibri" panose="020F0502020204030204" pitchFamily="34" charset="0"/>
              </a:rPr>
              <a:t>Καθηγητές μαθήματος:</a:t>
            </a:r>
          </a:p>
          <a:p>
            <a:pPr marL="97967" indent="0" algn="ctr">
              <a:buNone/>
            </a:pPr>
            <a:r>
              <a:rPr lang="el-GR" sz="1400" b="1" i="1" dirty="0" err="1">
                <a:latin typeface="Calibri" panose="020F0502020204030204" pitchFamily="34" charset="0"/>
              </a:rPr>
              <a:t>Σκουρλάς</a:t>
            </a:r>
            <a:r>
              <a:rPr lang="el-GR" sz="1400" b="1" i="1" dirty="0">
                <a:latin typeface="Calibri" panose="020F0502020204030204" pitchFamily="34" charset="0"/>
              </a:rPr>
              <a:t> Χρήστος * </a:t>
            </a:r>
            <a:r>
              <a:rPr lang="el-GR" sz="1400" b="1" i="1" dirty="0" err="1">
                <a:latin typeface="Calibri" panose="020F0502020204030204" pitchFamily="34" charset="0"/>
              </a:rPr>
              <a:t>Γαλιώτου</a:t>
            </a:r>
            <a:r>
              <a:rPr lang="el-GR" sz="1400" b="1" i="1" dirty="0">
                <a:latin typeface="Calibri" panose="020F0502020204030204" pitchFamily="34" charset="0"/>
              </a:rPr>
              <a:t> </a:t>
            </a:r>
            <a:r>
              <a:rPr lang="el-GR" sz="1400" b="1" i="1" dirty="0" smtClean="0">
                <a:latin typeface="Calibri" panose="020F0502020204030204" pitchFamily="34" charset="0"/>
              </a:rPr>
              <a:t>Ελένη</a:t>
            </a:r>
            <a:endParaRPr lang="en-US" sz="1400" b="1" i="1" dirty="0" smtClean="0">
              <a:latin typeface="Calibri" panose="020F0502020204030204" pitchFamily="34" charset="0"/>
            </a:endParaRPr>
          </a:p>
          <a:p>
            <a:pPr marL="97967" indent="0" algn="ctr">
              <a:buNone/>
            </a:pPr>
            <a:r>
              <a:rPr lang="el-GR" sz="1400" smtClean="0">
                <a:latin typeface="Calibri" panose="020F0502020204030204" pitchFamily="34" charset="0"/>
              </a:rPr>
              <a:t>Αθήνα </a:t>
            </a:r>
            <a:r>
              <a:rPr lang="el-GR" sz="1400" dirty="0" smtClean="0">
                <a:latin typeface="Calibri" panose="020F0502020204030204" pitchFamily="34" charset="0"/>
              </a:rPr>
              <a:t>16/</a:t>
            </a:r>
            <a:r>
              <a:rPr lang="en-US" sz="1400" dirty="0" smtClean="0">
                <a:latin typeface="Calibri" panose="020F0502020204030204" pitchFamily="34" charset="0"/>
              </a:rPr>
              <a:t>0</a:t>
            </a:r>
            <a:r>
              <a:rPr lang="el-GR" sz="1400" dirty="0" smtClean="0">
                <a:latin typeface="Calibri" panose="020F0502020204030204" pitchFamily="34" charset="0"/>
              </a:rPr>
              <a:t>1/2017</a:t>
            </a:r>
            <a:endParaRPr lang="el-GR" sz="14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64533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l-GR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1520" y="227990"/>
            <a:ext cx="1514160" cy="1266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C:\Users\city\Desktop\bitbucket\Skourlas\ProjDBaWBA_AA_CNT16005_MG_CNT16003\src\main\webapp\Images\myImages\masterBi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371" y="260648"/>
            <a:ext cx="1847264" cy="126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33" y="1844824"/>
            <a:ext cx="36195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Υπότιτλος 2"/>
          <p:cNvSpPr>
            <a:spLocks noGrp="1"/>
          </p:cNvSpPr>
          <p:nvPr>
            <p:ph type="subTitle" idx="4294967295"/>
          </p:nvPr>
        </p:nvSpPr>
        <p:spPr>
          <a:xfrm>
            <a:off x="611560" y="4725144"/>
            <a:ext cx="8229090" cy="648072"/>
          </a:xfrm>
        </p:spPr>
        <p:txBody>
          <a:bodyPr/>
          <a:lstStyle/>
          <a:p>
            <a:pPr marL="97967" indent="0" algn="ctr">
              <a:buNone/>
            </a:pPr>
            <a:r>
              <a:rPr lang="el-GR" sz="1600" dirty="0" smtClean="0">
                <a:latin typeface="Calibri" panose="020F0502020204030204" pitchFamily="34" charset="0"/>
              </a:rPr>
              <a:t>Εργασία με θέμα: Δημιουργία </a:t>
            </a:r>
            <a:r>
              <a:rPr lang="el-GR" sz="1600" dirty="0">
                <a:latin typeface="Calibri" panose="020F0502020204030204" pitchFamily="34" charset="0"/>
              </a:rPr>
              <a:t>ιστοσελίδας, μέσω της οποίας θα μπορούν δυνητικοί χρήστες να προσθέτουν και να </a:t>
            </a:r>
            <a:r>
              <a:rPr lang="el-GR" sz="1600" dirty="0" smtClean="0">
                <a:latin typeface="Calibri" panose="020F0502020204030204" pitchFamily="34" charset="0"/>
              </a:rPr>
              <a:t>βλέπουν ταινίες </a:t>
            </a:r>
            <a:r>
              <a:rPr lang="el-GR" sz="1600" dirty="0">
                <a:latin typeface="Calibri" panose="020F0502020204030204" pitchFamily="34" charset="0"/>
              </a:rPr>
              <a:t>από το </a:t>
            </a:r>
            <a:r>
              <a:rPr lang="en-US" sz="1600" dirty="0" err="1" smtClean="0">
                <a:latin typeface="Calibri" panose="020F0502020204030204" pitchFamily="34" charset="0"/>
              </a:rPr>
              <a:t>youtube</a:t>
            </a:r>
            <a:r>
              <a:rPr lang="el-GR" sz="1600" dirty="0" smtClean="0">
                <a:latin typeface="Calibri" panose="020F0502020204030204" pitchFamily="34" charset="0"/>
              </a:rPr>
              <a:t>, </a:t>
            </a:r>
            <a:r>
              <a:rPr lang="el-GR" sz="1600" dirty="0">
                <a:latin typeface="Calibri" panose="020F0502020204030204" pitchFamily="34" charset="0"/>
              </a:rPr>
              <a:t>όπως επίσης και να καταχωρούν σχόλια και βαθμολογίες.</a:t>
            </a:r>
          </a:p>
        </p:txBody>
      </p:sp>
      <p:sp>
        <p:nvSpPr>
          <p:cNvPr id="7" name="Ορθογώνιο 6"/>
          <p:cNvSpPr/>
          <p:nvPr/>
        </p:nvSpPr>
        <p:spPr>
          <a:xfrm>
            <a:off x="1806767" y="34917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400" dirty="0" smtClean="0">
                <a:latin typeface="Calibri" panose="020F0502020204030204" pitchFamily="34" charset="0"/>
              </a:rPr>
              <a:t>Σχολή </a:t>
            </a:r>
            <a:r>
              <a:rPr lang="el-GR" sz="1400" dirty="0">
                <a:latin typeface="Calibri" panose="020F0502020204030204" pitchFamily="34" charset="0"/>
              </a:rPr>
              <a:t>Τεχνολογικών Εφαρμογών</a:t>
            </a:r>
          </a:p>
          <a:p>
            <a:r>
              <a:rPr lang="el-GR" sz="1400" dirty="0">
                <a:latin typeface="Calibri" panose="020F0502020204030204" pitchFamily="34" charset="0"/>
              </a:rPr>
              <a:t>Τμήμα Μηχανικών Πληροφορικής ΤΕ</a:t>
            </a:r>
          </a:p>
          <a:p>
            <a:r>
              <a:rPr lang="el-GR" sz="1400" dirty="0" err="1">
                <a:latin typeface="Calibri" panose="020F0502020204030204" pitchFamily="34" charset="0"/>
              </a:rPr>
              <a:t>MSc</a:t>
            </a:r>
            <a:r>
              <a:rPr lang="el-GR" sz="1400" dirty="0">
                <a:latin typeface="Calibri" panose="020F0502020204030204" pitchFamily="34" charset="0"/>
              </a:rPr>
              <a:t> στις Τεχνολογίες Υπολογισμού &amp; </a:t>
            </a:r>
            <a:r>
              <a:rPr lang="el-GR" sz="1400" dirty="0" smtClean="0">
                <a:latin typeface="Calibri" panose="020F0502020204030204" pitchFamily="34" charset="0"/>
              </a:rPr>
              <a:t>Δικτύων</a:t>
            </a:r>
            <a:endParaRPr lang="el-G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Υπότιτλος 1"/>
          <p:cNvSpPr>
            <a:spLocks noGrp="1"/>
          </p:cNvSpPr>
          <p:nvPr>
            <p:ph type="subTitle"/>
          </p:nvPr>
        </p:nvSpPr>
        <p:spPr>
          <a:xfrm>
            <a:off x="463564" y="1124744"/>
            <a:ext cx="8229090" cy="744366"/>
          </a:xfrm>
        </p:spPr>
        <p:txBody>
          <a:bodyPr/>
          <a:lstStyle/>
          <a:p>
            <a:pPr marL="97967" indent="0" algn="ctr">
              <a:buNone/>
            </a:pPr>
            <a:r>
              <a:rPr lang="el-GR" dirty="0" smtClean="0"/>
              <a:t>Παρακάτω παρουσιάζονται ενδεικτικά 2 </a:t>
            </a:r>
            <a:r>
              <a:rPr lang="en-US" dirty="0" smtClean="0"/>
              <a:t>select</a:t>
            </a:r>
            <a:endParaRPr lang="el-GR" dirty="0"/>
          </a:p>
        </p:txBody>
      </p:sp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540377" y="404664"/>
            <a:ext cx="8229090" cy="509314"/>
          </a:xfrm>
        </p:spPr>
        <p:txBody>
          <a:bodyPr/>
          <a:lstStyle/>
          <a:p>
            <a:pPr marL="97967" indent="0" algn="ctr">
              <a:buNone/>
            </a:pPr>
            <a:r>
              <a:rPr lang="el-GR" sz="3000" dirty="0" smtClean="0">
                <a:latin typeface="Calibri" panose="020F0502020204030204" pitchFamily="34" charset="0"/>
              </a:rPr>
              <a:t>Υλοποίηση του </a:t>
            </a:r>
            <a:r>
              <a:rPr lang="en-US" sz="3000" dirty="0" smtClean="0">
                <a:latin typeface="Calibri" panose="020F0502020204030204" pitchFamily="34" charset="0"/>
              </a:rPr>
              <a:t>Website (4/4)</a:t>
            </a:r>
            <a:endParaRPr lang="el-GR" sz="3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61150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922" y="4725144"/>
            <a:ext cx="43338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090" cy="784520"/>
          </a:xfrm>
        </p:spPr>
        <p:txBody>
          <a:bodyPr/>
          <a:lstStyle/>
          <a:p>
            <a:pPr marL="97967" indent="0" algn="ctr">
              <a:buNone/>
            </a:pPr>
            <a:r>
              <a:rPr lang="el-GR" sz="3000" dirty="0" smtClean="0">
                <a:latin typeface="Calibri" panose="020F0502020204030204" pitchFamily="34" charset="0"/>
              </a:rPr>
              <a:t>Ακολουθεί παρουσίαση του </a:t>
            </a:r>
            <a:r>
              <a:rPr lang="en-US" sz="3000" dirty="0" smtClean="0">
                <a:latin typeface="Calibri" panose="020F0502020204030204" pitchFamily="34" charset="0"/>
              </a:rPr>
              <a:t>website</a:t>
            </a:r>
            <a:r>
              <a:rPr lang="el-GR" sz="3000" dirty="0" smtClean="0">
                <a:latin typeface="Calibri" panose="020F0502020204030204" pitchFamily="34" charset="0"/>
              </a:rPr>
              <a:t> (</a:t>
            </a:r>
            <a:r>
              <a:rPr lang="en-US" sz="3000" dirty="0" smtClean="0">
                <a:latin typeface="Calibri" panose="020F0502020204030204" pitchFamily="34" charset="0"/>
              </a:rPr>
              <a:t>Live</a:t>
            </a:r>
            <a:r>
              <a:rPr lang="el-GR" sz="3000" dirty="0" smtClean="0">
                <a:latin typeface="Calibri" panose="020F0502020204030204" pitchFamily="34" charset="0"/>
              </a:rPr>
              <a:t>)</a:t>
            </a:r>
            <a:endParaRPr lang="el-GR" sz="3000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C:\Users\city\Desktop\Μαθήματα Μεταπτυχιακού\Βάσεις Δεδομένων και Web-based Εφαρμογές - Σκουρλάς Γαλιώτου\Skourlas\diaforesEikones\2017-01-14-141549_1280x800_scr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37928"/>
            <a:ext cx="806489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6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Υπότιτλος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97967" indent="0">
              <a:buNone/>
            </a:pPr>
            <a:endParaRPr lang="el-GR" dirty="0"/>
          </a:p>
        </p:txBody>
      </p:sp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090" cy="759567"/>
          </a:xfrm>
        </p:spPr>
        <p:txBody>
          <a:bodyPr/>
          <a:lstStyle/>
          <a:p>
            <a:pPr marL="97967" indent="0" algn="ctr">
              <a:buNone/>
            </a:pPr>
            <a:r>
              <a:rPr lang="el-GR" sz="3000" dirty="0" smtClean="0">
                <a:latin typeface="Calibri" panose="020F0502020204030204" pitchFamily="34" charset="0"/>
              </a:rPr>
              <a:t>Ευχαριστούμε!</a:t>
            </a:r>
            <a:endParaRPr lang="el-GR" sz="3000" dirty="0">
              <a:latin typeface="Calibri" panose="020F0502020204030204" pitchFamily="34" charset="0"/>
            </a:endParaRPr>
          </a:p>
        </p:txBody>
      </p:sp>
      <p:pic>
        <p:nvPicPr>
          <p:cNvPr id="5122" name="Picture 2" descr="C:\Users\city\Desktop\thank-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72816"/>
            <a:ext cx="4680520" cy="373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44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090" cy="864096"/>
          </a:xfrm>
        </p:spPr>
        <p:txBody>
          <a:bodyPr/>
          <a:lstStyle/>
          <a:p>
            <a:pPr marL="97967" indent="0" algn="ctr">
              <a:buNone/>
            </a:pPr>
            <a:r>
              <a:rPr lang="el-GR" sz="3000" dirty="0" smtClean="0">
                <a:latin typeface="Calibri" panose="020F0502020204030204" pitchFamily="34" charset="0"/>
              </a:rPr>
              <a:t>Βασικές ενότητες</a:t>
            </a:r>
            <a:endParaRPr lang="el-GR" sz="3000" dirty="0">
              <a:latin typeface="Calibri" panose="020F0502020204030204" pitchFamily="34" charset="0"/>
            </a:endParaRPr>
          </a:p>
        </p:txBody>
      </p:sp>
      <p:sp>
        <p:nvSpPr>
          <p:cNvPr id="4" name="Υπότιτλος 3"/>
          <p:cNvSpPr>
            <a:spLocks noGrp="1"/>
          </p:cNvSpPr>
          <p:nvPr>
            <p:ph type="subTitle"/>
          </p:nvPr>
        </p:nvSpPr>
        <p:spPr>
          <a:xfrm>
            <a:off x="323528" y="1844824"/>
            <a:ext cx="8229090" cy="3528392"/>
          </a:xfrm>
        </p:spPr>
        <p:txBody>
          <a:bodyPr/>
          <a:lstStyle/>
          <a:p>
            <a:r>
              <a:rPr lang="el-GR" sz="2200" dirty="0" smtClean="0">
                <a:latin typeface="Calibri" panose="020F0502020204030204" pitchFamily="34" charset="0"/>
              </a:rPr>
              <a:t>Ανάλυση και Σχεδιασμός</a:t>
            </a:r>
          </a:p>
          <a:p>
            <a:endParaRPr lang="el-GR" sz="2200" dirty="0" smtClean="0">
              <a:latin typeface="Calibri" panose="020F0502020204030204" pitchFamily="34" charset="0"/>
            </a:endParaRPr>
          </a:p>
          <a:p>
            <a:r>
              <a:rPr lang="el-GR" sz="2200" dirty="0" smtClean="0">
                <a:latin typeface="Calibri" panose="020F0502020204030204" pitchFamily="34" charset="0"/>
              </a:rPr>
              <a:t>Περιπτώσεις χρήσης</a:t>
            </a:r>
          </a:p>
          <a:p>
            <a:endParaRPr lang="el-GR" sz="2200" dirty="0" smtClean="0">
              <a:latin typeface="Calibri" panose="020F0502020204030204" pitchFamily="34" charset="0"/>
            </a:endParaRPr>
          </a:p>
          <a:p>
            <a:r>
              <a:rPr lang="el-GR" sz="2200" dirty="0" smtClean="0">
                <a:latin typeface="Calibri" panose="020F0502020204030204" pitchFamily="34" charset="0"/>
              </a:rPr>
              <a:t>Υλοποίηση της Βάσης Δεδομένων (</a:t>
            </a:r>
            <a:r>
              <a:rPr lang="en-US" sz="2200" dirty="0" smtClean="0">
                <a:latin typeface="Calibri" panose="020F0502020204030204" pitchFamily="34" charset="0"/>
              </a:rPr>
              <a:t>DB</a:t>
            </a:r>
            <a:r>
              <a:rPr lang="el-GR" sz="2200" dirty="0" smtClean="0">
                <a:latin typeface="Calibri" panose="020F0502020204030204" pitchFamily="34" charset="0"/>
              </a:rPr>
              <a:t>)</a:t>
            </a:r>
          </a:p>
          <a:p>
            <a:endParaRPr lang="el-GR" sz="2200" dirty="0" smtClean="0">
              <a:latin typeface="Calibri" panose="020F0502020204030204" pitchFamily="34" charset="0"/>
            </a:endParaRPr>
          </a:p>
          <a:p>
            <a:r>
              <a:rPr lang="el-GR" sz="2200" dirty="0" smtClean="0">
                <a:latin typeface="Calibri" panose="020F0502020204030204" pitchFamily="34" charset="0"/>
              </a:rPr>
              <a:t>Υλοποίηση του </a:t>
            </a:r>
            <a:r>
              <a:rPr lang="en-US" sz="2200" dirty="0" smtClean="0">
                <a:latin typeface="Calibri" panose="020F0502020204030204" pitchFamily="34" charset="0"/>
              </a:rPr>
              <a:t>Website</a:t>
            </a:r>
            <a:endParaRPr lang="el-GR" sz="2200" dirty="0" smtClean="0">
              <a:latin typeface="Calibri" panose="020F0502020204030204" pitchFamily="34" charset="0"/>
            </a:endParaRPr>
          </a:p>
          <a:p>
            <a:endParaRPr lang="el-GR" sz="2200" dirty="0" smtClean="0">
              <a:latin typeface="Calibri" panose="020F0502020204030204" pitchFamily="34" charset="0"/>
            </a:endParaRPr>
          </a:p>
          <a:p>
            <a:r>
              <a:rPr lang="el-GR" sz="2200" dirty="0" smtClean="0">
                <a:latin typeface="Calibri" panose="020F0502020204030204" pitchFamily="34" charset="0"/>
              </a:rPr>
              <a:t>Παρουσίαση του </a:t>
            </a:r>
            <a:r>
              <a:rPr lang="en-US" sz="2200" dirty="0" smtClean="0">
                <a:latin typeface="Calibri" panose="020F0502020204030204" pitchFamily="34" charset="0"/>
              </a:rPr>
              <a:t>website</a:t>
            </a:r>
            <a:endParaRPr lang="el-GR" sz="2200" dirty="0" smtClean="0">
              <a:latin typeface="Calibri" panose="020F0502020204030204" pitchFamily="34" charset="0"/>
            </a:endParaRPr>
          </a:p>
        </p:txBody>
      </p:sp>
      <p:pic>
        <p:nvPicPr>
          <p:cNvPr id="6" name="Εικόνα 5"/>
          <p:cNvPicPr/>
          <p:nvPr/>
        </p:nvPicPr>
        <p:blipFill>
          <a:blip r:embed="rId2"/>
          <a:stretch/>
        </p:blipFill>
        <p:spPr>
          <a:xfrm>
            <a:off x="5757657" y="1700808"/>
            <a:ext cx="3024336" cy="35283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1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Υπότιτλος 1"/>
          <p:cNvSpPr>
            <a:spLocks noGrp="1"/>
          </p:cNvSpPr>
          <p:nvPr>
            <p:ph type="subTitle"/>
          </p:nvPr>
        </p:nvSpPr>
        <p:spPr>
          <a:xfrm>
            <a:off x="467544" y="1700808"/>
            <a:ext cx="8229090" cy="2584720"/>
          </a:xfrm>
        </p:spPr>
        <p:txBody>
          <a:bodyPr/>
          <a:lstStyle/>
          <a:p>
            <a:r>
              <a:rPr lang="el-GR" sz="2200" dirty="0" smtClean="0">
                <a:latin typeface="Calibri" panose="020F0502020204030204" pitchFamily="34" charset="0"/>
              </a:rPr>
              <a:t>Οριστικοποίηση θέματος</a:t>
            </a:r>
            <a:endParaRPr lang="en-US" sz="2200" dirty="0" smtClean="0">
              <a:latin typeface="Calibri" panose="020F0502020204030204" pitchFamily="34" charset="0"/>
            </a:endParaRPr>
          </a:p>
          <a:p>
            <a:endParaRPr lang="el-GR" sz="2200" dirty="0" smtClean="0">
              <a:latin typeface="Calibri" panose="020F0502020204030204" pitchFamily="34" charset="0"/>
            </a:endParaRPr>
          </a:p>
          <a:p>
            <a:r>
              <a:rPr lang="el-GR" sz="2200" dirty="0" smtClean="0">
                <a:latin typeface="Calibri" panose="020F0502020204030204" pitchFamily="34" charset="0"/>
              </a:rPr>
              <a:t>Καθορισμός λειτουργιών και δυνατοτήτων ιστοσελίδας</a:t>
            </a:r>
            <a:endParaRPr lang="en-US" sz="2200" dirty="0" smtClean="0">
              <a:latin typeface="Calibri" panose="020F0502020204030204" pitchFamily="34" charset="0"/>
            </a:endParaRPr>
          </a:p>
          <a:p>
            <a:endParaRPr lang="el-GR" sz="2200" dirty="0" smtClean="0">
              <a:latin typeface="Calibri" panose="020F0502020204030204" pitchFamily="34" charset="0"/>
            </a:endParaRPr>
          </a:p>
          <a:p>
            <a:r>
              <a:rPr lang="el-GR" sz="2200" dirty="0" smtClean="0">
                <a:latin typeface="Calibri" panose="020F0502020204030204" pitchFamily="34" charset="0"/>
              </a:rPr>
              <a:t>Σχεδίαση σε χαρτί των </a:t>
            </a:r>
            <a:r>
              <a:rPr lang="en-US" sz="2200" dirty="0" smtClean="0">
                <a:latin typeface="Calibri" panose="020F0502020204030204" pitchFamily="34" charset="0"/>
              </a:rPr>
              <a:t>use cases, </a:t>
            </a:r>
            <a:r>
              <a:rPr lang="el-GR" sz="2200" dirty="0" smtClean="0">
                <a:latin typeface="Calibri" panose="020F0502020204030204" pitchFamily="34" charset="0"/>
              </a:rPr>
              <a:t>της βάσης &amp; των </a:t>
            </a:r>
            <a:r>
              <a:rPr lang="en-US" sz="2200" dirty="0" smtClean="0">
                <a:latin typeface="Calibri" panose="020F0502020204030204" pitchFamily="34" charset="0"/>
              </a:rPr>
              <a:t>interfaces</a:t>
            </a:r>
          </a:p>
          <a:p>
            <a:endParaRPr lang="el-GR" sz="2200" dirty="0" smtClean="0">
              <a:latin typeface="Calibri" panose="020F0502020204030204" pitchFamily="34" charset="0"/>
            </a:endParaRPr>
          </a:p>
          <a:p>
            <a:r>
              <a:rPr lang="el-GR" sz="2200" dirty="0" smtClean="0">
                <a:latin typeface="Calibri" panose="020F0502020204030204" pitchFamily="34" charset="0"/>
              </a:rPr>
              <a:t>Καθορισμός «εργαλείων» που χρησιμοποιήθηκαν για την εργασία</a:t>
            </a:r>
            <a:endParaRPr lang="el-GR" sz="2200" dirty="0">
              <a:latin typeface="Calibri" panose="020F0502020204030204" pitchFamily="34" charset="0"/>
            </a:endParaRPr>
          </a:p>
        </p:txBody>
      </p:sp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090" cy="736798"/>
          </a:xfrm>
        </p:spPr>
        <p:txBody>
          <a:bodyPr/>
          <a:lstStyle/>
          <a:p>
            <a:pPr marL="97967" indent="0" algn="ctr">
              <a:buNone/>
            </a:pPr>
            <a:r>
              <a:rPr lang="el-GR" sz="3000" dirty="0" smtClean="0">
                <a:latin typeface="Calibri" panose="020F0502020204030204" pitchFamily="34" charset="0"/>
              </a:rPr>
              <a:t>Ανάλυση και Σχεδιασμός</a:t>
            </a:r>
            <a:endParaRPr lang="el-GR" sz="3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467544" y="548680"/>
            <a:ext cx="8352928" cy="640626"/>
          </a:xfrm>
        </p:spPr>
        <p:txBody>
          <a:bodyPr/>
          <a:lstStyle/>
          <a:p>
            <a:pPr marL="97967" indent="0" algn="l">
              <a:buNone/>
            </a:pPr>
            <a:r>
              <a:rPr lang="el-GR" sz="2800" dirty="0" smtClean="0">
                <a:latin typeface="Calibri" panose="020F0502020204030204" pitchFamily="34" charset="0"/>
              </a:rPr>
              <a:t>Για την υλοποίηση χρησιμοποιήθηκαν τα παρακάτω:</a:t>
            </a:r>
            <a:endParaRPr lang="el-GR" sz="2800" dirty="0">
              <a:latin typeface="Calibri" panose="020F0502020204030204" pitchFamily="34" charset="0"/>
            </a:endParaRPr>
          </a:p>
        </p:txBody>
      </p:sp>
      <p:sp>
        <p:nvSpPr>
          <p:cNvPr id="4" name="Υπότιτλος 3"/>
          <p:cNvSpPr>
            <a:spLocks noGrp="1"/>
          </p:cNvSpPr>
          <p:nvPr>
            <p:ph type="subTitle"/>
          </p:nvPr>
        </p:nvSpPr>
        <p:spPr>
          <a:xfrm>
            <a:off x="506637" y="1916832"/>
            <a:ext cx="82290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200" dirty="0" smtClean="0">
                <a:latin typeface="Calibri" panose="020F0502020204030204" pitchFamily="34" charset="0"/>
              </a:rPr>
              <a:t>Γλώσσες: </a:t>
            </a:r>
            <a:r>
              <a:rPr lang="en-US" sz="2200" dirty="0">
                <a:latin typeface="Calibri" panose="020F0502020204030204" pitchFamily="34" charset="0"/>
              </a:rPr>
              <a:t>JAVA (JSP &amp; Servlet), HTML, CSS, </a:t>
            </a:r>
            <a:r>
              <a:rPr lang="en-US" sz="2200" dirty="0" err="1">
                <a:latin typeface="Calibri" panose="020F0502020204030204" pitchFamily="34" charset="0"/>
              </a:rPr>
              <a:t>Javascript</a:t>
            </a:r>
            <a:r>
              <a:rPr lang="en-US" sz="2200" dirty="0">
                <a:latin typeface="Calibri" panose="020F0502020204030204" pitchFamily="34" charset="0"/>
              </a:rPr>
              <a:t>, SQL</a:t>
            </a:r>
          </a:p>
          <a:p>
            <a:r>
              <a:rPr lang="el-GR" sz="2200" dirty="0">
                <a:latin typeface="Calibri" panose="020F0502020204030204" pitchFamily="34" charset="0"/>
              </a:rPr>
              <a:t>Πλατφόρμα ανάπτυξης: </a:t>
            </a:r>
            <a:r>
              <a:rPr lang="en-US" sz="2200" dirty="0" err="1">
                <a:latin typeface="Calibri" panose="020F0502020204030204" pitchFamily="34" charset="0"/>
              </a:rPr>
              <a:t>Netbeans</a:t>
            </a:r>
            <a:r>
              <a:rPr lang="en-US" sz="2200" dirty="0">
                <a:latin typeface="Calibri" panose="020F0502020204030204" pitchFamily="34" charset="0"/>
              </a:rPr>
              <a:t> (IDE 8.2) [maven]</a:t>
            </a:r>
          </a:p>
          <a:p>
            <a:r>
              <a:rPr lang="en-US" sz="2200" dirty="0">
                <a:latin typeface="Calibri" panose="020F0502020204030204" pitchFamily="34" charset="0"/>
              </a:rPr>
              <a:t>Web container: Apache Tomcat 8.0.27.0</a:t>
            </a:r>
          </a:p>
          <a:p>
            <a:r>
              <a:rPr lang="en-US" sz="2200" dirty="0">
                <a:latin typeface="Calibri" panose="020F0502020204030204" pitchFamily="34" charset="0"/>
              </a:rPr>
              <a:t>DBMS: MySQL (Workbench)</a:t>
            </a:r>
          </a:p>
          <a:p>
            <a:r>
              <a:rPr lang="en-US" sz="2200" dirty="0" err="1">
                <a:latin typeface="Calibri" panose="020F0502020204030204" pitchFamily="34" charset="0"/>
              </a:rPr>
              <a:t>Git</a:t>
            </a:r>
            <a:r>
              <a:rPr lang="en-US" sz="2200" dirty="0">
                <a:latin typeface="Calibri" panose="020F0502020204030204" pitchFamily="34" charset="0"/>
              </a:rPr>
              <a:t>: https://bitbucket.org</a:t>
            </a:r>
            <a:r>
              <a:rPr lang="en-US" sz="2200" dirty="0" smtClean="0">
                <a:latin typeface="Calibri" panose="020F0502020204030204" pitchFamily="34" charset="0"/>
              </a:rPr>
              <a:t>/</a:t>
            </a:r>
            <a:endParaRPr lang="en-US" sz="2200" dirty="0">
              <a:latin typeface="Calibri" panose="020F0502020204030204" pitchFamily="34" charset="0"/>
            </a:endParaRPr>
          </a:p>
        </p:txBody>
      </p:sp>
      <p:pic>
        <p:nvPicPr>
          <p:cNvPr id="9218" name="Picture 2" descr="C:\Users\city\Desktop\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20381"/>
            <a:ext cx="2423048" cy="12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city\Desktop\html5-defeats-adobe-fla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946600"/>
            <a:ext cx="2564350" cy="128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city\Desktop\Java_logo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957" y="5630676"/>
            <a:ext cx="180020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city\Desktop\bitbuck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04220"/>
            <a:ext cx="1852712" cy="185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Υπότιτλος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090" cy="784520"/>
          </a:xfrm>
        </p:spPr>
        <p:txBody>
          <a:bodyPr/>
          <a:lstStyle/>
          <a:p>
            <a:pPr marL="97967" indent="0" algn="ctr">
              <a:buNone/>
            </a:pPr>
            <a:r>
              <a:rPr lang="el-GR" sz="3000" dirty="0" smtClean="0">
                <a:latin typeface="Calibri" panose="020F0502020204030204" pitchFamily="34" charset="0"/>
              </a:rPr>
              <a:t>Περιπτώσεις χρήσης</a:t>
            </a:r>
            <a:endParaRPr lang="el-GR" sz="3000" dirty="0"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06185"/>
            <a:ext cx="8872851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7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Υπότιτλος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387568" y="196030"/>
            <a:ext cx="8229090" cy="941362"/>
          </a:xfrm>
        </p:spPr>
        <p:txBody>
          <a:bodyPr/>
          <a:lstStyle/>
          <a:p>
            <a:pPr marL="97967" indent="0" algn="ctr">
              <a:buNone/>
            </a:pPr>
            <a:r>
              <a:rPr lang="el-GR" sz="2800" dirty="0" smtClean="0">
                <a:latin typeface="Calibri" panose="020F0502020204030204" pitchFamily="34" charset="0"/>
              </a:rPr>
              <a:t>Υλοποίηση της Βάσης Δεδομένων (</a:t>
            </a:r>
            <a:r>
              <a:rPr lang="en-US" sz="2800" dirty="0" smtClean="0">
                <a:latin typeface="Calibri" panose="020F0502020204030204" pitchFamily="34" charset="0"/>
              </a:rPr>
              <a:t>DB</a:t>
            </a:r>
            <a:r>
              <a:rPr lang="el-GR" sz="2800" dirty="0" smtClean="0">
                <a:latin typeface="Calibri" panose="020F0502020204030204" pitchFamily="34" charset="0"/>
              </a:rPr>
              <a:t>)</a:t>
            </a:r>
            <a:endParaRPr lang="el-GR" sz="2800" dirty="0">
              <a:latin typeface="Calibri" panose="020F0502020204030204" pitchFamily="34" charset="0"/>
            </a:endParaRPr>
          </a:p>
        </p:txBody>
      </p:sp>
      <p:pic>
        <p:nvPicPr>
          <p:cNvPr id="3074" name="Picture 2" descr="C:\Users\city\Desktop\Μαθήματα Μεταπτυχιακού\Βάσεις Δεδομένων και Web-based Εφαρμογές - Σκουρλάς Γαλιώτου\Skourlas\2017-01-14-094849_1280x800_scr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61026" cy="558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Υπότιτλος 1"/>
          <p:cNvSpPr>
            <a:spLocks noGrp="1"/>
          </p:cNvSpPr>
          <p:nvPr>
            <p:ph type="subTitle"/>
          </p:nvPr>
        </p:nvSpPr>
        <p:spPr>
          <a:xfrm>
            <a:off x="107504" y="1604514"/>
            <a:ext cx="8928992" cy="3977158"/>
          </a:xfrm>
        </p:spPr>
        <p:txBody>
          <a:bodyPr/>
          <a:lstStyle/>
          <a:p>
            <a:pPr marL="97967" indent="0">
              <a:buNone/>
            </a:pPr>
            <a:r>
              <a:rPr lang="el-GR" dirty="0">
                <a:latin typeface="Calibri" panose="020F0502020204030204" pitchFamily="34" charset="0"/>
              </a:rPr>
              <a:t>Οργάνωση με βάση το πρότυπο MVC</a:t>
            </a:r>
            <a:r>
              <a:rPr lang="el-GR" dirty="0" smtClean="0">
                <a:latin typeface="Calibri" panose="020F0502020204030204" pitchFamily="34" charset="0"/>
              </a:rPr>
              <a:t>:</a:t>
            </a:r>
            <a:endParaRPr lang="el-GR" sz="800" dirty="0" smtClean="0">
              <a:latin typeface="Calibri" panose="020F0502020204030204" pitchFamily="34" charset="0"/>
            </a:endParaRPr>
          </a:p>
          <a:p>
            <a:pPr marL="97967" indent="0">
              <a:buNone/>
            </a:pPr>
            <a:r>
              <a:rPr lang="el-GR" sz="800" dirty="0" smtClean="0">
                <a:latin typeface="Calibri" panose="020F0502020204030204" pitchFamily="34" charset="0"/>
              </a:rPr>
              <a:t> </a:t>
            </a:r>
            <a:endParaRPr lang="el-GR" sz="800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View </a:t>
            </a:r>
            <a:r>
              <a:rPr lang="en-US" dirty="0">
                <a:latin typeface="Calibri" panose="020F0502020204030204" pitchFamily="34" charset="0"/>
              </a:rPr>
              <a:t>– JSP (Folder: Web pages)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Controllers </a:t>
            </a:r>
            <a:r>
              <a:rPr lang="en-US" dirty="0">
                <a:latin typeface="Calibri" panose="020F0502020204030204" pitchFamily="34" charset="0"/>
              </a:rPr>
              <a:t>- Servlets (package: </a:t>
            </a:r>
            <a:r>
              <a:rPr lang="en-US" dirty="0" err="1">
                <a:latin typeface="Calibri" panose="020F0502020204030204" pitchFamily="34" charset="0"/>
              </a:rPr>
              <a:t>dbawba.controllers</a:t>
            </a:r>
            <a:r>
              <a:rPr lang="en-US" dirty="0">
                <a:latin typeface="Calibri" panose="020F0502020204030204" pitchFamily="34" charset="0"/>
              </a:rPr>
              <a:t>)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Model </a:t>
            </a:r>
            <a:r>
              <a:rPr lang="en-US" dirty="0">
                <a:latin typeface="Calibri" panose="020F0502020204030204" pitchFamily="34" charset="0"/>
              </a:rPr>
              <a:t>– Java class (package: </a:t>
            </a:r>
            <a:r>
              <a:rPr lang="en-US" dirty="0" err="1">
                <a:latin typeface="Calibri" panose="020F0502020204030204" pitchFamily="34" charset="0"/>
              </a:rPr>
              <a:t>dbawba.data</a:t>
            </a:r>
            <a:r>
              <a:rPr lang="en-US" dirty="0">
                <a:latin typeface="Calibri" panose="020F0502020204030204" pitchFamily="34" charset="0"/>
              </a:rPr>
              <a:t>)</a:t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  <a:p>
            <a:pPr marL="97967" indent="0">
              <a:buNone/>
            </a:pPr>
            <a:endParaRPr lang="el-GR" dirty="0" smtClean="0">
              <a:latin typeface="Calibri" panose="020F0502020204030204" pitchFamily="34" charset="0"/>
            </a:endParaRPr>
          </a:p>
          <a:p>
            <a:pPr marL="97967" indent="0">
              <a:buNone/>
            </a:pPr>
            <a:endParaRPr lang="el-GR" dirty="0" smtClean="0">
              <a:latin typeface="Calibri" panose="020F0502020204030204" pitchFamily="34" charset="0"/>
            </a:endParaRPr>
          </a:p>
          <a:p>
            <a:pPr marL="97967" indent="0">
              <a:buNone/>
            </a:pPr>
            <a:r>
              <a:rPr lang="el-GR" dirty="0" smtClean="0">
                <a:latin typeface="Calibri" panose="020F0502020204030204" pitchFamily="34" charset="0"/>
              </a:rPr>
              <a:t>Δόθηκε </a:t>
            </a:r>
            <a:r>
              <a:rPr lang="el-GR" dirty="0">
                <a:latin typeface="Calibri" panose="020F0502020204030204" pitchFamily="34" charset="0"/>
              </a:rPr>
              <a:t>έμφαση</a:t>
            </a:r>
            <a:r>
              <a:rPr lang="el-GR" dirty="0" smtClean="0">
                <a:latin typeface="Calibri" panose="020F0502020204030204" pitchFamily="34" charset="0"/>
              </a:rPr>
              <a:t>:</a:t>
            </a:r>
            <a:r>
              <a:rPr lang="el-GR" sz="800" dirty="0" smtClean="0">
                <a:latin typeface="Calibri" panose="020F0502020204030204" pitchFamily="34" charset="0"/>
              </a:rPr>
              <a:t/>
            </a:r>
            <a:br>
              <a:rPr lang="el-GR" sz="800" dirty="0" smtClean="0">
                <a:latin typeface="Calibri" panose="020F0502020204030204" pitchFamily="34" charset="0"/>
              </a:rPr>
            </a:br>
            <a:r>
              <a:rPr lang="el-GR" sz="800" dirty="0" smtClean="0">
                <a:latin typeface="Calibri" panose="020F0502020204030204" pitchFamily="34" charset="0"/>
              </a:rPr>
              <a:t>  </a:t>
            </a:r>
            <a:endParaRPr lang="el-GR" sz="800" dirty="0">
              <a:latin typeface="Calibri" panose="020F0502020204030204" pitchFamily="34" charset="0"/>
            </a:endParaRPr>
          </a:p>
          <a:p>
            <a:pPr>
              <a:buSzPct val="90000"/>
              <a:buFont typeface="Wingdings" panose="05000000000000000000" pitchFamily="2" charset="2"/>
              <a:buChar char="ü"/>
            </a:pPr>
            <a:r>
              <a:rPr lang="el-GR" b="1" dirty="0" smtClean="0">
                <a:latin typeface="Calibri" panose="020F0502020204030204" pitchFamily="34" charset="0"/>
              </a:rPr>
              <a:t>Λειτουργικότητα</a:t>
            </a:r>
            <a:endParaRPr lang="el-GR" b="1" dirty="0">
              <a:latin typeface="Calibri" panose="020F0502020204030204" pitchFamily="34" charset="0"/>
            </a:endParaRPr>
          </a:p>
          <a:p>
            <a:pPr>
              <a:buSzPct val="90000"/>
              <a:buFont typeface="Wingdings" panose="05000000000000000000" pitchFamily="2" charset="2"/>
              <a:buChar char="ü"/>
            </a:pPr>
            <a:r>
              <a:rPr lang="el-GR" b="1" dirty="0" smtClean="0">
                <a:latin typeface="Calibri" panose="020F0502020204030204" pitchFamily="34" charset="0"/>
              </a:rPr>
              <a:t>Ευχρηστία</a:t>
            </a:r>
            <a:r>
              <a:rPr lang="el-GR" dirty="0" smtClean="0">
                <a:latin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</a:rPr>
              <a:t>και </a:t>
            </a:r>
            <a:r>
              <a:rPr lang="el-GR" b="1" dirty="0">
                <a:latin typeface="Calibri" panose="020F0502020204030204" pitchFamily="34" charset="0"/>
              </a:rPr>
              <a:t>φιλικότητα</a:t>
            </a:r>
            <a:r>
              <a:rPr lang="el-GR" dirty="0">
                <a:latin typeface="Calibri" panose="020F0502020204030204" pitchFamily="34" charset="0"/>
              </a:rPr>
              <a:t> (</a:t>
            </a:r>
            <a:r>
              <a:rPr lang="el-GR" dirty="0" err="1">
                <a:latin typeface="Calibri" panose="020F0502020204030204" pitchFamily="34" charset="0"/>
              </a:rPr>
              <a:t>π.χ</a:t>
            </a:r>
            <a:r>
              <a:rPr lang="el-GR" dirty="0">
                <a:latin typeface="Calibri" panose="020F0502020204030204" pitchFamily="34" charset="0"/>
              </a:rPr>
              <a:t> μεταξύ άλλων, χρήση CSS και </a:t>
            </a:r>
            <a:r>
              <a:rPr lang="el-GR" dirty="0" err="1">
                <a:latin typeface="Calibri" panose="020F0502020204030204" pitchFamily="34" charset="0"/>
              </a:rPr>
              <a:t>Javascript</a:t>
            </a:r>
            <a:r>
              <a:rPr lang="el-GR" dirty="0">
                <a:latin typeface="Calibri" panose="020F0502020204030204" pitchFamily="34" charset="0"/>
              </a:rPr>
              <a:t>)</a:t>
            </a:r>
          </a:p>
          <a:p>
            <a:pPr>
              <a:buSzPct val="90000"/>
              <a:buFont typeface="Wingdings" panose="05000000000000000000" pitchFamily="2" charset="2"/>
              <a:buChar char="ü"/>
            </a:pPr>
            <a:r>
              <a:rPr lang="el-GR" b="1" dirty="0" smtClean="0">
                <a:latin typeface="Calibri" panose="020F0502020204030204" pitchFamily="34" charset="0"/>
              </a:rPr>
              <a:t>Σταθερότητα</a:t>
            </a:r>
            <a:r>
              <a:rPr lang="el-GR" dirty="0" smtClean="0">
                <a:latin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</a:rPr>
              <a:t>(πρόβλεψη περιπτώσεων κακής χρήσης ή περιέργειας ενός τυπικού χρήστη)</a:t>
            </a:r>
          </a:p>
          <a:p>
            <a:pPr>
              <a:buSzPct val="90000"/>
              <a:buFont typeface="Wingdings" panose="05000000000000000000" pitchFamily="2" charset="2"/>
              <a:buChar char="ü"/>
            </a:pPr>
            <a:r>
              <a:rPr lang="el-GR" dirty="0" smtClean="0">
                <a:latin typeface="Calibri" panose="020F0502020204030204" pitchFamily="34" charset="0"/>
              </a:rPr>
              <a:t>Ο </a:t>
            </a:r>
            <a:r>
              <a:rPr lang="el-GR" dirty="0">
                <a:latin typeface="Calibri" panose="020F0502020204030204" pitchFamily="34" charset="0"/>
              </a:rPr>
              <a:t>κώδικας να είναι απλός-κατανοητός, </a:t>
            </a:r>
            <a:r>
              <a:rPr lang="el-GR" dirty="0" err="1">
                <a:latin typeface="Calibri" panose="020F0502020204030204" pitchFamily="34" charset="0"/>
              </a:rPr>
              <a:t>διαχειρίσιμος</a:t>
            </a:r>
            <a:r>
              <a:rPr lang="el-GR" dirty="0">
                <a:latin typeface="Calibri" panose="020F0502020204030204" pitchFamily="34" charset="0"/>
              </a:rPr>
              <a:t> και εύκολα μελλοντικά επεκτάσιμος</a:t>
            </a:r>
          </a:p>
          <a:p>
            <a:pPr>
              <a:buSzPct val="90000"/>
              <a:buFont typeface="Wingdings" panose="05000000000000000000" pitchFamily="2" charset="2"/>
              <a:buChar char="ü"/>
            </a:pPr>
            <a:r>
              <a:rPr lang="el-GR" dirty="0" smtClean="0">
                <a:latin typeface="Calibri" panose="020F0502020204030204" pitchFamily="34" charset="0"/>
              </a:rPr>
              <a:t>Σε </a:t>
            </a:r>
            <a:r>
              <a:rPr lang="el-GR" dirty="0">
                <a:latin typeface="Calibri" panose="020F0502020204030204" pitchFamily="34" charset="0"/>
              </a:rPr>
              <a:t>κάποιο βαθμό το θέμα της </a:t>
            </a:r>
            <a:r>
              <a:rPr lang="el-GR" b="1" dirty="0">
                <a:latin typeface="Calibri" panose="020F0502020204030204" pitchFamily="34" charset="0"/>
              </a:rPr>
              <a:t>ασφάλειας</a:t>
            </a:r>
            <a:endParaRPr lang="en-US" dirty="0">
              <a:latin typeface="Calibri" panose="020F0502020204030204" pitchFamily="34" charset="0"/>
            </a:endParaRPr>
          </a:p>
          <a:p>
            <a:endParaRPr lang="el-GR" dirty="0">
              <a:latin typeface="Calibri" panose="020F0502020204030204" pitchFamily="34" charset="0"/>
            </a:endParaRPr>
          </a:p>
        </p:txBody>
      </p:sp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090" cy="653330"/>
          </a:xfrm>
        </p:spPr>
        <p:txBody>
          <a:bodyPr/>
          <a:lstStyle/>
          <a:p>
            <a:pPr marL="97967" indent="0" algn="ctr">
              <a:buNone/>
            </a:pPr>
            <a:r>
              <a:rPr lang="el-GR" sz="3000" dirty="0" smtClean="0">
                <a:latin typeface="Calibri" panose="020F0502020204030204" pitchFamily="34" charset="0"/>
              </a:rPr>
              <a:t>Υλοποίηση του </a:t>
            </a:r>
            <a:r>
              <a:rPr lang="en-US" sz="3000" dirty="0" smtClean="0">
                <a:latin typeface="Calibri" panose="020F0502020204030204" pitchFamily="34" charset="0"/>
              </a:rPr>
              <a:t>Website (1/4)</a:t>
            </a:r>
            <a:endParaRPr lang="el-GR" sz="3000" dirty="0"/>
          </a:p>
        </p:txBody>
      </p:sp>
      <p:pic>
        <p:nvPicPr>
          <p:cNvPr id="10242" name="Picture 2" descr="C:\Users\city\Desktop\MV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27" y="1052736"/>
            <a:ext cx="2618473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Υπότιτλος 1"/>
          <p:cNvSpPr>
            <a:spLocks noGrp="1"/>
          </p:cNvSpPr>
          <p:nvPr>
            <p:ph type="subTitle"/>
          </p:nvPr>
        </p:nvSpPr>
        <p:spPr>
          <a:xfrm>
            <a:off x="327780" y="1196752"/>
            <a:ext cx="8229090" cy="856528"/>
          </a:xfrm>
        </p:spPr>
        <p:txBody>
          <a:bodyPr/>
          <a:lstStyle/>
          <a:p>
            <a:pPr marL="97967" indent="0" algn="ctr">
              <a:buNone/>
            </a:pPr>
            <a:r>
              <a:rPr lang="el-GR" dirty="0" smtClean="0"/>
              <a:t>Ενδεικτικά </a:t>
            </a:r>
            <a:r>
              <a:rPr lang="en-US" dirty="0" smtClean="0"/>
              <a:t>screenshot </a:t>
            </a:r>
            <a:r>
              <a:rPr lang="el-GR" dirty="0" smtClean="0"/>
              <a:t>από το </a:t>
            </a:r>
            <a:r>
              <a:rPr lang="en-US" dirty="0" err="1" smtClean="0"/>
              <a:t>netbeans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/>
              <a:t>χρήσης της </a:t>
            </a:r>
            <a:r>
              <a:rPr lang="en-US" dirty="0" smtClean="0"/>
              <a:t>DB)</a:t>
            </a:r>
            <a:r>
              <a:rPr lang="el-GR" dirty="0" smtClean="0"/>
              <a:t> </a:t>
            </a:r>
            <a:endParaRPr lang="el-GR" dirty="0"/>
          </a:p>
        </p:txBody>
      </p:sp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366689" y="332656"/>
            <a:ext cx="8229090" cy="725338"/>
          </a:xfrm>
        </p:spPr>
        <p:txBody>
          <a:bodyPr/>
          <a:lstStyle/>
          <a:p>
            <a:pPr marL="97967" indent="0" algn="ctr">
              <a:buNone/>
            </a:pPr>
            <a:r>
              <a:rPr lang="el-GR" sz="3000" dirty="0" smtClean="0">
                <a:latin typeface="Calibri" panose="020F0502020204030204" pitchFamily="34" charset="0"/>
              </a:rPr>
              <a:t>Υλοποίηση του </a:t>
            </a:r>
            <a:r>
              <a:rPr lang="en-US" sz="3000" dirty="0" smtClean="0">
                <a:latin typeface="Calibri" panose="020F0502020204030204" pitchFamily="34" charset="0"/>
              </a:rPr>
              <a:t>Website (2/4)</a:t>
            </a:r>
            <a:endParaRPr lang="el-GR" sz="3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0" y="2348880"/>
            <a:ext cx="427658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3189336"/>
            <a:ext cx="4320481" cy="284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Υπότιτλος 1"/>
          <p:cNvSpPr>
            <a:spLocks noGrp="1"/>
          </p:cNvSpPr>
          <p:nvPr>
            <p:ph type="subTitle"/>
          </p:nvPr>
        </p:nvSpPr>
        <p:spPr>
          <a:xfrm>
            <a:off x="457455" y="1988840"/>
            <a:ext cx="8229090" cy="786014"/>
          </a:xfrm>
        </p:spPr>
        <p:txBody>
          <a:bodyPr/>
          <a:lstStyle/>
          <a:p>
            <a:pPr marL="97967" indent="0">
              <a:buNone/>
            </a:pPr>
            <a:r>
              <a:rPr lang="el-GR" dirty="0" smtClean="0">
                <a:latin typeface="Calibri" panose="020F0502020204030204" pitchFamily="34" charset="0"/>
              </a:rPr>
              <a:t>Ενδεικτικά το «χτίσιμο» </a:t>
            </a:r>
            <a:r>
              <a:rPr lang="el-GR" dirty="0">
                <a:latin typeface="Calibri" panose="020F0502020204030204" pitchFamily="34" charset="0"/>
              </a:rPr>
              <a:t>της συνθήκης </a:t>
            </a:r>
            <a:r>
              <a:rPr lang="en-US" dirty="0" smtClean="0">
                <a:latin typeface="Calibri" panose="020F0502020204030204" pitchFamily="34" charset="0"/>
              </a:rPr>
              <a:t>WHERE</a:t>
            </a:r>
            <a:r>
              <a:rPr lang="el-GR" dirty="0" smtClean="0">
                <a:latin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</a:rPr>
              <a:t>για το </a:t>
            </a:r>
            <a:r>
              <a:rPr lang="el-GR" dirty="0" err="1">
                <a:latin typeface="Calibri" panose="020F0502020204030204" pitchFamily="34" charset="0"/>
              </a:rPr>
              <a:t>search</a:t>
            </a:r>
            <a:r>
              <a:rPr lang="el-GR" dirty="0">
                <a:latin typeface="Calibri" panose="020F0502020204030204" pitchFamily="34" charset="0"/>
              </a:rPr>
              <a:t>, όπου με βάση αυτό που έχει </a:t>
            </a:r>
            <a:r>
              <a:rPr lang="el-GR" dirty="0" smtClean="0">
                <a:latin typeface="Calibri" panose="020F0502020204030204" pitchFamily="34" charset="0"/>
              </a:rPr>
              <a:t>συμπληρώσει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l-GR" dirty="0" smtClean="0">
                <a:latin typeface="Calibri" panose="020F0502020204030204" pitchFamily="34" charset="0"/>
              </a:rPr>
              <a:t>ο </a:t>
            </a:r>
            <a:r>
              <a:rPr lang="el-GR" dirty="0">
                <a:latin typeface="Calibri" panose="020F0502020204030204" pitchFamily="34" charset="0"/>
              </a:rPr>
              <a:t>χρήστης, εκτελείται το ανάλογο </a:t>
            </a:r>
            <a:r>
              <a:rPr lang="el-GR" dirty="0" smtClean="0">
                <a:latin typeface="Calibri" panose="020F0502020204030204" pitchFamily="34" charset="0"/>
              </a:rPr>
              <a:t>S</a:t>
            </a:r>
            <a:r>
              <a:rPr lang="en-US" dirty="0" smtClean="0">
                <a:latin typeface="Calibri" panose="020F0502020204030204" pitchFamily="34" charset="0"/>
              </a:rPr>
              <a:t>ELECT</a:t>
            </a:r>
            <a:r>
              <a:rPr lang="el-GR" dirty="0" smtClean="0">
                <a:latin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</a:rPr>
              <a:t>στη </a:t>
            </a:r>
            <a:r>
              <a:rPr lang="el-GR" dirty="0" smtClean="0">
                <a:latin typeface="Calibri" panose="020F0502020204030204" pitchFamily="34" charset="0"/>
              </a:rPr>
              <a:t>βάση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l-GR" dirty="0">
              <a:latin typeface="Calibri" panose="020F0502020204030204" pitchFamily="34" charset="0"/>
            </a:endParaRPr>
          </a:p>
        </p:txBody>
      </p:sp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493459" y="332656"/>
            <a:ext cx="8229090" cy="725338"/>
          </a:xfrm>
        </p:spPr>
        <p:txBody>
          <a:bodyPr/>
          <a:lstStyle/>
          <a:p>
            <a:pPr marL="97967" indent="0" algn="ctr">
              <a:buNone/>
            </a:pPr>
            <a:r>
              <a:rPr lang="el-GR" sz="3000" dirty="0" smtClean="0">
                <a:latin typeface="Calibri" panose="020F0502020204030204" pitchFamily="34" charset="0"/>
              </a:rPr>
              <a:t>Υλοποίηση του </a:t>
            </a:r>
            <a:r>
              <a:rPr lang="en-US" sz="3000" dirty="0" smtClean="0">
                <a:latin typeface="Calibri" panose="020F0502020204030204" pitchFamily="34" charset="0"/>
              </a:rPr>
              <a:t>Website (3/4)</a:t>
            </a:r>
            <a:endParaRPr lang="el-GR" sz="3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28" y="1268760"/>
            <a:ext cx="611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5"/>
            <a:ext cx="7704856" cy="358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2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299</Words>
  <Application>Microsoft Office PowerPoint</Application>
  <PresentationFormat>Προβολή στην οθόνη (4:3)</PresentationFormat>
  <Paragraphs>58</Paragraphs>
  <Slides>12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3" baseType="lpstr">
      <vt:lpstr>Office Theme</vt:lpstr>
      <vt:lpstr>Βάσεις Δεδομένων και Web Based Εφαρμογές</vt:lpstr>
      <vt:lpstr>Βασικές ενότητες</vt:lpstr>
      <vt:lpstr>Ανάλυση και Σχεδιασμός</vt:lpstr>
      <vt:lpstr>Για την υλοποίηση χρησιμοποιήθηκαν τα παρακάτω:</vt:lpstr>
      <vt:lpstr>Περιπτώσεις χρήσης</vt:lpstr>
      <vt:lpstr>Υλοποίηση της Βάσης Δεδομένων (DB)</vt:lpstr>
      <vt:lpstr>Υλοποίηση του Website (1/4)</vt:lpstr>
      <vt:lpstr>Υλοποίηση του Website (2/4)</vt:lpstr>
      <vt:lpstr>Υλοποίηση του Website (3/4)</vt:lpstr>
      <vt:lpstr>Υλοποίηση του Website (4/4)</vt:lpstr>
      <vt:lpstr>Ακολουθεί παρουσίαση του website (Live)</vt:lpstr>
      <vt:lpstr>Ευχαριστούμε!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HP</dc:creator>
  <cp:lastModifiedBy>HP</cp:lastModifiedBy>
  <cp:revision>41</cp:revision>
  <dcterms:created xsi:type="dcterms:W3CDTF">2017-01-15T12:48:39Z</dcterms:created>
  <dcterms:modified xsi:type="dcterms:W3CDTF">2017-01-15T18:05:22Z</dcterms:modified>
</cp:coreProperties>
</file>