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42bd9cc0e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42bd9cc0e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line going up and to the right; showing that there appears to be a bit of a correlation between the older a team’s average age is, the higher the batting average tends to be. Players are not sent straight to the Majors anymore, and teams are keeping star players in the Minor Leagues for longer than they have before; this could be a reason for the correlation. The MLB is also seeing an increase in players leaving different International Leagues and coming to America to play in the MLB at an older start 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42bd9cc0e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42bd9cc0e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rPr>
              <a:t>Just to recap, </a:t>
            </a:r>
            <a:r>
              <a:rPr b="1" lang="en" sz="1200">
                <a:solidFill>
                  <a:schemeClr val="dk1"/>
                </a:solidFill>
              </a:rPr>
              <a:t>Wind Speed shows the highest effect on MLB team’s batting averages when it comes to weather conditions. However it still has a weak to non-existent correlation. Then, Teams with a higher payroll do tend to have a higher batting average..Teams with an older player age average had a higher batting average. </a:t>
            </a:r>
            <a:r>
              <a:rPr lang="en" sz="1200">
                <a:solidFill>
                  <a:schemeClr val="dk1"/>
                </a:solidFill>
              </a:rPr>
              <a:t>In conclusion, </a:t>
            </a:r>
            <a:r>
              <a:rPr lang="en" sz="1200">
                <a:solidFill>
                  <a:schemeClr val="dk1"/>
                </a:solidFill>
              </a:rPr>
              <a:t>The most relevant data pulled was the MLB team’s payroll information with a correlation coefficient of 0.33.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bbdf143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bbdf143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stated in the introductio</a:t>
            </a:r>
            <a:r>
              <a:rPr lang="en"/>
              <a:t>n of our pre</a:t>
            </a:r>
            <a:r>
              <a:rPr lang="en"/>
              <a:t>sentation, baseball is filled with plenty of options when it comes to finding and analyzing data. If we were to continue our project and build upon it to go deeper, here are a few other items we would like to spend time on researching to give a more in-depth comparisons of batting average.We would like to look at pitching stats to see right handed pitchers have an edge on left handed pitchers. Then to look at more ballpark </a:t>
            </a:r>
            <a:r>
              <a:rPr lang="en"/>
              <a:t>environment</a:t>
            </a:r>
            <a:r>
              <a:rPr lang="en"/>
              <a:t> variables, maybe open-air vs domed stadiums and then Time of Day, how batting averages could be different based on day vs night games.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42bd9cc0e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42bd9cc0e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displayed are our data sources. We limited the years from 2019 to 2021 to keep our information </a:t>
            </a:r>
            <a:r>
              <a:rPr lang="en"/>
              <a:t>consistent</a:t>
            </a:r>
            <a:r>
              <a:rPr lang="en"/>
              <a:t> with payroll data available from the MLB as well as weather data.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42bd9cc0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42bd9cc0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Baseball is a very statistically-driven game that gives numerous options of how to “best” analyze the data. Businesses, organizations, books, and media have been created solely to show the “numbers-game” within the game, and to see what they can find in regards to patterns or similarities that have equated to success. We have taken on the project of specifically looking into Major League Baseball’s 30 teams’ Batting Averages, and trying to find out if there’s any correlation between higher or lower batting averages, and different variables that come into play during each game.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29bbb83e1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29bbb83e1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displays MLB team batting averages from 2019-2021. Given that the P-Value is less than .05 there are variables that do </a:t>
            </a:r>
            <a:r>
              <a:rPr lang="en"/>
              <a:t>affect</a:t>
            </a:r>
            <a:r>
              <a:rPr lang="en"/>
              <a:t> batting average that we would like the explore. In our case those variables include team location, salary and age.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42bd9cc0e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42bd9cc0e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each team’s relatively different location from each other, we were curious to know if the temperature in each team’s city played a part in a team’s overall batting average. Would it be easier or harder to hit in the 100+ degree heat of Arizona? Or easier or harder to hit the ball in a much colder environment such as Baltimore. Our data shows that there is no correlation between a city’s temperature and the team’s batting average.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bbdf143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bbdf143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thought that we had was whether or not the average wind speed that a city deals with would affect a team’s batting average. Would the winds of the Windy City of Chicago cause a team’s batting average to go up or down depending on whether the wind was blowing in or out? Would the winds knock down deep fly balls and turn them into hits, or cause them to stay up in the air and turn a line drive into an out?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bbdf143c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bbdf143c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Rain was not going to be a major factor in batting average due to the fact that numerous teams have retractable domes that can close when there is inclement weather. When teams play in an open-air stadium, rain will typically cause either a rain delay, a suspended game until another date, or an outright early finish to the game which would not allow for higher or lower batting averages to occur.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29bbb83e1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29bbb83e1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displays the average MLB Team’s salary spent on players and </a:t>
            </a:r>
            <a:r>
              <a:rPr lang="en"/>
              <a:t>how</a:t>
            </a:r>
            <a:r>
              <a:rPr lang="en"/>
              <a:t> it </a:t>
            </a:r>
            <a:r>
              <a:rPr lang="en"/>
              <a:t>correlates</a:t>
            </a:r>
            <a:r>
              <a:rPr lang="en"/>
              <a:t> to higher or lower batting averages. We used a </a:t>
            </a:r>
            <a:r>
              <a:rPr lang="en"/>
              <a:t>scatter plot</a:t>
            </a:r>
            <a:r>
              <a:rPr lang="en"/>
              <a:t> to display this information because it gives the best representation of </a:t>
            </a:r>
            <a:r>
              <a:rPr lang="en"/>
              <a:t>seeing</a:t>
            </a:r>
            <a:r>
              <a:rPr lang="en"/>
              <a:t> what money can buy (see next slide for line). We see a positive correlation, and the correlation coefficient was .33</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bbdf143c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bbdf143c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there a correlation between payroll and batting average? One reason could be that to have the best, you need to buy the best. Better players require more money. Another interesting factor are stand-out rookie hitters that tear the cover off the ball and hit for a very high average throughout the season, which would make for one of the possible outliers if they’re in the beginning of a rookie contract (normally nowhere near as high as a older, veteran’s salary).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42bd9cc0e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42bd9cc0e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salaries increase and signing bonuses get higher and higher, teams are trying to build for the future and keep a player for a long as possible; meaning they sign them as early as possible. We are curious to know if a team’s average age has anything to do with batting average. Do the young bucks have the speed to beat out the infield hits? Or do the older veterans abide by the old saying, “hit em where they ain’t” and manage to bloop texas-leaguers over the head of the 2nd baseman time after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hyperlink" Target="https://github.com/chadwickbureau/baseballdatabank/tree/master/core" TargetMode="External"/><Relationship Id="rId5" Type="http://schemas.openxmlformats.org/officeDocument/2006/relationships/hyperlink" Target="https://gist.github.com/the55/2155142" TargetMode="External"/><Relationship Id="rId6" Type="http://schemas.openxmlformats.org/officeDocument/2006/relationships/hyperlink" Target="https://github.com/meteostat/meteostat-python" TargetMode="External"/><Relationship Id="rId7" Type="http://schemas.openxmlformats.org/officeDocument/2006/relationships/hyperlink" Target="https://www.rotowire.com/baseball/stats.php?season=20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975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u="sng"/>
              <a:t>Moneyball: Part II</a:t>
            </a:r>
            <a:endParaRPr b="1" u="sng"/>
          </a:p>
        </p:txBody>
      </p:sp>
      <p:sp>
        <p:nvSpPr>
          <p:cNvPr id="55" name="Google Shape;55;p13"/>
          <p:cNvSpPr txBox="1"/>
          <p:nvPr>
            <p:ph idx="1" type="subTitle"/>
          </p:nvPr>
        </p:nvSpPr>
        <p:spPr>
          <a:xfrm>
            <a:off x="311700" y="3403925"/>
            <a:ext cx="8520600" cy="7926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b="1" lang="en" sz="1500">
                <a:solidFill>
                  <a:schemeClr val="dk1"/>
                </a:solidFill>
              </a:rPr>
              <a:t>Members: Michael Garverick, Allen Alonso, Cole Turner, &amp; Matthew Leon</a:t>
            </a:r>
            <a:endParaRPr b="1" sz="1500">
              <a:solidFill>
                <a:schemeClr val="dk1"/>
              </a:solidFill>
            </a:endParaRPr>
          </a:p>
          <a:p>
            <a:pPr indent="0" lvl="0" marL="0" rtl="0" algn="ctr">
              <a:lnSpc>
                <a:spcPct val="9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Average Player Age Per MLB Team vs Batting Average</a:t>
            </a:r>
            <a:endParaRPr b="1"/>
          </a:p>
        </p:txBody>
      </p:sp>
      <p:pic>
        <p:nvPicPr>
          <p:cNvPr id="116" name="Google Shape;116;p22"/>
          <p:cNvPicPr preferRelativeResize="0"/>
          <p:nvPr/>
        </p:nvPicPr>
        <p:blipFill>
          <a:blip r:embed="rId4">
            <a:alphaModFix/>
          </a:blip>
          <a:stretch>
            <a:fillRect/>
          </a:stretch>
        </p:blipFill>
        <p:spPr>
          <a:xfrm>
            <a:off x="4055075" y="1061075"/>
            <a:ext cx="4777224" cy="3820975"/>
          </a:xfrm>
          <a:prstGeom prst="rect">
            <a:avLst/>
          </a:prstGeom>
          <a:noFill/>
          <a:ln>
            <a:noFill/>
          </a:ln>
        </p:spPr>
      </p:pic>
      <p:sp>
        <p:nvSpPr>
          <p:cNvPr id="117" name="Google Shape;117;p22"/>
          <p:cNvSpPr txBox="1"/>
          <p:nvPr/>
        </p:nvSpPr>
        <p:spPr>
          <a:xfrm>
            <a:off x="529750" y="1061075"/>
            <a:ext cx="3380700" cy="382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A decent correlation was found for this graph with a </a:t>
            </a:r>
            <a:r>
              <a:rPr b="1" lang="en" sz="1800">
                <a:solidFill>
                  <a:schemeClr val="dk1"/>
                </a:solidFill>
              </a:rPr>
              <a:t>coefficient</a:t>
            </a:r>
            <a:r>
              <a:rPr b="1" lang="en" sz="1800">
                <a:solidFill>
                  <a:schemeClr val="dk1"/>
                </a:solidFill>
              </a:rPr>
              <a:t> of 0.299, showing older players have higher batting average</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This could be because teams are keeping players in the Minor Leagues longer or bringing in from International Leagues</a:t>
            </a:r>
            <a:endParaRPr b="1"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3"/>
          <p:cNvSpPr/>
          <p:nvPr/>
        </p:nvSpPr>
        <p:spPr>
          <a:xfrm>
            <a:off x="181950" y="3731950"/>
            <a:ext cx="8650500" cy="1411500"/>
          </a:xfrm>
          <a:prstGeom prst="horizontalScrol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chemeClr val="dk1"/>
              </a:highlight>
            </a:endParaRPr>
          </a:p>
        </p:txBody>
      </p:sp>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 </a:t>
            </a:r>
            <a:endParaRPr b="1"/>
          </a:p>
        </p:txBody>
      </p:sp>
      <p:sp>
        <p:nvSpPr>
          <p:cNvPr id="124" name="Google Shape;124;p23"/>
          <p:cNvSpPr txBox="1"/>
          <p:nvPr>
            <p:ph idx="1" type="body"/>
          </p:nvPr>
        </p:nvSpPr>
        <p:spPr>
          <a:xfrm>
            <a:off x="311700" y="1174525"/>
            <a:ext cx="8520600" cy="3416400"/>
          </a:xfrm>
          <a:prstGeom prst="rect">
            <a:avLst/>
          </a:prstGeom>
        </p:spPr>
        <p:txBody>
          <a:bodyPr anchorCtr="0" anchor="t" bIns="91425" lIns="91425" spcFirstLastPara="1" rIns="91425" wrap="square" tIns="91425">
            <a:normAutofit fontScale="77500" lnSpcReduction="20000"/>
          </a:bodyPr>
          <a:lstStyle/>
          <a:p>
            <a:pPr indent="-302418" lvl="0" marL="457200" rtl="0" algn="l">
              <a:spcBef>
                <a:spcPts val="0"/>
              </a:spcBef>
              <a:spcAft>
                <a:spcPts val="0"/>
              </a:spcAft>
              <a:buClr>
                <a:schemeClr val="dk1"/>
              </a:buClr>
              <a:buSzPct val="100000"/>
              <a:buAutoNum type="arabicPeriod"/>
            </a:pPr>
            <a:r>
              <a:rPr b="1" lang="en" sz="1500">
                <a:solidFill>
                  <a:schemeClr val="dk1"/>
                </a:solidFill>
              </a:rPr>
              <a:t>How does location affect an MLB team’s batting average? (Average Temperature, Wind Speed, and Altitude)</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02418" lvl="0" marL="914400" rtl="0" algn="l">
              <a:spcBef>
                <a:spcPts val="0"/>
              </a:spcBef>
              <a:spcAft>
                <a:spcPts val="0"/>
              </a:spcAft>
              <a:buClr>
                <a:schemeClr val="dk1"/>
              </a:buClr>
              <a:buSzPct val="100000"/>
              <a:buChar char="●"/>
            </a:pPr>
            <a:r>
              <a:rPr b="1" lang="en" sz="1500">
                <a:solidFill>
                  <a:schemeClr val="dk1"/>
                </a:solidFill>
              </a:rPr>
              <a:t>Based on the data pulled, Wind Speed shows the highest effect on MLB team’s batting averages when it comes to weather conditions. However it still has a weak to non-existent correlation. </a:t>
            </a:r>
            <a:endParaRPr b="1" sz="1500">
              <a:solidFill>
                <a:schemeClr val="dk1"/>
              </a:solidFill>
            </a:endParaRPr>
          </a:p>
          <a:p>
            <a:pPr indent="0" lvl="0" marL="914400" rtl="0" algn="l">
              <a:spcBef>
                <a:spcPts val="0"/>
              </a:spcBef>
              <a:spcAft>
                <a:spcPts val="0"/>
              </a:spcAft>
              <a:buNone/>
            </a:pPr>
            <a:r>
              <a:t/>
            </a:r>
            <a:endParaRPr b="1" sz="1500">
              <a:solidFill>
                <a:schemeClr val="dk1"/>
              </a:solidFill>
            </a:endParaRPr>
          </a:p>
          <a:p>
            <a:pPr indent="0" lvl="0" marL="914400" rtl="0" algn="l">
              <a:spcBef>
                <a:spcPts val="0"/>
              </a:spcBef>
              <a:spcAft>
                <a:spcPts val="0"/>
              </a:spcAft>
              <a:buNone/>
            </a:pPr>
            <a:r>
              <a:t/>
            </a:r>
            <a:endParaRPr b="1" sz="1500">
              <a:solidFill>
                <a:schemeClr val="dk1"/>
              </a:solidFill>
            </a:endParaRPr>
          </a:p>
          <a:p>
            <a:pPr indent="-302418" lvl="0" marL="457200" rtl="0" algn="l">
              <a:spcBef>
                <a:spcPts val="0"/>
              </a:spcBef>
              <a:spcAft>
                <a:spcPts val="0"/>
              </a:spcAft>
              <a:buClr>
                <a:schemeClr val="dk1"/>
              </a:buClr>
              <a:buSzPct val="100000"/>
              <a:buAutoNum type="arabicPeriod"/>
            </a:pPr>
            <a:r>
              <a:rPr b="1" lang="en" sz="1500">
                <a:solidFill>
                  <a:schemeClr val="dk1"/>
                </a:solidFill>
              </a:rPr>
              <a:t>Does the higher the team’s payroll equate to a higher team batting average?</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02418" lvl="0" marL="914400" rtl="0" algn="l">
              <a:spcBef>
                <a:spcPts val="0"/>
              </a:spcBef>
              <a:spcAft>
                <a:spcPts val="0"/>
              </a:spcAft>
              <a:buClr>
                <a:schemeClr val="dk1"/>
              </a:buClr>
              <a:buSzPct val="100000"/>
              <a:buChar char="●"/>
            </a:pPr>
            <a:r>
              <a:rPr b="1" lang="en" sz="1500">
                <a:solidFill>
                  <a:schemeClr val="dk1"/>
                </a:solidFill>
              </a:rPr>
              <a:t>Teams with a higher payroll do tend to have a higher batting average.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02418" lvl="0" marL="457200" rtl="0" algn="l">
              <a:spcBef>
                <a:spcPts val="0"/>
              </a:spcBef>
              <a:spcAft>
                <a:spcPts val="0"/>
              </a:spcAft>
              <a:buClr>
                <a:schemeClr val="dk1"/>
              </a:buClr>
              <a:buSzPct val="100000"/>
              <a:buAutoNum type="arabicPeriod"/>
            </a:pPr>
            <a:r>
              <a:rPr b="1" lang="en" sz="1500">
                <a:solidFill>
                  <a:schemeClr val="dk1"/>
                </a:solidFill>
              </a:rPr>
              <a:t>Does player age play a role in a teams batting average?</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02418" lvl="0" marL="914400" rtl="0" algn="l">
              <a:spcBef>
                <a:spcPts val="0"/>
              </a:spcBef>
              <a:spcAft>
                <a:spcPts val="0"/>
              </a:spcAft>
              <a:buClr>
                <a:schemeClr val="dk1"/>
              </a:buClr>
              <a:buSzPct val="100000"/>
              <a:buChar char="●"/>
            </a:pPr>
            <a:r>
              <a:rPr b="1" lang="en" sz="1500">
                <a:solidFill>
                  <a:schemeClr val="dk1"/>
                </a:solidFill>
              </a:rPr>
              <a:t>Teams with an older player age average had a higher batting average.</a:t>
            </a:r>
            <a:endParaRPr b="1" sz="1500">
              <a:solidFill>
                <a:schemeClr val="dk1"/>
              </a:solidFill>
            </a:endParaRPr>
          </a:p>
          <a:p>
            <a:pPr indent="0" lvl="0" marL="137160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ctr">
              <a:spcBef>
                <a:spcPts val="0"/>
              </a:spcBef>
              <a:spcAft>
                <a:spcPts val="0"/>
              </a:spcAft>
              <a:buNone/>
            </a:pPr>
            <a:r>
              <a:t/>
            </a:r>
            <a:endParaRPr b="1" sz="1400">
              <a:solidFill>
                <a:schemeClr val="dk1"/>
              </a:solidFill>
              <a:highlight>
                <a:srgbClr val="980000"/>
              </a:highlight>
            </a:endParaRPr>
          </a:p>
          <a:p>
            <a:pPr indent="0" lvl="0" marL="0" rtl="0" algn="ctr">
              <a:spcBef>
                <a:spcPts val="0"/>
              </a:spcBef>
              <a:spcAft>
                <a:spcPts val="0"/>
              </a:spcAft>
              <a:buNone/>
            </a:pPr>
            <a:r>
              <a:t/>
            </a:r>
            <a:endParaRPr b="1" sz="1600">
              <a:solidFill>
                <a:srgbClr val="980000"/>
              </a:solidFill>
            </a:endParaRPr>
          </a:p>
        </p:txBody>
      </p:sp>
      <p:sp>
        <p:nvSpPr>
          <p:cNvPr id="125" name="Google Shape;125;p23"/>
          <p:cNvSpPr txBox="1"/>
          <p:nvPr/>
        </p:nvSpPr>
        <p:spPr>
          <a:xfrm>
            <a:off x="648000" y="4010799"/>
            <a:ext cx="78480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rgbClr val="980000"/>
                </a:solidFill>
              </a:rPr>
              <a:t>Out of all the data collected, The most relevant data pulled was the MLB team’s payroll information with a correlation coefficient of 0.33 (All correlations were done with the pearson r).</a:t>
            </a:r>
            <a:endParaRPr sz="1600">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Part III: In the Future…?</a:t>
            </a:r>
            <a:endParaRPr b="1"/>
          </a:p>
        </p:txBody>
      </p:sp>
      <p:sp>
        <p:nvSpPr>
          <p:cNvPr id="131" name="Google Shape;131;p24"/>
          <p:cNvSpPr txBox="1"/>
          <p:nvPr>
            <p:ph idx="1" type="body"/>
          </p:nvPr>
        </p:nvSpPr>
        <p:spPr>
          <a:xfrm>
            <a:off x="311700" y="14835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After concluding that there was a variable affecting teams’ batting average, we took a look at a few of the major factors we thought were most likely responsible.</a:t>
            </a:r>
            <a:endParaRPr b="1">
              <a:solidFill>
                <a:schemeClr val="dk1"/>
              </a:solidFill>
            </a:endParaRPr>
          </a:p>
          <a:p>
            <a:pPr indent="0" lvl="0" marL="0" rtl="0" algn="l">
              <a:spcBef>
                <a:spcPts val="1200"/>
              </a:spcBef>
              <a:spcAft>
                <a:spcPts val="0"/>
              </a:spcAft>
              <a:buNone/>
            </a:pPr>
            <a:r>
              <a:rPr b="1" lang="en">
                <a:solidFill>
                  <a:schemeClr val="dk1"/>
                </a:solidFill>
              </a:rPr>
              <a:t>In the future, we would be very interested in continuing our research and looking further into the following possibilities:</a:t>
            </a:r>
            <a:endParaRPr b="1">
              <a:solidFill>
                <a:schemeClr val="dk1"/>
              </a:solidFill>
            </a:endParaRPr>
          </a:p>
          <a:p>
            <a:pPr indent="-342900" lvl="0" marL="457200" rtl="0" algn="l">
              <a:spcBef>
                <a:spcPts val="1200"/>
              </a:spcBef>
              <a:spcAft>
                <a:spcPts val="0"/>
              </a:spcAft>
              <a:buClr>
                <a:schemeClr val="dk1"/>
              </a:buClr>
              <a:buSzPts val="1800"/>
              <a:buAutoNum type="arabicPeriod"/>
            </a:pPr>
            <a:r>
              <a:rPr b="1" lang="en">
                <a:solidFill>
                  <a:schemeClr val="dk1"/>
                </a:solidFill>
              </a:rPr>
              <a:t>Pitching Statistics (do teams have a higher batting average facing a Right-Handed Pitcher or Left-Handed Pitcher?)</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Ballpark Environment (Open-Air vs. Domed Stadiums)</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Time of Day (Are batting averages higher during day games or night games)</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 References</a:t>
            </a:r>
            <a:endParaRPr b="1"/>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sz="1942"/>
          </a:p>
          <a:p>
            <a:pPr indent="-317658" lvl="0" marL="457200" rtl="0" algn="l">
              <a:spcBef>
                <a:spcPts val="1200"/>
              </a:spcBef>
              <a:spcAft>
                <a:spcPts val="0"/>
              </a:spcAft>
              <a:buClr>
                <a:schemeClr val="dk1"/>
              </a:buClr>
              <a:buSzPct val="100000"/>
              <a:buChar char="❖"/>
            </a:pPr>
            <a:r>
              <a:rPr b="1" lang="en" sz="2550">
                <a:solidFill>
                  <a:schemeClr val="dk1"/>
                </a:solidFill>
              </a:rPr>
              <a:t>Baseball batting Averages (.csv file):</a:t>
            </a:r>
            <a:r>
              <a:rPr b="1" lang="en" sz="2550"/>
              <a:t> </a:t>
            </a:r>
            <a:r>
              <a:rPr b="1" lang="en" sz="2550" u="sng">
                <a:solidFill>
                  <a:schemeClr val="hlink"/>
                </a:solidFill>
                <a:hlinkClick r:id="rId4"/>
              </a:rPr>
              <a:t>baseballdatabank/core at master · chadwickbureau/baseballdatabank (github.com)</a:t>
            </a:r>
            <a:r>
              <a:rPr b="1" lang="en" sz="2550"/>
              <a:t> </a:t>
            </a:r>
            <a:endParaRPr b="1" sz="2550"/>
          </a:p>
          <a:p>
            <a:pPr indent="0" lvl="0" marL="457200" rtl="0" algn="l">
              <a:spcBef>
                <a:spcPts val="1200"/>
              </a:spcBef>
              <a:spcAft>
                <a:spcPts val="0"/>
              </a:spcAft>
              <a:buNone/>
            </a:pPr>
            <a:r>
              <a:t/>
            </a:r>
            <a:endParaRPr b="1" sz="2550"/>
          </a:p>
          <a:p>
            <a:pPr indent="-317658" lvl="0" marL="457200" rtl="0" algn="l">
              <a:spcBef>
                <a:spcPts val="1200"/>
              </a:spcBef>
              <a:spcAft>
                <a:spcPts val="0"/>
              </a:spcAft>
              <a:buClr>
                <a:schemeClr val="dk1"/>
              </a:buClr>
              <a:buSzPct val="100000"/>
              <a:buChar char="❖"/>
            </a:pPr>
            <a:r>
              <a:rPr b="1" lang="en" sz="2550">
                <a:solidFill>
                  <a:schemeClr val="dk1"/>
                </a:solidFill>
              </a:rPr>
              <a:t>Baseball stadium locations (.json file):</a:t>
            </a:r>
            <a:r>
              <a:rPr b="1" lang="en" sz="2550"/>
              <a:t> </a:t>
            </a:r>
            <a:r>
              <a:rPr b="1" lang="en" sz="2550" u="sng">
                <a:solidFill>
                  <a:schemeClr val="hlink"/>
                </a:solidFill>
                <a:hlinkClick r:id="rId5"/>
              </a:rPr>
              <a:t>https://gist.github.com/the55/2155142</a:t>
            </a:r>
            <a:endParaRPr b="1" sz="2550"/>
          </a:p>
          <a:p>
            <a:pPr indent="0" lvl="0" marL="457200" rtl="0" algn="l">
              <a:spcBef>
                <a:spcPts val="1200"/>
              </a:spcBef>
              <a:spcAft>
                <a:spcPts val="0"/>
              </a:spcAft>
              <a:buNone/>
            </a:pPr>
            <a:r>
              <a:t/>
            </a:r>
            <a:endParaRPr b="1" sz="2550"/>
          </a:p>
          <a:p>
            <a:pPr indent="-317658" lvl="0" marL="457200" rtl="0" algn="l">
              <a:spcBef>
                <a:spcPts val="1200"/>
              </a:spcBef>
              <a:spcAft>
                <a:spcPts val="0"/>
              </a:spcAft>
              <a:buClr>
                <a:schemeClr val="dk1"/>
              </a:buClr>
              <a:buSzPct val="100000"/>
              <a:buChar char="❖"/>
            </a:pPr>
            <a:r>
              <a:rPr b="1" lang="en" sz="2550">
                <a:solidFill>
                  <a:schemeClr val="dk1"/>
                </a:solidFill>
              </a:rPr>
              <a:t>Weather Library:</a:t>
            </a:r>
            <a:r>
              <a:rPr b="1" lang="en" sz="2550"/>
              <a:t> </a:t>
            </a:r>
            <a:r>
              <a:rPr b="1" lang="en" sz="2550" u="sng">
                <a:solidFill>
                  <a:schemeClr val="hlink"/>
                </a:solidFill>
                <a:hlinkClick r:id="rId6"/>
              </a:rPr>
              <a:t>https://github.com/meteostat/meteostat-python</a:t>
            </a:r>
            <a:endParaRPr b="1" sz="2550"/>
          </a:p>
          <a:p>
            <a:pPr indent="0" lvl="0" marL="457200" rtl="0" algn="l">
              <a:spcBef>
                <a:spcPts val="1200"/>
              </a:spcBef>
              <a:spcAft>
                <a:spcPts val="0"/>
              </a:spcAft>
              <a:buNone/>
            </a:pPr>
            <a:r>
              <a:t/>
            </a:r>
            <a:endParaRPr b="1" sz="2550"/>
          </a:p>
          <a:p>
            <a:pPr indent="-317658" lvl="0" marL="457200" rtl="0" algn="l">
              <a:spcBef>
                <a:spcPts val="1200"/>
              </a:spcBef>
              <a:spcAft>
                <a:spcPts val="0"/>
              </a:spcAft>
              <a:buClr>
                <a:schemeClr val="dk1"/>
              </a:buClr>
              <a:buSzPct val="100000"/>
              <a:buChar char="❖"/>
            </a:pPr>
            <a:r>
              <a:rPr b="1" lang="en" sz="2550">
                <a:solidFill>
                  <a:schemeClr val="dk1"/>
                </a:solidFill>
              </a:rPr>
              <a:t>MLB Player Ages per team:</a:t>
            </a:r>
            <a:r>
              <a:rPr b="1" lang="en" sz="2550"/>
              <a:t> </a:t>
            </a:r>
            <a:r>
              <a:rPr b="1" lang="en" sz="2550" u="sng">
                <a:solidFill>
                  <a:schemeClr val="hlink"/>
                </a:solidFill>
                <a:hlinkClick r:id="rId7"/>
              </a:rPr>
              <a:t>2023 MLB Player Stats (rotowire.com)</a:t>
            </a:r>
            <a:endParaRPr b="1" sz="255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847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t>How different variables affected a team's batting average in the MLB from 2019-2021</a:t>
            </a:r>
            <a:endParaRPr b="1" sz="2500"/>
          </a:p>
        </p:txBody>
      </p:sp>
      <p:sp>
        <p:nvSpPr>
          <p:cNvPr id="61" name="Google Shape;61;p14"/>
          <p:cNvSpPr txBox="1"/>
          <p:nvPr>
            <p:ph idx="1" type="body"/>
          </p:nvPr>
        </p:nvSpPr>
        <p:spPr>
          <a:xfrm>
            <a:off x="311700" y="1727100"/>
            <a:ext cx="85206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AutoNum type="arabicPeriod"/>
            </a:pPr>
            <a:r>
              <a:rPr b="1" lang="en" sz="1400">
                <a:solidFill>
                  <a:schemeClr val="dk1"/>
                </a:solidFill>
              </a:rPr>
              <a:t>How does location affect an MLB team’s batting average? (Average Temperature, Wind Speed, and Precipitation)</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81 of the 162 games in a season are played at home throughout a season</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Is there a home field advantage for players due to weather elements in that city?</a:t>
            </a:r>
            <a:endParaRPr b="1">
              <a:solidFill>
                <a:schemeClr val="dk1"/>
              </a:solidFill>
            </a:endParaRPr>
          </a:p>
          <a:p>
            <a:pPr indent="0" lvl="0" marL="914400" rtl="0" algn="l">
              <a:spcBef>
                <a:spcPts val="0"/>
              </a:spcBef>
              <a:spcAft>
                <a:spcPts val="0"/>
              </a:spcAft>
              <a:buNone/>
            </a:pPr>
            <a:r>
              <a:t/>
            </a:r>
            <a:endParaRPr b="1"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Does the higher the team’s payroll equate to a higher team batting average?</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There is no salary cap in Major League Baseball</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Can money buy hits?</a:t>
            </a:r>
            <a:endParaRPr b="1">
              <a:solidFill>
                <a:schemeClr val="dk1"/>
              </a:solidFill>
            </a:endParaRPr>
          </a:p>
          <a:p>
            <a:pPr indent="0" lvl="0" marL="457200" rtl="0" algn="l">
              <a:spcBef>
                <a:spcPts val="0"/>
              </a:spcBef>
              <a:spcAft>
                <a:spcPts val="0"/>
              </a:spcAft>
              <a:buNone/>
            </a:pPr>
            <a:r>
              <a:t/>
            </a:r>
            <a:endParaRPr b="1"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Does player age play a role in a teams batting average?</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U.S. players must be minimum 18 years old</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International players must be a minimum 17 years old</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Is younger better? Or do you want veteran experience?</a:t>
            </a:r>
            <a:endParaRPr b="1">
              <a:solidFill>
                <a:schemeClr val="dk1"/>
              </a:solidFill>
            </a:endParaRPr>
          </a:p>
          <a:p>
            <a:pPr indent="0" lvl="0" marL="0" rtl="0" algn="l">
              <a:spcBef>
                <a:spcPts val="0"/>
              </a:spcBef>
              <a:spcAft>
                <a:spcPts val="0"/>
              </a:spcAft>
              <a:buNone/>
            </a:pPr>
            <a:r>
              <a:t/>
            </a:r>
            <a:endParaRPr b="1"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0" rtl="0" algn="l">
              <a:spcBef>
                <a:spcPts val="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MLB Team Batting Averages 2019-2021</a:t>
            </a:r>
            <a:endParaRPr b="1"/>
          </a:p>
        </p:txBody>
      </p:sp>
      <p:pic>
        <p:nvPicPr>
          <p:cNvPr id="67" name="Google Shape;67;p15"/>
          <p:cNvPicPr preferRelativeResize="0"/>
          <p:nvPr/>
        </p:nvPicPr>
        <p:blipFill>
          <a:blip r:embed="rId4">
            <a:alphaModFix/>
          </a:blip>
          <a:stretch>
            <a:fillRect/>
          </a:stretch>
        </p:blipFill>
        <p:spPr>
          <a:xfrm>
            <a:off x="727949" y="1051700"/>
            <a:ext cx="7688101" cy="3617950"/>
          </a:xfrm>
          <a:prstGeom prst="rect">
            <a:avLst/>
          </a:prstGeom>
          <a:noFill/>
          <a:ln>
            <a:noFill/>
          </a:ln>
        </p:spPr>
      </p:pic>
      <p:sp>
        <p:nvSpPr>
          <p:cNvPr id="68" name="Google Shape;68;p15"/>
          <p:cNvSpPr txBox="1"/>
          <p:nvPr/>
        </p:nvSpPr>
        <p:spPr>
          <a:xfrm>
            <a:off x="6011550" y="4235600"/>
            <a:ext cx="2404500" cy="762000"/>
          </a:xfrm>
          <a:prstGeom prst="rect">
            <a:avLst/>
          </a:prstGeom>
          <a:noFill/>
          <a:ln>
            <a:noFill/>
          </a:ln>
        </p:spPr>
        <p:txBody>
          <a:bodyPr anchorCtr="0" anchor="t" bIns="91425" lIns="91425" spcFirstLastPara="1" rIns="91425" wrap="square" tIns="91425">
            <a:spAutoFit/>
          </a:bodyPr>
          <a:lstStyle/>
          <a:p>
            <a:pPr indent="0" lvl="0" marL="76200" marR="76200" rtl="0" algn="l">
              <a:lnSpc>
                <a:spcPct val="150001"/>
              </a:lnSpc>
              <a:spcBef>
                <a:spcPts val="300"/>
              </a:spcBef>
              <a:spcAft>
                <a:spcPts val="0"/>
              </a:spcAft>
              <a:buNone/>
            </a:pPr>
            <a:r>
              <a:rPr b="1" lang="en" sz="1200" u="sng">
                <a:solidFill>
                  <a:srgbClr val="1D1C1D"/>
                </a:solidFill>
                <a:latin typeface="Courier New"/>
                <a:ea typeface="Courier New"/>
                <a:cs typeface="Courier New"/>
                <a:sym typeface="Courier New"/>
              </a:rPr>
              <a:t>pvalue=0.0165592</a:t>
            </a:r>
            <a:endParaRPr b="1" sz="1200" u="sng">
              <a:solidFill>
                <a:srgbClr val="1D1C1D"/>
              </a:solidFill>
              <a:latin typeface="Courier New"/>
              <a:ea typeface="Courier New"/>
              <a:cs typeface="Courier New"/>
              <a:sym typeface="Courier New"/>
            </a:endParaRPr>
          </a:p>
          <a:p>
            <a:pPr indent="0" lvl="0" marL="0" rtl="0" algn="l">
              <a:spcBef>
                <a:spcPts val="300"/>
              </a:spcBef>
              <a:spcAft>
                <a:spcPts val="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Checking Aspects of Weather Conditions</a:t>
            </a:r>
            <a:endParaRPr b="1"/>
          </a:p>
        </p:txBody>
      </p:sp>
      <p:pic>
        <p:nvPicPr>
          <p:cNvPr id="74" name="Google Shape;74;p16"/>
          <p:cNvPicPr preferRelativeResize="0"/>
          <p:nvPr/>
        </p:nvPicPr>
        <p:blipFill>
          <a:blip r:embed="rId4">
            <a:alphaModFix/>
          </a:blip>
          <a:stretch>
            <a:fillRect/>
          </a:stretch>
        </p:blipFill>
        <p:spPr>
          <a:xfrm>
            <a:off x="4482918" y="1152475"/>
            <a:ext cx="4344032" cy="3416400"/>
          </a:xfrm>
          <a:prstGeom prst="rect">
            <a:avLst/>
          </a:prstGeom>
          <a:noFill/>
          <a:ln>
            <a:noFill/>
          </a:ln>
        </p:spPr>
      </p:pic>
      <p:sp>
        <p:nvSpPr>
          <p:cNvPr id="75" name="Google Shape;75;p16"/>
          <p:cNvSpPr txBox="1"/>
          <p:nvPr>
            <p:ph idx="1" type="body"/>
          </p:nvPr>
        </p:nvSpPr>
        <p:spPr>
          <a:xfrm>
            <a:off x="405625" y="1152475"/>
            <a:ext cx="3999900" cy="3416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rPr>
              <a:t>Temperature:</a:t>
            </a:r>
            <a:endParaRPr b="1" sz="2100">
              <a:solidFill>
                <a:srgbClr val="FFFFFF"/>
              </a:solidFill>
            </a:endParaRPr>
          </a:p>
          <a:p>
            <a:pPr indent="-361950" lvl="0" marL="457200" rtl="0" algn="l">
              <a:spcBef>
                <a:spcPts val="1200"/>
              </a:spcBef>
              <a:spcAft>
                <a:spcPts val="0"/>
              </a:spcAft>
              <a:buClr>
                <a:srgbClr val="FFFFFF"/>
              </a:buClr>
              <a:buSzPts val="2100"/>
              <a:buChar char="●"/>
            </a:pPr>
            <a:r>
              <a:rPr b="1" lang="en" sz="2100">
                <a:solidFill>
                  <a:srgbClr val="FFFFFF"/>
                </a:solidFill>
              </a:rPr>
              <a:t>Does the team’s location temperature </a:t>
            </a:r>
            <a:r>
              <a:rPr b="1" lang="en" sz="2100">
                <a:solidFill>
                  <a:srgbClr val="FFFFFF"/>
                </a:solidFill>
              </a:rPr>
              <a:t>affect</a:t>
            </a:r>
            <a:r>
              <a:rPr b="1" lang="en" sz="2100">
                <a:solidFill>
                  <a:srgbClr val="FFFFFF"/>
                </a:solidFill>
              </a:rPr>
              <a:t> the batting average of a team?</a:t>
            </a:r>
            <a:endParaRPr b="1" sz="2100">
              <a:solidFill>
                <a:srgbClr val="FFFFFF"/>
              </a:solidFill>
            </a:endParaRPr>
          </a:p>
          <a:p>
            <a:pPr indent="-361950" lvl="0" marL="457200" rtl="0" algn="l">
              <a:spcBef>
                <a:spcPts val="0"/>
              </a:spcBef>
              <a:spcAft>
                <a:spcPts val="0"/>
              </a:spcAft>
              <a:buClr>
                <a:srgbClr val="FFFFFF"/>
              </a:buClr>
              <a:buSzPts val="2100"/>
              <a:buChar char="●"/>
            </a:pPr>
            <a:r>
              <a:rPr b="1" lang="en" sz="2100">
                <a:solidFill>
                  <a:srgbClr val="FFFFFF"/>
                </a:solidFill>
              </a:rPr>
              <a:t>The correlation coefficient between batting averages and temperature was 0</a:t>
            </a:r>
            <a:endParaRPr b="1" sz="21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Checking Aspects of Weather Conditions</a:t>
            </a:r>
            <a:endParaRPr b="1"/>
          </a:p>
        </p:txBody>
      </p:sp>
      <p:pic>
        <p:nvPicPr>
          <p:cNvPr id="81" name="Google Shape;81;p17"/>
          <p:cNvPicPr preferRelativeResize="0"/>
          <p:nvPr/>
        </p:nvPicPr>
        <p:blipFill>
          <a:blip r:embed="rId4">
            <a:alphaModFix/>
          </a:blip>
          <a:stretch>
            <a:fillRect/>
          </a:stretch>
        </p:blipFill>
        <p:spPr>
          <a:xfrm>
            <a:off x="4488286" y="1152475"/>
            <a:ext cx="4344015" cy="3416400"/>
          </a:xfrm>
          <a:prstGeom prst="rect">
            <a:avLst/>
          </a:prstGeom>
          <a:noFill/>
          <a:ln>
            <a:noFill/>
          </a:ln>
        </p:spPr>
      </p:pic>
      <p:sp>
        <p:nvSpPr>
          <p:cNvPr id="82" name="Google Shape;82;p17"/>
          <p:cNvSpPr txBox="1"/>
          <p:nvPr>
            <p:ph idx="1" type="body"/>
          </p:nvPr>
        </p:nvSpPr>
        <p:spPr>
          <a:xfrm>
            <a:off x="358300" y="1152475"/>
            <a:ext cx="4052700" cy="3416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spcBef>
                <a:spcPts val="0"/>
              </a:spcBef>
              <a:spcAft>
                <a:spcPts val="0"/>
              </a:spcAft>
              <a:buNone/>
            </a:pPr>
            <a:r>
              <a:rPr b="1" lang="en" sz="2100">
                <a:solidFill>
                  <a:schemeClr val="dk1"/>
                </a:solidFill>
              </a:rPr>
              <a:t>Wind Speed</a:t>
            </a:r>
            <a:endParaRPr b="1" sz="2100">
              <a:solidFill>
                <a:schemeClr val="dk1"/>
              </a:solidFill>
            </a:endParaRPr>
          </a:p>
          <a:p>
            <a:pPr indent="-351948" lvl="0" marL="457200" rtl="0" algn="l">
              <a:spcBef>
                <a:spcPts val="1200"/>
              </a:spcBef>
              <a:spcAft>
                <a:spcPts val="0"/>
              </a:spcAft>
              <a:buClr>
                <a:schemeClr val="dk1"/>
              </a:buClr>
              <a:buSzPct val="100000"/>
              <a:buChar char="●"/>
            </a:pPr>
            <a:r>
              <a:rPr b="1" lang="en" sz="2100">
                <a:solidFill>
                  <a:schemeClr val="dk1"/>
                </a:solidFill>
              </a:rPr>
              <a:t>Some correlation but not significant enough to support our hypothesis</a:t>
            </a:r>
            <a:endParaRPr b="1" sz="2100">
              <a:solidFill>
                <a:schemeClr val="dk1"/>
              </a:solidFill>
            </a:endParaRPr>
          </a:p>
          <a:p>
            <a:pPr indent="-351948" lvl="0" marL="457200" rtl="0" algn="l">
              <a:spcBef>
                <a:spcPts val="0"/>
              </a:spcBef>
              <a:spcAft>
                <a:spcPts val="0"/>
              </a:spcAft>
              <a:buClr>
                <a:schemeClr val="dk1"/>
              </a:buClr>
              <a:buSzPct val="100000"/>
              <a:buChar char="●"/>
            </a:pPr>
            <a:r>
              <a:rPr b="1" lang="en" sz="2100">
                <a:solidFill>
                  <a:schemeClr val="dk1"/>
                </a:solidFill>
              </a:rPr>
              <a:t>The correlation was better than average temperature at 0.15 but still not enough for a conclusive deciding factor</a:t>
            </a:r>
            <a:endParaRPr b="1" sz="21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152475"/>
            <a:ext cx="39999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sz="2215">
                <a:solidFill>
                  <a:schemeClr val="dk1"/>
                </a:solidFill>
              </a:rPr>
              <a:t>Precipitation</a:t>
            </a:r>
            <a:endParaRPr b="1" sz="2215">
              <a:solidFill>
                <a:schemeClr val="dk1"/>
              </a:solidFill>
            </a:endParaRPr>
          </a:p>
          <a:p>
            <a:pPr indent="-320622" lvl="0" marL="457200" rtl="0" algn="l">
              <a:spcBef>
                <a:spcPts val="1200"/>
              </a:spcBef>
              <a:spcAft>
                <a:spcPts val="0"/>
              </a:spcAft>
              <a:buClr>
                <a:schemeClr val="dk1"/>
              </a:buClr>
              <a:buSzPct val="100000"/>
              <a:buChar char="●"/>
            </a:pPr>
            <a:r>
              <a:rPr b="1" lang="en" sz="1566">
                <a:solidFill>
                  <a:schemeClr val="dk1"/>
                </a:solidFill>
              </a:rPr>
              <a:t>Rain is the most common form of precipitation that could affect a baseball game</a:t>
            </a:r>
            <a:endParaRPr b="1" sz="1566">
              <a:solidFill>
                <a:schemeClr val="dk1"/>
              </a:solidFill>
            </a:endParaRPr>
          </a:p>
          <a:p>
            <a:pPr indent="-320622" lvl="0" marL="457200" rtl="0" algn="l">
              <a:spcBef>
                <a:spcPts val="0"/>
              </a:spcBef>
              <a:spcAft>
                <a:spcPts val="0"/>
              </a:spcAft>
              <a:buClr>
                <a:schemeClr val="dk1"/>
              </a:buClr>
              <a:buSzPct val="100000"/>
              <a:buChar char="●"/>
            </a:pPr>
            <a:r>
              <a:rPr b="1" lang="en" sz="1566">
                <a:solidFill>
                  <a:schemeClr val="dk1"/>
                </a:solidFill>
              </a:rPr>
              <a:t>It was not one of our original thoughts of being a factor that would affect batting averages due to multiple reasons:</a:t>
            </a:r>
            <a:endParaRPr b="1" sz="1566">
              <a:solidFill>
                <a:schemeClr val="dk1"/>
              </a:solidFill>
            </a:endParaRPr>
          </a:p>
          <a:p>
            <a:pPr indent="-320622" lvl="1" marL="914400" rtl="0" algn="l">
              <a:spcBef>
                <a:spcPts val="0"/>
              </a:spcBef>
              <a:spcAft>
                <a:spcPts val="0"/>
              </a:spcAft>
              <a:buClr>
                <a:schemeClr val="dk1"/>
              </a:buClr>
              <a:buSzPct val="100000"/>
              <a:buChar char="○"/>
            </a:pPr>
            <a:r>
              <a:rPr b="1" lang="en" sz="1566">
                <a:solidFill>
                  <a:schemeClr val="dk1"/>
                </a:solidFill>
              </a:rPr>
              <a:t>Dome stadiums</a:t>
            </a:r>
            <a:endParaRPr b="1" sz="1566">
              <a:solidFill>
                <a:schemeClr val="dk1"/>
              </a:solidFill>
            </a:endParaRPr>
          </a:p>
          <a:p>
            <a:pPr indent="-320622" lvl="1" marL="914400" rtl="0" algn="l">
              <a:spcBef>
                <a:spcPts val="0"/>
              </a:spcBef>
              <a:spcAft>
                <a:spcPts val="0"/>
              </a:spcAft>
              <a:buClr>
                <a:schemeClr val="dk1"/>
              </a:buClr>
              <a:buSzPct val="100000"/>
              <a:buChar char="○"/>
            </a:pPr>
            <a:r>
              <a:rPr b="1" lang="en" sz="1566">
                <a:solidFill>
                  <a:schemeClr val="dk1"/>
                </a:solidFill>
              </a:rPr>
              <a:t>Delayed/Suspended games</a:t>
            </a:r>
            <a:endParaRPr b="1" sz="1566">
              <a:solidFill>
                <a:schemeClr val="dk1"/>
              </a:solidFill>
            </a:endParaRPr>
          </a:p>
          <a:p>
            <a:pPr indent="-320622" lvl="0" marL="457200" rtl="0" algn="l">
              <a:spcBef>
                <a:spcPts val="0"/>
              </a:spcBef>
              <a:spcAft>
                <a:spcPts val="0"/>
              </a:spcAft>
              <a:buClr>
                <a:schemeClr val="dk1"/>
              </a:buClr>
              <a:buSzPct val="100000"/>
              <a:buChar char="●"/>
            </a:pPr>
            <a:r>
              <a:rPr b="1" lang="en" sz="1566">
                <a:solidFill>
                  <a:schemeClr val="dk1"/>
                </a:solidFill>
              </a:rPr>
              <a:t>The correlation coefficient was 0.09</a:t>
            </a:r>
            <a:endParaRPr b="1" sz="1566">
              <a:solidFill>
                <a:schemeClr val="dk1"/>
              </a:solidFill>
            </a:endParaRPr>
          </a:p>
          <a:p>
            <a:pPr indent="-320622" lvl="0" marL="457200" rtl="0" algn="l">
              <a:spcBef>
                <a:spcPts val="0"/>
              </a:spcBef>
              <a:spcAft>
                <a:spcPts val="0"/>
              </a:spcAft>
              <a:buClr>
                <a:schemeClr val="dk1"/>
              </a:buClr>
              <a:buSzPct val="100000"/>
              <a:buChar char="●"/>
            </a:pPr>
            <a:r>
              <a:rPr b="1" lang="en" sz="1566">
                <a:solidFill>
                  <a:schemeClr val="dk1"/>
                </a:solidFill>
              </a:rPr>
              <a:t>This supports the conclusion that </a:t>
            </a:r>
            <a:r>
              <a:rPr b="1" lang="en" sz="1566">
                <a:solidFill>
                  <a:schemeClr val="dk1"/>
                </a:solidFill>
              </a:rPr>
              <a:t>precipitation</a:t>
            </a:r>
            <a:r>
              <a:rPr b="1" lang="en" sz="1566">
                <a:solidFill>
                  <a:schemeClr val="dk1"/>
                </a:solidFill>
              </a:rPr>
              <a:t> plays no role in batting averages</a:t>
            </a:r>
            <a:endParaRPr b="1" sz="1500">
              <a:solidFill>
                <a:schemeClr val="dk1"/>
              </a:solidFill>
            </a:endParaRPr>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Checking Aspects of Weather Conditions</a:t>
            </a:r>
            <a:endParaRPr b="1"/>
          </a:p>
        </p:txBody>
      </p:sp>
      <p:pic>
        <p:nvPicPr>
          <p:cNvPr id="89" name="Google Shape;89;p18"/>
          <p:cNvPicPr preferRelativeResize="0"/>
          <p:nvPr/>
        </p:nvPicPr>
        <p:blipFill>
          <a:blip r:embed="rId4">
            <a:alphaModFix/>
          </a:blip>
          <a:stretch>
            <a:fillRect/>
          </a:stretch>
        </p:blipFill>
        <p:spPr>
          <a:xfrm>
            <a:off x="4488275" y="1152475"/>
            <a:ext cx="4344031"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Average MLB Team Salary 2019-2021  </a:t>
            </a:r>
            <a:endParaRPr b="1"/>
          </a:p>
        </p:txBody>
      </p:sp>
      <p:sp>
        <p:nvSpPr>
          <p:cNvPr id="95" name="Google Shape;95;p19"/>
          <p:cNvSpPr txBox="1"/>
          <p:nvPr>
            <p:ph idx="1" type="body"/>
          </p:nvPr>
        </p:nvSpPr>
        <p:spPr>
          <a:xfrm>
            <a:off x="311700" y="1152475"/>
            <a:ext cx="39999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b="1" lang="en" sz="1800">
                <a:solidFill>
                  <a:schemeClr val="dk1"/>
                </a:solidFill>
              </a:rPr>
              <a:t>Each team spends a different amount of money on players so we could expect teams with higher payrolls to have better hitters and so better batting averages</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There does seem to be potential from this data to be positive correlated</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There was a correlation coefficient of 0.33</a:t>
            </a:r>
            <a:endParaRPr b="1" sz="1800">
              <a:solidFill>
                <a:schemeClr val="dk1"/>
              </a:solidFill>
            </a:endParaRPr>
          </a:p>
        </p:txBody>
      </p:sp>
      <p:pic>
        <p:nvPicPr>
          <p:cNvPr id="96" name="Google Shape;96;p19"/>
          <p:cNvPicPr preferRelativeResize="0"/>
          <p:nvPr/>
        </p:nvPicPr>
        <p:blipFill>
          <a:blip r:embed="rId4">
            <a:alphaModFix/>
          </a:blip>
          <a:stretch>
            <a:fillRect/>
          </a:stretch>
        </p:blipFill>
        <p:spPr>
          <a:xfrm>
            <a:off x="4441196" y="1152475"/>
            <a:ext cx="4391104"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Average MLB Team Salary 2019-2021  </a:t>
            </a:r>
            <a:endParaRPr b="1"/>
          </a:p>
        </p:txBody>
      </p:sp>
      <p:sp>
        <p:nvSpPr>
          <p:cNvPr id="102" name="Google Shape;102;p20"/>
          <p:cNvSpPr txBox="1"/>
          <p:nvPr>
            <p:ph idx="1" type="body"/>
          </p:nvPr>
        </p:nvSpPr>
        <p:spPr>
          <a:xfrm>
            <a:off x="311700" y="1152375"/>
            <a:ext cx="3999900" cy="3416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rmAutofit fontScale="47500" lnSpcReduction="20000"/>
          </a:bodyPr>
          <a:lstStyle/>
          <a:p>
            <a:pPr indent="0" lvl="0" marL="0" rtl="0" algn="l">
              <a:spcBef>
                <a:spcPts val="0"/>
              </a:spcBef>
              <a:spcAft>
                <a:spcPts val="0"/>
              </a:spcAft>
              <a:buNone/>
            </a:pPr>
            <a:r>
              <a:t/>
            </a:r>
            <a:endParaRPr b="1" sz="2850">
              <a:solidFill>
                <a:schemeClr val="dk1"/>
              </a:solidFill>
            </a:endParaRPr>
          </a:p>
          <a:p>
            <a:pPr indent="-314563" lvl="0" marL="457200" rtl="0" algn="l">
              <a:spcBef>
                <a:spcPts val="0"/>
              </a:spcBef>
              <a:spcAft>
                <a:spcPts val="0"/>
              </a:spcAft>
              <a:buClr>
                <a:schemeClr val="dk1"/>
              </a:buClr>
              <a:buSzPct val="100000"/>
              <a:buChar char="●"/>
            </a:pPr>
            <a:r>
              <a:rPr b="1" lang="en" sz="2850">
                <a:solidFill>
                  <a:schemeClr val="dk1"/>
                </a:solidFill>
              </a:rPr>
              <a:t>Better players require more money so the teams that spend the most money are the ones you would expect to have the best statistics.</a:t>
            </a:r>
            <a:endParaRPr b="1" sz="2850">
              <a:solidFill>
                <a:schemeClr val="dk1"/>
              </a:solidFill>
            </a:endParaRPr>
          </a:p>
          <a:p>
            <a:pPr indent="-314563" lvl="0" marL="457200" rtl="0" algn="l">
              <a:spcBef>
                <a:spcPts val="0"/>
              </a:spcBef>
              <a:spcAft>
                <a:spcPts val="0"/>
              </a:spcAft>
              <a:buClr>
                <a:schemeClr val="dk1"/>
              </a:buClr>
              <a:buSzPct val="100000"/>
              <a:buChar char="●"/>
            </a:pPr>
            <a:r>
              <a:rPr b="1" lang="en" sz="2850">
                <a:solidFill>
                  <a:schemeClr val="dk1"/>
                </a:solidFill>
              </a:rPr>
              <a:t>This is not always the case there are a number of factors such as injuries, great rookie hitters and also money being spent on pitchers</a:t>
            </a:r>
            <a:endParaRPr b="1" sz="2850">
              <a:solidFill>
                <a:schemeClr val="dk1"/>
              </a:solidFill>
            </a:endParaRPr>
          </a:p>
          <a:p>
            <a:pPr indent="-314563" lvl="0" marL="457200" rtl="0" algn="l">
              <a:spcBef>
                <a:spcPts val="0"/>
              </a:spcBef>
              <a:spcAft>
                <a:spcPts val="0"/>
              </a:spcAft>
              <a:buClr>
                <a:schemeClr val="dk1"/>
              </a:buClr>
              <a:buSzPct val="100000"/>
              <a:buChar char="●"/>
            </a:pPr>
            <a:r>
              <a:rPr b="1" lang="en" sz="2850">
                <a:solidFill>
                  <a:schemeClr val="dk1"/>
                </a:solidFill>
              </a:rPr>
              <a:t>This can be seen in some of the outliers as it is not </a:t>
            </a:r>
            <a:r>
              <a:rPr b="1" lang="en" sz="2850">
                <a:solidFill>
                  <a:schemeClr val="dk1"/>
                </a:solidFill>
              </a:rPr>
              <a:t>always</a:t>
            </a:r>
            <a:r>
              <a:rPr b="1" lang="en" sz="2850">
                <a:solidFill>
                  <a:schemeClr val="dk1"/>
                </a:solidFill>
              </a:rPr>
              <a:t> the case that salary results directly in the best batting average.</a:t>
            </a:r>
            <a:endParaRPr b="1" sz="1050">
              <a:solidFill>
                <a:srgbClr val="000000"/>
              </a:solidFill>
              <a:highlight>
                <a:srgbClr val="FFFFFF"/>
              </a:highlight>
            </a:endParaRPr>
          </a:p>
          <a:p>
            <a:pPr indent="0" lvl="0" marL="0" rtl="0" algn="l">
              <a:spcBef>
                <a:spcPts val="0"/>
              </a:spcBef>
              <a:spcAft>
                <a:spcPts val="0"/>
              </a:spcAft>
              <a:buNone/>
            </a:pPr>
            <a:r>
              <a:t/>
            </a:r>
            <a:endParaRPr b="1" sz="1050">
              <a:solidFill>
                <a:srgbClr val="000000"/>
              </a:solidFill>
              <a:highlight>
                <a:srgbClr val="FFFFFF"/>
              </a:highlight>
            </a:endParaRPr>
          </a:p>
          <a:p>
            <a:pPr indent="0" lvl="0" marL="0" rtl="0" algn="l">
              <a:spcBef>
                <a:spcPts val="0"/>
              </a:spcBef>
              <a:spcAft>
                <a:spcPts val="0"/>
              </a:spcAft>
              <a:buNone/>
            </a:pPr>
            <a:r>
              <a:t/>
            </a:r>
            <a:endParaRPr b="1" sz="1050">
              <a:solidFill>
                <a:srgbClr val="000000"/>
              </a:solidFill>
              <a:highlight>
                <a:srgbClr val="FFFFFF"/>
              </a:highlight>
            </a:endParaRPr>
          </a:p>
          <a:p>
            <a:pPr indent="0" lvl="0" marL="0" rtl="0" algn="l">
              <a:spcBef>
                <a:spcPts val="0"/>
              </a:spcBef>
              <a:spcAft>
                <a:spcPts val="0"/>
              </a:spcAft>
              <a:buNone/>
            </a:pPr>
            <a:r>
              <a:t/>
            </a:r>
            <a:endParaRPr b="1" sz="2050">
              <a:solidFill>
                <a:srgbClr val="000000"/>
              </a:solidFill>
              <a:highlight>
                <a:srgbClr val="FFFFFF"/>
              </a:highlight>
            </a:endParaRPr>
          </a:p>
          <a:p>
            <a:pPr indent="0" lvl="0" marL="0" rtl="0" algn="l">
              <a:spcBef>
                <a:spcPts val="0"/>
              </a:spcBef>
              <a:spcAft>
                <a:spcPts val="0"/>
              </a:spcAft>
              <a:buNone/>
            </a:pPr>
            <a:r>
              <a:t/>
            </a:r>
            <a:endParaRPr b="1" sz="2800"/>
          </a:p>
        </p:txBody>
      </p:sp>
      <p:pic>
        <p:nvPicPr>
          <p:cNvPr id="103" name="Google Shape;103;p20"/>
          <p:cNvPicPr preferRelativeResize="0"/>
          <p:nvPr/>
        </p:nvPicPr>
        <p:blipFill>
          <a:blip r:embed="rId4">
            <a:alphaModFix/>
          </a:blip>
          <a:stretch>
            <a:fillRect/>
          </a:stretch>
        </p:blipFill>
        <p:spPr>
          <a:xfrm>
            <a:off x="4441196" y="1152475"/>
            <a:ext cx="4391104" cy="3416400"/>
          </a:xfrm>
          <a:prstGeom prst="rect">
            <a:avLst/>
          </a:prstGeom>
          <a:noFill/>
          <a:ln>
            <a:noFill/>
          </a:ln>
        </p:spPr>
      </p:pic>
      <p:pic>
        <p:nvPicPr>
          <p:cNvPr id="104" name="Google Shape;104;p20"/>
          <p:cNvPicPr preferRelativeResize="0"/>
          <p:nvPr/>
        </p:nvPicPr>
        <p:blipFill>
          <a:blip r:embed="rId5">
            <a:alphaModFix/>
          </a:blip>
          <a:stretch>
            <a:fillRect/>
          </a:stretch>
        </p:blipFill>
        <p:spPr>
          <a:xfrm>
            <a:off x="4441200" y="1152475"/>
            <a:ext cx="4391101"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Average Age Per MLB Team</a:t>
            </a:r>
            <a:endParaRPr b="1"/>
          </a:p>
        </p:txBody>
      </p:sp>
      <p:pic>
        <p:nvPicPr>
          <p:cNvPr id="110" name="Google Shape;110;p21"/>
          <p:cNvPicPr preferRelativeResize="0"/>
          <p:nvPr/>
        </p:nvPicPr>
        <p:blipFill>
          <a:blip r:embed="rId4">
            <a:alphaModFix/>
          </a:blip>
          <a:stretch>
            <a:fillRect/>
          </a:stretch>
        </p:blipFill>
        <p:spPr>
          <a:xfrm>
            <a:off x="512213" y="1081900"/>
            <a:ext cx="8119570"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