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2" r:id="rId10"/>
    <p:sldId id="271" r:id="rId11"/>
    <p:sldId id="264" r:id="rId12"/>
    <p:sldId id="265" r:id="rId13"/>
    <p:sldId id="266" r:id="rId14"/>
    <p:sldId id="273" r:id="rId15"/>
    <p:sldId id="274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gocd-omp-test.sovcombank.group/applications/scb-insurance-dms-backend-wiremock-test" TargetMode="External"/><Relationship Id="rId2" Type="http://schemas.openxmlformats.org/officeDocument/2006/relationships/hyperlink" Target="https://wiremock-dms-backend-test.sovcombank.group/__admin/weba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remock/wiremock" TargetMode="External"/><Relationship Id="rId2" Type="http://schemas.openxmlformats.org/officeDocument/2006/relationships/hyperlink" Target="http://wiremock.org/do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r>
              <a:rPr dirty="0" err="1"/>
              <a:t>Введение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WireMock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518" y="2856186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dirty="0" err="1">
                <a:solidFill>
                  <a:schemeClr val="tx2"/>
                </a:solidFill>
              </a:rPr>
              <a:t>Краткая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dirty="0" err="1">
                <a:solidFill>
                  <a:schemeClr val="tx2"/>
                </a:solidFill>
              </a:rPr>
              <a:t>презентация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dirty="0" err="1">
                <a:solidFill>
                  <a:schemeClr val="tx2"/>
                </a:solidFill>
              </a:rPr>
              <a:t>о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dirty="0" err="1">
                <a:solidFill>
                  <a:schemeClr val="tx2"/>
                </a:solidFill>
              </a:rPr>
              <a:t>возможностях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dirty="0" err="1">
                <a:solidFill>
                  <a:schemeClr val="tx2"/>
                </a:solidFill>
              </a:rPr>
              <a:t>WireMock</a:t>
            </a:r>
            <a:endParaRPr dirty="0">
              <a:solidFill>
                <a:schemeClr val="tx2"/>
              </a:solidFill>
            </a:endParaRPr>
          </a:p>
          <a:p>
            <a:r>
              <a:rPr dirty="0" err="1">
                <a:solidFill>
                  <a:schemeClr val="tx2"/>
                </a:solidFill>
              </a:rPr>
              <a:t>Автор</a:t>
            </a:r>
            <a:r>
              <a:rPr dirty="0">
                <a:solidFill>
                  <a:schemeClr val="tx2"/>
                </a:solidFill>
              </a:rPr>
              <a:t>: </a:t>
            </a:r>
            <a:r>
              <a:rPr dirty="0" err="1">
                <a:solidFill>
                  <a:schemeClr val="tx2"/>
                </a:solidFill>
              </a:rPr>
              <a:t>Гасников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dirty="0" err="1">
                <a:solidFill>
                  <a:schemeClr val="tx2"/>
                </a:solidFill>
              </a:rPr>
              <a:t>Михаил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27/05/2024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4306-A1B6-EE11-AF80-3B1A1B80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0" dirty="0">
                <a:solidFill>
                  <a:srgbClr val="0D0D0D"/>
                </a:solidFill>
                <a:effectLst/>
                <a:latin typeface="ui-sans-serif"/>
              </a:rPr>
              <a:t>Пример использования </a:t>
            </a:r>
            <a:r>
              <a:rPr lang="ru-RU" i="0" dirty="0" err="1">
                <a:solidFill>
                  <a:srgbClr val="0D0D0D"/>
                </a:solidFill>
                <a:effectLst/>
                <a:latin typeface="ui-sans-serif"/>
              </a:rPr>
              <a:t>шаблонизатора</a:t>
            </a:r>
            <a:endParaRPr lang="en-GB" dirty="0">
              <a:effectLst/>
              <a:latin typeface="ui-sans-serif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9033-9D46-4625-7644-ED8F569F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2" y="2325415"/>
            <a:ext cx="8229600" cy="3728544"/>
          </a:xfrm>
          <a:solidFill>
            <a:schemeClr val="tx2">
              <a:lumMod val="5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rgbClr val="FF0000"/>
                </a:solidFill>
              </a:rPr>
              <a:t>"request"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rgbClr val="FF0000"/>
                </a:solidFill>
              </a:rPr>
              <a:t>"method"</a:t>
            </a:r>
            <a:r>
              <a:rPr lang="en-GB" dirty="0">
                <a:solidFill>
                  <a:schemeClr val="bg1"/>
                </a:solidFill>
              </a:rPr>
              <a:t>: "GET",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"</a:t>
            </a:r>
            <a:r>
              <a:rPr lang="en-GB" dirty="0" err="1">
                <a:solidFill>
                  <a:srgbClr val="FF0000"/>
                </a:solidFill>
              </a:rPr>
              <a:t>url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</a:rPr>
              <a:t>: "/template"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},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rgbClr val="FF0000"/>
                </a:solidFill>
              </a:rPr>
              <a:t>"response"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rgbClr val="FF0000"/>
                </a:solidFill>
              </a:rPr>
              <a:t>"status"</a:t>
            </a:r>
            <a:r>
              <a:rPr lang="en-GB" dirty="0">
                <a:solidFill>
                  <a:schemeClr val="bg1"/>
                </a:solidFill>
              </a:rPr>
              <a:t>: 200,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"body"</a:t>
            </a:r>
            <a:r>
              <a:rPr lang="en-GB" dirty="0">
                <a:solidFill>
                  <a:schemeClr val="bg1"/>
                </a:solidFill>
              </a:rPr>
              <a:t>: "Hello, {{</a:t>
            </a:r>
            <a:r>
              <a:rPr lang="en-GB" dirty="0" err="1">
                <a:solidFill>
                  <a:schemeClr val="bg1"/>
                </a:solidFill>
              </a:rPr>
              <a:t>request.query.name</a:t>
            </a:r>
            <a:r>
              <a:rPr lang="en-GB" dirty="0">
                <a:solidFill>
                  <a:schemeClr val="bg1"/>
                </a:solidFill>
              </a:rPr>
              <a:t>}}!",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"transformers"</a:t>
            </a:r>
            <a:r>
              <a:rPr lang="en-GB" dirty="0">
                <a:solidFill>
                  <a:schemeClr val="bg1"/>
                </a:solidFill>
              </a:rPr>
              <a:t>: ["response-template"]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29EDB-9D55-55A9-C3D0-317A8D64BA20}"/>
              </a:ext>
            </a:extLst>
          </p:cNvPr>
          <p:cNvSpPr txBox="1"/>
          <p:nvPr/>
        </p:nvSpPr>
        <p:spPr>
          <a:xfrm>
            <a:off x="530772" y="1307170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Пример использования </a:t>
            </a:r>
            <a:r>
              <a:rPr lang="ru-RU" b="1" dirty="0" err="1"/>
              <a:t>шаблонизатора</a:t>
            </a:r>
            <a:r>
              <a:rPr lang="en-GB" b="1" dirty="0"/>
              <a:t>:</a:t>
            </a:r>
          </a:p>
          <a:p>
            <a:pPr marL="0" indent="0">
              <a:buNone/>
            </a:pPr>
            <a:r>
              <a:rPr lang="ru-RU" dirty="0"/>
              <a:t>В этом примере, если запрос содержит параметр </a:t>
            </a:r>
            <a:r>
              <a:rPr lang="en-GB" dirty="0"/>
              <a:t>name, </a:t>
            </a:r>
            <a:r>
              <a:rPr lang="ru-RU" dirty="0"/>
              <a:t>например `/</a:t>
            </a:r>
            <a:r>
              <a:rPr lang="en-GB" dirty="0" err="1"/>
              <a:t>template?name</a:t>
            </a:r>
            <a:r>
              <a:rPr lang="en-GB" dirty="0"/>
              <a:t>=John`, </a:t>
            </a:r>
            <a:r>
              <a:rPr lang="ru-RU" dirty="0"/>
              <a:t>ответ будет содержать строку `</a:t>
            </a:r>
            <a:r>
              <a:rPr lang="en-GB" dirty="0"/>
              <a:t>Hello, John!`.</a:t>
            </a:r>
          </a:p>
        </p:txBody>
      </p:sp>
    </p:spTree>
    <p:extLst>
      <p:ext uri="{BB962C8B-B14F-4D97-AF65-F5344CB8AC3E}">
        <p14:creationId xmlns:p14="http://schemas.microsoft.com/office/powerpoint/2010/main" val="305329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Инъекция</a:t>
            </a:r>
            <a:r>
              <a:rPr dirty="0"/>
              <a:t> </a:t>
            </a:r>
            <a:r>
              <a:rPr dirty="0" err="1"/>
              <a:t>ошибок</a:t>
            </a:r>
            <a:r>
              <a:rPr dirty="0"/>
              <a:t> (Fault Injection)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48" y="1600201"/>
            <a:ext cx="8129752" cy="1563413"/>
          </a:xfrm>
        </p:spPr>
        <p:txBody>
          <a:bodyPr>
            <a:normAutofit fontScale="85000" lnSpcReduction="20000"/>
          </a:bodyPr>
          <a:lstStyle/>
          <a:p>
            <a:r>
              <a:rPr b="1" dirty="0"/>
              <a:t>fault (</a:t>
            </a:r>
            <a:r>
              <a:rPr b="1" dirty="0" err="1"/>
              <a:t>ошибка</a:t>
            </a:r>
            <a:r>
              <a:rPr b="1" dirty="0"/>
              <a:t>): </a:t>
            </a:r>
            <a:r>
              <a:rPr dirty="0" err="1"/>
              <a:t>имитация</a:t>
            </a:r>
            <a:r>
              <a:rPr dirty="0"/>
              <a:t> </a:t>
            </a:r>
            <a:r>
              <a:rPr dirty="0" err="1"/>
              <a:t>ошибок</a:t>
            </a:r>
            <a:r>
              <a:rPr dirty="0"/>
              <a:t> </a:t>
            </a:r>
            <a:r>
              <a:rPr dirty="0" err="1"/>
              <a:t>сети</a:t>
            </a:r>
            <a:r>
              <a:rPr dirty="0"/>
              <a:t>, </a:t>
            </a:r>
            <a:r>
              <a:rPr dirty="0" err="1"/>
              <a:t>таких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b="1" dirty="0"/>
              <a:t>CONNECTION_RESET_BY_PEER </a:t>
            </a:r>
            <a:r>
              <a:rPr dirty="0" err="1"/>
              <a:t>или</a:t>
            </a:r>
            <a:r>
              <a:rPr dirty="0"/>
              <a:t> </a:t>
            </a:r>
            <a:r>
              <a:rPr b="1" dirty="0"/>
              <a:t>MALFORMED_RESPONSE_CHUNK</a:t>
            </a:r>
          </a:p>
          <a:p>
            <a:pPr marL="0" indent="0">
              <a:buNone/>
            </a:pPr>
            <a:r>
              <a:rPr sz="2800" dirty="0" err="1"/>
              <a:t>Пример</a:t>
            </a:r>
            <a:r>
              <a:rPr dirty="0"/>
              <a:t>: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A9099D-65C7-27D3-0189-4D99D4CFD143}"/>
              </a:ext>
            </a:extLst>
          </p:cNvPr>
          <p:cNvSpPr txBox="1">
            <a:spLocks/>
          </p:cNvSpPr>
          <p:nvPr/>
        </p:nvSpPr>
        <p:spPr>
          <a:xfrm>
            <a:off x="557048" y="3163614"/>
            <a:ext cx="8229600" cy="299544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rgbClr val="FF0000"/>
                </a:solidFill>
              </a:rPr>
              <a:t>"request"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rgbClr val="FF0000"/>
                </a:solidFill>
              </a:rPr>
              <a:t>"method"</a:t>
            </a:r>
            <a:r>
              <a:rPr lang="en-GB" dirty="0">
                <a:solidFill>
                  <a:schemeClr val="bg1"/>
                </a:solidFill>
              </a:rPr>
              <a:t>: "GET",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 err="1">
                <a:solidFill>
                  <a:srgbClr val="FF0000"/>
                </a:solidFill>
              </a:rPr>
              <a:t>url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</a:rPr>
              <a:t>: "/error"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},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rgbClr val="FF0000"/>
                </a:solidFill>
              </a:rPr>
              <a:t>"response"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rgbClr val="FF0000"/>
                </a:solidFill>
              </a:rPr>
              <a:t>"fault"</a:t>
            </a:r>
            <a:r>
              <a:rPr lang="en-GB" dirty="0">
                <a:solidFill>
                  <a:schemeClr val="bg1"/>
                </a:solidFill>
              </a:rPr>
              <a:t>: "CONNECTION_RESET_BY_PEER"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Проксирование</a:t>
            </a:r>
            <a:r>
              <a:rPr dirty="0"/>
              <a:t> (Proxying)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883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WireMock</a:t>
            </a:r>
            <a:r>
              <a:rPr dirty="0"/>
              <a:t> </a:t>
            </a:r>
            <a:r>
              <a:rPr dirty="0" err="1"/>
              <a:t>поддерживает</a:t>
            </a:r>
            <a:r>
              <a:rPr dirty="0"/>
              <a:t> </a:t>
            </a:r>
            <a:r>
              <a:rPr dirty="0" err="1"/>
              <a:t>проксирование</a:t>
            </a:r>
            <a:r>
              <a:rPr dirty="0"/>
              <a:t> </a:t>
            </a:r>
            <a:r>
              <a:rPr dirty="0" err="1"/>
              <a:t>запросов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реальным</a:t>
            </a:r>
            <a:r>
              <a:rPr dirty="0"/>
              <a:t> </a:t>
            </a:r>
            <a:r>
              <a:rPr dirty="0" err="1"/>
              <a:t>сервисам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изменение</a:t>
            </a:r>
            <a:r>
              <a:rPr dirty="0"/>
              <a:t> </a:t>
            </a:r>
            <a:r>
              <a:rPr dirty="0" err="1"/>
              <a:t>ответов</a:t>
            </a:r>
            <a:r>
              <a:rPr dirty="0"/>
              <a:t> 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возвратом</a:t>
            </a:r>
            <a:r>
              <a:rPr dirty="0"/>
              <a:t> </a:t>
            </a:r>
            <a:r>
              <a:rPr dirty="0" err="1"/>
              <a:t>клиенту</a:t>
            </a:r>
            <a:r>
              <a:rPr dirty="0"/>
              <a:t>.</a:t>
            </a:r>
          </a:p>
          <a:p>
            <a:r>
              <a:rPr b="1" dirty="0" err="1"/>
              <a:t>proxyBaseUrl</a:t>
            </a:r>
            <a:r>
              <a:rPr b="1" dirty="0"/>
              <a:t> (</a:t>
            </a:r>
            <a:r>
              <a:rPr b="1" dirty="0" err="1"/>
              <a:t>базовый</a:t>
            </a:r>
            <a:r>
              <a:rPr b="1" dirty="0"/>
              <a:t> URL </a:t>
            </a:r>
            <a:r>
              <a:rPr b="1" dirty="0" err="1"/>
              <a:t>прокси</a:t>
            </a:r>
            <a:r>
              <a:rPr b="1" dirty="0"/>
              <a:t>)</a:t>
            </a:r>
            <a:r>
              <a:rPr dirty="0"/>
              <a:t>: URL </a:t>
            </a:r>
            <a:r>
              <a:rPr dirty="0" err="1"/>
              <a:t>реального</a:t>
            </a:r>
            <a:r>
              <a:rPr dirty="0"/>
              <a:t> </a:t>
            </a:r>
            <a:r>
              <a:rPr dirty="0" err="1"/>
              <a:t>сервиса</a:t>
            </a:r>
            <a:r>
              <a:rPr dirty="0"/>
              <a:t>,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которому</a:t>
            </a:r>
            <a:r>
              <a:rPr dirty="0"/>
              <a:t> </a:t>
            </a:r>
            <a:r>
              <a:rPr dirty="0" err="1"/>
              <a:t>проксируются</a:t>
            </a:r>
            <a:r>
              <a:rPr dirty="0"/>
              <a:t> </a:t>
            </a:r>
            <a:r>
              <a:rPr dirty="0" err="1"/>
              <a:t>запросы</a:t>
            </a:r>
            <a:endParaRPr dirty="0"/>
          </a:p>
          <a:p>
            <a:r>
              <a:rPr b="1" dirty="0" err="1"/>
              <a:t>proxyUrlPrefixToRemove</a:t>
            </a:r>
            <a:r>
              <a:rPr b="1" dirty="0"/>
              <a:t> (</a:t>
            </a:r>
            <a:r>
              <a:rPr b="1" dirty="0" err="1"/>
              <a:t>префикс</a:t>
            </a:r>
            <a:r>
              <a:rPr b="1" dirty="0"/>
              <a:t> URL </a:t>
            </a:r>
            <a:r>
              <a:rPr b="1" dirty="0" err="1"/>
              <a:t>для</a:t>
            </a:r>
            <a:r>
              <a:rPr b="1" dirty="0"/>
              <a:t> </a:t>
            </a:r>
            <a:r>
              <a:rPr b="1" dirty="0" err="1"/>
              <a:t>удаления</a:t>
            </a:r>
            <a:r>
              <a:rPr b="1" dirty="0"/>
              <a:t>)</a:t>
            </a:r>
            <a:r>
              <a:rPr dirty="0"/>
              <a:t>: </a:t>
            </a:r>
            <a:r>
              <a:rPr dirty="0" err="1"/>
              <a:t>Префикс</a:t>
            </a:r>
            <a:r>
              <a:rPr dirty="0"/>
              <a:t>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удалить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URL </a:t>
            </a:r>
            <a:r>
              <a:rPr dirty="0" err="1"/>
              <a:t>запроса</a:t>
            </a:r>
            <a:r>
              <a:rPr dirty="0"/>
              <a:t> 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проксированием</a:t>
            </a:r>
            <a:endParaRPr lang="ru-RU" b="1" dirty="0"/>
          </a:p>
          <a:p>
            <a:pPr marL="0" indent="0">
              <a:buNone/>
            </a:pPr>
            <a:r>
              <a:rPr lang="ru-RU" sz="2600" b="1" dirty="0"/>
              <a:t>Пример: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00685-0A19-BB04-1543-C14FC6DC2A5B}"/>
              </a:ext>
            </a:extLst>
          </p:cNvPr>
          <p:cNvSpPr txBox="1">
            <a:spLocks/>
          </p:cNvSpPr>
          <p:nvPr/>
        </p:nvSpPr>
        <p:spPr>
          <a:xfrm>
            <a:off x="530772" y="4014951"/>
            <a:ext cx="8229600" cy="238584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rgbClr val="FF0000"/>
                </a:solidFill>
              </a:rPr>
              <a:t>  "request"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rgbClr val="FF0000"/>
                </a:solidFill>
              </a:rPr>
              <a:t>    "method"</a:t>
            </a:r>
            <a:r>
              <a:rPr lang="en-GB" dirty="0">
                <a:solidFill>
                  <a:schemeClr val="bg1"/>
                </a:solidFill>
              </a:rPr>
              <a:t>: "GET",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 err="1">
                <a:solidFill>
                  <a:srgbClr val="FF0000"/>
                </a:solidFill>
              </a:rPr>
              <a:t>urlPattern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</a:rPr>
              <a:t>: "/</a:t>
            </a:r>
            <a:r>
              <a:rPr lang="en-GB" dirty="0" err="1">
                <a:solidFill>
                  <a:schemeClr val="bg1"/>
                </a:solidFill>
              </a:rPr>
              <a:t>apigatewayins</a:t>
            </a:r>
            <a:r>
              <a:rPr lang="en-GB" dirty="0">
                <a:solidFill>
                  <a:schemeClr val="bg1"/>
                </a:solidFill>
              </a:rPr>
              <a:t>.*"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},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GB" dirty="0">
                <a:solidFill>
                  <a:srgbClr val="FF0000"/>
                </a:solidFill>
              </a:rPr>
              <a:t>"response"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 err="1">
                <a:solidFill>
                  <a:srgbClr val="FF0000"/>
                </a:solidFill>
              </a:rPr>
              <a:t>proxyBaseUrl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</a:rPr>
              <a:t>: "https://</a:t>
            </a:r>
            <a:r>
              <a:rPr lang="en-GB" dirty="0" err="1">
                <a:solidFill>
                  <a:schemeClr val="bg1"/>
                </a:solidFill>
              </a:rPr>
              <a:t>apigatewayins.test.contoso.com</a:t>
            </a:r>
            <a:r>
              <a:rPr lang="en-GB" dirty="0">
                <a:solidFill>
                  <a:schemeClr val="bg1"/>
                </a:solidFill>
              </a:rPr>
              <a:t>",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rgbClr val="FF0000"/>
                </a:solidFill>
              </a:rPr>
              <a:t>    "</a:t>
            </a:r>
            <a:r>
              <a:rPr lang="en-GB" dirty="0" err="1">
                <a:solidFill>
                  <a:srgbClr val="FF0000"/>
                </a:solidFill>
              </a:rPr>
              <a:t>proxyUrlPrefixToRemove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</a:rPr>
              <a:t>: "/</a:t>
            </a:r>
            <a:r>
              <a:rPr lang="en-GB" dirty="0" err="1">
                <a:solidFill>
                  <a:schemeClr val="bg1"/>
                </a:solidFill>
              </a:rPr>
              <a:t>apigatewayins</a:t>
            </a:r>
            <a:r>
              <a:rPr lang="en-GB" dirty="0">
                <a:solidFill>
                  <a:schemeClr val="bg1"/>
                </a:solidFill>
              </a:rPr>
              <a:t>"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Примеры использования WireMock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микросервисов</a:t>
            </a:r>
            <a:endParaRPr dirty="0"/>
          </a:p>
          <a:p>
            <a:r>
              <a:rPr dirty="0" err="1"/>
              <a:t>Имитация</a:t>
            </a:r>
            <a:r>
              <a:rPr dirty="0"/>
              <a:t> </a:t>
            </a:r>
            <a:r>
              <a:rPr dirty="0" err="1"/>
              <a:t>зависимостей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разработке</a:t>
            </a:r>
            <a:endParaRPr dirty="0"/>
          </a:p>
          <a:p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отказоустойчивости</a:t>
            </a:r>
            <a:endParaRPr dirty="0"/>
          </a:p>
          <a:p>
            <a:r>
              <a:rPr dirty="0" err="1"/>
              <a:t>Перехват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трафика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последующего</a:t>
            </a:r>
            <a:r>
              <a:rPr dirty="0"/>
              <a:t> </a:t>
            </a:r>
            <a:r>
              <a:rPr dirty="0" err="1"/>
              <a:t>воспроизведения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Практическая</a:t>
            </a:r>
            <a:r>
              <a:rPr dirty="0"/>
              <a:t> </a:t>
            </a:r>
            <a:r>
              <a:rPr dirty="0" err="1"/>
              <a:t>работа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6007"/>
          </a:xfrm>
        </p:spPr>
        <p:txBody>
          <a:bodyPr/>
          <a:lstStyle/>
          <a:p>
            <a:endParaRPr dirty="0"/>
          </a:p>
          <a:p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6411C8-B151-E441-BF3C-5BCE64AE339E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89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Развертывание </a:t>
            </a:r>
            <a:r>
              <a:rPr lang="en-US" sz="2000" dirty="0" err="1"/>
              <a:t>WireMock</a:t>
            </a:r>
            <a:r>
              <a:rPr lang="en-US" sz="2000" dirty="0"/>
              <a:t> </a:t>
            </a:r>
            <a:r>
              <a:rPr lang="en-US" sz="2000" dirty="0" err="1"/>
              <a:t>в</a:t>
            </a:r>
            <a:r>
              <a:rPr lang="ru-RU" sz="2000" dirty="0"/>
              <a:t> </a:t>
            </a:r>
            <a:r>
              <a:rPr lang="en-US" sz="2000" dirty="0"/>
              <a:t>Docker.</a:t>
            </a:r>
          </a:p>
          <a:p>
            <a:pPr marL="0" indent="0">
              <a:buNone/>
            </a:pPr>
            <a:r>
              <a:rPr lang="ru-RU" sz="2000" dirty="0"/>
              <a:t>Пример </a:t>
            </a:r>
            <a:r>
              <a:rPr lang="en-US" sz="2000" dirty="0"/>
              <a:t>docker-</a:t>
            </a:r>
            <a:r>
              <a:rPr lang="en-US" sz="2000" dirty="0" err="1"/>
              <a:t>compose.yml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D24FF-7BD2-8F88-C499-C16650F009D7}"/>
              </a:ext>
            </a:extLst>
          </p:cNvPr>
          <p:cNvSpPr txBox="1"/>
          <p:nvPr/>
        </p:nvSpPr>
        <p:spPr>
          <a:xfrm>
            <a:off x="609600" y="2646503"/>
            <a:ext cx="8229600" cy="39703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/>
              </a:rPr>
              <a:t>services</a:t>
            </a:r>
            <a:r>
              <a:rPr lang="en-GB" dirty="0">
                <a:solidFill>
                  <a:srgbClr val="BCBEC4"/>
                </a:solidFill>
                <a:effectLst/>
              </a:rPr>
              <a:t>: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</a:t>
            </a:r>
            <a:r>
              <a:rPr lang="en-GB" dirty="0" err="1">
                <a:solidFill>
                  <a:srgbClr val="FF0000"/>
                </a:solidFill>
                <a:effectLst/>
              </a:rPr>
              <a:t>wiremock</a:t>
            </a:r>
            <a:r>
              <a:rPr lang="en-GB" dirty="0">
                <a:solidFill>
                  <a:srgbClr val="BCBEC4"/>
                </a:solidFill>
                <a:effectLst/>
              </a:rPr>
              <a:t>: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dirty="0">
                <a:solidFill>
                  <a:srgbClr val="FF0000"/>
                </a:solidFill>
                <a:effectLst/>
              </a:rPr>
              <a:t>image</a:t>
            </a:r>
            <a:r>
              <a:rPr lang="en-GB" dirty="0">
                <a:solidFill>
                  <a:srgbClr val="BCBEC4"/>
                </a:solidFill>
                <a:effectLst/>
              </a:rPr>
              <a:t>: </a:t>
            </a:r>
            <a:r>
              <a:rPr lang="en-GB" dirty="0" err="1">
                <a:solidFill>
                  <a:srgbClr val="BCBEC4"/>
                </a:solidFill>
                <a:effectLst/>
              </a:rPr>
              <a:t>holomekc</a:t>
            </a:r>
            <a:r>
              <a:rPr lang="en-GB" dirty="0">
                <a:solidFill>
                  <a:srgbClr val="BCBEC4"/>
                </a:solidFill>
                <a:effectLst/>
              </a:rPr>
              <a:t>/wiremock-gui:3.6.9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dirty="0" err="1">
                <a:solidFill>
                  <a:srgbClr val="FF0000"/>
                </a:solidFill>
                <a:effectLst/>
              </a:rPr>
              <a:t>container_name</a:t>
            </a:r>
            <a:r>
              <a:rPr lang="en-GB" dirty="0">
                <a:solidFill>
                  <a:srgbClr val="BCBEC4"/>
                </a:solidFill>
                <a:effectLst/>
              </a:rPr>
              <a:t>: </a:t>
            </a:r>
            <a:r>
              <a:rPr lang="en-GB" dirty="0" err="1">
                <a:solidFill>
                  <a:srgbClr val="BCBEC4"/>
                </a:solidFill>
                <a:effectLst/>
              </a:rPr>
              <a:t>my_wiremock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</a:t>
            </a:r>
            <a:r>
              <a:rPr lang="en-GB" dirty="0">
                <a:solidFill>
                  <a:srgbClr val="FF0000"/>
                </a:solidFill>
                <a:effectLst/>
              </a:rPr>
              <a:t>ports</a:t>
            </a:r>
            <a:r>
              <a:rPr lang="en-GB" dirty="0">
                <a:solidFill>
                  <a:srgbClr val="BCBEC4"/>
                </a:solidFill>
                <a:effectLst/>
              </a:rPr>
              <a:t>: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  - </a:t>
            </a:r>
            <a:r>
              <a:rPr lang="en-GB" dirty="0">
                <a:solidFill>
                  <a:srgbClr val="6AAB73"/>
                </a:solidFill>
                <a:effectLst/>
              </a:rPr>
              <a:t>"8089:8089"</a:t>
            </a:r>
            <a:br>
              <a:rPr lang="en-GB" dirty="0">
                <a:solidFill>
                  <a:srgbClr val="6AAB73"/>
                </a:solidFill>
                <a:effectLst/>
              </a:rPr>
            </a:br>
            <a:r>
              <a:rPr lang="en-GB" dirty="0">
                <a:solidFill>
                  <a:srgbClr val="6AAB73"/>
                </a:solidFill>
                <a:effectLst/>
              </a:rPr>
              <a:t>      </a:t>
            </a:r>
            <a:r>
              <a:rPr lang="en-GB" dirty="0">
                <a:solidFill>
                  <a:srgbClr val="BCBEC4"/>
                </a:solidFill>
                <a:effectLst/>
              </a:rPr>
              <a:t>- </a:t>
            </a:r>
            <a:r>
              <a:rPr lang="en-GB" dirty="0">
                <a:solidFill>
                  <a:srgbClr val="6AAB73"/>
                </a:solidFill>
                <a:effectLst/>
              </a:rPr>
              <a:t>"8088:8088"</a:t>
            </a:r>
            <a:br>
              <a:rPr lang="en-GB" dirty="0">
                <a:solidFill>
                  <a:srgbClr val="6AAB73"/>
                </a:solidFill>
                <a:effectLst/>
              </a:rPr>
            </a:br>
            <a:r>
              <a:rPr lang="en-GB" dirty="0">
                <a:solidFill>
                  <a:srgbClr val="6AAB73"/>
                </a:solidFill>
                <a:effectLst/>
              </a:rPr>
              <a:t>    </a:t>
            </a:r>
            <a:r>
              <a:rPr lang="en-GB" dirty="0">
                <a:solidFill>
                  <a:srgbClr val="FF0000"/>
                </a:solidFill>
                <a:effectLst/>
              </a:rPr>
              <a:t>environment</a:t>
            </a:r>
            <a:r>
              <a:rPr lang="en-GB" dirty="0">
                <a:solidFill>
                  <a:srgbClr val="BCBEC4"/>
                </a:solidFill>
                <a:effectLst/>
              </a:rPr>
              <a:t>: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  </a:t>
            </a:r>
            <a:r>
              <a:rPr lang="en-GB" dirty="0">
                <a:solidFill>
                  <a:srgbClr val="FF0000"/>
                </a:solidFill>
                <a:effectLst/>
              </a:rPr>
              <a:t>WIREMOCK_OPTIONS</a:t>
            </a:r>
            <a:r>
              <a:rPr lang="en-GB" dirty="0">
                <a:solidFill>
                  <a:srgbClr val="BCBEC4"/>
                </a:solidFill>
                <a:effectLst/>
              </a:rPr>
              <a:t>: &gt;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    --port=8089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    --https-port=8088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    --max-request-journal=1000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    --local-response-templating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        --root-</a:t>
            </a:r>
            <a:r>
              <a:rPr lang="en-GB" dirty="0" err="1">
                <a:solidFill>
                  <a:srgbClr val="BCBEC4"/>
                </a:solidFill>
                <a:effectLst/>
              </a:rPr>
              <a:t>dir</a:t>
            </a:r>
            <a:r>
              <a:rPr lang="en-GB" dirty="0">
                <a:solidFill>
                  <a:srgbClr val="BCBEC4"/>
                </a:solidFill>
                <a:effectLst/>
              </a:rPr>
              <a:t>=/home/</a:t>
            </a:r>
            <a:r>
              <a:rPr lang="en-GB" dirty="0" err="1">
                <a:solidFill>
                  <a:srgbClr val="BCBEC4"/>
                </a:solidFill>
                <a:effectLst/>
              </a:rPr>
              <a:t>wiremock</a:t>
            </a:r>
            <a:r>
              <a:rPr lang="en-GB" dirty="0">
                <a:solidFill>
                  <a:srgbClr val="BCBEC4"/>
                </a:solidFill>
                <a:effectLst/>
              </a:rPr>
              <a:t>/storage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1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C869-BB59-68F7-158D-589AC491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работа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000955-E7C8-EC2C-4FAB-4624F9779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81" y="1869370"/>
            <a:ext cx="5452837" cy="44869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642D0-ACF9-BD73-B722-42EDEA1F50B9}"/>
              </a:ext>
            </a:extLst>
          </p:cNvPr>
          <p:cNvSpPr txBox="1"/>
          <p:nvPr/>
        </p:nvSpPr>
        <p:spPr>
          <a:xfrm>
            <a:off x="746235" y="1458838"/>
            <a:ext cx="494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Docker </a:t>
            </a:r>
            <a:r>
              <a:rPr lang="ru-RU" dirty="0"/>
              <a:t>с успешным запуском </a:t>
            </a:r>
            <a:r>
              <a:rPr lang="en-US" dirty="0" err="1"/>
              <a:t>WireMock</a:t>
            </a:r>
            <a:r>
              <a:rPr lang="en-US" dirty="0"/>
              <a:t> GUI: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6537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Практическая</a:t>
            </a:r>
            <a:r>
              <a:rPr dirty="0"/>
              <a:t> </a:t>
            </a:r>
            <a:r>
              <a:rPr dirty="0" err="1"/>
              <a:t>работа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6411C8-B151-E441-BF3C-5BCE64AE339E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Панель администрирования </a:t>
            </a:r>
            <a:r>
              <a:rPr lang="en-US" sz="2000" dirty="0" err="1"/>
              <a:t>Wiremock</a:t>
            </a:r>
            <a:r>
              <a:rPr lang="en-US" sz="2000" dirty="0"/>
              <a:t>:</a:t>
            </a:r>
          </a:p>
          <a:p>
            <a:r>
              <a:rPr lang="en-US" sz="2000" dirty="0">
                <a:hlinkClick r:id="rId2"/>
              </a:rPr>
              <a:t>https://wiremock-dms-backend-test.sovcombank.group/__admin/webapp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ArgoCD</a:t>
            </a:r>
            <a:r>
              <a:rPr lang="en-US" sz="2000" dirty="0"/>
              <a:t> </a:t>
            </a:r>
            <a:r>
              <a:rPr lang="ru-RU" sz="2000" dirty="0"/>
              <a:t>(перезапуск </a:t>
            </a:r>
            <a:r>
              <a:rPr lang="en-US" sz="2000" dirty="0" err="1"/>
              <a:t>Wiremock</a:t>
            </a:r>
            <a:r>
              <a:rPr lang="ru-RU" sz="2000" dirty="0"/>
              <a:t>)</a:t>
            </a:r>
            <a:r>
              <a:rPr lang="en-US" sz="2000" dirty="0"/>
              <a:t>:</a:t>
            </a:r>
          </a:p>
          <a:p>
            <a:r>
              <a:rPr lang="en-US" sz="2000" dirty="0">
                <a:hlinkClick r:id="rId3"/>
              </a:rPr>
              <a:t>https://argocd-omp-test.sovcombank.group/applications/scb-insurance-dms-backend-wiremock-test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T</a:t>
            </a:r>
            <a:r>
              <a:rPr lang="en-GB" sz="2000" b="1" dirty="0"/>
              <a:t>EST Gateway – demo mode</a:t>
            </a:r>
          </a:p>
          <a:p>
            <a:pPr marL="400050" lvl="1" indent="0">
              <a:buNone/>
            </a:pPr>
            <a:r>
              <a:rPr lang="en-GB" sz="1400" dirty="0"/>
              <a:t>curl -X GET "https://</a:t>
            </a:r>
            <a:r>
              <a:rPr lang="en-GB" sz="1400" b="1" dirty="0" err="1"/>
              <a:t>dms</a:t>
            </a:r>
            <a:r>
              <a:rPr lang="en-GB" sz="1400" b="1" dirty="0"/>
              <a:t>-backend-</a:t>
            </a:r>
            <a:r>
              <a:rPr lang="en-GB" sz="1400" b="1" dirty="0" err="1"/>
              <a:t>test.contoso.com</a:t>
            </a:r>
            <a:r>
              <a:rPr lang="en-GB" sz="1400" dirty="0"/>
              <a:t>/</a:t>
            </a:r>
            <a:r>
              <a:rPr lang="en-GB" sz="1400" dirty="0" err="1"/>
              <a:t>api</a:t>
            </a:r>
            <a:r>
              <a:rPr lang="en-GB" sz="1400" dirty="0"/>
              <a:t>/insurance/v1/</a:t>
            </a:r>
            <a:r>
              <a:rPr lang="en-GB" sz="1400" dirty="0" err="1"/>
              <a:t>policies?additionalInfo</a:t>
            </a:r>
            <a:r>
              <a:rPr lang="en-GB" sz="1400" dirty="0"/>
              <a:t>=true" \</a:t>
            </a:r>
          </a:p>
          <a:p>
            <a:pPr marL="400050" lvl="1" indent="0">
              <a:buNone/>
            </a:pPr>
            <a:r>
              <a:rPr lang="en-GB" sz="1400" dirty="0"/>
              <a:t>-H "Application-Type: PROHEALTH" \</a:t>
            </a:r>
          </a:p>
          <a:p>
            <a:pPr marL="400050" lvl="1" indent="0">
              <a:buNone/>
            </a:pPr>
            <a:r>
              <a:rPr lang="en-GB" sz="1400" dirty="0"/>
              <a:t>-H "Terminal-Type: ANDROID" \</a:t>
            </a:r>
          </a:p>
          <a:p>
            <a:pPr marL="400050" lvl="1" indent="0">
              <a:buNone/>
            </a:pPr>
            <a:r>
              <a:rPr lang="en-GB" sz="1400" dirty="0"/>
              <a:t>-H 'application-version: 1.0.0' \</a:t>
            </a:r>
          </a:p>
          <a:p>
            <a:pPr marL="400050" lvl="1" indent="0">
              <a:buNone/>
            </a:pPr>
            <a:r>
              <a:rPr lang="en-GB" sz="1400" dirty="0"/>
              <a:t>-H "Application-Mode: demo</a:t>
            </a:r>
            <a:r>
              <a:rPr lang="en-US" sz="1400" dirty="0"/>
              <a:t>"</a:t>
            </a:r>
            <a:endParaRPr lang="en-GB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Дополнительная 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WireMock</a:t>
            </a:r>
            <a:r>
              <a:rPr dirty="0"/>
              <a:t> Official Documentation(</a:t>
            </a:r>
            <a:r>
              <a:rPr dirty="0">
                <a:hlinkClick r:id="rId2"/>
              </a:rPr>
              <a:t>http://wiremock.org/docs/</a:t>
            </a:r>
            <a:r>
              <a:rPr dirty="0"/>
              <a:t>)</a:t>
            </a:r>
            <a:endParaRPr lang="en-GB" dirty="0"/>
          </a:p>
          <a:p>
            <a:r>
              <a:rPr lang="en-GB" dirty="0" err="1"/>
              <a:t>WireMock</a:t>
            </a:r>
            <a:r>
              <a:rPr lang="en-GB" dirty="0"/>
              <a:t> GitHub Repository</a:t>
            </a:r>
            <a:r>
              <a:rPr lang="ru-RU" dirty="0"/>
              <a:t> </a:t>
            </a:r>
            <a:r>
              <a:rPr lang="en-GB" dirty="0"/>
              <a:t>(</a:t>
            </a:r>
            <a:r>
              <a:rPr lang="en-GB" dirty="0">
                <a:hlinkClick r:id="rId3"/>
              </a:rPr>
              <a:t>https://github.com/wiremock/wiremock</a:t>
            </a:r>
            <a:r>
              <a:rPr lang="en-GB" dirty="0"/>
              <a:t>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Введение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GB" dirty="0" err="1"/>
              <a:t>WireMock</a:t>
            </a:r>
            <a:r>
              <a:rPr lang="en-GB" dirty="0"/>
              <a:t> – </a:t>
            </a:r>
            <a:r>
              <a:rPr lang="ru-RU" dirty="0"/>
              <a:t>это мощный инструмент для имитации </a:t>
            </a:r>
            <a:r>
              <a:rPr lang="en-GB" dirty="0"/>
              <a:t>HTTP API. </a:t>
            </a:r>
            <a:r>
              <a:rPr lang="ru-RU" dirty="0"/>
              <a:t>Он позволяет создавать, тестировать и деплоить </a:t>
            </a:r>
            <a:r>
              <a:rPr lang="ru-RU" dirty="0" err="1"/>
              <a:t>микросервисы</a:t>
            </a:r>
            <a:r>
              <a:rPr lang="ru-RU" dirty="0"/>
              <a:t> без необходимости в реальном </a:t>
            </a:r>
            <a:r>
              <a:rPr lang="en-GB" dirty="0"/>
              <a:t>backend-</a:t>
            </a:r>
            <a:r>
              <a:rPr lang="ru-RU" dirty="0"/>
              <a:t>е. </a:t>
            </a:r>
            <a:r>
              <a:rPr lang="en-GB" dirty="0" err="1"/>
              <a:t>WireMock</a:t>
            </a:r>
            <a:r>
              <a:rPr lang="en-GB" dirty="0"/>
              <a:t> </a:t>
            </a:r>
            <a:r>
              <a:rPr lang="ru-RU" dirty="0"/>
              <a:t>полезен для разработчиков, тестировщиков и </a:t>
            </a:r>
            <a:r>
              <a:rPr lang="en-GB" dirty="0"/>
              <a:t>DevOps </a:t>
            </a:r>
            <a:r>
              <a:rPr lang="ru-RU" dirty="0"/>
              <a:t>инженеров.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особенности</a:t>
            </a:r>
            <a:r>
              <a:rPr dirty="0"/>
              <a:t> </a:t>
            </a:r>
            <a:r>
              <a:rPr dirty="0" err="1"/>
              <a:t>WireMock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WireMock</a:t>
            </a:r>
            <a:r>
              <a:rPr lang="en-US" dirty="0"/>
              <a:t> </a:t>
            </a:r>
            <a:r>
              <a:rPr lang="ru-RU" dirty="0"/>
              <a:t>основан на веб-сервере </a:t>
            </a:r>
            <a:r>
              <a:rPr lang="en-US" dirty="0"/>
              <a:t>Jetty. Jetty — </a:t>
            </a:r>
            <a:r>
              <a:rPr lang="ru-RU" dirty="0"/>
              <a:t>это легковесный и высокопроизводительный веб-сервер и контейнер </a:t>
            </a:r>
            <a:r>
              <a:rPr lang="ru-RU" dirty="0" err="1"/>
              <a:t>сервлетов</a:t>
            </a:r>
            <a:endParaRPr lang="en-US" dirty="0"/>
          </a:p>
          <a:p>
            <a:r>
              <a:rPr lang="ru-RU" dirty="0"/>
              <a:t>Используется для динамического развертывания во время выполнения автоматизированных </a:t>
            </a:r>
            <a:r>
              <a:rPr lang="ru-RU" dirty="0" err="1"/>
              <a:t>интеграционых</a:t>
            </a:r>
            <a:r>
              <a:rPr lang="ru-RU" dirty="0"/>
              <a:t> тестов и как постоянное системное решение, как выделенный сервер</a:t>
            </a:r>
            <a:endParaRPr dirty="0"/>
          </a:p>
          <a:p>
            <a:r>
              <a:rPr dirty="0" err="1"/>
              <a:t>Имитация</a:t>
            </a:r>
            <a:r>
              <a:rPr dirty="0"/>
              <a:t> </a:t>
            </a:r>
            <a:r>
              <a:rPr dirty="0" err="1"/>
              <a:t>серверов</a:t>
            </a:r>
            <a:r>
              <a:rPr dirty="0"/>
              <a:t> (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фейковых</a:t>
            </a:r>
            <a:r>
              <a:rPr dirty="0"/>
              <a:t> </a:t>
            </a:r>
            <a:r>
              <a:rPr dirty="0" err="1"/>
              <a:t>серверов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имитируют</a:t>
            </a:r>
            <a:r>
              <a:rPr dirty="0"/>
              <a:t> </a:t>
            </a:r>
            <a:r>
              <a:rPr dirty="0" err="1"/>
              <a:t>поведение</a:t>
            </a:r>
            <a:r>
              <a:rPr dirty="0"/>
              <a:t> </a:t>
            </a:r>
            <a:r>
              <a:rPr dirty="0" err="1"/>
              <a:t>реальных</a:t>
            </a:r>
            <a:r>
              <a:rPr dirty="0"/>
              <a:t> HTTP API)</a:t>
            </a:r>
            <a:r>
              <a:rPr lang="ru-RU" dirty="0"/>
              <a:t>.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заглушками</a:t>
            </a:r>
            <a:r>
              <a:rPr dirty="0"/>
              <a:t> (stubs)</a:t>
            </a:r>
          </a:p>
          <a:p>
            <a:r>
              <a:rPr dirty="0" err="1"/>
              <a:t>Перехват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трафика</a:t>
            </a:r>
            <a:r>
              <a:rPr dirty="0"/>
              <a:t> (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проксирования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записи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создания</a:t>
            </a:r>
            <a:r>
              <a:rPr dirty="0"/>
              <a:t> </a:t>
            </a:r>
            <a:r>
              <a:rPr dirty="0" err="1"/>
              <a:t>заглушек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реального</a:t>
            </a:r>
            <a:r>
              <a:rPr dirty="0"/>
              <a:t> </a:t>
            </a:r>
            <a:r>
              <a:rPr dirty="0" err="1"/>
              <a:t>трафика</a:t>
            </a:r>
            <a:r>
              <a:rPr dirty="0"/>
              <a:t>)</a:t>
            </a:r>
          </a:p>
          <a:p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разных</a:t>
            </a:r>
            <a:r>
              <a:rPr dirty="0"/>
              <a:t> </a:t>
            </a:r>
            <a:r>
              <a:rPr dirty="0" err="1"/>
              <a:t>протоколов</a:t>
            </a:r>
            <a:r>
              <a:rPr dirty="0"/>
              <a:t>: HTTP, HTTPS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WebSockets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Управление заглушками через web-панель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Web-</a:t>
            </a:r>
            <a:r>
              <a:rPr dirty="0" err="1"/>
              <a:t>панель</a:t>
            </a:r>
            <a:r>
              <a:rPr dirty="0"/>
              <a:t> </a:t>
            </a:r>
            <a:r>
              <a:rPr dirty="0" err="1"/>
              <a:t>WireMock</a:t>
            </a:r>
            <a:r>
              <a:rPr dirty="0"/>
              <a:t> –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удобный</a:t>
            </a:r>
            <a:r>
              <a:rPr dirty="0"/>
              <a:t> </a:t>
            </a:r>
            <a:r>
              <a:rPr dirty="0" err="1"/>
              <a:t>интерфейс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</a:t>
            </a:r>
            <a:r>
              <a:rPr dirty="0" err="1"/>
              <a:t>заглушками</a:t>
            </a:r>
            <a:r>
              <a:rPr dirty="0"/>
              <a:t> (stubs)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конфигурациями</a:t>
            </a:r>
            <a:r>
              <a:rPr dirty="0"/>
              <a:t> </a:t>
            </a:r>
            <a:r>
              <a:rPr dirty="0" err="1"/>
              <a:t>сервера</a:t>
            </a:r>
            <a:r>
              <a:rPr dirty="0"/>
              <a:t>.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предоставляет</a:t>
            </a:r>
            <a:r>
              <a:rPr dirty="0"/>
              <a:t> </a:t>
            </a:r>
            <a:r>
              <a:rPr dirty="0" err="1"/>
              <a:t>следующие</a:t>
            </a:r>
            <a:r>
              <a:rPr dirty="0"/>
              <a:t> </a:t>
            </a:r>
            <a:r>
              <a:rPr dirty="0" err="1"/>
              <a:t>возможности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редактирование</a:t>
            </a:r>
            <a:r>
              <a:rPr dirty="0"/>
              <a:t> </a:t>
            </a:r>
            <a:r>
              <a:rPr dirty="0" err="1"/>
              <a:t>заглушек</a:t>
            </a:r>
            <a:endParaRPr dirty="0"/>
          </a:p>
          <a:p>
            <a:r>
              <a:rPr dirty="0"/>
              <a:t>2. </a:t>
            </a:r>
            <a:r>
              <a:rPr dirty="0" err="1"/>
              <a:t>Просмотр</a:t>
            </a:r>
            <a:r>
              <a:rPr dirty="0"/>
              <a:t> </a:t>
            </a:r>
            <a:r>
              <a:rPr dirty="0" err="1"/>
              <a:t>журналов</a:t>
            </a:r>
            <a:r>
              <a:rPr dirty="0"/>
              <a:t> </a:t>
            </a:r>
            <a:r>
              <a:rPr dirty="0" err="1"/>
              <a:t>запросов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ответов</a:t>
            </a:r>
            <a:endParaRPr dirty="0"/>
          </a:p>
          <a:p>
            <a:r>
              <a:rPr dirty="0"/>
              <a:t>3. </a:t>
            </a:r>
            <a:r>
              <a:rPr dirty="0" err="1"/>
              <a:t>Настройка</a:t>
            </a:r>
            <a:r>
              <a:rPr dirty="0"/>
              <a:t> </a:t>
            </a:r>
            <a:r>
              <a:rPr dirty="0" err="1"/>
              <a:t>поведения</a:t>
            </a:r>
            <a:r>
              <a:rPr dirty="0"/>
              <a:t> </a:t>
            </a:r>
            <a:r>
              <a:rPr dirty="0" err="1"/>
              <a:t>сервера</a:t>
            </a:r>
            <a:endParaRPr dirty="0"/>
          </a:p>
          <a:p>
            <a:r>
              <a:rPr dirty="0"/>
              <a:t>4. </a:t>
            </a:r>
            <a:r>
              <a:rPr dirty="0" err="1"/>
              <a:t>Импорт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экспорт</a:t>
            </a:r>
            <a:r>
              <a:rPr dirty="0"/>
              <a:t> </a:t>
            </a:r>
            <a:r>
              <a:rPr dirty="0" err="1"/>
              <a:t>конфигураций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параметры</a:t>
            </a:r>
            <a:r>
              <a:rPr dirty="0"/>
              <a:t> </a:t>
            </a:r>
            <a:r>
              <a:rPr dirty="0" err="1"/>
              <a:t>настройки</a:t>
            </a:r>
            <a:r>
              <a:rPr dirty="0"/>
              <a:t> </a:t>
            </a:r>
            <a:r>
              <a:rPr dirty="0" err="1"/>
              <a:t>заглушек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 err="1"/>
              <a:t>WireMock</a:t>
            </a:r>
            <a:r>
              <a:rPr dirty="0"/>
              <a:t> </a:t>
            </a:r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гибко</a:t>
            </a:r>
            <a:r>
              <a:rPr dirty="0"/>
              <a:t> </a:t>
            </a:r>
            <a:r>
              <a:rPr dirty="0" err="1"/>
              <a:t>настраивать</a:t>
            </a:r>
            <a:r>
              <a:rPr dirty="0"/>
              <a:t> </a:t>
            </a:r>
            <a:r>
              <a:rPr dirty="0" err="1"/>
              <a:t>заглушки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следующих</a:t>
            </a:r>
            <a:r>
              <a:rPr dirty="0"/>
              <a:t> </a:t>
            </a:r>
            <a:r>
              <a:rPr dirty="0" err="1"/>
              <a:t>параметров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Сопоставление</a:t>
            </a:r>
            <a:r>
              <a:rPr dirty="0"/>
              <a:t> </a:t>
            </a:r>
            <a:r>
              <a:rPr dirty="0" err="1"/>
              <a:t>запросов</a:t>
            </a:r>
            <a:r>
              <a:rPr dirty="0"/>
              <a:t> (Request Matching)</a:t>
            </a:r>
          </a:p>
          <a:p>
            <a:r>
              <a:rPr dirty="0"/>
              <a:t>2. </a:t>
            </a:r>
            <a:r>
              <a:rPr dirty="0" err="1"/>
              <a:t>Конфигурация</a:t>
            </a:r>
            <a:r>
              <a:rPr dirty="0"/>
              <a:t> </a:t>
            </a:r>
            <a:r>
              <a:rPr dirty="0" err="1"/>
              <a:t>ответа</a:t>
            </a:r>
            <a:r>
              <a:rPr dirty="0"/>
              <a:t> (Response Configuration)</a:t>
            </a:r>
          </a:p>
          <a:p>
            <a:r>
              <a:rPr dirty="0"/>
              <a:t>3. </a:t>
            </a:r>
            <a:r>
              <a:rPr dirty="0" err="1"/>
              <a:t>Шаблонирование</a:t>
            </a:r>
            <a:r>
              <a:rPr dirty="0"/>
              <a:t> </a:t>
            </a:r>
            <a:r>
              <a:rPr dirty="0" err="1"/>
              <a:t>ответа</a:t>
            </a:r>
            <a:r>
              <a:rPr dirty="0"/>
              <a:t> (Response Templating)</a:t>
            </a:r>
          </a:p>
          <a:p>
            <a:r>
              <a:rPr dirty="0"/>
              <a:t>4. </a:t>
            </a:r>
            <a:r>
              <a:rPr dirty="0" err="1"/>
              <a:t>Инъекция</a:t>
            </a:r>
            <a:r>
              <a:rPr dirty="0"/>
              <a:t> </a:t>
            </a:r>
            <a:r>
              <a:rPr dirty="0" err="1"/>
              <a:t>ошибок</a:t>
            </a:r>
            <a:r>
              <a:rPr dirty="0"/>
              <a:t> (Fault Injection)</a:t>
            </a:r>
          </a:p>
          <a:p>
            <a:r>
              <a:rPr dirty="0"/>
              <a:t>5. </a:t>
            </a:r>
            <a:r>
              <a:rPr dirty="0" err="1"/>
              <a:t>Проксирование</a:t>
            </a:r>
            <a:r>
              <a:rPr dirty="0"/>
              <a:t> (Proxying)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Сопоставление</a:t>
            </a:r>
            <a:r>
              <a:rPr dirty="0"/>
              <a:t> </a:t>
            </a:r>
            <a:r>
              <a:rPr dirty="0" err="1"/>
              <a:t>запросов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Конфигурация</a:t>
            </a:r>
            <a:r>
              <a:rPr dirty="0"/>
              <a:t> </a:t>
            </a:r>
            <a:r>
              <a:rPr dirty="0" err="1"/>
              <a:t>ответа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sz="4500" b="1" dirty="0" err="1"/>
              <a:t>Сопоставление</a:t>
            </a:r>
            <a:r>
              <a:rPr sz="4500" b="1" dirty="0"/>
              <a:t> </a:t>
            </a:r>
            <a:r>
              <a:rPr sz="4500" b="1" dirty="0" err="1"/>
              <a:t>запросов</a:t>
            </a:r>
            <a:r>
              <a:rPr sz="4500" b="1" dirty="0"/>
              <a:t>:</a:t>
            </a:r>
          </a:p>
          <a:p>
            <a:r>
              <a:rPr lang="en-GB" b="1" dirty="0"/>
              <a:t>method</a:t>
            </a:r>
            <a:r>
              <a:rPr dirty="0"/>
              <a:t> (</a:t>
            </a:r>
            <a:r>
              <a:rPr dirty="0" err="1"/>
              <a:t>метод</a:t>
            </a:r>
            <a:r>
              <a:rPr dirty="0"/>
              <a:t>): GET, POST, PUT, DELETE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т.д</a:t>
            </a:r>
            <a:r>
              <a:rPr dirty="0"/>
              <a:t>.</a:t>
            </a:r>
          </a:p>
          <a:p>
            <a:r>
              <a:rPr b="1" dirty="0" err="1"/>
              <a:t>url</a:t>
            </a:r>
            <a:r>
              <a:rPr dirty="0"/>
              <a:t> (URL): </a:t>
            </a:r>
            <a:r>
              <a:rPr dirty="0" err="1"/>
              <a:t>точное</a:t>
            </a:r>
            <a:r>
              <a:rPr dirty="0"/>
              <a:t> </a:t>
            </a:r>
            <a:r>
              <a:rPr dirty="0" err="1"/>
              <a:t>совпадение</a:t>
            </a:r>
            <a:r>
              <a:rPr dirty="0"/>
              <a:t> URL</a:t>
            </a:r>
          </a:p>
          <a:p>
            <a:r>
              <a:rPr b="1" dirty="0" err="1"/>
              <a:t>urlPattern</a:t>
            </a:r>
            <a:r>
              <a:rPr dirty="0"/>
              <a:t> (</a:t>
            </a:r>
            <a:r>
              <a:rPr dirty="0" err="1"/>
              <a:t>шаблон</a:t>
            </a:r>
            <a:r>
              <a:rPr dirty="0"/>
              <a:t> URL): </a:t>
            </a:r>
            <a:r>
              <a:rPr dirty="0" err="1"/>
              <a:t>регулярное</a:t>
            </a:r>
            <a:r>
              <a:rPr dirty="0"/>
              <a:t> </a:t>
            </a:r>
            <a:r>
              <a:rPr dirty="0" err="1"/>
              <a:t>выражение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URL</a:t>
            </a:r>
          </a:p>
          <a:p>
            <a:r>
              <a:rPr b="1" dirty="0"/>
              <a:t>headers</a:t>
            </a:r>
            <a:r>
              <a:rPr dirty="0"/>
              <a:t> (</a:t>
            </a:r>
            <a:r>
              <a:rPr dirty="0" err="1"/>
              <a:t>заголовки</a:t>
            </a:r>
            <a:r>
              <a:rPr dirty="0"/>
              <a:t>): </a:t>
            </a:r>
            <a:r>
              <a:rPr dirty="0" err="1"/>
              <a:t>сопоставление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заголовкам</a:t>
            </a:r>
            <a:endParaRPr dirty="0"/>
          </a:p>
          <a:p>
            <a:r>
              <a:rPr b="1" dirty="0" err="1"/>
              <a:t>queryParameters</a:t>
            </a:r>
            <a:r>
              <a:rPr dirty="0"/>
              <a:t> (</a:t>
            </a:r>
            <a:r>
              <a:rPr dirty="0" err="1"/>
              <a:t>параметры</a:t>
            </a:r>
            <a:r>
              <a:rPr dirty="0"/>
              <a:t> </a:t>
            </a:r>
            <a:r>
              <a:rPr dirty="0" err="1"/>
              <a:t>запроса</a:t>
            </a:r>
            <a:r>
              <a:rPr dirty="0"/>
              <a:t>): </a:t>
            </a:r>
            <a:r>
              <a:rPr dirty="0" err="1"/>
              <a:t>сопоставление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параметрам</a:t>
            </a:r>
            <a:r>
              <a:rPr dirty="0"/>
              <a:t> URL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sz="4500" b="1" dirty="0" err="1"/>
              <a:t>Конфигурация</a:t>
            </a:r>
            <a:r>
              <a:rPr sz="4500" b="1" dirty="0"/>
              <a:t> </a:t>
            </a:r>
            <a:r>
              <a:rPr sz="4500" b="1" dirty="0" err="1"/>
              <a:t>ответа</a:t>
            </a:r>
            <a:r>
              <a:rPr sz="4500" b="1" dirty="0"/>
              <a:t>:</a:t>
            </a:r>
          </a:p>
          <a:p>
            <a:r>
              <a:rPr b="1" dirty="0"/>
              <a:t>status</a:t>
            </a:r>
            <a:r>
              <a:rPr dirty="0"/>
              <a:t> (</a:t>
            </a:r>
            <a:r>
              <a:rPr dirty="0" err="1"/>
              <a:t>статус</a:t>
            </a:r>
            <a:r>
              <a:rPr dirty="0"/>
              <a:t>): HTTP </a:t>
            </a:r>
            <a:r>
              <a:rPr dirty="0" err="1"/>
              <a:t>статус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 (200, 404, 500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т.д</a:t>
            </a:r>
            <a:r>
              <a:rPr dirty="0"/>
              <a:t>.)</a:t>
            </a:r>
          </a:p>
          <a:p>
            <a:r>
              <a:rPr b="1" dirty="0"/>
              <a:t>body</a:t>
            </a:r>
            <a:r>
              <a:rPr dirty="0"/>
              <a:t> (</a:t>
            </a:r>
            <a:r>
              <a:rPr dirty="0" err="1"/>
              <a:t>тело</a:t>
            </a:r>
            <a:r>
              <a:rPr dirty="0"/>
              <a:t> </a:t>
            </a:r>
            <a:r>
              <a:rPr dirty="0" err="1"/>
              <a:t>ответа</a:t>
            </a:r>
            <a:r>
              <a:rPr dirty="0"/>
              <a:t>): </a:t>
            </a:r>
            <a:r>
              <a:rPr dirty="0" err="1"/>
              <a:t>строка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телом</a:t>
            </a:r>
            <a:r>
              <a:rPr dirty="0"/>
              <a:t> </a:t>
            </a:r>
            <a:r>
              <a:rPr dirty="0" err="1"/>
              <a:t>ответа</a:t>
            </a:r>
            <a:endParaRPr dirty="0"/>
          </a:p>
          <a:p>
            <a:r>
              <a:rPr b="1" dirty="0" err="1"/>
              <a:t>bodyFileName</a:t>
            </a:r>
            <a:r>
              <a:rPr dirty="0"/>
              <a:t> (</a:t>
            </a:r>
            <a:r>
              <a:rPr dirty="0" err="1"/>
              <a:t>имя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телом</a:t>
            </a:r>
            <a:r>
              <a:rPr dirty="0"/>
              <a:t> </a:t>
            </a:r>
            <a:r>
              <a:rPr dirty="0" err="1"/>
              <a:t>ответа</a:t>
            </a:r>
            <a:r>
              <a:rPr dirty="0"/>
              <a:t>): </a:t>
            </a:r>
            <a:r>
              <a:rPr dirty="0" err="1"/>
              <a:t>файл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телом</a:t>
            </a:r>
            <a:r>
              <a:rPr dirty="0"/>
              <a:t> </a:t>
            </a:r>
            <a:r>
              <a:rPr dirty="0" err="1"/>
              <a:t>ответа</a:t>
            </a:r>
            <a:r>
              <a:rPr dirty="0"/>
              <a:t> (</a:t>
            </a:r>
            <a:r>
              <a:rPr dirty="0" err="1"/>
              <a:t>your_project_directory</a:t>
            </a:r>
            <a:r>
              <a:rPr dirty="0"/>
              <a:t>/__files/</a:t>
            </a:r>
            <a:r>
              <a:rPr dirty="0" err="1"/>
              <a:t>response.json</a:t>
            </a:r>
            <a:r>
              <a:rPr dirty="0"/>
              <a:t>)</a:t>
            </a:r>
          </a:p>
          <a:p>
            <a:r>
              <a:rPr b="1" dirty="0"/>
              <a:t>headers</a:t>
            </a:r>
            <a:r>
              <a:rPr dirty="0"/>
              <a:t> (</a:t>
            </a:r>
            <a:r>
              <a:rPr dirty="0" err="1"/>
              <a:t>заголовки</a:t>
            </a:r>
            <a:r>
              <a:rPr dirty="0"/>
              <a:t>): </a:t>
            </a:r>
            <a:r>
              <a:rPr dirty="0" err="1"/>
              <a:t>заголовки</a:t>
            </a:r>
            <a:r>
              <a:rPr dirty="0"/>
              <a:t> </a:t>
            </a:r>
            <a:r>
              <a:rPr dirty="0" err="1"/>
              <a:t>ответа</a:t>
            </a:r>
            <a:endParaRPr dirty="0"/>
          </a:p>
          <a:p>
            <a:r>
              <a:rPr b="1" dirty="0" err="1"/>
              <a:t>fixedDelayMilliseconds</a:t>
            </a:r>
            <a:r>
              <a:rPr dirty="0"/>
              <a:t> (</a:t>
            </a:r>
            <a:r>
              <a:rPr dirty="0" err="1"/>
              <a:t>фиксированная</a:t>
            </a:r>
            <a:r>
              <a:rPr dirty="0"/>
              <a:t> </a:t>
            </a:r>
            <a:r>
              <a:rPr dirty="0" err="1"/>
              <a:t>задержка</a:t>
            </a:r>
            <a:r>
              <a:rPr dirty="0"/>
              <a:t>): </a:t>
            </a:r>
            <a:r>
              <a:rPr dirty="0" err="1"/>
              <a:t>задержка</a:t>
            </a:r>
            <a:r>
              <a:rPr dirty="0"/>
              <a:t> 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ответом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миллисекундах</a:t>
            </a:r>
            <a:endParaRPr lang="ru-RU" dirty="0"/>
          </a:p>
          <a:p>
            <a:r>
              <a:rPr lang="en-GB" b="1" i="0" dirty="0" err="1">
                <a:solidFill>
                  <a:srgbClr val="0D0D0D"/>
                </a:solidFill>
                <a:effectLst/>
                <a:latin typeface="ui-sans-serif"/>
              </a:rPr>
              <a:t>chunkedDribbleDelay</a:t>
            </a:r>
            <a:r>
              <a:rPr lang="en-GB" i="0" dirty="0">
                <a:solidFill>
                  <a:srgbClr val="0D0D0D"/>
                </a:solidFill>
                <a:effectLst/>
                <a:latin typeface="ui-sans-serif"/>
              </a:rPr>
              <a:t> (</a:t>
            </a:r>
            <a:r>
              <a:rPr lang="ru-RU" i="0" dirty="0">
                <a:solidFill>
                  <a:srgbClr val="0D0D0D"/>
                </a:solidFill>
                <a:effectLst/>
                <a:latin typeface="ui-sans-serif"/>
              </a:rPr>
              <a:t>дробная задержка): </a:t>
            </a:r>
            <a:r>
              <a:rPr lang="ru-RU" b="0" i="0" dirty="0">
                <a:solidFill>
                  <a:srgbClr val="0D0D0D"/>
                </a:solidFill>
                <a:effectLst/>
                <a:latin typeface="ui-sans-serif"/>
              </a:rPr>
              <a:t>задержка между отправкой частей ответа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707C-A660-D3EE-308F-5A693BC1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(ответ в теле </a:t>
            </a:r>
            <a:r>
              <a:rPr lang="en-US" dirty="0"/>
              <a:t>stub</a:t>
            </a:r>
            <a:r>
              <a:rPr lang="en-GB" dirty="0"/>
              <a:t>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3686-19EC-892D-4AF7-6106907F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52"/>
          </a:xfrm>
          <a:solidFill>
            <a:schemeClr val="tx2">
              <a:lumMod val="5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</a:t>
            </a:r>
            <a:r>
              <a:rPr lang="en-GB" dirty="0">
                <a:solidFill>
                  <a:srgbClr val="FF0000"/>
                </a:solidFill>
              </a:rPr>
              <a:t>"request"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>
                <a:solidFill>
                  <a:srgbClr val="FF0000"/>
                </a:solidFill>
              </a:rPr>
              <a:t>"method"</a:t>
            </a:r>
            <a:r>
              <a:rPr lang="en-GB" dirty="0">
                <a:solidFill>
                  <a:schemeClr val="bg1"/>
                </a:solidFill>
              </a:rPr>
              <a:t>: "GET",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 err="1">
                <a:solidFill>
                  <a:srgbClr val="FF0000"/>
                </a:solidFill>
              </a:rPr>
              <a:t>url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</a:rPr>
              <a:t>: "/</a:t>
            </a:r>
            <a:r>
              <a:rPr lang="en-GB" dirty="0" err="1">
                <a:solidFill>
                  <a:schemeClr val="bg1"/>
                </a:solidFill>
              </a:rPr>
              <a:t>api</a:t>
            </a:r>
            <a:r>
              <a:rPr lang="en-GB" dirty="0">
                <a:solidFill>
                  <a:schemeClr val="bg1"/>
                </a:solidFill>
              </a:rPr>
              <a:t>/dribble"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},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"response"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>
                <a:solidFill>
                  <a:srgbClr val="FF0000"/>
                </a:solidFill>
              </a:rPr>
              <a:t>"status"</a:t>
            </a:r>
            <a:r>
              <a:rPr lang="en-GB" dirty="0">
                <a:solidFill>
                  <a:schemeClr val="bg1"/>
                </a:solidFill>
              </a:rPr>
              <a:t>: 200,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>
                <a:solidFill>
                  <a:srgbClr val="FF0000"/>
                </a:solidFill>
              </a:rPr>
              <a:t>"headers"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    </a:t>
            </a:r>
            <a:r>
              <a:rPr lang="en-GB" dirty="0">
                <a:solidFill>
                  <a:srgbClr val="FF0000"/>
                </a:solidFill>
              </a:rPr>
              <a:t>"Content-Type"</a:t>
            </a:r>
            <a:r>
              <a:rPr lang="en-GB" dirty="0">
                <a:solidFill>
                  <a:schemeClr val="bg1"/>
                </a:solidFill>
              </a:rPr>
              <a:t>: "application/</a:t>
            </a:r>
            <a:r>
              <a:rPr lang="en-GB" dirty="0" err="1">
                <a:solidFill>
                  <a:schemeClr val="bg1"/>
                </a:solidFill>
              </a:rPr>
              <a:t>json</a:t>
            </a:r>
            <a:r>
              <a:rPr lang="en-GB" dirty="0">
                <a:solidFill>
                  <a:schemeClr val="bg1"/>
                </a:solidFill>
              </a:rPr>
              <a:t>"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>
                <a:solidFill>
                  <a:srgbClr val="FF0000"/>
                </a:solidFill>
              </a:rPr>
              <a:t>"body"</a:t>
            </a:r>
            <a:r>
              <a:rPr lang="en-GB" dirty="0">
                <a:solidFill>
                  <a:schemeClr val="bg1"/>
                </a:solidFill>
              </a:rPr>
              <a:t>: "{\"message\": \"This is a dribble delayed response\"}",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 err="1">
                <a:solidFill>
                  <a:srgbClr val="FF0000"/>
                </a:solidFill>
              </a:rPr>
              <a:t>chunkedDribbleDelay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</a:rPr>
              <a:t>: {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    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 err="1">
                <a:solidFill>
                  <a:srgbClr val="FF0000"/>
                </a:solidFill>
              </a:rPr>
              <a:t>numberOfChunks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</a:rPr>
              <a:t>: 5,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    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 err="1">
                <a:solidFill>
                  <a:srgbClr val="FF0000"/>
                </a:solidFill>
              </a:rPr>
              <a:t>totalDuration</a:t>
            </a:r>
            <a:r>
              <a:rPr lang="en-GB" dirty="0">
                <a:solidFill>
                  <a:srgbClr val="FF0000"/>
                </a:solidFill>
              </a:rPr>
              <a:t>"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000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30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9E29-DFAF-93F2-D2F4-B2540155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(с </a:t>
            </a:r>
            <a:r>
              <a:rPr lang="en-GB" dirty="0" err="1"/>
              <a:t>bodyFileName</a:t>
            </a:r>
            <a:r>
              <a:rPr lang="en-GB" dirty="0"/>
              <a:t>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FB6A-8D52-EB3B-576B-E9C86EBDDA7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{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"request"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{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"method"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"GET",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    "</a:t>
            </a:r>
            <a:r>
              <a:rPr lang="en-GB" sz="1600" i="0" dirty="0" err="1">
                <a:solidFill>
                  <a:srgbClr val="FF0000"/>
                </a:solidFill>
                <a:effectLst/>
                <a:latin typeface="ui-monospace"/>
              </a:rPr>
              <a:t>urlPattern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"/</a:t>
            </a:r>
            <a:r>
              <a:rPr lang="en-GB" sz="1600" i="0" dirty="0" err="1">
                <a:solidFill>
                  <a:srgbClr val="FFFFFF"/>
                </a:solidFill>
                <a:effectLst/>
                <a:latin typeface="ui-monospace"/>
              </a:rPr>
              <a:t>api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/resource/.*",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"headers"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{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"Accept"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{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  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</a:t>
            </a:r>
            <a:r>
              <a:rPr lang="en-GB" sz="1600" i="0" dirty="0" err="1">
                <a:solidFill>
                  <a:srgbClr val="FF0000"/>
                </a:solidFill>
                <a:effectLst/>
                <a:latin typeface="ui-monospace"/>
              </a:rPr>
              <a:t>equalTo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"application/</a:t>
            </a:r>
            <a:r>
              <a:rPr lang="en-GB" sz="1600" i="0" dirty="0" err="1">
                <a:solidFill>
                  <a:srgbClr val="FFFFFF"/>
                </a:solidFill>
                <a:effectLst/>
                <a:latin typeface="ui-monospace"/>
              </a:rPr>
              <a:t>json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"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  }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}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},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"response"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{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    "status"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200,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</a:t>
            </a:r>
            <a:r>
              <a:rPr lang="en-GB" sz="1600" i="0" dirty="0" err="1">
                <a:solidFill>
                  <a:srgbClr val="FF0000"/>
                </a:solidFill>
                <a:effectLst/>
                <a:latin typeface="ui-monospace"/>
              </a:rPr>
              <a:t>bodyFileName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"</a:t>
            </a:r>
            <a:r>
              <a:rPr lang="en-GB" sz="1600" i="0" dirty="0" err="1">
                <a:solidFill>
                  <a:srgbClr val="FFFFFF"/>
                </a:solidFill>
                <a:effectLst/>
                <a:latin typeface="ui-monospace"/>
              </a:rPr>
              <a:t>response.json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",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 "headers"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{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"Content-Type"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"application/</a:t>
            </a:r>
            <a:r>
              <a:rPr lang="en-GB" sz="1600" i="0" dirty="0" err="1">
                <a:solidFill>
                  <a:srgbClr val="FFFFFF"/>
                </a:solidFill>
                <a:effectLst/>
                <a:latin typeface="ui-monospace"/>
              </a:rPr>
              <a:t>json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"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},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  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</a:t>
            </a:r>
            <a:r>
              <a:rPr lang="en-GB" sz="1600" i="0" dirty="0" err="1">
                <a:solidFill>
                  <a:srgbClr val="FF0000"/>
                </a:solidFill>
                <a:effectLst/>
                <a:latin typeface="ui-monospace"/>
              </a:rPr>
              <a:t>fixedDelayMilliseconds</a:t>
            </a:r>
            <a:r>
              <a:rPr lang="en-GB" sz="1600" i="0" dirty="0">
                <a:solidFill>
                  <a:srgbClr val="FF0000"/>
                </a:solidFill>
                <a:effectLst/>
                <a:latin typeface="ui-monospace"/>
              </a:rPr>
              <a:t>"</a:t>
            </a: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: 500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  }</a:t>
            </a:r>
          </a:p>
          <a:p>
            <a:pPr marL="0" indent="0">
              <a:buNone/>
            </a:pPr>
            <a:r>
              <a:rPr lang="en-GB" sz="1600" i="0" dirty="0">
                <a:solidFill>
                  <a:srgbClr val="FFFFFF"/>
                </a:solidFill>
                <a:effectLst/>
                <a:latin typeface="ui-monospac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56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Шаблонирование</a:t>
            </a:r>
            <a:r>
              <a:rPr dirty="0"/>
              <a:t> </a:t>
            </a:r>
            <a:r>
              <a:rPr dirty="0" err="1"/>
              <a:t>ответа</a:t>
            </a:r>
            <a:r>
              <a:rPr dirty="0"/>
              <a:t> (Response Templating)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WireMock</a:t>
            </a:r>
            <a:r>
              <a:rPr dirty="0"/>
              <a:t> </a:t>
            </a:r>
            <a:r>
              <a:rPr dirty="0" err="1"/>
              <a:t>поддерживает</a:t>
            </a:r>
            <a:r>
              <a:rPr dirty="0"/>
              <a:t> </a:t>
            </a:r>
            <a:r>
              <a:rPr dirty="0" err="1"/>
              <a:t>динамическое</a:t>
            </a:r>
            <a:r>
              <a:rPr dirty="0"/>
              <a:t> </a:t>
            </a:r>
            <a:r>
              <a:rPr dirty="0" err="1"/>
              <a:t>изменение</a:t>
            </a:r>
            <a:r>
              <a:rPr dirty="0"/>
              <a:t> </a:t>
            </a:r>
            <a:r>
              <a:rPr dirty="0" err="1"/>
              <a:t>тела</a:t>
            </a:r>
            <a:r>
              <a:rPr dirty="0"/>
              <a:t> </a:t>
            </a:r>
            <a:r>
              <a:rPr dirty="0" err="1"/>
              <a:t>ответа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шаблонов</a:t>
            </a:r>
            <a:r>
              <a:rPr dirty="0"/>
              <a:t>.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особенно</a:t>
            </a:r>
            <a:r>
              <a:rPr dirty="0"/>
              <a:t> </a:t>
            </a:r>
            <a:r>
              <a:rPr dirty="0" err="1"/>
              <a:t>полезно</a:t>
            </a:r>
            <a:r>
              <a:rPr dirty="0"/>
              <a:t>,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вам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возвращать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зависят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входящих</a:t>
            </a:r>
            <a:r>
              <a:rPr dirty="0"/>
              <a:t> </a:t>
            </a:r>
            <a:r>
              <a:rPr dirty="0" err="1"/>
              <a:t>запросов</a:t>
            </a:r>
            <a:r>
              <a:rPr dirty="0"/>
              <a:t>.</a:t>
            </a:r>
            <a:br>
              <a:rPr lang="ru-RU" dirty="0"/>
            </a:br>
            <a:r>
              <a:rPr lang="ru-RU" dirty="0" err="1"/>
              <a:t>Возмодно</a:t>
            </a:r>
            <a:r>
              <a:rPr lang="ru-RU" dirty="0"/>
              <a:t> </a:t>
            </a:r>
            <a:endParaRPr dirty="0"/>
          </a:p>
          <a:p>
            <a:r>
              <a:rPr b="1" dirty="0" err="1"/>
              <a:t>Трансформеры</a:t>
            </a:r>
            <a:r>
              <a:rPr b="1" dirty="0"/>
              <a:t> (Transformers): </a:t>
            </a:r>
            <a:r>
              <a:rPr dirty="0" err="1"/>
              <a:t>Позволяют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шаблоны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генерации</a:t>
            </a:r>
            <a:r>
              <a:rPr dirty="0"/>
              <a:t> </a:t>
            </a:r>
            <a:r>
              <a:rPr dirty="0" err="1"/>
              <a:t>тела</a:t>
            </a:r>
            <a:r>
              <a:rPr dirty="0"/>
              <a:t> </a:t>
            </a:r>
            <a:r>
              <a:rPr dirty="0" err="1"/>
              <a:t>ответа</a:t>
            </a:r>
            <a:r>
              <a:rPr dirty="0"/>
              <a:t>.</a:t>
            </a:r>
          </a:p>
          <a:p>
            <a:r>
              <a:rPr b="1" dirty="0" err="1"/>
              <a:t>Параметры</a:t>
            </a:r>
            <a:r>
              <a:rPr b="1" dirty="0"/>
              <a:t> </a:t>
            </a:r>
            <a:r>
              <a:rPr b="1" dirty="0" err="1"/>
              <a:t>трансформеров</a:t>
            </a:r>
            <a:r>
              <a:rPr b="1" dirty="0"/>
              <a:t> (Transformer Parameters)</a:t>
            </a:r>
            <a:r>
              <a:rPr dirty="0"/>
              <a:t>: </a:t>
            </a:r>
            <a:r>
              <a:rPr dirty="0" err="1"/>
              <a:t>Передача</a:t>
            </a:r>
            <a:r>
              <a:rPr dirty="0"/>
              <a:t> </a:t>
            </a:r>
            <a:r>
              <a:rPr dirty="0" err="1"/>
              <a:t>дополнительных</a:t>
            </a:r>
            <a:r>
              <a:rPr dirty="0"/>
              <a:t> </a:t>
            </a:r>
            <a:r>
              <a:rPr dirty="0" err="1"/>
              <a:t>параметров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трансформеры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генерации</a:t>
            </a:r>
            <a:r>
              <a:rPr dirty="0"/>
              <a:t> </a:t>
            </a:r>
            <a:r>
              <a:rPr dirty="0" err="1"/>
              <a:t>динамических</a:t>
            </a:r>
            <a:r>
              <a:rPr dirty="0"/>
              <a:t> </a:t>
            </a:r>
            <a:r>
              <a:rPr dirty="0" err="1"/>
              <a:t>ответов</a:t>
            </a:r>
            <a:r>
              <a:rPr dirty="0"/>
              <a:t>.</a:t>
            </a:r>
          </a:p>
          <a:p>
            <a:pPr marL="0" indent="0">
              <a:buNone/>
            </a:pPr>
            <a:endParaRPr b="1" dirty="0"/>
          </a:p>
          <a:p>
            <a:pPr marL="0" indent="0">
              <a:buNone/>
            </a:pPr>
            <a:r>
              <a:rPr b="1" dirty="0" err="1"/>
              <a:t>Пример</a:t>
            </a:r>
            <a:r>
              <a:rPr b="1" dirty="0"/>
              <a:t> </a:t>
            </a:r>
            <a:r>
              <a:rPr b="1" dirty="0" err="1"/>
              <a:t>использования</a:t>
            </a:r>
            <a:r>
              <a:rPr lang="ru-RU" b="1" dirty="0"/>
              <a:t> </a:t>
            </a:r>
            <a:r>
              <a:rPr lang="ru-RU" b="1" dirty="0" err="1"/>
              <a:t>Шаблонизатора</a:t>
            </a:r>
            <a:r>
              <a:rPr lang="ru-RU" b="1" dirty="0"/>
              <a:t> (</a:t>
            </a:r>
            <a:r>
              <a:rPr b="1" dirty="0"/>
              <a:t>Handlebars</a:t>
            </a:r>
            <a:r>
              <a:rPr lang="ru-RU" b="1" dirty="0"/>
              <a:t>)</a:t>
            </a:r>
            <a:r>
              <a:rPr b="1" dirty="0"/>
              <a:t>:</a:t>
            </a:r>
          </a:p>
          <a:p>
            <a:pPr marL="0" indent="0">
              <a:buNone/>
            </a:pP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примере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запрос</a:t>
            </a:r>
            <a:r>
              <a:rPr dirty="0"/>
              <a:t>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параметр</a:t>
            </a:r>
            <a:r>
              <a:rPr dirty="0"/>
              <a:t> name, </a:t>
            </a:r>
            <a:r>
              <a:rPr dirty="0" err="1"/>
              <a:t>например</a:t>
            </a:r>
            <a:r>
              <a:rPr dirty="0"/>
              <a:t> `/</a:t>
            </a:r>
            <a:r>
              <a:rPr dirty="0" err="1"/>
              <a:t>template?name</a:t>
            </a:r>
            <a:r>
              <a:rPr dirty="0"/>
              <a:t>=John`, </a:t>
            </a:r>
            <a:r>
              <a:rPr dirty="0" err="1"/>
              <a:t>ответ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содержать</a:t>
            </a:r>
            <a:r>
              <a:rPr dirty="0"/>
              <a:t> </a:t>
            </a:r>
            <a:r>
              <a:rPr dirty="0" err="1"/>
              <a:t>строку</a:t>
            </a:r>
            <a:r>
              <a:rPr dirty="0"/>
              <a:t> `Hello, John!`.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1174</Words>
  <Application>Microsoft Macintosh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ui-monospace</vt:lpstr>
      <vt:lpstr>ui-sans-serif</vt:lpstr>
      <vt:lpstr>Office Theme</vt:lpstr>
      <vt:lpstr>Введение в WireMock</vt:lpstr>
      <vt:lpstr>Введение</vt:lpstr>
      <vt:lpstr>Основные особенности WireMock</vt:lpstr>
      <vt:lpstr>Управление заглушками через web-панель</vt:lpstr>
      <vt:lpstr>Основные параметры настройки заглушек</vt:lpstr>
      <vt:lpstr>Сопоставление запросов и Конфигурация ответа</vt:lpstr>
      <vt:lpstr>Пример (ответ в теле stub)</vt:lpstr>
      <vt:lpstr>Пример (с bodyFileName)</vt:lpstr>
      <vt:lpstr>Шаблонирование ответа (Response Templating)</vt:lpstr>
      <vt:lpstr>Пример использования шаблонизатора</vt:lpstr>
      <vt:lpstr>Инъекция ошибок (Fault Injection)</vt:lpstr>
      <vt:lpstr>Проксирование (Proxying)</vt:lpstr>
      <vt:lpstr>Примеры использования WireMock</vt:lpstr>
      <vt:lpstr>Практическая работа</vt:lpstr>
      <vt:lpstr>Практическая работа</vt:lpstr>
      <vt:lpstr>Практическая работа</vt:lpstr>
      <vt:lpstr>Дополнительная информация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WireMock</dc:title>
  <dc:subject/>
  <dc:creator/>
  <cp:keywords/>
  <dc:description/>
  <cp:lastModifiedBy>Microsoft Office User</cp:lastModifiedBy>
  <cp:revision>38</cp:revision>
  <dcterms:created xsi:type="dcterms:W3CDTF">2013-01-27T09:14:16Z</dcterms:created>
  <dcterms:modified xsi:type="dcterms:W3CDTF">2024-05-28T11:15:25Z</dcterms:modified>
  <cp:category/>
</cp:coreProperties>
</file>